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72" r:id="rId14"/>
    <p:sldId id="273" r:id="rId15"/>
    <p:sldId id="274" r:id="rId16"/>
    <p:sldId id="265" r:id="rId17"/>
    <p:sldId id="266" r:id="rId18"/>
    <p:sldId id="267" r:id="rId19"/>
    <p:sldId id="268" r:id="rId20"/>
  </p:sldIdLst>
  <p:sldSz cx="9144000" cy="5143500" type="screen16x9"/>
  <p:notesSz cx="9144000" cy="51435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300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301037" y="257175"/>
            <a:ext cx="557212" cy="547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562088" y="4302252"/>
            <a:ext cx="1316990" cy="567055"/>
          </a:xfrm>
          <a:custGeom>
            <a:avLst/>
            <a:gdLst/>
            <a:ahLst/>
            <a:cxnLst/>
            <a:rect l="l" t="t" r="r" b="b"/>
            <a:pathLst>
              <a:path w="1316990" h="567054">
                <a:moveTo>
                  <a:pt x="0" y="566928"/>
                </a:moveTo>
                <a:lnTo>
                  <a:pt x="1316736" y="566928"/>
                </a:lnTo>
                <a:lnTo>
                  <a:pt x="1316736" y="0"/>
                </a:lnTo>
                <a:lnTo>
                  <a:pt x="0" y="0"/>
                </a:lnTo>
                <a:lnTo>
                  <a:pt x="0" y="566928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67150" y="1624990"/>
            <a:ext cx="2409698" cy="849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1873" y="1258316"/>
            <a:ext cx="8154670" cy="2948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enaProfeAlbeiro/Proyecto_Adsi" TargetMode="External"/><Relationship Id="rId13" Type="http://schemas.openxmlformats.org/officeDocument/2006/relationships/hyperlink" Target="https://github.com/SenaProfeAlbeiro/Proyecto_Adsi/tree/main/app/docs/Proyecto_Formativo/app/Vistas/docs/8vo_Trim" TargetMode="External"/><Relationship Id="rId3" Type="http://schemas.openxmlformats.org/officeDocument/2006/relationships/hyperlink" Target="https://github.com/SenaProfeAlbeiro/Proyecto_Adsi/tree/main/app/docs/Proyecto_Formativo/app/Vistas/docs/1er_Trim" TargetMode="External"/><Relationship Id="rId7" Type="http://schemas.openxmlformats.org/officeDocument/2006/relationships/hyperlink" Target="https://senaprofealbeiro.github.io/Proyecto_Adsi/index.html" TargetMode="External"/><Relationship Id="rId12" Type="http://schemas.openxmlformats.org/officeDocument/2006/relationships/hyperlink" Target="https://github.com/SenaProfeAlbeiro/Proyecto_Adsi/tree/main/app/docs/Proyecto_Formativo/app/Vistas/docs/7mo_Trim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enaProfeAlbeiro/Proyecto_Adsi/tree/main/app/docs/Proyecto_Formativo/app/Vistas/docs/4to_Trim" TargetMode="External"/><Relationship Id="rId11" Type="http://schemas.openxmlformats.org/officeDocument/2006/relationships/hyperlink" Target="https://github.com/SenaProfeAlbeiro/Proyecto_Adsi/tree/main/app/docs/Proyecto_Formativo/app/Vistas/docs/6to_Trim" TargetMode="External"/><Relationship Id="rId5" Type="http://schemas.openxmlformats.org/officeDocument/2006/relationships/hyperlink" Target="https://github.com/SenaProfeAlbeiro/Proyecto_Adsi/tree/main/app/docs/Proyecto_Formativo/app/Vistas/docs/3er_Trim" TargetMode="External"/><Relationship Id="rId10" Type="http://schemas.openxmlformats.org/officeDocument/2006/relationships/hyperlink" Target="https://github.com/SenaProfeAlbeiro/Proyecto_Adsi/tree/main/app/docs/Proyecto_Formativo/app/Vistas/docs/5to_Trim" TargetMode="External"/><Relationship Id="rId4" Type="http://schemas.openxmlformats.org/officeDocument/2006/relationships/hyperlink" Target="https://github.com/SenaProfeAlbeiro/Proyecto_Adsi/tree/main/app/docs/Proyecto_Formativo/app/Vistas/docs/2do_Trim" TargetMode="External"/><Relationship Id="rId9" Type="http://schemas.openxmlformats.org/officeDocument/2006/relationships/hyperlink" Target="https://github.com/SenaProfeAlbeiro/Proyecto_Adsi/tree/main/app/docs/Proyecto_Formativo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1956816" y="1032972"/>
              <a:ext cx="2221230" cy="245745"/>
            </a:xfrm>
            <a:custGeom>
              <a:avLst/>
              <a:gdLst/>
              <a:ahLst/>
              <a:cxnLst/>
              <a:rect l="l" t="t" r="r" b="b"/>
              <a:pathLst>
                <a:path w="2221229" h="245744">
                  <a:moveTo>
                    <a:pt x="2159279" y="0"/>
                  </a:moveTo>
                  <a:lnTo>
                    <a:pt x="61325" y="0"/>
                  </a:lnTo>
                  <a:lnTo>
                    <a:pt x="38807" y="10540"/>
                  </a:lnTo>
                  <a:lnTo>
                    <a:pt x="19164" y="38328"/>
                  </a:lnTo>
                  <a:lnTo>
                    <a:pt x="5270" y="77615"/>
                  </a:lnTo>
                  <a:lnTo>
                    <a:pt x="0" y="122651"/>
                  </a:lnTo>
                  <a:lnTo>
                    <a:pt x="5270" y="167687"/>
                  </a:lnTo>
                  <a:lnTo>
                    <a:pt x="19164" y="206974"/>
                  </a:lnTo>
                  <a:lnTo>
                    <a:pt x="38807" y="234762"/>
                  </a:lnTo>
                  <a:lnTo>
                    <a:pt x="61325" y="245303"/>
                  </a:lnTo>
                  <a:lnTo>
                    <a:pt x="2159279" y="245303"/>
                  </a:lnTo>
                  <a:lnTo>
                    <a:pt x="2181797" y="234762"/>
                  </a:lnTo>
                  <a:lnTo>
                    <a:pt x="2201440" y="206974"/>
                  </a:lnTo>
                  <a:lnTo>
                    <a:pt x="2215334" y="167687"/>
                  </a:lnTo>
                  <a:lnTo>
                    <a:pt x="2220605" y="122651"/>
                  </a:lnTo>
                  <a:lnTo>
                    <a:pt x="2215334" y="77615"/>
                  </a:lnTo>
                  <a:lnTo>
                    <a:pt x="2201440" y="38328"/>
                  </a:lnTo>
                  <a:lnTo>
                    <a:pt x="2181797" y="10540"/>
                  </a:lnTo>
                  <a:lnTo>
                    <a:pt x="2159279" y="0"/>
                  </a:lnTo>
                  <a:close/>
                </a:path>
              </a:pathLst>
            </a:custGeom>
            <a:solidFill>
              <a:srgbClr val="FACD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235953" y="912952"/>
            <a:ext cx="1911985" cy="87588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10"/>
              </a:spcBef>
            </a:pPr>
            <a:r>
              <a:rPr lang="es-US" sz="2800">
                <a:latin typeface="Carlito"/>
                <a:cs typeface="Carlito"/>
              </a:rPr>
              <a:t>Joyas preciosas3D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5580" y="2284298"/>
            <a:ext cx="6178550" cy="2345579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2491105" marR="2470150" algn="ctr">
              <a:lnSpc>
                <a:spcPct val="103400"/>
              </a:lnSpc>
              <a:spcBef>
                <a:spcPts val="40"/>
              </a:spcBef>
            </a:pPr>
            <a:r>
              <a:rPr lang="es-US" sz="1150" dirty="0">
                <a:latin typeface="Carlito"/>
                <a:cs typeface="Carlito"/>
              </a:rPr>
              <a:t>Acero Gómez Carlos  Alfonso</a:t>
            </a:r>
          </a:p>
          <a:p>
            <a:pPr marL="2491105" marR="2470150" algn="ctr">
              <a:lnSpc>
                <a:spcPct val="103400"/>
              </a:lnSpc>
              <a:spcBef>
                <a:spcPts val="40"/>
              </a:spcBef>
            </a:pPr>
            <a:r>
              <a:rPr lang="es-US" sz="1150" dirty="0">
                <a:latin typeface="Carlito"/>
                <a:cs typeface="Carlito"/>
              </a:rPr>
              <a:t>Antolínez Marmolejo Ingrid Tatiana</a:t>
            </a:r>
          </a:p>
          <a:p>
            <a:pPr marL="2491105" marR="2470150" algn="ctr">
              <a:lnSpc>
                <a:spcPct val="103400"/>
              </a:lnSpc>
              <a:spcBef>
                <a:spcPts val="40"/>
              </a:spcBef>
            </a:pPr>
            <a:r>
              <a:rPr lang="es-US" sz="1150" dirty="0">
                <a:latin typeface="Carlito"/>
                <a:cs typeface="Carlito"/>
              </a:rPr>
              <a:t>Edison Yesid González Linares </a:t>
            </a:r>
          </a:p>
          <a:p>
            <a:pPr>
              <a:lnSpc>
                <a:spcPct val="100000"/>
              </a:lnSpc>
            </a:pPr>
            <a:endParaRPr lang="es-US"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Servicio Nacional </a:t>
            </a: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Aprendizaje </a:t>
            </a:r>
            <a:r>
              <a:rPr sz="1150" b="1" spc="-50" dirty="0">
                <a:solidFill>
                  <a:srgbClr val="404040"/>
                </a:solidFill>
                <a:latin typeface="Arial"/>
                <a:cs typeface="Arial"/>
              </a:rPr>
              <a:t>– </a:t>
            </a: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SENA,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Centro </a:t>
            </a: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Electricidad 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Electrónica y</a:t>
            </a:r>
            <a:r>
              <a:rPr sz="1150" b="1" spc="2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Telecomunicaciones</a:t>
            </a:r>
            <a:endParaRPr sz="1150" dirty="0">
              <a:latin typeface="Carlito"/>
              <a:cs typeface="Carlito"/>
            </a:endParaRPr>
          </a:p>
          <a:p>
            <a:pPr marL="6985" algn="ctr">
              <a:lnSpc>
                <a:spcPct val="100000"/>
              </a:lnSpc>
              <a:spcBef>
                <a:spcPts val="10"/>
              </a:spcBef>
            </a:pPr>
            <a:r>
              <a:rPr sz="1200" b="1" spc="-10" dirty="0">
                <a:solidFill>
                  <a:srgbClr val="404040"/>
                </a:solidFill>
                <a:latin typeface="Carlito"/>
                <a:cs typeface="Carlito"/>
              </a:rPr>
              <a:t>Análisis </a:t>
            </a:r>
            <a:r>
              <a:rPr sz="1200" b="1" spc="-5" dirty="0">
                <a:solidFill>
                  <a:srgbClr val="404040"/>
                </a:solidFill>
                <a:latin typeface="Carlito"/>
                <a:cs typeface="Carlito"/>
              </a:rPr>
              <a:t>y </a:t>
            </a:r>
            <a:r>
              <a:rPr sz="1200" b="1" spc="-10" dirty="0">
                <a:solidFill>
                  <a:srgbClr val="404040"/>
                </a:solidFill>
                <a:latin typeface="Carlito"/>
                <a:cs typeface="Carlito"/>
              </a:rPr>
              <a:t>Desarrollo </a:t>
            </a:r>
            <a:r>
              <a:rPr sz="1200" b="1" spc="-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200" b="1" spc="-10" dirty="0">
                <a:solidFill>
                  <a:srgbClr val="404040"/>
                </a:solidFill>
                <a:latin typeface="Carlito"/>
                <a:cs typeface="Carlito"/>
              </a:rPr>
              <a:t>Sistemas </a:t>
            </a:r>
            <a:r>
              <a:rPr sz="1200" b="1" spc="-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200" b="1" spc="-10" dirty="0">
                <a:solidFill>
                  <a:srgbClr val="404040"/>
                </a:solidFill>
                <a:latin typeface="Carlito"/>
                <a:cs typeface="Carlito"/>
              </a:rPr>
              <a:t>Información, </a:t>
            </a:r>
            <a:r>
              <a:rPr lang="es-CO" sz="1200" b="1" spc="-15" dirty="0">
                <a:solidFill>
                  <a:srgbClr val="404040"/>
                </a:solidFill>
                <a:latin typeface="Carlito"/>
                <a:cs typeface="Carlito"/>
              </a:rPr>
              <a:t>primer trimestre </a:t>
            </a:r>
            <a:endParaRPr sz="1200" dirty="0">
              <a:latin typeface="Carlito"/>
              <a:cs typeface="Carlito"/>
            </a:endParaRPr>
          </a:p>
          <a:p>
            <a:pPr marL="5080" algn="ctr">
              <a:lnSpc>
                <a:spcPct val="100000"/>
              </a:lnSpc>
              <a:spcBef>
                <a:spcPts val="55"/>
              </a:spcBef>
            </a:pP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Instructor 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Albeiro </a:t>
            </a: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Ramos</a:t>
            </a:r>
            <a:endParaRPr sz="1150" dirty="0">
              <a:latin typeface="Carlito"/>
              <a:cs typeface="Carlito"/>
            </a:endParaRPr>
          </a:p>
          <a:p>
            <a:pPr marL="8890" algn="ctr">
              <a:lnSpc>
                <a:spcPct val="100000"/>
              </a:lnSpc>
              <a:spcBef>
                <a:spcPts val="10"/>
              </a:spcBef>
            </a:pPr>
            <a:r>
              <a:rPr sz="1200" b="1" spc="-5" dirty="0">
                <a:solidFill>
                  <a:srgbClr val="404040"/>
                </a:solidFill>
                <a:latin typeface="Carlito"/>
                <a:cs typeface="Carlito"/>
              </a:rPr>
              <a:t>Bogotá, </a:t>
            </a:r>
            <a:r>
              <a:rPr lang="es-CO" sz="1200" b="1" spc="-5" dirty="0">
                <a:solidFill>
                  <a:srgbClr val="404040"/>
                </a:solidFill>
                <a:latin typeface="Carlito"/>
                <a:cs typeface="Carlito"/>
              </a:rPr>
              <a:t>Diciembre</a:t>
            </a:r>
            <a:r>
              <a:rPr sz="1200" b="1" spc="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Carlito"/>
                <a:cs typeface="Carlito"/>
              </a:rPr>
              <a:t>2021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56588" y="608177"/>
            <a:ext cx="2839212" cy="570669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10"/>
              </a:spcBef>
            </a:pPr>
            <a:r>
              <a:rPr sz="2400" b="1" spc="-10" dirty="0">
                <a:solidFill>
                  <a:srgbClr val="404040"/>
                </a:solidFill>
                <a:latin typeface="Carlito"/>
                <a:cs typeface="Carlito"/>
              </a:rPr>
              <a:t>Logo</a:t>
            </a:r>
            <a:r>
              <a:rPr sz="2400" b="1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rlito"/>
                <a:cs typeface="Carlito"/>
              </a:rPr>
              <a:t>Sistema.png</a:t>
            </a:r>
            <a:endParaRPr sz="240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050" b="1" spc="-5" dirty="0">
                <a:solidFill>
                  <a:srgbClr val="404040"/>
                </a:solidFill>
                <a:latin typeface="Carlito"/>
                <a:cs typeface="Carlito"/>
              </a:rPr>
              <a:t>(En alguna </a:t>
            </a:r>
            <a:r>
              <a:rPr sz="1050" b="1" spc="-10" dirty="0">
                <a:solidFill>
                  <a:srgbClr val="404040"/>
                </a:solidFill>
                <a:latin typeface="Carlito"/>
                <a:cs typeface="Carlito"/>
              </a:rPr>
              <a:t>parte </a:t>
            </a:r>
            <a:r>
              <a:rPr sz="1050" b="1" dirty="0">
                <a:solidFill>
                  <a:srgbClr val="404040"/>
                </a:solidFill>
                <a:latin typeface="Carlito"/>
                <a:cs typeface="Carlito"/>
              </a:rPr>
              <a:t>de esta</a:t>
            </a:r>
            <a:r>
              <a:rPr sz="1050" b="1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50" b="1" spc="-5" dirty="0">
                <a:solidFill>
                  <a:srgbClr val="404040"/>
                </a:solidFill>
                <a:latin typeface="Carlito"/>
                <a:cs typeface="Carlito"/>
              </a:rPr>
              <a:t>diapositiva)</a:t>
            </a:r>
            <a:endParaRPr sz="10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873" y="255473"/>
            <a:ext cx="23444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Justificación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461873" y="1258316"/>
            <a:ext cx="8154670" cy="74507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s-ES" spc="10" dirty="0"/>
              <a:t>Entrevista al gerente para entender a que se dedica la empresa, cuales son sus procesos y sus necesidades.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s-ES"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A85BA-C535-4601-9450-6DE292944BCC}"/>
              </a:ext>
            </a:extLst>
          </p:cNvPr>
          <p:cNvSpPr txBox="1"/>
          <p:nvPr/>
        </p:nvSpPr>
        <p:spPr>
          <a:xfrm>
            <a:off x="675936" y="1794054"/>
            <a:ext cx="1916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Paola </a:t>
            </a:r>
            <a:r>
              <a:rPr lang="es-CO" dirty="0" err="1"/>
              <a:t>Baron</a:t>
            </a:r>
            <a:endParaRPr lang="es-CO" dirty="0"/>
          </a:p>
          <a:p>
            <a:r>
              <a:rPr lang="es-CO" dirty="0"/>
              <a:t>Gerente Principal 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02DA4E-66B1-421B-940A-956AD20B250A}"/>
              </a:ext>
            </a:extLst>
          </p:cNvPr>
          <p:cNvSpPr txBox="1"/>
          <p:nvPr/>
        </p:nvSpPr>
        <p:spPr>
          <a:xfrm>
            <a:off x="3962400" y="1638364"/>
            <a:ext cx="1927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Video conferencia </a:t>
            </a:r>
          </a:p>
          <a:p>
            <a:r>
              <a:rPr lang="es-CO" sz="1400" dirty="0"/>
              <a:t>    </a:t>
            </a:r>
            <a:r>
              <a:rPr lang="es-CO" sz="1400" dirty="0" err="1"/>
              <a:t>Meet</a:t>
            </a:r>
            <a:r>
              <a:rPr lang="es-CO" sz="1400" dirty="0"/>
              <a:t> - </a:t>
            </a:r>
            <a:r>
              <a:rPr lang="es-CO" sz="1400" dirty="0" err="1"/>
              <a:t>google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91C42E-C809-4742-9202-5A5541D3B7EE}"/>
              </a:ext>
            </a:extLst>
          </p:cNvPr>
          <p:cNvSpPr txBox="1"/>
          <p:nvPr/>
        </p:nvSpPr>
        <p:spPr>
          <a:xfrm>
            <a:off x="7010400" y="1728139"/>
            <a:ext cx="9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Entrevista</a:t>
            </a:r>
            <a:endParaRPr lang="en-US" sz="1400" dirty="0"/>
          </a:p>
        </p:txBody>
      </p:sp>
      <p:pic>
        <p:nvPicPr>
          <p:cNvPr id="13" name="Picture 1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F3EA4C43-D69F-4B8A-912C-D2ED7325B9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1" y="2274379"/>
            <a:ext cx="1066800" cy="2311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4F433A-A4F1-4AC7-A7A3-30CF76609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471259"/>
            <a:ext cx="13239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2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873" y="255473"/>
            <a:ext cx="23444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Justificación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461873" y="1258316"/>
            <a:ext cx="8154670" cy="74507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s-ES" spc="10" dirty="0"/>
              <a:t>Entrevista al gerente para entender a que se dedica la empresa, cuales son sus procesos y sus necesidades.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s-ES"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A85BA-C535-4601-9450-6DE292944BCC}"/>
              </a:ext>
            </a:extLst>
          </p:cNvPr>
          <p:cNvSpPr txBox="1"/>
          <p:nvPr/>
        </p:nvSpPr>
        <p:spPr>
          <a:xfrm>
            <a:off x="2177980" y="1680119"/>
            <a:ext cx="125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Resultados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E252F-E4D0-4174-92FE-1E9ABAE7EF66}"/>
              </a:ext>
            </a:extLst>
          </p:cNvPr>
          <p:cNvSpPr txBox="1"/>
          <p:nvPr/>
        </p:nvSpPr>
        <p:spPr>
          <a:xfrm>
            <a:off x="548018" y="2101602"/>
            <a:ext cx="3833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La empresa se dedica a;……………………….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37B814-14EA-4909-A7AC-E34AC71F3806}"/>
              </a:ext>
            </a:extLst>
          </p:cNvPr>
          <p:cNvSpPr txBox="1"/>
          <p:nvPr/>
        </p:nvSpPr>
        <p:spPr>
          <a:xfrm>
            <a:off x="548018" y="2345987"/>
            <a:ext cx="662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La necesidad mayor de la entidad es  mayor velocidad en la entrega de sus productos.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847F74-6547-413C-B234-2B803142B87D}"/>
              </a:ext>
            </a:extLst>
          </p:cNvPr>
          <p:cNvSpPr txBox="1"/>
          <p:nvPr/>
        </p:nvSpPr>
        <p:spPr>
          <a:xfrm>
            <a:off x="564633" y="2629974"/>
            <a:ext cx="662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La empresa cuenta con los procesos </a:t>
            </a: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5E4B53-DDEA-4059-8DFA-FFF399773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3005183"/>
            <a:ext cx="4191000" cy="182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55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873" y="255473"/>
            <a:ext cx="23444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Justificación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461872" y="1258316"/>
            <a:ext cx="8301127" cy="822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01752" indent="-283464">
              <a:spcBef>
                <a:spcPts val="130"/>
              </a:spcBef>
              <a:spcAft>
                <a:spcPts val="0"/>
              </a:spcAft>
              <a:buClrTx/>
              <a:buSzPts val="1550"/>
              <a:buFont typeface="Arial" panose="020B0604020202020204" pitchFamily="34" charset="0"/>
              <a:buChar char="•"/>
            </a:pPr>
            <a:r>
              <a:rPr lang="es-ES" sz="1800" b="0" i="0" spc="10" dirty="0">
                <a:solidFill>
                  <a:srgbClr val="404040"/>
                </a:solidFill>
                <a:effectLst/>
                <a:latin typeface="Carlito"/>
                <a:ea typeface="+mn-ea"/>
                <a:cs typeface="Carlito"/>
              </a:rPr>
              <a:t>Realizar una encuesta al ::grupo::,  que permita identificar cuales son los procesos que al automatizarlos le generan mayor valor a la organización.</a:t>
            </a:r>
            <a:endParaRPr lang="en-US" sz="1800" dirty="0">
              <a:effectLst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s-ES"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A85BA-C535-4601-9450-6DE292944BCC}"/>
              </a:ext>
            </a:extLst>
          </p:cNvPr>
          <p:cNvSpPr txBox="1"/>
          <p:nvPr/>
        </p:nvSpPr>
        <p:spPr>
          <a:xfrm>
            <a:off x="739083" y="2044446"/>
            <a:ext cx="2628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Se encuestaron x personas del grupo X.</a:t>
            </a:r>
          </a:p>
          <a:p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02DA4E-66B1-421B-940A-956AD20B250A}"/>
              </a:ext>
            </a:extLst>
          </p:cNvPr>
          <p:cNvSpPr txBox="1"/>
          <p:nvPr/>
        </p:nvSpPr>
        <p:spPr>
          <a:xfrm>
            <a:off x="4114800" y="2071882"/>
            <a:ext cx="1189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Encuesta</a:t>
            </a:r>
          </a:p>
          <a:p>
            <a:r>
              <a:rPr lang="es-CO" sz="1400" dirty="0" err="1"/>
              <a:t>google</a:t>
            </a:r>
            <a:r>
              <a:rPr lang="es-CO" sz="1400" dirty="0"/>
              <a:t> -</a:t>
            </a:r>
            <a:r>
              <a:rPr lang="es-CO" sz="1400" dirty="0" err="1"/>
              <a:t>forms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91C42E-C809-4742-9202-5A5541D3B7EE}"/>
              </a:ext>
            </a:extLst>
          </p:cNvPr>
          <p:cNvSpPr txBox="1"/>
          <p:nvPr/>
        </p:nvSpPr>
        <p:spPr>
          <a:xfrm>
            <a:off x="6942902" y="2044446"/>
            <a:ext cx="9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Resultados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F5EA2-C44D-497D-A5C9-68A3D4BA0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631" y="2270811"/>
            <a:ext cx="1518241" cy="14425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589592-FB49-4D9D-ACB6-BB13FBDFF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637" y="2442645"/>
            <a:ext cx="1518241" cy="14425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62D078-6DF7-40C8-856C-9B7C25D66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602" y="2554392"/>
            <a:ext cx="1518241" cy="1442539"/>
          </a:xfrm>
          <a:prstGeom prst="rect">
            <a:avLst/>
          </a:prstGeom>
        </p:spPr>
      </p:pic>
      <p:sp>
        <p:nvSpPr>
          <p:cNvPr id="16" name="object 5">
            <a:extLst>
              <a:ext uri="{FF2B5EF4-FFF2-40B4-BE49-F238E27FC236}">
                <a16:creationId xmlns:a16="http://schemas.microsoft.com/office/drawing/2014/main" id="{A66AD208-26EE-4E43-8CF1-32AAC0CF417F}"/>
              </a:ext>
            </a:extLst>
          </p:cNvPr>
          <p:cNvSpPr txBox="1">
            <a:spLocks/>
          </p:cNvSpPr>
          <p:nvPr/>
        </p:nvSpPr>
        <p:spPr>
          <a:xfrm>
            <a:off x="648016" y="2787530"/>
            <a:ext cx="8301127" cy="25519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 marL="0">
              <a:defRPr sz="1550" b="0" i="0">
                <a:solidFill>
                  <a:srgbClr val="404040"/>
                </a:solidFill>
                <a:latin typeface="Carlito"/>
                <a:ea typeface="+mn-ea"/>
                <a:cs typeface="Carlito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30"/>
              </a:spcBef>
            </a:pPr>
            <a:endParaRPr lang="es-ES" kern="0" spc="10" dirty="0"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F0C7EE17-1DF8-48D1-8DA4-0FD79ADB58EE}"/>
              </a:ext>
            </a:extLst>
          </p:cNvPr>
          <p:cNvSpPr txBox="1">
            <a:spLocks/>
          </p:cNvSpPr>
          <p:nvPr/>
        </p:nvSpPr>
        <p:spPr>
          <a:xfrm>
            <a:off x="752017" y="4247493"/>
            <a:ext cx="8301127" cy="822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 marL="0">
              <a:defRPr sz="1550" b="0" i="0">
                <a:solidFill>
                  <a:srgbClr val="404040"/>
                </a:solidFill>
                <a:latin typeface="Carlito"/>
                <a:ea typeface="+mn-ea"/>
                <a:cs typeface="Carlito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01752" indent="-283464">
              <a:spcBef>
                <a:spcPts val="130"/>
              </a:spcBef>
              <a:buSzPts val="1550"/>
              <a:buFont typeface="Arial" panose="020B0604020202020204" pitchFamily="34" charset="0"/>
              <a:buChar char="•"/>
            </a:pPr>
            <a:r>
              <a:rPr lang="es-ES" sz="1800" kern="0" spc="10" dirty="0"/>
              <a:t>Según el resultado de la encuesta, los tres procesos que generan mayor valor al automatizarlos son; Producción, Ventas e inventarios.</a:t>
            </a:r>
            <a:endParaRPr lang="en-US" sz="1800" kern="0" dirty="0"/>
          </a:p>
          <a:p>
            <a:pPr marL="12700">
              <a:spcBef>
                <a:spcPts val="130"/>
              </a:spcBef>
            </a:pPr>
            <a:endParaRPr lang="es-ES" kern="0" spc="10" dirty="0"/>
          </a:p>
        </p:txBody>
      </p:sp>
    </p:spTree>
    <p:extLst>
      <p:ext uri="{BB962C8B-B14F-4D97-AF65-F5344CB8AC3E}">
        <p14:creationId xmlns:p14="http://schemas.microsoft.com/office/powerpoint/2010/main" val="2521719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873" y="255473"/>
            <a:ext cx="23444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Justificación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330128" y="1258316"/>
            <a:ext cx="8301127" cy="10990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s-ES" sz="1800" spc="10" dirty="0"/>
              <a:t>Dado los 3 procesos mas importantes, realizar entrevistas a las personas que intervienen en cada uno de  los procesos para entender cuales son las actividades que realizan para completar sus labores.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s-ES"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A85BA-C535-4601-9450-6DE292944BCC}"/>
              </a:ext>
            </a:extLst>
          </p:cNvPr>
          <p:cNvSpPr txBox="1"/>
          <p:nvPr/>
        </p:nvSpPr>
        <p:spPr>
          <a:xfrm>
            <a:off x="527016" y="2230980"/>
            <a:ext cx="1469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Proceso </a:t>
            </a:r>
            <a:r>
              <a:rPr lang="es-ES" sz="1200" kern="0" spc="10" dirty="0"/>
              <a:t>producción</a:t>
            </a:r>
            <a:r>
              <a:rPr lang="es-CO" sz="1200" dirty="0"/>
              <a:t> </a:t>
            </a:r>
          </a:p>
          <a:p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02DA4E-66B1-421B-940A-956AD20B250A}"/>
              </a:ext>
            </a:extLst>
          </p:cNvPr>
          <p:cNvSpPr txBox="1"/>
          <p:nvPr/>
        </p:nvSpPr>
        <p:spPr>
          <a:xfrm>
            <a:off x="3713024" y="2196424"/>
            <a:ext cx="1189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Encuesta</a:t>
            </a:r>
          </a:p>
          <a:p>
            <a:r>
              <a:rPr lang="es-CO" sz="1400" dirty="0" err="1"/>
              <a:t>google</a:t>
            </a:r>
            <a:r>
              <a:rPr lang="es-CO" sz="1400" dirty="0"/>
              <a:t> -</a:t>
            </a:r>
            <a:r>
              <a:rPr lang="es-CO" sz="1400" dirty="0" err="1"/>
              <a:t>forms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91C42E-C809-4742-9202-5A5541D3B7EE}"/>
              </a:ext>
            </a:extLst>
          </p:cNvPr>
          <p:cNvSpPr txBox="1"/>
          <p:nvPr/>
        </p:nvSpPr>
        <p:spPr>
          <a:xfrm>
            <a:off x="6942902" y="2044446"/>
            <a:ext cx="910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Resultado</a:t>
            </a:r>
            <a:endParaRPr lang="en-US" sz="1400" dirty="0"/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A66AD208-26EE-4E43-8CF1-32AAC0CF417F}"/>
              </a:ext>
            </a:extLst>
          </p:cNvPr>
          <p:cNvSpPr txBox="1">
            <a:spLocks/>
          </p:cNvSpPr>
          <p:nvPr/>
        </p:nvSpPr>
        <p:spPr>
          <a:xfrm>
            <a:off x="648016" y="2787530"/>
            <a:ext cx="8301127" cy="25519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 marL="0">
              <a:defRPr sz="1550" b="0" i="0">
                <a:solidFill>
                  <a:srgbClr val="404040"/>
                </a:solidFill>
                <a:latin typeface="Carlito"/>
                <a:ea typeface="+mn-ea"/>
                <a:cs typeface="Carlito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30"/>
              </a:spcBef>
            </a:pPr>
            <a:endParaRPr lang="es-ES" kern="0" spc="1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E1DEAB-2A3C-4B18-8440-13C4F9242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905" y="2786166"/>
            <a:ext cx="2652307" cy="154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68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873" y="255473"/>
            <a:ext cx="23444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Justificación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330128" y="1258316"/>
            <a:ext cx="8301127" cy="10990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s-ES" sz="1800" spc="10" dirty="0"/>
              <a:t>Dado los 3 procesos mas importantes, realizar entrevistas a las personas que intervienen en cada uno de  los procesos para entender cuales son las actividades que realizan para completar sus labores.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s-ES"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A85BA-C535-4601-9450-6DE292944BCC}"/>
              </a:ext>
            </a:extLst>
          </p:cNvPr>
          <p:cNvSpPr txBox="1"/>
          <p:nvPr/>
        </p:nvSpPr>
        <p:spPr>
          <a:xfrm>
            <a:off x="527016" y="2230980"/>
            <a:ext cx="1190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Proceso </a:t>
            </a:r>
            <a:r>
              <a:rPr lang="es-ES" sz="1200" kern="0" spc="10" dirty="0"/>
              <a:t>Ventas</a:t>
            </a:r>
            <a:r>
              <a:rPr lang="es-CO" sz="1200" dirty="0"/>
              <a:t> </a:t>
            </a:r>
          </a:p>
          <a:p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02DA4E-66B1-421B-940A-956AD20B250A}"/>
              </a:ext>
            </a:extLst>
          </p:cNvPr>
          <p:cNvSpPr txBox="1"/>
          <p:nvPr/>
        </p:nvSpPr>
        <p:spPr>
          <a:xfrm>
            <a:off x="3713024" y="2196424"/>
            <a:ext cx="1189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Encuesta</a:t>
            </a:r>
          </a:p>
          <a:p>
            <a:r>
              <a:rPr lang="es-CO" sz="1400" dirty="0" err="1"/>
              <a:t>google</a:t>
            </a:r>
            <a:r>
              <a:rPr lang="es-CO" sz="1400" dirty="0"/>
              <a:t> -</a:t>
            </a:r>
            <a:r>
              <a:rPr lang="es-CO" sz="1400" dirty="0" err="1"/>
              <a:t>forms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91C42E-C809-4742-9202-5A5541D3B7EE}"/>
              </a:ext>
            </a:extLst>
          </p:cNvPr>
          <p:cNvSpPr txBox="1"/>
          <p:nvPr/>
        </p:nvSpPr>
        <p:spPr>
          <a:xfrm>
            <a:off x="6942902" y="2044446"/>
            <a:ext cx="910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Resultado</a:t>
            </a:r>
            <a:endParaRPr lang="en-US" sz="1400" dirty="0"/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A66AD208-26EE-4E43-8CF1-32AAC0CF417F}"/>
              </a:ext>
            </a:extLst>
          </p:cNvPr>
          <p:cNvSpPr txBox="1">
            <a:spLocks/>
          </p:cNvSpPr>
          <p:nvPr/>
        </p:nvSpPr>
        <p:spPr>
          <a:xfrm>
            <a:off x="648016" y="2787530"/>
            <a:ext cx="8301127" cy="25519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 marL="0">
              <a:defRPr sz="1550" b="0" i="0">
                <a:solidFill>
                  <a:srgbClr val="404040"/>
                </a:solidFill>
                <a:latin typeface="Carlito"/>
                <a:ea typeface="+mn-ea"/>
                <a:cs typeface="Carlito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30"/>
              </a:spcBef>
            </a:pPr>
            <a:endParaRPr lang="es-ES" kern="0" spc="1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E1DEAB-2A3C-4B18-8440-13C4F9242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905" y="2786166"/>
            <a:ext cx="2652307" cy="154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21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873" y="255473"/>
            <a:ext cx="23444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Justificación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330128" y="1258316"/>
            <a:ext cx="8301127" cy="10990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s-ES" sz="1800" spc="10" dirty="0"/>
              <a:t>Dado los 3 procesos mas importantes, realizar entrevistas a las personas que intervienen en cada uno de  los procesos para entender cuales son las actividades que realizan para completar sus labores.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s-ES"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A85BA-C535-4601-9450-6DE292944BCC}"/>
              </a:ext>
            </a:extLst>
          </p:cNvPr>
          <p:cNvSpPr txBox="1"/>
          <p:nvPr/>
        </p:nvSpPr>
        <p:spPr>
          <a:xfrm>
            <a:off x="527016" y="2230980"/>
            <a:ext cx="1366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Proceso </a:t>
            </a:r>
            <a:r>
              <a:rPr lang="es-ES" sz="1200" kern="0" spc="10" dirty="0"/>
              <a:t>inventario</a:t>
            </a:r>
            <a:endParaRPr lang="es-CO" sz="1200" dirty="0"/>
          </a:p>
          <a:p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02DA4E-66B1-421B-940A-956AD20B250A}"/>
              </a:ext>
            </a:extLst>
          </p:cNvPr>
          <p:cNvSpPr txBox="1"/>
          <p:nvPr/>
        </p:nvSpPr>
        <p:spPr>
          <a:xfrm>
            <a:off x="3713024" y="2196424"/>
            <a:ext cx="1189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Encuesta</a:t>
            </a:r>
          </a:p>
          <a:p>
            <a:r>
              <a:rPr lang="es-CO" sz="1400" dirty="0" err="1"/>
              <a:t>google</a:t>
            </a:r>
            <a:r>
              <a:rPr lang="es-CO" sz="1400" dirty="0"/>
              <a:t> -</a:t>
            </a:r>
            <a:r>
              <a:rPr lang="es-CO" sz="1400" dirty="0" err="1"/>
              <a:t>forms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91C42E-C809-4742-9202-5A5541D3B7EE}"/>
              </a:ext>
            </a:extLst>
          </p:cNvPr>
          <p:cNvSpPr txBox="1"/>
          <p:nvPr/>
        </p:nvSpPr>
        <p:spPr>
          <a:xfrm>
            <a:off x="6942902" y="2044446"/>
            <a:ext cx="910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Resultado</a:t>
            </a:r>
            <a:endParaRPr lang="en-US" sz="1400" dirty="0"/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A66AD208-26EE-4E43-8CF1-32AAC0CF417F}"/>
              </a:ext>
            </a:extLst>
          </p:cNvPr>
          <p:cNvSpPr txBox="1">
            <a:spLocks/>
          </p:cNvSpPr>
          <p:nvPr/>
        </p:nvSpPr>
        <p:spPr>
          <a:xfrm>
            <a:off x="648016" y="2787530"/>
            <a:ext cx="8301127" cy="25519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 marL="0">
              <a:defRPr sz="1550" b="0" i="0">
                <a:solidFill>
                  <a:srgbClr val="404040"/>
                </a:solidFill>
                <a:latin typeface="Carlito"/>
                <a:ea typeface="+mn-ea"/>
                <a:cs typeface="Carlito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30"/>
              </a:spcBef>
            </a:pPr>
            <a:endParaRPr lang="es-ES" kern="0" spc="1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E1DEAB-2A3C-4B18-8440-13C4F9242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905" y="2786166"/>
            <a:ext cx="2652307" cy="154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01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105"/>
              </a:spcBef>
            </a:pPr>
            <a:r>
              <a:rPr dirty="0"/>
              <a:t>Al</a:t>
            </a:r>
            <a:r>
              <a:rPr spc="-25" dirty="0"/>
              <a:t>c</a:t>
            </a:r>
            <a:r>
              <a:rPr dirty="0"/>
              <a:t>an</a:t>
            </a:r>
            <a:r>
              <a:rPr spc="10" dirty="0"/>
              <a:t>c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73271" y="2713685"/>
            <a:ext cx="213360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404040"/>
                </a:solidFill>
                <a:latin typeface="Carlito"/>
                <a:cs typeface="Carlito"/>
              </a:rPr>
              <a:t>Texto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corto</a:t>
            </a:r>
            <a:r>
              <a:rPr sz="18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descriptivo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 2 o 3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líneas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79876" y="2542032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3" y="0"/>
                </a:moveTo>
                <a:lnTo>
                  <a:pt x="0" y="0"/>
                </a:lnTo>
                <a:lnTo>
                  <a:pt x="0" y="45719"/>
                </a:lnTo>
                <a:lnTo>
                  <a:pt x="717803" y="45719"/>
                </a:lnTo>
                <a:lnTo>
                  <a:pt x="717803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45110">
              <a:lnSpc>
                <a:spcPct val="100000"/>
              </a:lnSpc>
            </a:pP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Logo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 Sistema</a:t>
            </a:r>
            <a:endParaRPr sz="11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873" y="255473"/>
            <a:ext cx="1499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Alcance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03835">
              <a:lnSpc>
                <a:spcPct val="100000"/>
              </a:lnSpc>
            </a:pP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Marca</a:t>
            </a:r>
            <a:r>
              <a:rPr sz="1150" b="1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externa</a:t>
            </a:r>
            <a:endParaRPr sz="11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38600" y="2205624"/>
            <a:ext cx="3881527" cy="73225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s-ES" sz="1550" spc="10" dirty="0">
                <a:solidFill>
                  <a:srgbClr val="404040"/>
                </a:solidFill>
                <a:latin typeface="Carlito"/>
                <a:cs typeface="Carlito"/>
              </a:rPr>
              <a:t>Se deben de seleccionar tres procesos de la entidad para realizar el levantamiento de la información.</a:t>
            </a:r>
            <a:endParaRPr lang="es-ES" sz="15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7175"/>
            <a:ext cx="9144000" cy="4886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03835">
              <a:lnSpc>
                <a:spcPct val="100000"/>
              </a:lnSpc>
            </a:pP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Marca</a:t>
            </a:r>
            <a:r>
              <a:rPr sz="1150" b="1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externa</a:t>
            </a:r>
            <a:endParaRPr sz="11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6531" y="1346149"/>
            <a:ext cx="1902460" cy="1094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5910" indent="-283845">
              <a:lnSpc>
                <a:spcPts val="1195"/>
              </a:lnSpc>
              <a:spcBef>
                <a:spcPts val="11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Presentación</a:t>
            </a:r>
            <a:r>
              <a:rPr sz="1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Proyecto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Levantamiento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Información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Diagrama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Procesos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Preeliminar</a:t>
            </a:r>
            <a:r>
              <a:rPr sz="1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Inventario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Formulación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del</a:t>
            </a:r>
            <a:r>
              <a:rPr sz="1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Proyecto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IEEE-830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3"/>
              </a:rPr>
              <a:t>Entregables 1er</a:t>
            </a:r>
            <a:r>
              <a:rPr sz="1000" u="sng" spc="-5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3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3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6511" y="2440305"/>
            <a:ext cx="160591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20" dirty="0">
                <a:solidFill>
                  <a:srgbClr val="404040"/>
                </a:solidFill>
                <a:latin typeface="Carlito"/>
                <a:cs typeface="Carlito"/>
              </a:rPr>
              <a:t>Segundo</a:t>
            </a:r>
            <a:r>
              <a:rPr sz="1550" b="1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6531" y="2705861"/>
            <a:ext cx="1729739" cy="109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Diagrama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Casos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Uso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Casos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Uso</a:t>
            </a:r>
            <a:r>
              <a:rPr sz="1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Extendido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Modelo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Entidad</a:t>
            </a:r>
            <a:r>
              <a:rPr sz="1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Relación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Diccionario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Datos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Cronograma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Actividades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Presupuesto y</a:t>
            </a:r>
            <a:r>
              <a:rPr sz="1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Personal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4"/>
              </a:rPr>
              <a:t>Entregables 2do</a:t>
            </a:r>
            <a:r>
              <a:rPr sz="1000" u="sng" spc="-5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4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4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6511" y="3803700"/>
            <a:ext cx="139255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-20" dirty="0">
                <a:solidFill>
                  <a:srgbClr val="404040"/>
                </a:solidFill>
                <a:latin typeface="Carlito"/>
                <a:cs typeface="Carlito"/>
              </a:rPr>
              <a:t>Tercer</a:t>
            </a:r>
            <a:r>
              <a:rPr sz="1550" b="1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5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6531" y="4069486"/>
            <a:ext cx="161480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ts val="1195"/>
              </a:lnSpc>
              <a:spcBef>
                <a:spcPts val="10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Modelo</a:t>
            </a:r>
            <a:r>
              <a:rPr sz="1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Relacional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Diagrama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Clases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Diagrama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Distribución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3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WireFrame o</a:t>
            </a:r>
            <a:r>
              <a:rPr sz="1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Mockups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5"/>
              </a:rPr>
              <a:t>Entregables 3er</a:t>
            </a:r>
            <a:r>
              <a:rPr sz="1000" u="sng" spc="-6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5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5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88365" y="322910"/>
            <a:ext cx="3047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/>
              <a:t>Entregables Proyecto</a:t>
            </a:r>
            <a:r>
              <a:rPr sz="1800" spc="-70" dirty="0"/>
              <a:t> </a:t>
            </a:r>
            <a:r>
              <a:rPr sz="1800" spc="-5" dirty="0"/>
              <a:t>Formativo</a:t>
            </a:r>
            <a:endParaRPr sz="18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/>
              <a:t>por</a:t>
            </a:r>
            <a:r>
              <a:rPr sz="1800" spc="-10" dirty="0"/>
              <a:t> </a:t>
            </a:r>
            <a:r>
              <a:rPr sz="1800" spc="-25" dirty="0"/>
              <a:t>Trimestre</a:t>
            </a:r>
            <a:endParaRPr sz="1800"/>
          </a:p>
        </p:txBody>
      </p:sp>
      <p:sp>
        <p:nvSpPr>
          <p:cNvPr id="10" name="object 10"/>
          <p:cNvSpPr/>
          <p:nvPr/>
        </p:nvSpPr>
        <p:spPr>
          <a:xfrm>
            <a:off x="608076" y="960119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4" y="0"/>
                </a:moveTo>
                <a:lnTo>
                  <a:pt x="0" y="0"/>
                </a:lnTo>
                <a:lnTo>
                  <a:pt x="0" y="45720"/>
                </a:lnTo>
                <a:lnTo>
                  <a:pt x="717804" y="45720"/>
                </a:lnTo>
                <a:lnTo>
                  <a:pt x="71780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6511" y="1081278"/>
            <a:ext cx="4180840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50820" algn="l"/>
              </a:tabLst>
            </a:pPr>
            <a:r>
              <a:rPr sz="1550" b="1" spc="15" dirty="0">
                <a:solidFill>
                  <a:srgbClr val="404040"/>
                </a:solidFill>
                <a:latin typeface="Carlito"/>
                <a:cs typeface="Carlito"/>
              </a:rPr>
              <a:t>Primer</a:t>
            </a:r>
            <a:r>
              <a:rPr sz="1550" b="1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Trimestre	</a:t>
            </a:r>
            <a:r>
              <a:rPr sz="1550" b="1" spc="15" dirty="0">
                <a:solidFill>
                  <a:srgbClr val="404040"/>
                </a:solidFill>
                <a:latin typeface="Carlito"/>
                <a:cs typeface="Carlito"/>
              </a:rPr>
              <a:t>Cuarto</a:t>
            </a:r>
            <a:r>
              <a:rPr sz="1550" b="1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85209" y="1346149"/>
            <a:ext cx="1390650" cy="7880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5910" indent="-283845">
              <a:lnSpc>
                <a:spcPts val="1195"/>
              </a:lnSpc>
              <a:spcBef>
                <a:spcPts val="11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Inventario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Informe de</a:t>
            </a:r>
            <a:r>
              <a:rPr sz="10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Costos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Base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Datos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-</a:t>
            </a:r>
            <a:r>
              <a:rPr sz="1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DDL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Base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Datos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-</a:t>
            </a:r>
            <a:r>
              <a:rPr sz="1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DML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6"/>
              </a:rPr>
              <a:t>Entregables </a:t>
            </a:r>
            <a:r>
              <a:rPr sz="1000" u="sng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6"/>
              </a:rPr>
              <a:t>4to</a:t>
            </a:r>
            <a:r>
              <a:rPr sz="1000" u="sng" spc="-7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6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6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25190" y="2288870"/>
            <a:ext cx="146050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15" dirty="0">
                <a:solidFill>
                  <a:srgbClr val="404040"/>
                </a:solidFill>
                <a:latin typeface="Carlito"/>
                <a:cs typeface="Carlito"/>
              </a:rPr>
              <a:t>Quinto</a:t>
            </a:r>
            <a:r>
              <a:rPr sz="1550" b="1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85209" y="2554604"/>
            <a:ext cx="181165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ts val="1195"/>
              </a:lnSpc>
              <a:spcBef>
                <a:spcPts val="105"/>
              </a:spcBef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7"/>
              </a:rPr>
              <a:t>Prototipo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7"/>
              </a:rPr>
              <a:t>No</a:t>
            </a:r>
            <a:r>
              <a:rPr sz="1000" u="sng" spc="-4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7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7"/>
              </a:rPr>
              <a:t>Funciona</a:t>
            </a:r>
            <a:r>
              <a:rPr sz="1000" dirty="0">
                <a:solidFill>
                  <a:srgbClr val="252525"/>
                </a:solidFill>
                <a:latin typeface="Carlito"/>
                <a:cs typeface="Carlito"/>
                <a:hlinkClick r:id="rId8"/>
              </a:rPr>
              <a:t>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Manual</a:t>
            </a:r>
            <a:r>
              <a:rPr sz="1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Técnico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Planeación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Pruebas</a:t>
            </a:r>
            <a:r>
              <a:rPr sz="1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Software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9"/>
              </a:rPr>
              <a:t>Local App -</a:t>
            </a:r>
            <a:r>
              <a:rPr sz="1000" u="sng" spc="-7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9"/>
              </a:rPr>
              <a:t> </a:t>
            </a:r>
            <a:r>
              <a:rPr sz="1000" u="sng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9"/>
              </a:rPr>
              <a:t>S.I.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0"/>
              </a:rPr>
              <a:t>Entregables </a:t>
            </a:r>
            <a:r>
              <a:rPr sz="1000" u="sng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0"/>
              </a:rPr>
              <a:t>5to</a:t>
            </a:r>
            <a:r>
              <a:rPr sz="1000" u="sng" spc="-1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0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0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25190" y="3465017"/>
            <a:ext cx="134175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dirty="0">
                <a:solidFill>
                  <a:srgbClr val="404040"/>
                </a:solidFill>
                <a:latin typeface="Carlito"/>
                <a:cs typeface="Carlito"/>
              </a:rPr>
              <a:t>Sexto</a:t>
            </a:r>
            <a:r>
              <a:rPr sz="1550" b="1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5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85209" y="3730878"/>
            <a:ext cx="2068195" cy="1250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5" dirty="0">
                <a:solidFill>
                  <a:srgbClr val="404040"/>
                </a:solidFill>
                <a:latin typeface="Carlito"/>
                <a:cs typeface="Carlito"/>
              </a:rPr>
              <a:t>Plan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 Instalación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5" dirty="0">
                <a:solidFill>
                  <a:srgbClr val="404040"/>
                </a:solidFill>
                <a:latin typeface="Carlito"/>
                <a:cs typeface="Carlito"/>
              </a:rPr>
              <a:t>Plan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 Respaldo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5" dirty="0">
                <a:solidFill>
                  <a:srgbClr val="404040"/>
                </a:solidFill>
                <a:latin typeface="Carlito"/>
                <a:cs typeface="Carlito"/>
              </a:rPr>
              <a:t>Plan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Migración</a:t>
            </a:r>
            <a:r>
              <a:rPr sz="10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Datos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Manual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Usuario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Manual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Operación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Documentación Pruebas</a:t>
            </a:r>
            <a:r>
              <a:rPr sz="1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Software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Despliegue app - S.I.</a:t>
            </a:r>
            <a:r>
              <a:rPr sz="1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1er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ct val="100000"/>
              </a:lnSpc>
              <a:spcBef>
                <a:spcPts val="25"/>
              </a:spcBef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1"/>
              </a:rPr>
              <a:t>Entregables </a:t>
            </a:r>
            <a:r>
              <a:rPr sz="1000" u="sng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1"/>
              </a:rPr>
              <a:t>6to</a:t>
            </a:r>
            <a:r>
              <a:rPr sz="1000" u="sng" spc="-1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1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1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63817" y="1081278"/>
            <a:ext cx="157416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15" dirty="0">
                <a:solidFill>
                  <a:srgbClr val="404040"/>
                </a:solidFill>
                <a:latin typeface="Carlito"/>
                <a:cs typeface="Carlito"/>
              </a:rPr>
              <a:t>Séptimo</a:t>
            </a:r>
            <a:r>
              <a:rPr sz="1550" b="1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23838" y="1346149"/>
            <a:ext cx="2062480" cy="7880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5910" indent="-283845">
              <a:lnSpc>
                <a:spcPts val="1195"/>
              </a:lnSpc>
              <a:spcBef>
                <a:spcPts val="11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Informe de</a:t>
            </a:r>
            <a:r>
              <a:rPr sz="1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Distribución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Cuadro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Comparativo</a:t>
            </a:r>
            <a:r>
              <a:rPr sz="10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Proveedores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Contratos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Software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Despliegue app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-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S.I.</a:t>
            </a:r>
            <a:r>
              <a:rPr sz="1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2do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2"/>
              </a:rPr>
              <a:t>Entregables </a:t>
            </a:r>
            <a:r>
              <a:rPr sz="1000" u="sng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2"/>
              </a:rPr>
              <a:t>7mo</a:t>
            </a:r>
            <a:r>
              <a:rPr sz="1000" u="sng" spc="-2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2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2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63817" y="2440305"/>
            <a:ext cx="147066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5" dirty="0">
                <a:solidFill>
                  <a:srgbClr val="404040"/>
                </a:solidFill>
                <a:latin typeface="Carlito"/>
                <a:cs typeface="Carlito"/>
              </a:rPr>
              <a:t>Octavo</a:t>
            </a:r>
            <a:r>
              <a:rPr sz="1550" b="1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23838" y="2705861"/>
            <a:ext cx="1997075" cy="943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Cronograma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Actividades</a:t>
            </a:r>
            <a:r>
              <a:rPr sz="1000" spc="-1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Final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Manual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Usuario</a:t>
            </a:r>
            <a:r>
              <a:rPr sz="1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Final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Manual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Operación</a:t>
            </a:r>
            <a:r>
              <a:rPr sz="1000" spc="-1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Final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Modelo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Calidad</a:t>
            </a:r>
            <a:r>
              <a:rPr sz="1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Software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Despliegue app -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S.I.</a:t>
            </a:r>
            <a:r>
              <a:rPr sz="1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Final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3"/>
              </a:rPr>
              <a:t>Entregables 8vo</a:t>
            </a:r>
            <a:r>
              <a:rPr sz="1000" u="sng" spc="-5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3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3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80076" y="0"/>
            <a:ext cx="3964304" cy="5143500"/>
            <a:chOff x="5180076" y="0"/>
            <a:chExt cx="3964304" cy="5143500"/>
          </a:xfrm>
        </p:grpSpPr>
        <p:sp>
          <p:nvSpPr>
            <p:cNvPr id="3" name="object 3"/>
            <p:cNvSpPr/>
            <p:nvPr/>
          </p:nvSpPr>
          <p:spPr>
            <a:xfrm>
              <a:off x="5180076" y="0"/>
              <a:ext cx="3963923" cy="51434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511321" y="237759"/>
              <a:ext cx="131042" cy="1281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70748" y="387006"/>
              <a:ext cx="609600" cy="441959"/>
            </a:xfrm>
            <a:custGeom>
              <a:avLst/>
              <a:gdLst/>
              <a:ahLst/>
              <a:cxnLst/>
              <a:rect l="l" t="t" r="r" b="b"/>
              <a:pathLst>
                <a:path w="609600" h="441959">
                  <a:moveTo>
                    <a:pt x="151384" y="58445"/>
                  </a:moveTo>
                  <a:lnTo>
                    <a:pt x="126733" y="38963"/>
                  </a:lnTo>
                  <a:lnTo>
                    <a:pt x="122034" y="37401"/>
                  </a:lnTo>
                  <a:lnTo>
                    <a:pt x="113830" y="35852"/>
                  </a:lnTo>
                  <a:lnTo>
                    <a:pt x="102489" y="33896"/>
                  </a:lnTo>
                  <a:lnTo>
                    <a:pt x="100914" y="33896"/>
                  </a:lnTo>
                  <a:lnTo>
                    <a:pt x="98564" y="33502"/>
                  </a:lnTo>
                  <a:lnTo>
                    <a:pt x="95440" y="32727"/>
                  </a:lnTo>
                  <a:lnTo>
                    <a:pt x="84950" y="30835"/>
                  </a:lnTo>
                  <a:lnTo>
                    <a:pt x="77495" y="28689"/>
                  </a:lnTo>
                  <a:lnTo>
                    <a:pt x="73050" y="26314"/>
                  </a:lnTo>
                  <a:lnTo>
                    <a:pt x="71577" y="23761"/>
                  </a:lnTo>
                  <a:lnTo>
                    <a:pt x="71577" y="21424"/>
                  </a:lnTo>
                  <a:lnTo>
                    <a:pt x="73139" y="19875"/>
                  </a:lnTo>
                  <a:lnTo>
                    <a:pt x="75882" y="18707"/>
                  </a:lnTo>
                  <a:lnTo>
                    <a:pt x="79006" y="17919"/>
                  </a:lnTo>
                  <a:lnTo>
                    <a:pt x="83312" y="17145"/>
                  </a:lnTo>
                  <a:lnTo>
                    <a:pt x="95834" y="17145"/>
                  </a:lnTo>
                  <a:lnTo>
                    <a:pt x="101307" y="17919"/>
                  </a:lnTo>
                  <a:lnTo>
                    <a:pt x="104825" y="19481"/>
                  </a:lnTo>
                  <a:lnTo>
                    <a:pt x="108737" y="21043"/>
                  </a:lnTo>
                  <a:lnTo>
                    <a:pt x="110693" y="23380"/>
                  </a:lnTo>
                  <a:lnTo>
                    <a:pt x="110693" y="26885"/>
                  </a:lnTo>
                  <a:lnTo>
                    <a:pt x="147078" y="26885"/>
                  </a:lnTo>
                  <a:lnTo>
                    <a:pt x="147078" y="17145"/>
                  </a:lnTo>
                  <a:lnTo>
                    <a:pt x="142379" y="10515"/>
                  </a:lnTo>
                  <a:lnTo>
                    <a:pt x="103784" y="368"/>
                  </a:lnTo>
                  <a:lnTo>
                    <a:pt x="90360" y="0"/>
                  </a:lnTo>
                  <a:lnTo>
                    <a:pt x="76568" y="431"/>
                  </a:lnTo>
                  <a:lnTo>
                    <a:pt x="35585" y="11290"/>
                  </a:lnTo>
                  <a:lnTo>
                    <a:pt x="30505" y="17919"/>
                  </a:lnTo>
                  <a:lnTo>
                    <a:pt x="30505" y="29997"/>
                  </a:lnTo>
                  <a:lnTo>
                    <a:pt x="67348" y="52235"/>
                  </a:lnTo>
                  <a:lnTo>
                    <a:pt x="82537" y="54940"/>
                  </a:lnTo>
                  <a:lnTo>
                    <a:pt x="84099" y="55333"/>
                  </a:lnTo>
                  <a:lnTo>
                    <a:pt x="85267" y="55333"/>
                  </a:lnTo>
                  <a:lnTo>
                    <a:pt x="86055" y="55727"/>
                  </a:lnTo>
                  <a:lnTo>
                    <a:pt x="88404" y="55727"/>
                  </a:lnTo>
                  <a:lnTo>
                    <a:pt x="89966" y="56108"/>
                  </a:lnTo>
                  <a:lnTo>
                    <a:pt x="103657" y="58445"/>
                  </a:lnTo>
                  <a:lnTo>
                    <a:pt x="110693" y="61175"/>
                  </a:lnTo>
                  <a:lnTo>
                    <a:pt x="110693" y="67411"/>
                  </a:lnTo>
                  <a:lnTo>
                    <a:pt x="108737" y="68973"/>
                  </a:lnTo>
                  <a:lnTo>
                    <a:pt x="105219" y="70523"/>
                  </a:lnTo>
                  <a:lnTo>
                    <a:pt x="101701" y="71691"/>
                  </a:lnTo>
                  <a:lnTo>
                    <a:pt x="97002" y="72478"/>
                  </a:lnTo>
                  <a:lnTo>
                    <a:pt x="82918" y="72478"/>
                  </a:lnTo>
                  <a:lnTo>
                    <a:pt x="76669" y="71691"/>
                  </a:lnTo>
                  <a:lnTo>
                    <a:pt x="72758" y="70142"/>
                  </a:lnTo>
                  <a:lnTo>
                    <a:pt x="68846" y="68186"/>
                  </a:lnTo>
                  <a:lnTo>
                    <a:pt x="66890" y="65849"/>
                  </a:lnTo>
                  <a:lnTo>
                    <a:pt x="66890" y="61950"/>
                  </a:lnTo>
                  <a:lnTo>
                    <a:pt x="67271" y="61175"/>
                  </a:lnTo>
                  <a:lnTo>
                    <a:pt x="67271" y="59613"/>
                  </a:lnTo>
                  <a:lnTo>
                    <a:pt x="28943" y="59613"/>
                  </a:lnTo>
                  <a:lnTo>
                    <a:pt x="29032" y="61950"/>
                  </a:lnTo>
                  <a:lnTo>
                    <a:pt x="60820" y="88303"/>
                  </a:lnTo>
                  <a:lnTo>
                    <a:pt x="87223" y="90017"/>
                  </a:lnTo>
                  <a:lnTo>
                    <a:pt x="101828" y="89573"/>
                  </a:lnTo>
                  <a:lnTo>
                    <a:pt x="142138" y="79057"/>
                  </a:lnTo>
                  <a:lnTo>
                    <a:pt x="151384" y="62344"/>
                  </a:lnTo>
                  <a:lnTo>
                    <a:pt x="151384" y="58445"/>
                  </a:lnTo>
                  <a:close/>
                </a:path>
                <a:path w="609600" h="441959">
                  <a:moveTo>
                    <a:pt x="273812" y="69748"/>
                  </a:moveTo>
                  <a:lnTo>
                    <a:pt x="206540" y="69748"/>
                  </a:lnTo>
                  <a:lnTo>
                    <a:pt x="206540" y="52603"/>
                  </a:lnTo>
                  <a:lnTo>
                    <a:pt x="266382" y="52603"/>
                  </a:lnTo>
                  <a:lnTo>
                    <a:pt x="266382" y="33896"/>
                  </a:lnTo>
                  <a:lnTo>
                    <a:pt x="206540" y="33896"/>
                  </a:lnTo>
                  <a:lnTo>
                    <a:pt x="206540" y="20256"/>
                  </a:lnTo>
                  <a:lnTo>
                    <a:pt x="271475" y="20256"/>
                  </a:lnTo>
                  <a:lnTo>
                    <a:pt x="271475" y="1168"/>
                  </a:lnTo>
                  <a:lnTo>
                    <a:pt x="167411" y="1168"/>
                  </a:lnTo>
                  <a:lnTo>
                    <a:pt x="167411" y="88455"/>
                  </a:lnTo>
                  <a:lnTo>
                    <a:pt x="273812" y="88455"/>
                  </a:lnTo>
                  <a:lnTo>
                    <a:pt x="273812" y="69748"/>
                  </a:lnTo>
                  <a:close/>
                </a:path>
                <a:path w="609600" h="441959">
                  <a:moveTo>
                    <a:pt x="279679" y="110667"/>
                  </a:moveTo>
                  <a:lnTo>
                    <a:pt x="0" y="110667"/>
                  </a:lnTo>
                  <a:lnTo>
                    <a:pt x="0" y="157035"/>
                  </a:lnTo>
                  <a:lnTo>
                    <a:pt x="173672" y="157035"/>
                  </a:lnTo>
                  <a:lnTo>
                    <a:pt x="181470" y="159143"/>
                  </a:lnTo>
                  <a:lnTo>
                    <a:pt x="186728" y="164541"/>
                  </a:lnTo>
                  <a:lnTo>
                    <a:pt x="188696" y="171831"/>
                  </a:lnTo>
                  <a:lnTo>
                    <a:pt x="186588" y="179641"/>
                  </a:lnTo>
                  <a:lnTo>
                    <a:pt x="80581" y="363956"/>
                  </a:lnTo>
                  <a:lnTo>
                    <a:pt x="115392" y="396697"/>
                  </a:lnTo>
                  <a:lnTo>
                    <a:pt x="279679" y="110667"/>
                  </a:lnTo>
                  <a:close/>
                </a:path>
                <a:path w="609600" h="441959">
                  <a:moveTo>
                    <a:pt x="429895" y="1168"/>
                  </a:moveTo>
                  <a:lnTo>
                    <a:pt x="392341" y="1168"/>
                  </a:lnTo>
                  <a:lnTo>
                    <a:pt x="392341" y="60007"/>
                  </a:lnTo>
                  <a:lnTo>
                    <a:pt x="365417" y="29997"/>
                  </a:lnTo>
                  <a:lnTo>
                    <a:pt x="339534" y="1168"/>
                  </a:lnTo>
                  <a:lnTo>
                    <a:pt x="290245" y="1168"/>
                  </a:lnTo>
                  <a:lnTo>
                    <a:pt x="290245" y="88455"/>
                  </a:lnTo>
                  <a:lnTo>
                    <a:pt x="327406" y="88455"/>
                  </a:lnTo>
                  <a:lnTo>
                    <a:pt x="327406" y="29997"/>
                  </a:lnTo>
                  <a:lnTo>
                    <a:pt x="378650" y="88455"/>
                  </a:lnTo>
                  <a:lnTo>
                    <a:pt x="429895" y="88455"/>
                  </a:lnTo>
                  <a:lnTo>
                    <a:pt x="429895" y="60007"/>
                  </a:lnTo>
                  <a:lnTo>
                    <a:pt x="429895" y="1168"/>
                  </a:lnTo>
                  <a:close/>
                </a:path>
                <a:path w="609600" h="441959">
                  <a:moveTo>
                    <a:pt x="462356" y="419684"/>
                  </a:moveTo>
                  <a:lnTo>
                    <a:pt x="367995" y="263613"/>
                  </a:lnTo>
                  <a:lnTo>
                    <a:pt x="304723" y="158991"/>
                  </a:lnTo>
                  <a:lnTo>
                    <a:pt x="304330" y="158991"/>
                  </a:lnTo>
                  <a:lnTo>
                    <a:pt x="304330" y="159372"/>
                  </a:lnTo>
                  <a:lnTo>
                    <a:pt x="297078" y="171577"/>
                  </a:lnTo>
                  <a:lnTo>
                    <a:pt x="150202" y="420852"/>
                  </a:lnTo>
                  <a:lnTo>
                    <a:pt x="191274" y="441502"/>
                  </a:lnTo>
                  <a:lnTo>
                    <a:pt x="292201" y="271208"/>
                  </a:lnTo>
                  <a:lnTo>
                    <a:pt x="298005" y="265518"/>
                  </a:lnTo>
                  <a:lnTo>
                    <a:pt x="305498" y="263613"/>
                  </a:lnTo>
                  <a:lnTo>
                    <a:pt x="312991" y="265518"/>
                  </a:lnTo>
                  <a:lnTo>
                    <a:pt x="318808" y="271208"/>
                  </a:lnTo>
                  <a:lnTo>
                    <a:pt x="420509" y="441502"/>
                  </a:lnTo>
                  <a:lnTo>
                    <a:pt x="462356" y="419684"/>
                  </a:lnTo>
                  <a:close/>
                </a:path>
                <a:path w="609600" h="441959">
                  <a:moveTo>
                    <a:pt x="593775" y="88455"/>
                  </a:moveTo>
                  <a:lnTo>
                    <a:pt x="583438" y="72859"/>
                  </a:lnTo>
                  <a:lnTo>
                    <a:pt x="570776" y="53771"/>
                  </a:lnTo>
                  <a:lnTo>
                    <a:pt x="549846" y="22212"/>
                  </a:lnTo>
                  <a:lnTo>
                    <a:pt x="535889" y="1168"/>
                  </a:lnTo>
                  <a:lnTo>
                    <a:pt x="530834" y="1168"/>
                  </a:lnTo>
                  <a:lnTo>
                    <a:pt x="530834" y="53771"/>
                  </a:lnTo>
                  <a:lnTo>
                    <a:pt x="492480" y="53771"/>
                  </a:lnTo>
                  <a:lnTo>
                    <a:pt x="512432" y="22212"/>
                  </a:lnTo>
                  <a:lnTo>
                    <a:pt x="530834" y="53771"/>
                  </a:lnTo>
                  <a:lnTo>
                    <a:pt x="530834" y="1168"/>
                  </a:lnTo>
                  <a:lnTo>
                    <a:pt x="492874" y="1168"/>
                  </a:lnTo>
                  <a:lnTo>
                    <a:pt x="432244" y="88455"/>
                  </a:lnTo>
                  <a:lnTo>
                    <a:pt x="471360" y="88455"/>
                  </a:lnTo>
                  <a:lnTo>
                    <a:pt x="480745" y="72859"/>
                  </a:lnTo>
                  <a:lnTo>
                    <a:pt x="541362" y="72859"/>
                  </a:lnTo>
                  <a:lnTo>
                    <a:pt x="550379" y="88455"/>
                  </a:lnTo>
                  <a:lnTo>
                    <a:pt x="593775" y="88455"/>
                  </a:lnTo>
                  <a:close/>
                </a:path>
                <a:path w="609600" h="441959">
                  <a:moveTo>
                    <a:pt x="609473" y="110667"/>
                  </a:moveTo>
                  <a:lnTo>
                    <a:pt x="329361" y="110667"/>
                  </a:lnTo>
                  <a:lnTo>
                    <a:pt x="493661" y="396697"/>
                  </a:lnTo>
                  <a:lnTo>
                    <a:pt x="528485" y="363956"/>
                  </a:lnTo>
                  <a:lnTo>
                    <a:pt x="422465" y="179641"/>
                  </a:lnTo>
                  <a:lnTo>
                    <a:pt x="420357" y="171831"/>
                  </a:lnTo>
                  <a:lnTo>
                    <a:pt x="422313" y="164541"/>
                  </a:lnTo>
                  <a:lnTo>
                    <a:pt x="427583" y="159143"/>
                  </a:lnTo>
                  <a:lnTo>
                    <a:pt x="435368" y="157035"/>
                  </a:lnTo>
                  <a:lnTo>
                    <a:pt x="609473" y="157035"/>
                  </a:lnTo>
                  <a:lnTo>
                    <a:pt x="609473" y="1106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50797" y="1224229"/>
            <a:ext cx="311312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I</a:t>
            </a:r>
            <a:r>
              <a:rPr lang="es-CO" sz="3600" spc="-20" dirty="0"/>
              <a:t>investigación</a:t>
            </a:r>
            <a:endParaRPr sz="3600" dirty="0"/>
          </a:p>
        </p:txBody>
      </p:sp>
      <p:sp>
        <p:nvSpPr>
          <p:cNvPr id="8" name="object 8"/>
          <p:cNvSpPr/>
          <p:nvPr/>
        </p:nvSpPr>
        <p:spPr>
          <a:xfrm>
            <a:off x="859536" y="1897379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4" y="0"/>
                </a:moveTo>
                <a:lnTo>
                  <a:pt x="0" y="0"/>
                </a:lnTo>
                <a:lnTo>
                  <a:pt x="0" y="45719"/>
                </a:lnTo>
                <a:lnTo>
                  <a:pt x="717804" y="45719"/>
                </a:lnTo>
                <a:lnTo>
                  <a:pt x="71780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45110">
              <a:lnSpc>
                <a:spcPct val="100000"/>
              </a:lnSpc>
            </a:pP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Logo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 Sistema</a:t>
            </a:r>
            <a:endParaRPr sz="1150">
              <a:latin typeface="Carlito"/>
              <a:cs typeface="Carli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57F50C-D5BE-4837-B4E0-A885F7FC2F9A}"/>
              </a:ext>
            </a:extLst>
          </p:cNvPr>
          <p:cNvSpPr txBox="1"/>
          <p:nvPr/>
        </p:nvSpPr>
        <p:spPr>
          <a:xfrm>
            <a:off x="1219200" y="226695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Identificar necesidad de negocio a automatizar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3604" y="4468164"/>
            <a:ext cx="93599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15" dirty="0">
                <a:solidFill>
                  <a:srgbClr val="FFFFFF"/>
                </a:solidFill>
                <a:latin typeface="Carlito"/>
                <a:cs typeface="Carlito"/>
              </a:rPr>
              <a:t>Marca</a:t>
            </a:r>
            <a:r>
              <a:rPr sz="115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50" b="1" spc="10" dirty="0">
                <a:solidFill>
                  <a:srgbClr val="FFFFFF"/>
                </a:solidFill>
                <a:latin typeface="Carlito"/>
                <a:cs typeface="Carlito"/>
              </a:rPr>
              <a:t>externa</a:t>
            </a:r>
            <a:endParaRPr sz="115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0253" y="1077544"/>
            <a:ext cx="3110865" cy="755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800" spc="-15" dirty="0">
                <a:solidFill>
                  <a:srgbClr val="FFFFFF"/>
                </a:solidFill>
              </a:rPr>
              <a:t>CONTENIDO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597533" y="2154377"/>
            <a:ext cx="2079625" cy="1398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03605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Problema </a:t>
            </a:r>
            <a:r>
              <a:rPr sz="1800" b="1" spc="-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18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Objetivos </a:t>
            </a:r>
            <a:r>
              <a:rPr sz="1800" b="1" spc="-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1800" b="1" u="heavy" spc="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J</a:t>
            </a:r>
            <a:r>
              <a:rPr sz="1800" b="1" u="heavy" spc="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u</a:t>
            </a:r>
            <a:r>
              <a:rPr sz="1800" b="1" u="heavy" spc="-3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s</a:t>
            </a:r>
            <a:r>
              <a:rPr sz="1800" b="1" u="heavy" spc="-1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ti</a:t>
            </a:r>
            <a:r>
              <a:rPr sz="1800" b="1" u="heavy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f</a:t>
            </a:r>
            <a:r>
              <a:rPr sz="1800" b="1" u="heavy" spc="-1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i</a:t>
            </a:r>
            <a:r>
              <a:rPr sz="18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c</a:t>
            </a:r>
            <a:r>
              <a:rPr sz="1800" b="1" u="heavy" spc="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a</a:t>
            </a:r>
            <a:r>
              <a:rPr sz="18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c</a:t>
            </a:r>
            <a:r>
              <a:rPr sz="1800" b="1" u="heavy" spc="-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i</a:t>
            </a:r>
            <a:r>
              <a:rPr sz="1800" b="1" u="heavy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ón </a:t>
            </a:r>
            <a:r>
              <a:rPr sz="1800" b="1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18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Alcance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u="heavy" spc="-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Entregables</a:t>
            </a:r>
            <a:r>
              <a:rPr sz="1800" b="1" u="heavy" spc="-6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 </a:t>
            </a:r>
            <a:r>
              <a:rPr sz="1800" b="1" u="heavy" spc="-2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Trimestre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0160" y="1979676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4" y="0"/>
                </a:moveTo>
                <a:lnTo>
                  <a:pt x="0" y="0"/>
                </a:lnTo>
                <a:lnTo>
                  <a:pt x="0" y="45719"/>
                </a:lnTo>
                <a:lnTo>
                  <a:pt x="717804" y="45719"/>
                </a:lnTo>
                <a:lnTo>
                  <a:pt x="7178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26379" y="1924811"/>
            <a:ext cx="2459990" cy="157289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121920" marR="107950" algn="ctr">
              <a:lnSpc>
                <a:spcPct val="100000"/>
              </a:lnSpc>
              <a:spcBef>
                <a:spcPts val="215"/>
              </a:spcBef>
            </a:pPr>
            <a:r>
              <a:rPr sz="2400" b="1" spc="-5" dirty="0">
                <a:solidFill>
                  <a:srgbClr val="404040"/>
                </a:solidFill>
                <a:latin typeface="Carlito"/>
                <a:cs typeface="Carlito"/>
              </a:rPr>
              <a:t>Logo</a:t>
            </a:r>
            <a:r>
              <a:rPr sz="2400" b="1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rlito"/>
                <a:cs typeface="Carlito"/>
              </a:rPr>
              <a:t>Sistema.png  </a:t>
            </a:r>
            <a:r>
              <a:rPr sz="2400" b="1" spc="5" dirty="0">
                <a:solidFill>
                  <a:srgbClr val="404040"/>
                </a:solidFill>
                <a:latin typeface="Carlito"/>
                <a:cs typeface="Carlito"/>
              </a:rPr>
              <a:t>o </a:t>
            </a:r>
            <a:r>
              <a:rPr sz="2400" b="1" spc="-5" dirty="0">
                <a:solidFill>
                  <a:srgbClr val="404040"/>
                </a:solidFill>
                <a:latin typeface="Carlito"/>
                <a:cs typeface="Carlito"/>
              </a:rPr>
              <a:t>cualquier  </a:t>
            </a:r>
            <a:r>
              <a:rPr sz="2400" b="1" dirty="0">
                <a:solidFill>
                  <a:srgbClr val="404040"/>
                </a:solidFill>
                <a:latin typeface="Carlito"/>
                <a:cs typeface="Carlito"/>
              </a:rPr>
              <a:t>imagen </a:t>
            </a:r>
            <a:r>
              <a:rPr sz="2400" b="1" spc="-5" dirty="0">
                <a:solidFill>
                  <a:srgbClr val="404040"/>
                </a:solidFill>
                <a:latin typeface="Carlito"/>
                <a:cs typeface="Carlito"/>
              </a:rPr>
              <a:t>alusiva </a:t>
            </a:r>
            <a:r>
              <a:rPr sz="2400" b="1" spc="5" dirty="0">
                <a:solidFill>
                  <a:srgbClr val="404040"/>
                </a:solidFill>
                <a:latin typeface="Carlito"/>
                <a:cs typeface="Carlito"/>
              </a:rPr>
              <a:t>al  </a:t>
            </a:r>
            <a:r>
              <a:rPr sz="2400" b="1" dirty="0">
                <a:solidFill>
                  <a:srgbClr val="404040"/>
                </a:solidFill>
                <a:latin typeface="Carlito"/>
                <a:cs typeface="Carlito"/>
              </a:rPr>
              <a:t>Sector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271" y="1627403"/>
            <a:ext cx="277876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Problema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73271" y="2713685"/>
            <a:ext cx="2133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O" spc="-40" dirty="0">
                <a:solidFill>
                  <a:srgbClr val="404040"/>
                </a:solidFill>
                <a:latin typeface="Carlito"/>
                <a:cs typeface="Carlito"/>
              </a:rPr>
              <a:t>Identificación de necesidad 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79876" y="2542032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3" y="0"/>
                </a:moveTo>
                <a:lnTo>
                  <a:pt x="0" y="0"/>
                </a:lnTo>
                <a:lnTo>
                  <a:pt x="0" y="45719"/>
                </a:lnTo>
                <a:lnTo>
                  <a:pt x="717803" y="45719"/>
                </a:lnTo>
                <a:lnTo>
                  <a:pt x="717803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45110">
              <a:lnSpc>
                <a:spcPct val="100000"/>
              </a:lnSpc>
            </a:pP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Logo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 Sistema</a:t>
            </a:r>
            <a:endParaRPr sz="11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873" y="255473"/>
            <a:ext cx="185991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P</a:t>
            </a:r>
            <a:r>
              <a:rPr sz="3600" spc="-30" dirty="0">
                <a:solidFill>
                  <a:srgbClr val="FFFFFF"/>
                </a:solidFill>
              </a:rPr>
              <a:t>r</a:t>
            </a:r>
            <a:r>
              <a:rPr sz="3600" dirty="0">
                <a:solidFill>
                  <a:srgbClr val="FFFFFF"/>
                </a:solidFill>
              </a:rPr>
              <a:t>o</a:t>
            </a:r>
            <a:r>
              <a:rPr sz="3600" spc="10" dirty="0">
                <a:solidFill>
                  <a:srgbClr val="FFFFFF"/>
                </a:solidFill>
              </a:rPr>
              <a:t>bl</a:t>
            </a:r>
            <a:r>
              <a:rPr sz="3600" spc="-15" dirty="0">
                <a:solidFill>
                  <a:srgbClr val="FFFFFF"/>
                </a:solidFill>
              </a:rPr>
              <a:t>e</a:t>
            </a:r>
            <a:r>
              <a:rPr sz="3600" spc="-20" dirty="0">
                <a:solidFill>
                  <a:srgbClr val="FFFFFF"/>
                </a:solidFill>
              </a:rPr>
              <a:t>m</a:t>
            </a:r>
            <a:r>
              <a:rPr sz="3600" dirty="0">
                <a:solidFill>
                  <a:srgbClr val="FFFFFF"/>
                </a:solidFill>
              </a:rPr>
              <a:t>a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03835">
              <a:lnSpc>
                <a:spcPct val="100000"/>
              </a:lnSpc>
            </a:pP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Marca</a:t>
            </a:r>
            <a:r>
              <a:rPr sz="1150" b="1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externa</a:t>
            </a:r>
            <a:endParaRPr sz="11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2800" y="2038350"/>
            <a:ext cx="4724400" cy="73994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s-CO" sz="1550" spc="10" dirty="0">
                <a:solidFill>
                  <a:srgbClr val="404040"/>
                </a:solidFill>
                <a:latin typeface="Carlito"/>
                <a:cs typeface="Carlito"/>
              </a:rPr>
              <a:t>Identificar la problemática de la Empresa </a:t>
            </a:r>
            <a:r>
              <a:rPr lang="es-CO" sz="1550" spc="10" dirty="0" err="1">
                <a:solidFill>
                  <a:srgbClr val="404040"/>
                </a:solidFill>
                <a:latin typeface="Carlito"/>
                <a:cs typeface="Carlito"/>
              </a:rPr>
              <a:t>Zaraval</a:t>
            </a:r>
            <a:r>
              <a:rPr lang="es-CO" sz="1550" spc="10" dirty="0">
                <a:solidFill>
                  <a:srgbClr val="404040"/>
                </a:solidFill>
                <a:latin typeface="Carlito"/>
                <a:cs typeface="Carlito"/>
              </a:rPr>
              <a:t>, analizar la necesidad de automatizar y agilizar sus procesos.</a:t>
            </a:r>
            <a:endParaRPr sz="15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1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271" y="1627403"/>
            <a:ext cx="274574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Objetivos</a:t>
            </a:r>
          </a:p>
        </p:txBody>
      </p:sp>
      <p:sp>
        <p:nvSpPr>
          <p:cNvPr id="4" name="object 4"/>
          <p:cNvSpPr/>
          <p:nvPr/>
        </p:nvSpPr>
        <p:spPr>
          <a:xfrm>
            <a:off x="3579876" y="2542032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3" y="0"/>
                </a:moveTo>
                <a:lnTo>
                  <a:pt x="0" y="0"/>
                </a:lnTo>
                <a:lnTo>
                  <a:pt x="0" y="45719"/>
                </a:lnTo>
                <a:lnTo>
                  <a:pt x="717803" y="45719"/>
                </a:lnTo>
                <a:lnTo>
                  <a:pt x="717803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45110">
              <a:lnSpc>
                <a:spcPct val="100000"/>
              </a:lnSpc>
            </a:pP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Logo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 Sistema</a:t>
            </a:r>
            <a:endParaRPr sz="11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873" y="255473"/>
            <a:ext cx="18389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FFFFFF"/>
                </a:solidFill>
              </a:rPr>
              <a:t>O</a:t>
            </a:r>
            <a:r>
              <a:rPr sz="3600" dirty="0">
                <a:solidFill>
                  <a:srgbClr val="FFFFFF"/>
                </a:solidFill>
              </a:rPr>
              <a:t>b</a:t>
            </a:r>
            <a:r>
              <a:rPr sz="3600" spc="20" dirty="0">
                <a:solidFill>
                  <a:srgbClr val="FFFFFF"/>
                </a:solidFill>
              </a:rPr>
              <a:t>j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dirty="0">
                <a:solidFill>
                  <a:srgbClr val="FFFFFF"/>
                </a:solidFill>
              </a:rPr>
              <a:t>t</a:t>
            </a:r>
            <a:r>
              <a:rPr sz="3600" spc="20" dirty="0">
                <a:solidFill>
                  <a:srgbClr val="FFFFFF"/>
                </a:solidFill>
              </a:rPr>
              <a:t>i</a:t>
            </a:r>
            <a:r>
              <a:rPr sz="3600" spc="-50" dirty="0">
                <a:solidFill>
                  <a:srgbClr val="FFFFFF"/>
                </a:solidFill>
              </a:rPr>
              <a:t>v</a:t>
            </a:r>
            <a:r>
              <a:rPr sz="3600" dirty="0">
                <a:solidFill>
                  <a:srgbClr val="FFFFFF"/>
                </a:solidFill>
              </a:rPr>
              <a:t>os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03835">
              <a:lnSpc>
                <a:spcPct val="100000"/>
              </a:lnSpc>
            </a:pP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Marca</a:t>
            </a:r>
            <a:r>
              <a:rPr sz="1150" b="1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externa</a:t>
            </a:r>
            <a:endParaRPr sz="11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873" y="1258316"/>
            <a:ext cx="8189595" cy="240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OBJETIVO</a:t>
            </a:r>
            <a:r>
              <a:rPr sz="1550" b="1" spc="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15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lang="es-CO" sz="1550" spc="10" dirty="0">
                <a:solidFill>
                  <a:srgbClr val="404040"/>
                </a:solidFill>
                <a:latin typeface="Carlito"/>
                <a:cs typeface="Carlito"/>
              </a:rPr>
              <a:t>Realizar el proceso de análisis sobre la empresa joyería </a:t>
            </a:r>
            <a:r>
              <a:rPr lang="es-CO" sz="1550" spc="10" dirty="0" err="1">
                <a:solidFill>
                  <a:srgbClr val="404040"/>
                </a:solidFill>
                <a:latin typeface="Carlito"/>
                <a:cs typeface="Carlito"/>
              </a:rPr>
              <a:t>zaraval</a:t>
            </a:r>
            <a:r>
              <a:rPr lang="es-CO" sz="1550" spc="10" dirty="0">
                <a:solidFill>
                  <a:srgbClr val="404040"/>
                </a:solidFill>
                <a:latin typeface="Carlito"/>
                <a:cs typeface="Carlito"/>
              </a:rPr>
              <a:t> para entender y aterrizar cual es la necesidad que necesita ser automatizada.</a:t>
            </a:r>
            <a:endParaRPr sz="15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550" b="1" spc="15" dirty="0">
                <a:solidFill>
                  <a:srgbClr val="404040"/>
                </a:solidFill>
                <a:latin typeface="Carlito"/>
                <a:cs typeface="Carlito"/>
              </a:rPr>
              <a:t>OBJETIVOS</a:t>
            </a:r>
            <a:r>
              <a:rPr sz="1550" b="1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5" dirty="0">
                <a:solidFill>
                  <a:srgbClr val="404040"/>
                </a:solidFill>
                <a:latin typeface="Carlito"/>
                <a:cs typeface="Carlito"/>
              </a:rPr>
              <a:t>ESPECÍFICOS</a:t>
            </a:r>
            <a:endParaRPr sz="15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Carlito"/>
              <a:cs typeface="Carlito"/>
            </a:endParaRPr>
          </a:p>
          <a:p>
            <a:pPr marL="8128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lang="es-CO" sz="1550" spc="10" dirty="0">
                <a:solidFill>
                  <a:srgbClr val="404040"/>
                </a:solidFill>
                <a:latin typeface="Carlito"/>
                <a:cs typeface="Carlito"/>
              </a:rPr>
              <a:t>Identificar los procesos de la empresa.</a:t>
            </a:r>
            <a:endParaRPr sz="1550" dirty="0">
              <a:latin typeface="Carlito"/>
              <a:cs typeface="Carlito"/>
            </a:endParaRPr>
          </a:p>
          <a:p>
            <a:pPr marL="812800" indent="-343535">
              <a:lnSpc>
                <a:spcPct val="100000"/>
              </a:lnSpc>
              <a:spcBef>
                <a:spcPts val="80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lang="es-CO" sz="1550" spc="10" dirty="0">
                <a:solidFill>
                  <a:srgbClr val="404040"/>
                </a:solidFill>
                <a:latin typeface="Carlito"/>
                <a:cs typeface="Carlito"/>
              </a:rPr>
              <a:t>Identificar los 3 procesos que le generan mayor valor.</a:t>
            </a:r>
            <a:endParaRPr sz="1550" dirty="0">
              <a:latin typeface="Carlito"/>
              <a:cs typeface="Carlito"/>
            </a:endParaRPr>
          </a:p>
          <a:p>
            <a:pPr marL="812800" indent="-343535">
              <a:lnSpc>
                <a:spcPct val="100000"/>
              </a:lnSpc>
              <a:spcBef>
                <a:spcPts val="55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lang="es-CO" sz="1550" spc="10" dirty="0">
                <a:solidFill>
                  <a:srgbClr val="404040"/>
                </a:solidFill>
                <a:latin typeface="Carlito"/>
                <a:cs typeface="Carlito"/>
              </a:rPr>
              <a:t>Realizar el entendimiento de cada uno de los procesos.</a:t>
            </a:r>
            <a:endParaRPr sz="1550" dirty="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6344" y="1531619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4" y="0"/>
                </a:moveTo>
                <a:lnTo>
                  <a:pt x="0" y="0"/>
                </a:lnTo>
                <a:lnTo>
                  <a:pt x="0" y="45720"/>
                </a:lnTo>
                <a:lnTo>
                  <a:pt x="717804" y="45720"/>
                </a:lnTo>
                <a:lnTo>
                  <a:pt x="71780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6344" y="2734055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4" y="0"/>
                </a:moveTo>
                <a:lnTo>
                  <a:pt x="0" y="0"/>
                </a:lnTo>
                <a:lnTo>
                  <a:pt x="0" y="45719"/>
                </a:lnTo>
                <a:lnTo>
                  <a:pt x="717804" y="45719"/>
                </a:lnTo>
                <a:lnTo>
                  <a:pt x="71780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271" y="1627403"/>
            <a:ext cx="3497579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Justificación</a:t>
            </a:r>
          </a:p>
        </p:txBody>
      </p:sp>
      <p:sp>
        <p:nvSpPr>
          <p:cNvPr id="4" name="object 4"/>
          <p:cNvSpPr/>
          <p:nvPr/>
        </p:nvSpPr>
        <p:spPr>
          <a:xfrm>
            <a:off x="3579876" y="2542032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3" y="0"/>
                </a:moveTo>
                <a:lnTo>
                  <a:pt x="0" y="0"/>
                </a:lnTo>
                <a:lnTo>
                  <a:pt x="0" y="45719"/>
                </a:lnTo>
                <a:lnTo>
                  <a:pt x="717803" y="45719"/>
                </a:lnTo>
                <a:lnTo>
                  <a:pt x="717803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45110">
              <a:lnSpc>
                <a:spcPct val="100000"/>
              </a:lnSpc>
            </a:pP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Logo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 Sistema</a:t>
            </a:r>
            <a:endParaRPr sz="11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310F57F3-ED40-4CA6-8362-7F728C2CB67E}"/>
              </a:ext>
            </a:extLst>
          </p:cNvPr>
          <p:cNvSpPr/>
          <p:nvPr/>
        </p:nvSpPr>
        <p:spPr>
          <a:xfrm>
            <a:off x="602963" y="2105382"/>
            <a:ext cx="254571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</a:t>
            </a:r>
            <a:endParaRPr lang="en-US" dirty="0"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873" y="255473"/>
            <a:ext cx="23444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Justificación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228600" y="1124987"/>
            <a:ext cx="815467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s-ES" sz="1600" b="1" spc="10" dirty="0"/>
              <a:t>Se propuso realizar un numero de entrevistas a la empresa </a:t>
            </a:r>
            <a:r>
              <a:rPr lang="es-ES" sz="1600" b="1" spc="10" dirty="0" err="1"/>
              <a:t>Zaraval</a:t>
            </a:r>
            <a:r>
              <a:rPr lang="es-ES" sz="1600" b="1" spc="10" dirty="0"/>
              <a:t>, las cuales se discrimina de la siguiente manera.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CC848E-C23A-49AD-9602-1D777A94C31B}"/>
              </a:ext>
            </a:extLst>
          </p:cNvPr>
          <p:cNvSpPr txBox="1"/>
          <p:nvPr/>
        </p:nvSpPr>
        <p:spPr>
          <a:xfrm>
            <a:off x="857534" y="2140463"/>
            <a:ext cx="2209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spc="10" dirty="0"/>
              <a:t>Realizar una entrevista al gerente para entender a que se dedica la empresa, cuales son sus procesos y sus necesidades.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75E17A-C193-49FE-9E84-F21BE70F0947}"/>
              </a:ext>
            </a:extLst>
          </p:cNvPr>
          <p:cNvSpPr txBox="1"/>
          <p:nvPr/>
        </p:nvSpPr>
        <p:spPr>
          <a:xfrm>
            <a:off x="3242641" y="3450243"/>
            <a:ext cx="238897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spc="10" dirty="0"/>
              <a:t>Realizar una encuesta al ::grupo::,  que permita identificar cuales son los procesos que al automatizarlos le generan mayor valor a la organización.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5CB31-1946-48E4-A0F5-03E835DA8026}"/>
              </a:ext>
            </a:extLst>
          </p:cNvPr>
          <p:cNvSpPr txBox="1"/>
          <p:nvPr/>
        </p:nvSpPr>
        <p:spPr>
          <a:xfrm>
            <a:off x="5916829" y="2065248"/>
            <a:ext cx="23889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s-ES" sz="1100" spc="10" dirty="0"/>
              <a:t>Dado los 3 procesos mas importantes, realizar entrevistas a las personas que intervienen en cada uno de  los procesos para entender cuales son las actividades que realizan para completar sus labores.</a:t>
            </a:r>
          </a:p>
          <a:p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B1749E2-5F45-4E7E-B67E-CA8C6CEC05D2}"/>
              </a:ext>
            </a:extLst>
          </p:cNvPr>
          <p:cNvSpPr/>
          <p:nvPr/>
        </p:nvSpPr>
        <p:spPr>
          <a:xfrm>
            <a:off x="3063323" y="3379702"/>
            <a:ext cx="254571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4FCE64F-C026-46AF-89C1-B70E10A0B3DF}"/>
              </a:ext>
            </a:extLst>
          </p:cNvPr>
          <p:cNvSpPr/>
          <p:nvPr/>
        </p:nvSpPr>
        <p:spPr>
          <a:xfrm>
            <a:off x="5715000" y="2105382"/>
            <a:ext cx="254571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</a:t>
            </a:r>
            <a:endParaRPr lang="en-US" dirty="0"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FB5908C7-96D4-4E61-A918-B2A3983CA174}"/>
              </a:ext>
            </a:extLst>
          </p:cNvPr>
          <p:cNvSpPr/>
          <p:nvPr/>
        </p:nvSpPr>
        <p:spPr>
          <a:xfrm flipV="1">
            <a:off x="243870" y="1623463"/>
            <a:ext cx="2998771" cy="45719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4" y="0"/>
                </a:moveTo>
                <a:lnTo>
                  <a:pt x="0" y="0"/>
                </a:lnTo>
                <a:lnTo>
                  <a:pt x="0" y="45720"/>
                </a:lnTo>
                <a:lnTo>
                  <a:pt x="717804" y="45720"/>
                </a:lnTo>
                <a:lnTo>
                  <a:pt x="717804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5252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769</Words>
  <Application>Microsoft Office PowerPoint</Application>
  <PresentationFormat>On-screen Show (16:9)</PresentationFormat>
  <Paragraphs>161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Carlito</vt:lpstr>
      <vt:lpstr>Times New Roman</vt:lpstr>
      <vt:lpstr>Office Theme</vt:lpstr>
      <vt:lpstr>PowerPoint Presentation</vt:lpstr>
      <vt:lpstr>Iinvestigación</vt:lpstr>
      <vt:lpstr>CONTENIDO</vt:lpstr>
      <vt:lpstr>Problema</vt:lpstr>
      <vt:lpstr>Problema</vt:lpstr>
      <vt:lpstr>Objetivos</vt:lpstr>
      <vt:lpstr>Objetivos</vt:lpstr>
      <vt:lpstr>Justificación</vt:lpstr>
      <vt:lpstr>Justificación</vt:lpstr>
      <vt:lpstr>Justificación</vt:lpstr>
      <vt:lpstr>Justificación</vt:lpstr>
      <vt:lpstr>Justificación</vt:lpstr>
      <vt:lpstr>Justificación</vt:lpstr>
      <vt:lpstr>Justificación</vt:lpstr>
      <vt:lpstr>Justificación</vt:lpstr>
      <vt:lpstr>Alcance</vt:lpstr>
      <vt:lpstr>Alcance</vt:lpstr>
      <vt:lpstr>Entregables Proyecto Formativo por Trimestre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josepht paez</cp:lastModifiedBy>
  <cp:revision>2</cp:revision>
  <dcterms:created xsi:type="dcterms:W3CDTF">2021-12-05T21:42:31Z</dcterms:created>
  <dcterms:modified xsi:type="dcterms:W3CDTF">2021-12-06T02:38:55Z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2021-12-05T00:00:00Z</vt:filetime>
  </property>
</Properties>
</file>