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9" r:id="rId9"/>
    <p:sldId id="279" r:id="rId10"/>
    <p:sldId id="271" r:id="rId11"/>
    <p:sldId id="280" r:id="rId12"/>
    <p:sldId id="272" r:id="rId13"/>
    <p:sldId id="276" r:id="rId14"/>
    <p:sldId id="277" r:id="rId15"/>
    <p:sldId id="281" r:id="rId16"/>
    <p:sldId id="266" r:id="rId17"/>
    <p:sldId id="275" r:id="rId18"/>
    <p:sldId id="267" r:id="rId19"/>
  </p:sldIdLst>
  <p:sldSz cx="9144000" cy="5143500" type="screen16x9"/>
  <p:notesSz cx="9144000" cy="51435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01037" y="257175"/>
            <a:ext cx="557212" cy="54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62088" y="4302252"/>
            <a:ext cx="1316990" cy="567055"/>
          </a:xfrm>
          <a:custGeom>
            <a:avLst/>
            <a:gdLst/>
            <a:ahLst/>
            <a:cxnLst/>
            <a:rect l="l" t="t" r="r" b="b"/>
            <a:pathLst>
              <a:path w="1316990" h="567054">
                <a:moveTo>
                  <a:pt x="0" y="566928"/>
                </a:moveTo>
                <a:lnTo>
                  <a:pt x="1316736" y="566928"/>
                </a:lnTo>
                <a:lnTo>
                  <a:pt x="1316736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7150" y="1624990"/>
            <a:ext cx="2409698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873" y="1258316"/>
            <a:ext cx="8154670" cy="294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aProfeAlbeiro/Proyecto_Adsi/tree/main/app/docs/Proyecto_Formativo/app/Vistas/docs/1er_Trim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naProfeAlbeiro/Proyecto_Adsi" TargetMode="External"/><Relationship Id="rId13" Type="http://schemas.openxmlformats.org/officeDocument/2006/relationships/hyperlink" Target="https://github.com/SenaProfeAlbeiro/Proyecto_Adsi/tree/main/app/docs/Proyecto_Formativo/app/Vistas/docs/8v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senaprofealbeiro.github.io/Proyecto_Adsi/index.html" TargetMode="External"/><Relationship Id="rId12" Type="http://schemas.openxmlformats.org/officeDocument/2006/relationships/hyperlink" Target="https://github.com/SenaProfeAlbeiro/Proyecto_Adsi/tree/main/app/docs/Proyecto_Formativo/app/Vistas/docs/7mo_Trim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naProfeAlbeiro/Proyecto_Adsi/tree/main/app/docs/Proyecto_Formativo/app/Vistas/docs/4to_Trim" TargetMode="External"/><Relationship Id="rId11" Type="http://schemas.openxmlformats.org/officeDocument/2006/relationships/hyperlink" Target="https://github.com/SenaProfeAlbeiro/Proyecto_Adsi/tree/main/app/docs/Proyecto_Formativo/app/Vistas/docs/6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/app/Vistas/docs/5to_Trim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/tree/main/app/docs/Proyecto_Formativ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1956816" y="1032972"/>
              <a:ext cx="2221230" cy="245745"/>
            </a:xfrm>
            <a:custGeom>
              <a:avLst/>
              <a:gdLst/>
              <a:ahLst/>
              <a:cxnLst/>
              <a:rect l="l" t="t" r="r" b="b"/>
              <a:pathLst>
                <a:path w="2221229" h="245744">
                  <a:moveTo>
                    <a:pt x="2159279" y="0"/>
                  </a:moveTo>
                  <a:lnTo>
                    <a:pt x="61325" y="0"/>
                  </a:lnTo>
                  <a:lnTo>
                    <a:pt x="38807" y="10540"/>
                  </a:lnTo>
                  <a:lnTo>
                    <a:pt x="19164" y="38328"/>
                  </a:lnTo>
                  <a:lnTo>
                    <a:pt x="5270" y="77615"/>
                  </a:lnTo>
                  <a:lnTo>
                    <a:pt x="0" y="122651"/>
                  </a:lnTo>
                  <a:lnTo>
                    <a:pt x="5270" y="167687"/>
                  </a:lnTo>
                  <a:lnTo>
                    <a:pt x="19164" y="206974"/>
                  </a:lnTo>
                  <a:lnTo>
                    <a:pt x="38807" y="234762"/>
                  </a:lnTo>
                  <a:lnTo>
                    <a:pt x="61325" y="245303"/>
                  </a:lnTo>
                  <a:lnTo>
                    <a:pt x="2159279" y="245303"/>
                  </a:lnTo>
                  <a:lnTo>
                    <a:pt x="2181797" y="234762"/>
                  </a:lnTo>
                  <a:lnTo>
                    <a:pt x="2201440" y="206974"/>
                  </a:lnTo>
                  <a:lnTo>
                    <a:pt x="2215334" y="167687"/>
                  </a:lnTo>
                  <a:lnTo>
                    <a:pt x="2220605" y="122651"/>
                  </a:lnTo>
                  <a:lnTo>
                    <a:pt x="2215334" y="77615"/>
                  </a:lnTo>
                  <a:lnTo>
                    <a:pt x="2201440" y="38328"/>
                  </a:lnTo>
                  <a:lnTo>
                    <a:pt x="2181797" y="10540"/>
                  </a:lnTo>
                  <a:lnTo>
                    <a:pt x="2159279" y="0"/>
                  </a:lnTo>
                  <a:close/>
                </a:path>
              </a:pathLst>
            </a:custGeom>
            <a:solidFill>
              <a:srgbClr val="FACD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235953" y="912952"/>
            <a:ext cx="1911985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lang="es-US" sz="2800">
                <a:latin typeface="Carlito"/>
                <a:cs typeface="Carlito"/>
              </a:rPr>
              <a:t>Joyas preciosas3D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725" y="2081228"/>
            <a:ext cx="6178550" cy="2345579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2491105" marR="2470150" algn="ctr">
              <a:lnSpc>
                <a:spcPct val="103400"/>
              </a:lnSpc>
              <a:spcBef>
                <a:spcPts val="40"/>
              </a:spcBef>
            </a:pPr>
            <a:r>
              <a:rPr lang="es-US" sz="1150" dirty="0">
                <a:latin typeface="Carlito"/>
                <a:cs typeface="Carlito"/>
              </a:rPr>
              <a:t>Acero Gómez Carlos  Alfonso</a:t>
            </a:r>
          </a:p>
          <a:p>
            <a:pPr marL="2491105" marR="2470150" algn="ctr">
              <a:lnSpc>
                <a:spcPct val="103400"/>
              </a:lnSpc>
              <a:spcBef>
                <a:spcPts val="40"/>
              </a:spcBef>
            </a:pPr>
            <a:r>
              <a:rPr lang="es-US" sz="1150" dirty="0">
                <a:latin typeface="Carlito"/>
                <a:cs typeface="Carlito"/>
              </a:rPr>
              <a:t>Antolínez Marmolejo Ingrid Tatiana</a:t>
            </a:r>
          </a:p>
          <a:p>
            <a:pPr marL="2491105" marR="2470150" algn="ctr">
              <a:lnSpc>
                <a:spcPct val="103400"/>
              </a:lnSpc>
              <a:spcBef>
                <a:spcPts val="40"/>
              </a:spcBef>
            </a:pPr>
            <a:r>
              <a:rPr lang="es-US" sz="1150" dirty="0">
                <a:latin typeface="Carlito"/>
                <a:cs typeface="Carlito"/>
              </a:rPr>
              <a:t>Edison Yesid González Linares </a:t>
            </a:r>
          </a:p>
          <a:p>
            <a:pPr>
              <a:lnSpc>
                <a:spcPct val="100000"/>
              </a:lnSpc>
            </a:pPr>
            <a:endParaRPr lang="es-US"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Servicio Nacional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Aprendizaje </a:t>
            </a:r>
            <a:r>
              <a:rPr sz="1150" b="1" spc="-50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SENA,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Centro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Electricidad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Electrónica y</a:t>
            </a:r>
            <a:r>
              <a:rPr sz="1150" b="1" spc="2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Telecomunicaciones</a:t>
            </a:r>
            <a:endParaRPr sz="1150" dirty="0">
              <a:latin typeface="Carlito"/>
              <a:cs typeface="Carlito"/>
            </a:endParaRPr>
          </a:p>
          <a:p>
            <a:pPr marL="6985" algn="ctr">
              <a:lnSpc>
                <a:spcPct val="100000"/>
              </a:lnSpc>
              <a:spcBef>
                <a:spcPts val="10"/>
              </a:spcBef>
            </a:pP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Análisis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y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Desarrollo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Sistemas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200" b="1" spc="-10" dirty="0">
                <a:solidFill>
                  <a:srgbClr val="404040"/>
                </a:solidFill>
                <a:latin typeface="Carlito"/>
                <a:cs typeface="Carlito"/>
              </a:rPr>
              <a:t>Información, </a:t>
            </a:r>
            <a:r>
              <a:rPr lang="es-CO" sz="1200" b="1" spc="-15" dirty="0">
                <a:solidFill>
                  <a:srgbClr val="404040"/>
                </a:solidFill>
                <a:latin typeface="Carlito"/>
                <a:cs typeface="Carlito"/>
              </a:rPr>
              <a:t>primer trimestre </a:t>
            </a:r>
            <a:endParaRPr sz="1200" dirty="0">
              <a:latin typeface="Carlito"/>
              <a:cs typeface="Carlito"/>
            </a:endParaRPr>
          </a:p>
          <a:p>
            <a:pPr marL="5080" algn="ctr">
              <a:lnSpc>
                <a:spcPct val="100000"/>
              </a:lnSpc>
              <a:spcBef>
                <a:spcPts val="55"/>
              </a:spcBef>
            </a:pP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Instructor </a:t>
            </a: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Albeiro </a:t>
            </a:r>
            <a:r>
              <a:rPr sz="1150" b="1" spc="20" dirty="0">
                <a:solidFill>
                  <a:srgbClr val="404040"/>
                </a:solidFill>
                <a:latin typeface="Carlito"/>
                <a:cs typeface="Carlito"/>
              </a:rPr>
              <a:t>Ramos</a:t>
            </a:r>
            <a:endParaRPr sz="1150" dirty="0">
              <a:latin typeface="Carlito"/>
              <a:cs typeface="Carlito"/>
            </a:endParaRPr>
          </a:p>
          <a:p>
            <a:pPr marL="8890" algn="ctr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Bogotá, </a:t>
            </a:r>
            <a:r>
              <a:rPr lang="es-CO" sz="1200" b="1" spc="-5" dirty="0">
                <a:solidFill>
                  <a:srgbClr val="404040"/>
                </a:solidFill>
                <a:latin typeface="Carlito"/>
                <a:cs typeface="Carlito"/>
              </a:rPr>
              <a:t>Diciembre</a:t>
            </a:r>
            <a:r>
              <a:rPr sz="1200" b="1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rlito"/>
                <a:cs typeface="Carlito"/>
              </a:rPr>
              <a:t>2021</a:t>
            </a:r>
            <a:endParaRPr sz="1200" dirty="0">
              <a:latin typeface="Carlito"/>
              <a:cs typeface="Carli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555902-4EF4-4E1B-BC27-9B791B53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09702"/>
            <a:ext cx="1676400" cy="8056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42CF4A0-008F-48AC-8424-EDD735F14BB0}"/>
              </a:ext>
            </a:extLst>
          </p:cNvPr>
          <p:cNvSpPr/>
          <p:nvPr/>
        </p:nvSpPr>
        <p:spPr>
          <a:xfrm>
            <a:off x="1651628" y="1876410"/>
            <a:ext cx="1183833" cy="139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EFD5A2C-43E9-48D3-9CD4-8646D47C0887}"/>
              </a:ext>
            </a:extLst>
          </p:cNvPr>
          <p:cNvSpPr/>
          <p:nvPr/>
        </p:nvSpPr>
        <p:spPr>
          <a:xfrm>
            <a:off x="1651628" y="1701800"/>
            <a:ext cx="1183833" cy="139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E4EB9A-CC81-45CD-AAA9-4010230F0AE0}"/>
              </a:ext>
            </a:extLst>
          </p:cNvPr>
          <p:cNvSpPr/>
          <p:nvPr/>
        </p:nvSpPr>
        <p:spPr>
          <a:xfrm>
            <a:off x="6535644" y="3928337"/>
            <a:ext cx="1359337" cy="2618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B9DD4F30-F9A0-4B29-BA8E-7C5C23C81AEC}"/>
              </a:ext>
            </a:extLst>
          </p:cNvPr>
          <p:cNvSpPr txBox="1">
            <a:spLocks/>
          </p:cNvSpPr>
          <p:nvPr/>
        </p:nvSpPr>
        <p:spPr>
          <a:xfrm>
            <a:off x="6608833" y="3943571"/>
            <a:ext cx="589543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">
              <a:spcBef>
                <a:spcPts val="130"/>
              </a:spcBef>
              <a:buSzPts val="1550"/>
            </a:pPr>
            <a:r>
              <a:rPr lang="es-ES" sz="1200" dirty="0">
                <a:solidFill>
                  <a:schemeClr val="tx1"/>
                </a:solidFill>
                <a:latin typeface="+mn-lt"/>
                <a:cs typeface="+mn-cs"/>
              </a:rPr>
              <a:t>Ventas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298A14F-D3BD-46EB-B536-98E3369C9F5D}"/>
              </a:ext>
            </a:extLst>
          </p:cNvPr>
          <p:cNvSpPr/>
          <p:nvPr/>
        </p:nvSpPr>
        <p:spPr>
          <a:xfrm>
            <a:off x="6535644" y="3564653"/>
            <a:ext cx="1359337" cy="2618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FC190D5-1F6B-4855-88E8-3256E5766FD3}"/>
              </a:ext>
            </a:extLst>
          </p:cNvPr>
          <p:cNvSpPr/>
          <p:nvPr/>
        </p:nvSpPr>
        <p:spPr>
          <a:xfrm>
            <a:off x="6535644" y="3253314"/>
            <a:ext cx="1359337" cy="2618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7945641-6038-4FCE-9377-F1E8A479AD48}"/>
              </a:ext>
            </a:extLst>
          </p:cNvPr>
          <p:cNvSpPr/>
          <p:nvPr/>
        </p:nvSpPr>
        <p:spPr>
          <a:xfrm>
            <a:off x="5732996" y="2815234"/>
            <a:ext cx="2819871" cy="3538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15202F-1A85-455D-B109-048817C9E38C}"/>
              </a:ext>
            </a:extLst>
          </p:cNvPr>
          <p:cNvSpPr/>
          <p:nvPr/>
        </p:nvSpPr>
        <p:spPr>
          <a:xfrm>
            <a:off x="5751305" y="1667952"/>
            <a:ext cx="2756100" cy="261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F3098E-562C-442C-901F-75F76A89C65D}"/>
              </a:ext>
            </a:extLst>
          </p:cNvPr>
          <p:cNvSpPr/>
          <p:nvPr/>
        </p:nvSpPr>
        <p:spPr>
          <a:xfrm>
            <a:off x="1651629" y="1523343"/>
            <a:ext cx="1183833" cy="139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A85BA-C535-4601-9450-6DE292944BCC}"/>
              </a:ext>
            </a:extLst>
          </p:cNvPr>
          <p:cNvSpPr txBox="1"/>
          <p:nvPr/>
        </p:nvSpPr>
        <p:spPr>
          <a:xfrm>
            <a:off x="1791753" y="1676145"/>
            <a:ext cx="903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/>
              <a:t>Josep Páez López</a:t>
            </a: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F0C7EE17-1DF8-48D1-8DA4-0FD79ADB58EE}"/>
              </a:ext>
            </a:extLst>
          </p:cNvPr>
          <p:cNvSpPr txBox="1">
            <a:spLocks/>
          </p:cNvSpPr>
          <p:nvPr/>
        </p:nvSpPr>
        <p:spPr>
          <a:xfrm>
            <a:off x="5747321" y="2783669"/>
            <a:ext cx="2557980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">
              <a:spcBef>
                <a:spcPts val="130"/>
              </a:spcBef>
              <a:buSzPts val="1550"/>
            </a:pPr>
            <a:r>
              <a:rPr lang="es-CO" sz="1200" dirty="0">
                <a:solidFill>
                  <a:schemeClr val="tx1"/>
                </a:solidFill>
                <a:latin typeface="+mn-lt"/>
                <a:cs typeface="+mn-cs"/>
              </a:rPr>
              <a:t>Procesos que se deberían automatizarse. </a:t>
            </a:r>
            <a:endParaRPr lang="es-ES" sz="12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0084E6E-3919-4E78-A49E-6D32B8A2EA3F}"/>
              </a:ext>
            </a:extLst>
          </p:cNvPr>
          <p:cNvSpPr/>
          <p:nvPr/>
        </p:nvSpPr>
        <p:spPr>
          <a:xfrm flipV="1">
            <a:off x="674845" y="2199635"/>
            <a:ext cx="3886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7F43DBC-38FE-4D0E-AC65-1257BA931299}"/>
              </a:ext>
            </a:extLst>
          </p:cNvPr>
          <p:cNvSpPr/>
          <p:nvPr/>
        </p:nvSpPr>
        <p:spPr>
          <a:xfrm>
            <a:off x="907001" y="2227173"/>
            <a:ext cx="45719" cy="118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A88C5D3-F155-465C-AE9E-6B20810B3D4A}"/>
              </a:ext>
            </a:extLst>
          </p:cNvPr>
          <p:cNvSpPr/>
          <p:nvPr/>
        </p:nvSpPr>
        <p:spPr>
          <a:xfrm rot="10800000">
            <a:off x="2161332" y="2090863"/>
            <a:ext cx="45719" cy="134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EE9CF09-7E7F-492E-8BD2-355532166644}"/>
              </a:ext>
            </a:extLst>
          </p:cNvPr>
          <p:cNvSpPr/>
          <p:nvPr/>
        </p:nvSpPr>
        <p:spPr>
          <a:xfrm>
            <a:off x="3532933" y="2235939"/>
            <a:ext cx="45719" cy="134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EC6021-CB03-4B7A-9D89-CAB47B96C4C5}"/>
              </a:ext>
            </a:extLst>
          </p:cNvPr>
          <p:cNvSpPr txBox="1"/>
          <p:nvPr/>
        </p:nvSpPr>
        <p:spPr>
          <a:xfrm>
            <a:off x="549075" y="2286430"/>
            <a:ext cx="807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 dirty="0"/>
              <a:t>Encuesta</a:t>
            </a:r>
            <a:r>
              <a:rPr lang="en-US" sz="1200" dirty="0"/>
              <a:t> </a:t>
            </a:r>
          </a:p>
          <a:p>
            <a:pPr algn="ctr"/>
            <a:r>
              <a:rPr lang="es-CO" sz="800" dirty="0"/>
              <a:t>Google </a:t>
            </a:r>
            <a:r>
              <a:rPr lang="es-CO" sz="800" dirty="0" err="1"/>
              <a:t>forms</a:t>
            </a:r>
            <a:endParaRPr lang="en-US" sz="800" dirty="0"/>
          </a:p>
          <a:p>
            <a:endParaRPr lang="en-US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2FDE12-CAAA-4960-B700-776CB688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8" y="2652440"/>
            <a:ext cx="1162023" cy="18257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5E3CF2-6315-4FF2-9F6F-49CBE0064163}"/>
              </a:ext>
            </a:extLst>
          </p:cNvPr>
          <p:cNvSpPr txBox="1"/>
          <p:nvPr/>
        </p:nvSpPr>
        <p:spPr>
          <a:xfrm>
            <a:off x="304800" y="4507948"/>
            <a:ext cx="120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https://docs.google.com/forms/d/e/1FAIpQLSeKs_V-iEhtuDBqJiajvqUItJVl3TbgPrTpOp4izlrV0s7pTw/viewform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3BF1A1-F38D-4082-BB92-CAE45B373B77}"/>
              </a:ext>
            </a:extLst>
          </p:cNvPr>
          <p:cNvSpPr txBox="1"/>
          <p:nvPr/>
        </p:nvSpPr>
        <p:spPr>
          <a:xfrm>
            <a:off x="1593747" y="1491458"/>
            <a:ext cx="1394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dirty="0"/>
              <a:t>Karen Valeria García Baron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E8BA30-C33E-43B7-8A43-8D00C625ED79}"/>
              </a:ext>
            </a:extLst>
          </p:cNvPr>
          <p:cNvSpPr txBox="1"/>
          <p:nvPr/>
        </p:nvSpPr>
        <p:spPr>
          <a:xfrm>
            <a:off x="1843664" y="1832476"/>
            <a:ext cx="903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/>
              <a:t>Paola Barón</a:t>
            </a:r>
            <a:endParaRPr lang="en-US" sz="8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442882-3B33-4968-A912-916EDB9CE58E}"/>
              </a:ext>
            </a:extLst>
          </p:cNvPr>
          <p:cNvSpPr txBox="1"/>
          <p:nvPr/>
        </p:nvSpPr>
        <p:spPr>
          <a:xfrm>
            <a:off x="6678605" y="1235440"/>
            <a:ext cx="125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  <a:r>
              <a:rPr lang="es-CO" dirty="0"/>
              <a:t>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9FFF07-F86A-440F-9E14-F8611B9D62FE}"/>
              </a:ext>
            </a:extLst>
          </p:cNvPr>
          <p:cNvSpPr txBox="1"/>
          <p:nvPr/>
        </p:nvSpPr>
        <p:spPr>
          <a:xfrm>
            <a:off x="3206879" y="2318789"/>
            <a:ext cx="936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dirty="0"/>
              <a:t>Repuestas</a:t>
            </a: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3F80EBA4-B97C-4947-B5C9-7271EC1CFFAF}"/>
              </a:ext>
            </a:extLst>
          </p:cNvPr>
          <p:cNvSpPr txBox="1">
            <a:spLocks/>
          </p:cNvSpPr>
          <p:nvPr/>
        </p:nvSpPr>
        <p:spPr>
          <a:xfrm>
            <a:off x="5763734" y="1626941"/>
            <a:ext cx="2372019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">
              <a:spcBef>
                <a:spcPts val="130"/>
              </a:spcBef>
              <a:buSzPts val="1550"/>
            </a:pPr>
            <a:r>
              <a:rPr lang="es-ES" sz="1200" dirty="0">
                <a:solidFill>
                  <a:schemeClr val="tx1"/>
                </a:solidFill>
                <a:latin typeface="+mn-lt"/>
                <a:cs typeface="+mn-cs"/>
              </a:rPr>
              <a:t>Actividades o procesos mencionados</a:t>
            </a:r>
            <a:r>
              <a:rPr lang="es-ES" sz="1800" kern="0" spc="10" dirty="0"/>
              <a:t>.</a:t>
            </a:r>
            <a:endParaRPr lang="es-ES" kern="0" spc="1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1ECBC2F-7D3A-4608-A469-9E86BCA63A55}"/>
              </a:ext>
            </a:extLst>
          </p:cNvPr>
          <p:cNvSpPr/>
          <p:nvPr/>
        </p:nvSpPr>
        <p:spPr>
          <a:xfrm>
            <a:off x="5594855" y="1558080"/>
            <a:ext cx="183202" cy="181851"/>
          </a:xfrm>
          <a:prstGeom prst="ellips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152273-92AC-45E0-9FFD-3FC6B8A0DF7E}"/>
              </a:ext>
            </a:extLst>
          </p:cNvPr>
          <p:cNvSpPr/>
          <p:nvPr/>
        </p:nvSpPr>
        <p:spPr>
          <a:xfrm>
            <a:off x="5585688" y="2732023"/>
            <a:ext cx="183202" cy="181851"/>
          </a:xfrm>
          <a:prstGeom prst="ellips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2791C08D-2A5D-4C24-ABF1-03CC49AFF914}"/>
              </a:ext>
            </a:extLst>
          </p:cNvPr>
          <p:cNvSpPr txBox="1">
            <a:spLocks/>
          </p:cNvSpPr>
          <p:nvPr/>
        </p:nvSpPr>
        <p:spPr>
          <a:xfrm>
            <a:off x="6587555" y="3264287"/>
            <a:ext cx="1221642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">
              <a:spcBef>
                <a:spcPts val="130"/>
              </a:spcBef>
              <a:buSzPts val="1550"/>
            </a:pPr>
            <a:r>
              <a:rPr lang="es-ES" sz="1200" dirty="0">
                <a:solidFill>
                  <a:schemeClr val="tx1"/>
                </a:solidFill>
                <a:latin typeface="+mn-lt"/>
                <a:cs typeface="+mn-cs"/>
              </a:rPr>
              <a:t>Inventario</a:t>
            </a: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55E7F4E4-B30C-4AF8-B707-EB0012EA32E1}"/>
              </a:ext>
            </a:extLst>
          </p:cNvPr>
          <p:cNvSpPr txBox="1">
            <a:spLocks/>
          </p:cNvSpPr>
          <p:nvPr/>
        </p:nvSpPr>
        <p:spPr>
          <a:xfrm>
            <a:off x="6598017" y="3575411"/>
            <a:ext cx="1112358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">
              <a:spcBef>
                <a:spcPts val="130"/>
              </a:spcBef>
              <a:buSzPts val="1550"/>
            </a:pPr>
            <a:r>
              <a:rPr lang="es-ES" sz="1200" dirty="0">
                <a:solidFill>
                  <a:schemeClr val="tx1"/>
                </a:solidFill>
                <a:latin typeface="+mn-lt"/>
                <a:cs typeface="+mn-cs"/>
              </a:rPr>
              <a:t>Producción 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F8C079A-4877-4CF3-8382-1627E962C415}"/>
              </a:ext>
            </a:extLst>
          </p:cNvPr>
          <p:cNvSpPr/>
          <p:nvPr/>
        </p:nvSpPr>
        <p:spPr>
          <a:xfrm>
            <a:off x="6266869" y="3308004"/>
            <a:ext cx="182991" cy="114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8689156-B2DE-4DEF-9796-174DB6B6CE79}"/>
              </a:ext>
            </a:extLst>
          </p:cNvPr>
          <p:cNvSpPr/>
          <p:nvPr/>
        </p:nvSpPr>
        <p:spPr>
          <a:xfrm>
            <a:off x="6277247" y="3626085"/>
            <a:ext cx="182991" cy="114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CF036F0-B7BD-446D-B340-411757900F24}"/>
              </a:ext>
            </a:extLst>
          </p:cNvPr>
          <p:cNvSpPr/>
          <p:nvPr/>
        </p:nvSpPr>
        <p:spPr>
          <a:xfrm>
            <a:off x="6285044" y="4008291"/>
            <a:ext cx="182991" cy="114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109F449-2D47-44A6-BE8F-95FAA5E2C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357" y="2638445"/>
            <a:ext cx="936988" cy="17344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F37AA7C-45B3-41B2-96AD-D9BDB630D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503" y="2562294"/>
            <a:ext cx="929132" cy="1738463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DCBB1E-2801-4A69-84B6-83CA7521564C}"/>
              </a:ext>
            </a:extLst>
          </p:cNvPr>
          <p:cNvSpPr/>
          <p:nvPr/>
        </p:nvSpPr>
        <p:spPr>
          <a:xfrm>
            <a:off x="6168320" y="2377690"/>
            <a:ext cx="1359337" cy="2618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FE52DE1-5C35-4FB1-BDC3-16D9F7011DA2}"/>
              </a:ext>
            </a:extLst>
          </p:cNvPr>
          <p:cNvSpPr/>
          <p:nvPr/>
        </p:nvSpPr>
        <p:spPr>
          <a:xfrm>
            <a:off x="6168320" y="2066351"/>
            <a:ext cx="1359337" cy="2618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bject 5">
            <a:extLst>
              <a:ext uri="{FF2B5EF4-FFF2-40B4-BE49-F238E27FC236}">
                <a16:creationId xmlns:a16="http://schemas.microsoft.com/office/drawing/2014/main" id="{B71271CE-0ECE-4C07-A93E-1FAF9C375FAD}"/>
              </a:ext>
            </a:extLst>
          </p:cNvPr>
          <p:cNvSpPr txBox="1">
            <a:spLocks/>
          </p:cNvSpPr>
          <p:nvPr/>
        </p:nvSpPr>
        <p:spPr>
          <a:xfrm>
            <a:off x="6220231" y="2077324"/>
            <a:ext cx="1221642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">
              <a:spcBef>
                <a:spcPts val="130"/>
              </a:spcBef>
              <a:buSzPts val="1550"/>
            </a:pPr>
            <a:r>
              <a:rPr lang="es-ES" sz="1200" dirty="0">
                <a:solidFill>
                  <a:schemeClr val="tx1"/>
                </a:solidFill>
                <a:latin typeface="+mn-lt"/>
                <a:cs typeface="+mn-cs"/>
              </a:rPr>
              <a:t>Inventario</a:t>
            </a:r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E39E80EF-D574-478C-8D29-FFD0D45501DB}"/>
              </a:ext>
            </a:extLst>
          </p:cNvPr>
          <p:cNvSpPr txBox="1">
            <a:spLocks/>
          </p:cNvSpPr>
          <p:nvPr/>
        </p:nvSpPr>
        <p:spPr>
          <a:xfrm>
            <a:off x="6230693" y="2388448"/>
            <a:ext cx="1112358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">
              <a:spcBef>
                <a:spcPts val="130"/>
              </a:spcBef>
              <a:buSzPts val="1550"/>
            </a:pPr>
            <a:r>
              <a:rPr lang="es-ES" sz="1200" dirty="0">
                <a:solidFill>
                  <a:schemeClr val="tx1"/>
                </a:solidFill>
                <a:latin typeface="+mn-lt"/>
                <a:cs typeface="+mn-cs"/>
              </a:rPr>
              <a:t>Mantenimiento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E30F46F-D05E-4A48-9EEB-0D10951425F6}"/>
              </a:ext>
            </a:extLst>
          </p:cNvPr>
          <p:cNvSpPr/>
          <p:nvPr/>
        </p:nvSpPr>
        <p:spPr>
          <a:xfrm>
            <a:off x="7590030" y="2370672"/>
            <a:ext cx="1359337" cy="2618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bject 5">
            <a:extLst>
              <a:ext uri="{FF2B5EF4-FFF2-40B4-BE49-F238E27FC236}">
                <a16:creationId xmlns:a16="http://schemas.microsoft.com/office/drawing/2014/main" id="{F8C154F9-8BBB-45FC-BB65-FDF07A56BDE3}"/>
              </a:ext>
            </a:extLst>
          </p:cNvPr>
          <p:cNvSpPr txBox="1">
            <a:spLocks/>
          </p:cNvSpPr>
          <p:nvPr/>
        </p:nvSpPr>
        <p:spPr>
          <a:xfrm>
            <a:off x="7680155" y="2400612"/>
            <a:ext cx="589543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">
              <a:spcBef>
                <a:spcPts val="130"/>
              </a:spcBef>
              <a:buSzPts val="1550"/>
            </a:pPr>
            <a:r>
              <a:rPr lang="es-ES" sz="1200" dirty="0">
                <a:solidFill>
                  <a:schemeClr val="tx1"/>
                </a:solidFill>
                <a:latin typeface="+mn-lt"/>
                <a:cs typeface="+mn-cs"/>
              </a:rPr>
              <a:t>Ventas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7A5B8EB-45BA-43A9-9AE5-D7A65D89D6F2}"/>
              </a:ext>
            </a:extLst>
          </p:cNvPr>
          <p:cNvSpPr/>
          <p:nvPr/>
        </p:nvSpPr>
        <p:spPr>
          <a:xfrm>
            <a:off x="7590030" y="2062727"/>
            <a:ext cx="1359337" cy="2618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bject 5">
            <a:extLst>
              <a:ext uri="{FF2B5EF4-FFF2-40B4-BE49-F238E27FC236}">
                <a16:creationId xmlns:a16="http://schemas.microsoft.com/office/drawing/2014/main" id="{F453D1BE-757E-454C-B32E-8A78805E4C00}"/>
              </a:ext>
            </a:extLst>
          </p:cNvPr>
          <p:cNvSpPr txBox="1">
            <a:spLocks/>
          </p:cNvSpPr>
          <p:nvPr/>
        </p:nvSpPr>
        <p:spPr>
          <a:xfrm>
            <a:off x="7652403" y="2073485"/>
            <a:ext cx="1112358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 sz="1550" b="0" i="0">
                <a:solidFill>
                  <a:srgbClr val="404040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288">
              <a:spcBef>
                <a:spcPts val="130"/>
              </a:spcBef>
              <a:buSzPts val="1550"/>
            </a:pPr>
            <a:r>
              <a:rPr lang="es-ES" sz="1200" dirty="0">
                <a:solidFill>
                  <a:schemeClr val="tx1"/>
                </a:solidFill>
                <a:latin typeface="+mn-lt"/>
                <a:cs typeface="+mn-cs"/>
              </a:rPr>
              <a:t>Producción </a:t>
            </a:r>
          </a:p>
        </p:txBody>
      </p:sp>
    </p:spTree>
    <p:extLst>
      <p:ext uri="{BB962C8B-B14F-4D97-AF65-F5344CB8AC3E}">
        <p14:creationId xmlns:p14="http://schemas.microsoft.com/office/powerpoint/2010/main" val="252171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3028950"/>
            <a:ext cx="3581400" cy="5207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EAE78-F223-40E7-9F4B-A96F98011FFB}"/>
              </a:ext>
            </a:extLst>
          </p:cNvPr>
          <p:cNvSpPr txBox="1"/>
          <p:nvPr/>
        </p:nvSpPr>
        <p:spPr>
          <a:xfrm>
            <a:off x="1101250" y="2419350"/>
            <a:ext cx="811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800" spc="10" dirty="0"/>
              <a:t>Dados los procesos de inventario, producción y ventas, realizar entrevista al supervisor  para entender cuales son las actividades de cada uno de estos procesos.</a:t>
            </a:r>
            <a:endParaRPr lang="en-US" sz="1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405B4E-4FE4-4417-89BE-4EF4B5C60D10}"/>
              </a:ext>
            </a:extLst>
          </p:cNvPr>
          <p:cNvSpPr/>
          <p:nvPr/>
        </p:nvSpPr>
        <p:spPr>
          <a:xfrm>
            <a:off x="815499" y="2569179"/>
            <a:ext cx="320201" cy="309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5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C704C42A-6180-4B80-927B-EBEACC8A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824" y="2784218"/>
            <a:ext cx="1581679" cy="200418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410FCE6-330F-4216-B877-3A67E1093DC5}"/>
              </a:ext>
            </a:extLst>
          </p:cNvPr>
          <p:cNvSpPr/>
          <p:nvPr/>
        </p:nvSpPr>
        <p:spPr>
          <a:xfrm>
            <a:off x="5523180" y="2008450"/>
            <a:ext cx="3467697" cy="2050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7BFFAA-DE71-46D6-BD79-0EEFC0365D13}"/>
              </a:ext>
            </a:extLst>
          </p:cNvPr>
          <p:cNvSpPr/>
          <p:nvPr/>
        </p:nvSpPr>
        <p:spPr>
          <a:xfrm>
            <a:off x="5523903" y="3494820"/>
            <a:ext cx="3467697" cy="6877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152376-CF73-439A-9C6B-E06998D8A80A}"/>
              </a:ext>
            </a:extLst>
          </p:cNvPr>
          <p:cNvSpPr/>
          <p:nvPr/>
        </p:nvSpPr>
        <p:spPr>
          <a:xfrm>
            <a:off x="5523903" y="1688176"/>
            <a:ext cx="3467697" cy="6877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DA53EA-3A15-4DC7-BC99-CA5BB97C0E85}"/>
              </a:ext>
            </a:extLst>
          </p:cNvPr>
          <p:cNvSpPr/>
          <p:nvPr/>
        </p:nvSpPr>
        <p:spPr>
          <a:xfrm rot="16200000">
            <a:off x="-799550" y="2852953"/>
            <a:ext cx="2172531" cy="238524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A85BA-C535-4601-9450-6DE292944BCC}"/>
              </a:ext>
            </a:extLst>
          </p:cNvPr>
          <p:cNvSpPr txBox="1"/>
          <p:nvPr/>
        </p:nvSpPr>
        <p:spPr>
          <a:xfrm rot="16200000">
            <a:off x="-129289" y="2876844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Inventario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9EE321-E479-4A5B-9C60-DF8D6D24F935}"/>
              </a:ext>
            </a:extLst>
          </p:cNvPr>
          <p:cNvSpPr/>
          <p:nvPr/>
        </p:nvSpPr>
        <p:spPr>
          <a:xfrm flipV="1">
            <a:off x="1149642" y="2399213"/>
            <a:ext cx="410815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A120231-CFF4-4408-9275-F6455359D526}"/>
              </a:ext>
            </a:extLst>
          </p:cNvPr>
          <p:cNvSpPr/>
          <p:nvPr/>
        </p:nvSpPr>
        <p:spPr>
          <a:xfrm>
            <a:off x="1378868" y="2422561"/>
            <a:ext cx="45719" cy="13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076F250-2001-47A0-B2E2-14F5CAB5F41A}"/>
              </a:ext>
            </a:extLst>
          </p:cNvPr>
          <p:cNvSpPr/>
          <p:nvPr/>
        </p:nvSpPr>
        <p:spPr>
          <a:xfrm rot="10800000">
            <a:off x="2829601" y="2285545"/>
            <a:ext cx="45719" cy="134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9FB5657-71C4-46FE-81C2-E125E18AE30B}"/>
              </a:ext>
            </a:extLst>
          </p:cNvPr>
          <p:cNvSpPr/>
          <p:nvPr/>
        </p:nvSpPr>
        <p:spPr>
          <a:xfrm>
            <a:off x="4280335" y="2421237"/>
            <a:ext cx="45719" cy="134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7BE1D3-FC1F-4428-BBF3-01796645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89" y="2784218"/>
            <a:ext cx="1581679" cy="20041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912C1C-4992-4B78-976B-6B45EEE9A3F2}"/>
              </a:ext>
            </a:extLst>
          </p:cNvPr>
          <p:cNvSpPr txBox="1"/>
          <p:nvPr/>
        </p:nvSpPr>
        <p:spPr>
          <a:xfrm>
            <a:off x="1048308" y="2558602"/>
            <a:ext cx="76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1" dirty="0"/>
              <a:t>Entrevista</a:t>
            </a:r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AB5DB8-D552-4D72-866D-A2CFF4523696}"/>
              </a:ext>
            </a:extLst>
          </p:cNvPr>
          <p:cNvSpPr/>
          <p:nvPr/>
        </p:nvSpPr>
        <p:spPr>
          <a:xfrm>
            <a:off x="2291268" y="1935749"/>
            <a:ext cx="1189556" cy="261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B3EF9-9B60-4C34-BD9F-45F3DB47CCB1}"/>
              </a:ext>
            </a:extLst>
          </p:cNvPr>
          <p:cNvSpPr txBox="1"/>
          <p:nvPr/>
        </p:nvSpPr>
        <p:spPr>
          <a:xfrm>
            <a:off x="2457500" y="188547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/>
              <a:t>Henry Acero </a:t>
            </a:r>
          </a:p>
          <a:p>
            <a:pPr algn="ctr"/>
            <a:r>
              <a:rPr lang="es-CO" sz="800" i="1" dirty="0"/>
              <a:t>Supervisor </a:t>
            </a:r>
            <a:endParaRPr lang="en-US" sz="8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F49713-9804-4B69-BFC4-332EF7B30FD8}"/>
              </a:ext>
            </a:extLst>
          </p:cNvPr>
          <p:cNvSpPr txBox="1"/>
          <p:nvPr/>
        </p:nvSpPr>
        <p:spPr>
          <a:xfrm>
            <a:off x="6154072" y="1313458"/>
            <a:ext cx="22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Diagrama de proceso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67DD3DD-65A2-408C-805E-D60CB0D41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395" y="1965065"/>
            <a:ext cx="3404152" cy="194059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B447570-BBD4-48D1-A608-F12B504E4EC9}"/>
              </a:ext>
            </a:extLst>
          </p:cNvPr>
          <p:cNvSpPr txBox="1"/>
          <p:nvPr/>
        </p:nvSpPr>
        <p:spPr>
          <a:xfrm>
            <a:off x="3941501" y="2546984"/>
            <a:ext cx="76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1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93316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AF1267C-D2F5-4AF2-B4FA-E5C1701AB134}"/>
              </a:ext>
            </a:extLst>
          </p:cNvPr>
          <p:cNvSpPr/>
          <p:nvPr/>
        </p:nvSpPr>
        <p:spPr>
          <a:xfrm rot="16200000">
            <a:off x="-803564" y="2872302"/>
            <a:ext cx="2172531" cy="238524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10FCE6-330F-4216-B877-3A67E1093DC5}"/>
              </a:ext>
            </a:extLst>
          </p:cNvPr>
          <p:cNvSpPr/>
          <p:nvPr/>
        </p:nvSpPr>
        <p:spPr>
          <a:xfrm>
            <a:off x="5630980" y="1908189"/>
            <a:ext cx="3283697" cy="2031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7BFFAA-DE71-46D6-BD79-0EEFC0365D13}"/>
              </a:ext>
            </a:extLst>
          </p:cNvPr>
          <p:cNvSpPr/>
          <p:nvPr/>
        </p:nvSpPr>
        <p:spPr>
          <a:xfrm>
            <a:off x="5630257" y="3807490"/>
            <a:ext cx="3283697" cy="7773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152376-CF73-439A-9C6B-E06998D8A80A}"/>
              </a:ext>
            </a:extLst>
          </p:cNvPr>
          <p:cNvSpPr/>
          <p:nvPr/>
        </p:nvSpPr>
        <p:spPr>
          <a:xfrm>
            <a:off x="5631703" y="1587914"/>
            <a:ext cx="3283697" cy="7773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A85BA-C535-4601-9450-6DE292944BCC}"/>
              </a:ext>
            </a:extLst>
          </p:cNvPr>
          <p:cNvSpPr txBox="1"/>
          <p:nvPr/>
        </p:nvSpPr>
        <p:spPr>
          <a:xfrm rot="16200000">
            <a:off x="-163754" y="2876844"/>
            <a:ext cx="885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Producción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9EE321-E479-4A5B-9C60-DF8D6D24F935}"/>
              </a:ext>
            </a:extLst>
          </p:cNvPr>
          <p:cNvSpPr/>
          <p:nvPr/>
        </p:nvSpPr>
        <p:spPr>
          <a:xfrm flipV="1">
            <a:off x="1179296" y="2343149"/>
            <a:ext cx="4230903" cy="46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A120231-CFF4-4408-9275-F6455359D526}"/>
              </a:ext>
            </a:extLst>
          </p:cNvPr>
          <p:cNvSpPr/>
          <p:nvPr/>
        </p:nvSpPr>
        <p:spPr>
          <a:xfrm>
            <a:off x="1262730" y="2380420"/>
            <a:ext cx="45719" cy="13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076F250-2001-47A0-B2E2-14F5CAB5F41A}"/>
              </a:ext>
            </a:extLst>
          </p:cNvPr>
          <p:cNvSpPr/>
          <p:nvPr/>
        </p:nvSpPr>
        <p:spPr>
          <a:xfrm rot="10800000">
            <a:off x="2763837" y="2231276"/>
            <a:ext cx="45719" cy="134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9FB5657-71C4-46FE-81C2-E125E18AE30B}"/>
              </a:ext>
            </a:extLst>
          </p:cNvPr>
          <p:cNvSpPr/>
          <p:nvPr/>
        </p:nvSpPr>
        <p:spPr>
          <a:xfrm>
            <a:off x="4277422" y="2364651"/>
            <a:ext cx="45719" cy="134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7BE1D3-FC1F-4428-BBF3-01796645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23" y="2688396"/>
            <a:ext cx="1714538" cy="21725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912C1C-4992-4B78-976B-6B45EEE9A3F2}"/>
              </a:ext>
            </a:extLst>
          </p:cNvPr>
          <p:cNvSpPr txBox="1"/>
          <p:nvPr/>
        </p:nvSpPr>
        <p:spPr>
          <a:xfrm>
            <a:off x="927448" y="2494469"/>
            <a:ext cx="76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1" dirty="0"/>
              <a:t>Entrevista</a:t>
            </a:r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AB5DB8-D552-4D72-866D-A2CFF4523696}"/>
              </a:ext>
            </a:extLst>
          </p:cNvPr>
          <p:cNvSpPr/>
          <p:nvPr/>
        </p:nvSpPr>
        <p:spPr>
          <a:xfrm>
            <a:off x="2191918" y="1876683"/>
            <a:ext cx="1189556" cy="261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B3EF9-9B60-4C34-BD9F-45F3DB47CCB1}"/>
              </a:ext>
            </a:extLst>
          </p:cNvPr>
          <p:cNvSpPr txBox="1"/>
          <p:nvPr/>
        </p:nvSpPr>
        <p:spPr>
          <a:xfrm>
            <a:off x="2358150" y="182641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/>
              <a:t>Henry Acero </a:t>
            </a:r>
          </a:p>
          <a:p>
            <a:pPr algn="ctr"/>
            <a:r>
              <a:rPr lang="es-CO" sz="800" i="1" dirty="0"/>
              <a:t>Supervisor </a:t>
            </a:r>
            <a:endParaRPr lang="en-US" sz="8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A1C02-A524-4F92-991C-5431DE3BEB28}"/>
              </a:ext>
            </a:extLst>
          </p:cNvPr>
          <p:cNvSpPr txBox="1"/>
          <p:nvPr/>
        </p:nvSpPr>
        <p:spPr>
          <a:xfrm>
            <a:off x="6210016" y="1203772"/>
            <a:ext cx="22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Diagrama de proceso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C81FD-24F2-4033-9F25-91699B8B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880" y="1673890"/>
            <a:ext cx="3150320" cy="27857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4F8137-ECF0-4B0B-880D-A9B200DDB64A}"/>
              </a:ext>
            </a:extLst>
          </p:cNvPr>
          <p:cNvSpPr txBox="1"/>
          <p:nvPr/>
        </p:nvSpPr>
        <p:spPr>
          <a:xfrm>
            <a:off x="3970512" y="2470382"/>
            <a:ext cx="76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1" dirty="0"/>
              <a:t>Resultado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DC479E-1464-4423-A748-544937DD0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036" y="2649863"/>
            <a:ext cx="1714538" cy="22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58B477-AAF0-4BC0-8090-634BBBE3DB45}"/>
              </a:ext>
            </a:extLst>
          </p:cNvPr>
          <p:cNvSpPr/>
          <p:nvPr/>
        </p:nvSpPr>
        <p:spPr>
          <a:xfrm rot="16200000">
            <a:off x="-803564" y="2872302"/>
            <a:ext cx="2172531" cy="238524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10FCE6-330F-4216-B877-3A67E1093DC5}"/>
              </a:ext>
            </a:extLst>
          </p:cNvPr>
          <p:cNvSpPr/>
          <p:nvPr/>
        </p:nvSpPr>
        <p:spPr>
          <a:xfrm>
            <a:off x="5593164" y="2425049"/>
            <a:ext cx="3185455" cy="1519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7BFFAA-DE71-46D6-BD79-0EEFC0365D13}"/>
              </a:ext>
            </a:extLst>
          </p:cNvPr>
          <p:cNvSpPr/>
          <p:nvPr/>
        </p:nvSpPr>
        <p:spPr>
          <a:xfrm>
            <a:off x="5593887" y="3911418"/>
            <a:ext cx="3185455" cy="4511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152376-CF73-439A-9C6B-E06998D8A80A}"/>
              </a:ext>
            </a:extLst>
          </p:cNvPr>
          <p:cNvSpPr/>
          <p:nvPr/>
        </p:nvSpPr>
        <p:spPr>
          <a:xfrm>
            <a:off x="5593887" y="2104774"/>
            <a:ext cx="3185455" cy="4511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A85BA-C535-4601-9450-6DE292944BCC}"/>
              </a:ext>
            </a:extLst>
          </p:cNvPr>
          <p:cNvSpPr txBox="1"/>
          <p:nvPr/>
        </p:nvSpPr>
        <p:spPr>
          <a:xfrm rot="16200000">
            <a:off x="-22467" y="2876844"/>
            <a:ext cx="603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Ventas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7BE1D3-FC1F-4428-BBF3-01796645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55" y="2688031"/>
            <a:ext cx="1607845" cy="20373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800A5D-35A7-4156-A77E-48ACF8B2E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780" y="2718829"/>
            <a:ext cx="1607845" cy="2006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3EF868-D793-4279-935C-813D5C714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769" y="2118876"/>
            <a:ext cx="3109693" cy="22161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8DC0AD-DB52-4DFB-9454-FDF7C164082C}"/>
              </a:ext>
            </a:extLst>
          </p:cNvPr>
          <p:cNvSpPr txBox="1"/>
          <p:nvPr/>
        </p:nvSpPr>
        <p:spPr>
          <a:xfrm>
            <a:off x="6172200" y="1720073"/>
            <a:ext cx="22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Diagrama de proceso</a:t>
            </a:r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7D3B136-79A2-427D-8CA2-CFB0D1F64450}"/>
              </a:ext>
            </a:extLst>
          </p:cNvPr>
          <p:cNvSpPr/>
          <p:nvPr/>
        </p:nvSpPr>
        <p:spPr>
          <a:xfrm flipV="1">
            <a:off x="1179296" y="2343148"/>
            <a:ext cx="423090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763B46E-A0E2-4659-B1F8-4874A0371D7A}"/>
              </a:ext>
            </a:extLst>
          </p:cNvPr>
          <p:cNvSpPr/>
          <p:nvPr/>
        </p:nvSpPr>
        <p:spPr>
          <a:xfrm>
            <a:off x="1262730" y="2380420"/>
            <a:ext cx="45719" cy="133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3BE2056-C398-4239-BA82-C2CE2F7E720D}"/>
              </a:ext>
            </a:extLst>
          </p:cNvPr>
          <p:cNvSpPr/>
          <p:nvPr/>
        </p:nvSpPr>
        <p:spPr>
          <a:xfrm rot="10800000">
            <a:off x="2929347" y="2225377"/>
            <a:ext cx="45719" cy="134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60E297D-808A-471F-9E9C-BBE8026C9D05}"/>
              </a:ext>
            </a:extLst>
          </p:cNvPr>
          <p:cNvSpPr/>
          <p:nvPr/>
        </p:nvSpPr>
        <p:spPr>
          <a:xfrm>
            <a:off x="4277422" y="2364651"/>
            <a:ext cx="45719" cy="134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F4D9BA-5E66-413E-9EFD-A88DFA2C6AE5}"/>
              </a:ext>
            </a:extLst>
          </p:cNvPr>
          <p:cNvSpPr txBox="1"/>
          <p:nvPr/>
        </p:nvSpPr>
        <p:spPr>
          <a:xfrm>
            <a:off x="927448" y="2494469"/>
            <a:ext cx="76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1" dirty="0"/>
              <a:t>Entrevista</a:t>
            </a:r>
            <a:endParaRPr lang="en-US" sz="10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127D344-014B-45D8-A44B-206E76D5DA2B}"/>
              </a:ext>
            </a:extLst>
          </p:cNvPr>
          <p:cNvSpPr/>
          <p:nvPr/>
        </p:nvSpPr>
        <p:spPr>
          <a:xfrm>
            <a:off x="2426007" y="1857803"/>
            <a:ext cx="1189556" cy="261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211055-F161-4045-B2A8-3A995EC0F962}"/>
              </a:ext>
            </a:extLst>
          </p:cNvPr>
          <p:cNvSpPr txBox="1"/>
          <p:nvPr/>
        </p:nvSpPr>
        <p:spPr>
          <a:xfrm>
            <a:off x="2592239" y="18075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/>
              <a:t>Henry Acero </a:t>
            </a:r>
          </a:p>
          <a:p>
            <a:pPr algn="ctr"/>
            <a:r>
              <a:rPr lang="es-CO" sz="800" i="1" dirty="0"/>
              <a:t>Supervisor </a:t>
            </a:r>
            <a:endParaRPr lang="en-US" sz="8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A29A21-B748-443F-AAAA-936939088EE5}"/>
              </a:ext>
            </a:extLst>
          </p:cNvPr>
          <p:cNvSpPr txBox="1"/>
          <p:nvPr/>
        </p:nvSpPr>
        <p:spPr>
          <a:xfrm>
            <a:off x="3970512" y="2470382"/>
            <a:ext cx="76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1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334046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58B477-AAF0-4BC0-8090-634BBBE3DB45}"/>
              </a:ext>
            </a:extLst>
          </p:cNvPr>
          <p:cNvSpPr/>
          <p:nvPr/>
        </p:nvSpPr>
        <p:spPr>
          <a:xfrm rot="16200000">
            <a:off x="-894026" y="2886145"/>
            <a:ext cx="2172531" cy="238524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INVENTARIO</a:t>
            </a:r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2" y="255473"/>
            <a:ext cx="26623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3600" spc="-5" dirty="0">
                <a:solidFill>
                  <a:srgbClr val="FFFFFF"/>
                </a:solidFill>
              </a:rPr>
              <a:t>INVENTARIO</a:t>
            </a:r>
            <a:endParaRPr sz="36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127D344-014B-45D8-A44B-206E76D5DA2B}"/>
              </a:ext>
            </a:extLst>
          </p:cNvPr>
          <p:cNvSpPr/>
          <p:nvPr/>
        </p:nvSpPr>
        <p:spPr>
          <a:xfrm>
            <a:off x="697194" y="1900772"/>
            <a:ext cx="1370393" cy="261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</a:rPr>
              <a:t>Equipos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C3C2A46-EABF-4C8D-8E5D-3EBDC9885CCC}"/>
              </a:ext>
            </a:extLst>
          </p:cNvPr>
          <p:cNvSpPr/>
          <p:nvPr/>
        </p:nvSpPr>
        <p:spPr>
          <a:xfrm>
            <a:off x="2840382" y="1901256"/>
            <a:ext cx="1370393" cy="261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</a:rPr>
              <a:t>Base de datos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992810-6431-46D9-A80E-DC1784581830}"/>
              </a:ext>
            </a:extLst>
          </p:cNvPr>
          <p:cNvSpPr/>
          <p:nvPr/>
        </p:nvSpPr>
        <p:spPr>
          <a:xfrm>
            <a:off x="4784085" y="1896893"/>
            <a:ext cx="1784499" cy="2643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</a:rPr>
              <a:t>Control de versiones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100F7F-E572-4307-A321-CAA8E7668F10}"/>
              </a:ext>
            </a:extLst>
          </p:cNvPr>
          <p:cNvSpPr/>
          <p:nvPr/>
        </p:nvSpPr>
        <p:spPr>
          <a:xfrm>
            <a:off x="760680" y="3246607"/>
            <a:ext cx="1370392" cy="17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100" b="1" dirty="0">
                <a:solidFill>
                  <a:schemeClr val="tx1"/>
                </a:solidFill>
              </a:rPr>
              <a:t>Windows</a:t>
            </a:r>
            <a:r>
              <a:rPr lang="en-US" sz="11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45D62D3-9D8B-4687-9344-CFFA4F85F0E3}"/>
              </a:ext>
            </a:extLst>
          </p:cNvPr>
          <p:cNvSpPr/>
          <p:nvPr/>
        </p:nvSpPr>
        <p:spPr>
          <a:xfrm>
            <a:off x="7107258" y="1878945"/>
            <a:ext cx="1784498" cy="2618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>
                <a:solidFill>
                  <a:schemeClr val="tx1"/>
                </a:solidFill>
              </a:rPr>
              <a:t>Editor de código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2764F69-E38C-493E-B5B4-F12A9787C898}"/>
              </a:ext>
            </a:extLst>
          </p:cNvPr>
          <p:cNvSpPr/>
          <p:nvPr/>
        </p:nvSpPr>
        <p:spPr>
          <a:xfrm>
            <a:off x="5135044" y="3246607"/>
            <a:ext cx="1189556" cy="173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GitHub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7B915-619F-4079-AE45-97DD9B57E1CB}"/>
              </a:ext>
            </a:extLst>
          </p:cNvPr>
          <p:cNvSpPr/>
          <p:nvPr/>
        </p:nvSpPr>
        <p:spPr>
          <a:xfrm>
            <a:off x="760680" y="3690298"/>
            <a:ext cx="1370393" cy="1570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Disco duro </a:t>
            </a:r>
            <a:r>
              <a:rPr lang="es-CO" sz="1100" b="1">
                <a:solidFill>
                  <a:schemeClr val="tx1"/>
                </a:solidFill>
              </a:rPr>
              <a:t>512 GB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376E414-3D68-4F14-A9F7-F07CE8846845}"/>
              </a:ext>
            </a:extLst>
          </p:cNvPr>
          <p:cNvSpPr/>
          <p:nvPr/>
        </p:nvSpPr>
        <p:spPr>
          <a:xfrm>
            <a:off x="760680" y="3476622"/>
            <a:ext cx="1370392" cy="1570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RAM 6 GB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8760551-04B5-4D95-B057-9466ECBD0B4B}"/>
              </a:ext>
            </a:extLst>
          </p:cNvPr>
          <p:cNvSpPr/>
          <p:nvPr/>
        </p:nvSpPr>
        <p:spPr>
          <a:xfrm>
            <a:off x="3029807" y="3246607"/>
            <a:ext cx="1133505" cy="173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1" dirty="0">
                <a:solidFill>
                  <a:schemeClr val="tx1"/>
                </a:solidFill>
              </a:rPr>
              <a:t>MySQL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6B5F2F1-DFA7-49BF-AF39-DEA6068CF7D1}"/>
              </a:ext>
            </a:extLst>
          </p:cNvPr>
          <p:cNvSpPr/>
          <p:nvPr/>
        </p:nvSpPr>
        <p:spPr>
          <a:xfrm>
            <a:off x="7315200" y="3259400"/>
            <a:ext cx="1529029" cy="173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Visual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Studio Code</a:t>
            </a:r>
          </a:p>
        </p:txBody>
      </p:sp>
      <p:pic>
        <p:nvPicPr>
          <p:cNvPr id="1026" name="Picture 2" descr="Instalar Windows 10 sin una cuenta de Microsoft es cada vez más difícil,  pero hay un truco para lograrlo">
            <a:extLst>
              <a:ext uri="{FF2B5EF4-FFF2-40B4-BE49-F238E27FC236}">
                <a16:creationId xmlns:a16="http://schemas.microsoft.com/office/drawing/2014/main" id="{4EA1AB73-EFEA-4A77-82E8-EEE78FFB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60" y="2530399"/>
            <a:ext cx="878224" cy="58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▷ Como crear Base de Datos en MYSQL WORKBENCH 【2021】">
            <a:extLst>
              <a:ext uri="{FF2B5EF4-FFF2-40B4-BE49-F238E27FC236}">
                <a16:creationId xmlns:a16="http://schemas.microsoft.com/office/drawing/2014/main" id="{2A0A39CE-903D-40B8-92EA-ACEEEB19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94" y="2343150"/>
            <a:ext cx="557970" cy="789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é es GitHub y por qué es útil al aprender programación | HACK A BOSS">
            <a:extLst>
              <a:ext uri="{FF2B5EF4-FFF2-40B4-BE49-F238E27FC236}">
                <a16:creationId xmlns:a16="http://schemas.microsoft.com/office/drawing/2014/main" id="{C5D37783-90A4-4CB3-8F71-FB52F7E2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1405"/>
            <a:ext cx="878225" cy="4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gramación remota a través de SSH con Visual Studio Code | Solucionex">
            <a:extLst>
              <a:ext uri="{FF2B5EF4-FFF2-40B4-BE49-F238E27FC236}">
                <a16:creationId xmlns:a16="http://schemas.microsoft.com/office/drawing/2014/main" id="{239784A7-62B5-4EF1-9B19-A5B7980C7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58932"/>
            <a:ext cx="878225" cy="4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0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49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Alcance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33400" y="1820448"/>
            <a:ext cx="5405527" cy="7322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550" dirty="0">
                <a:latin typeface="Arial"/>
                <a:cs typeface="Arial"/>
              </a:rPr>
              <a:t>Realizar un sistema de información que permita realizar el seguimiento de cada una de las compras teniendo cuenta únicamente los procesos de ventas, producción e inventario.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DE0AB-C2B1-4C5C-B1B9-AE34EDCF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4079007"/>
            <a:ext cx="914400" cy="8312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7175"/>
            <a:ext cx="9144000" cy="4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676" y="2093002"/>
            <a:ext cx="5487924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 indent="-285750">
              <a:spcBef>
                <a:spcPts val="110"/>
              </a:spcBef>
              <a:buFont typeface="Arial" panose="020B0604020202020204" pitchFamily="34" charset="0"/>
              <a:buChar char="•"/>
              <a:tabLst>
                <a:tab pos="295910" algn="l"/>
                <a:tab pos="296545" algn="l"/>
              </a:tabLst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Presentación</a:t>
            </a:r>
            <a:r>
              <a:rPr sz="16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600" dirty="0">
              <a:latin typeface="Carlito"/>
              <a:cs typeface="Carlito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295910" algn="l"/>
                <a:tab pos="29654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Levantamiento </a:t>
            </a:r>
            <a:r>
              <a:rPr sz="16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6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Información</a:t>
            </a:r>
            <a:endParaRPr sz="1600" dirty="0">
              <a:latin typeface="Carlito"/>
              <a:cs typeface="Carlito"/>
            </a:endParaRPr>
          </a:p>
          <a:p>
            <a:pPr marL="297815" indent="-285750">
              <a:spcBef>
                <a:spcPts val="25"/>
              </a:spcBef>
              <a:buFont typeface="Arial" panose="020B0604020202020204" pitchFamily="34" charset="0"/>
              <a:buChar char="•"/>
              <a:tabLst>
                <a:tab pos="295910" algn="l"/>
                <a:tab pos="296545" algn="l"/>
              </a:tabLst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6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Procesos</a:t>
            </a:r>
            <a:endParaRPr sz="1600" dirty="0">
              <a:latin typeface="Carlito"/>
              <a:cs typeface="Carlito"/>
            </a:endParaRPr>
          </a:p>
          <a:p>
            <a:pPr marL="297815" indent="-285750">
              <a:buFont typeface="Arial" panose="020B0604020202020204" pitchFamily="34" charset="0"/>
              <a:buChar char="•"/>
              <a:tabLst>
                <a:tab pos="295910" algn="l"/>
                <a:tab pos="296545" algn="l"/>
              </a:tabLst>
            </a:pPr>
            <a:r>
              <a:rPr lang="es-CO" sz="1600" spc="-10" dirty="0" err="1">
                <a:solidFill>
                  <a:srgbClr val="404040"/>
                </a:solidFill>
                <a:latin typeface="Carlito"/>
                <a:cs typeface="Carlito"/>
              </a:rPr>
              <a:t>Preeliminar</a:t>
            </a:r>
            <a:r>
              <a:rPr sz="16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s-CO" sz="16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lang="es-CO" sz="1600" dirty="0">
              <a:latin typeface="Carlito"/>
              <a:cs typeface="Carlito"/>
            </a:endParaRPr>
          </a:p>
          <a:p>
            <a:pPr marL="297815" indent="-285750"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295910" algn="l"/>
                <a:tab pos="296545" algn="l"/>
              </a:tabLst>
            </a:pPr>
            <a:r>
              <a:rPr sz="16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Entregables 1er</a:t>
            </a:r>
            <a:r>
              <a:rPr sz="16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6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Trim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65" y="322910"/>
            <a:ext cx="304736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100" spc="-10" dirty="0"/>
              <a:t>Entregables</a:t>
            </a:r>
            <a:r>
              <a:rPr sz="1100" spc="-10" dirty="0"/>
              <a:t> </a:t>
            </a:r>
            <a:r>
              <a:rPr lang="en-US" sz="1100" spc="-10" dirty="0"/>
              <a:t>primer </a:t>
            </a:r>
            <a:r>
              <a:rPr lang="es-CO" sz="1100" spc="-10" dirty="0"/>
              <a:t>trimestre</a:t>
            </a:r>
            <a:endParaRPr lang="es-CO" sz="11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800" dirty="0"/>
          </a:p>
        </p:txBody>
      </p:sp>
      <p:sp>
        <p:nvSpPr>
          <p:cNvPr id="10" name="object 10"/>
          <p:cNvSpPr/>
          <p:nvPr/>
        </p:nvSpPr>
        <p:spPr>
          <a:xfrm>
            <a:off x="608076" y="9601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6676" y="1183948"/>
            <a:ext cx="495229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0820" algn="l"/>
              </a:tabLst>
            </a:pPr>
            <a:r>
              <a:rPr sz="4000" b="1" spc="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400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s-CO" sz="400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lang="es-CO" sz="4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4093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7175"/>
            <a:ext cx="9144000" cy="4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531" y="1346149"/>
            <a:ext cx="1902460" cy="1094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Presentación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Levantamiento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Información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Procesos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Preeliminar</a:t>
            </a:r>
            <a:r>
              <a:rPr sz="1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Formulación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del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Proyecto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IEEE-830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Entregables 1er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3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511" y="2440305"/>
            <a:ext cx="160591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Segundo</a:t>
            </a:r>
            <a:r>
              <a:rPr sz="1550" b="1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531" y="2705861"/>
            <a:ext cx="1729739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Casos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Uso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Extendido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Entidad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Diccionario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Presupuesto y</a:t>
            </a:r>
            <a:r>
              <a:rPr sz="1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Personal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Entregables 2do</a:t>
            </a:r>
            <a:r>
              <a:rPr sz="10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4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11" y="3803700"/>
            <a:ext cx="13925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-20" dirty="0">
                <a:solidFill>
                  <a:srgbClr val="404040"/>
                </a:solidFill>
                <a:latin typeface="Carlito"/>
                <a:cs typeface="Carlito"/>
              </a:rPr>
              <a:t>Tercer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531" y="4069486"/>
            <a:ext cx="16148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Relacional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Clases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Diagrama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3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WireFrame o</a:t>
            </a:r>
            <a:r>
              <a:rPr sz="1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Mockups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Entregables 3er</a:t>
            </a:r>
            <a:r>
              <a:rPr sz="1000" u="sng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5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365" y="322910"/>
            <a:ext cx="3047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Entregables Proyecto</a:t>
            </a:r>
            <a:r>
              <a:rPr sz="1800" spc="-70" dirty="0"/>
              <a:t> </a:t>
            </a:r>
            <a:r>
              <a:rPr sz="1800" spc="-5" dirty="0"/>
              <a:t>Formativo</a:t>
            </a:r>
            <a:endParaRPr sz="18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por</a:t>
            </a:r>
            <a:r>
              <a:rPr sz="1800" spc="-10" dirty="0"/>
              <a:t> </a:t>
            </a:r>
            <a:r>
              <a:rPr sz="1800" spc="-25" dirty="0"/>
              <a:t>Trimestre</a:t>
            </a:r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608076" y="9601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511" y="1081278"/>
            <a:ext cx="41808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0820" algn="l"/>
              </a:tabLst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Primer</a:t>
            </a:r>
            <a:r>
              <a:rPr sz="1550" b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	</a:t>
            </a: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Cuarto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209" y="1346149"/>
            <a:ext cx="139065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Inventario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Costos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DDL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Base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DML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4to</a:t>
            </a:r>
            <a:r>
              <a:rPr sz="1000" u="sng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6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5190" y="2288870"/>
            <a:ext cx="14605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Quinto</a:t>
            </a:r>
            <a:r>
              <a:rPr sz="1550" b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5209" y="2554604"/>
            <a:ext cx="18116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0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Prototipo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No</a:t>
            </a:r>
            <a:r>
              <a:rPr sz="10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7"/>
              </a:rPr>
              <a:t>Funciona</a:t>
            </a:r>
            <a:r>
              <a:rPr sz="1000" dirty="0">
                <a:solidFill>
                  <a:srgbClr val="252525"/>
                </a:solidFill>
                <a:latin typeface="Carlito"/>
                <a:cs typeface="Carlito"/>
                <a:hlinkClick r:id="rId8"/>
              </a:rPr>
              <a:t>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</a:t>
            </a:r>
            <a:r>
              <a:rPr sz="1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Técnico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Planeación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Pruebas</a:t>
            </a:r>
            <a:r>
              <a:rPr sz="1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Local App -</a:t>
            </a:r>
            <a:r>
              <a:rPr sz="1000" u="sng" spc="-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9"/>
              </a:rPr>
              <a:t>S.I.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5to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0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5190" y="3465017"/>
            <a:ext cx="134175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Sexto</a:t>
            </a:r>
            <a:r>
              <a:rPr sz="1550" b="1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209" y="3730878"/>
            <a:ext cx="2068195" cy="1250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Instalación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 Respaldo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15" dirty="0">
                <a:solidFill>
                  <a:srgbClr val="404040"/>
                </a:solidFill>
                <a:latin typeface="Carlito"/>
                <a:cs typeface="Carlito"/>
              </a:rPr>
              <a:t>Plan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Migración</a:t>
            </a:r>
            <a:r>
              <a:rPr sz="1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Datos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Documentación Pruebas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1er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25"/>
              </a:spcBef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6to</a:t>
            </a:r>
            <a:r>
              <a:rPr sz="10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1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3817" y="1081278"/>
            <a:ext cx="15741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Séptimo</a:t>
            </a:r>
            <a:r>
              <a:rPr sz="1550" b="1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3838" y="1346149"/>
            <a:ext cx="2062480" cy="788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5910" indent="-283845">
              <a:lnSpc>
                <a:spcPts val="1195"/>
              </a:lnSpc>
              <a:spcBef>
                <a:spcPts val="11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Informe de</a:t>
            </a:r>
            <a:r>
              <a:rPr sz="1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Distribución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Cuadro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Comparativo</a:t>
            </a:r>
            <a:r>
              <a:rPr sz="1000" spc="-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Proveedores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Contratos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</a:t>
            </a:r>
            <a:r>
              <a:rPr sz="1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Despliegue app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2do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Entregables </a:t>
            </a:r>
            <a:r>
              <a:rPr sz="1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7mo</a:t>
            </a:r>
            <a:r>
              <a:rPr sz="1000" u="sng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2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3817" y="2440305"/>
            <a:ext cx="147066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Octavo</a:t>
            </a:r>
            <a:r>
              <a:rPr sz="155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Trimestre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3838" y="2705861"/>
            <a:ext cx="1997075" cy="943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Cronograma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Actividades</a:t>
            </a:r>
            <a:r>
              <a:rPr sz="1000" spc="-1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Usuario</a:t>
            </a:r>
            <a:r>
              <a:rPr sz="1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0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Manual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Operación</a:t>
            </a:r>
            <a:r>
              <a:rPr sz="1000" spc="-1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Modelo </a:t>
            </a:r>
            <a:r>
              <a:rPr sz="1000" spc="5" dirty="0">
                <a:solidFill>
                  <a:srgbClr val="404040"/>
                </a:solidFill>
                <a:latin typeface="Carlito"/>
                <a:cs typeface="Carlito"/>
              </a:rPr>
              <a:t>de </a:t>
            </a:r>
            <a:r>
              <a:rPr sz="1000" spc="-10" dirty="0">
                <a:solidFill>
                  <a:srgbClr val="404040"/>
                </a:solidFill>
                <a:latin typeface="Carlito"/>
                <a:cs typeface="Carlito"/>
              </a:rPr>
              <a:t>Calidad</a:t>
            </a:r>
            <a:r>
              <a:rPr sz="1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spcBef>
                <a:spcPts val="2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dirty="0">
                <a:solidFill>
                  <a:srgbClr val="404040"/>
                </a:solidFill>
                <a:latin typeface="Carlito"/>
                <a:cs typeface="Carlito"/>
              </a:rPr>
              <a:t>Despliegue app -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S.I.</a:t>
            </a:r>
            <a:r>
              <a:rPr sz="1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endParaRPr sz="1000">
              <a:latin typeface="Carlito"/>
              <a:cs typeface="Carlito"/>
            </a:endParaRPr>
          </a:p>
          <a:p>
            <a:pPr marL="295910" indent="-283845">
              <a:lnSpc>
                <a:spcPts val="1195"/>
              </a:lnSpc>
              <a:buClr>
                <a:srgbClr val="404040"/>
              </a:buClr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Entregables 8vo</a:t>
            </a:r>
            <a:r>
              <a:rPr sz="1000" u="sng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 </a:t>
            </a:r>
            <a:r>
              <a:rPr sz="1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  <a:hlinkClick r:id="rId13"/>
              </a:rPr>
              <a:t>Trim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0797" y="1224229"/>
            <a:ext cx="31131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</a:t>
            </a:r>
            <a:r>
              <a:rPr lang="es-CO" sz="3600" spc="-20" dirty="0"/>
              <a:t>investigación</a:t>
            </a:r>
            <a:endParaRPr sz="3600" dirty="0"/>
          </a:p>
        </p:txBody>
      </p:sp>
      <p:sp>
        <p:nvSpPr>
          <p:cNvPr id="8" name="object 8"/>
          <p:cNvSpPr/>
          <p:nvPr/>
        </p:nvSpPr>
        <p:spPr>
          <a:xfrm>
            <a:off x="859536" y="189737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7F50C-D5BE-4837-B4E0-A885F7FC2F9A}"/>
              </a:ext>
            </a:extLst>
          </p:cNvPr>
          <p:cNvSpPr txBox="1"/>
          <p:nvPr/>
        </p:nvSpPr>
        <p:spPr>
          <a:xfrm>
            <a:off x="1219200" y="226695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Identificar necesidad de negocio a automatizar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89F53-CD29-43B4-8905-A41168EE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857250"/>
            <a:ext cx="37719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253" y="1077544"/>
            <a:ext cx="3110865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spc="-15" dirty="0">
                <a:solidFill>
                  <a:srgbClr val="FFFFFF"/>
                </a:solidFill>
              </a:rPr>
              <a:t>CONTENIDO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597533" y="2154377"/>
            <a:ext cx="207962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3605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Problema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Objetivos </a:t>
            </a:r>
            <a:r>
              <a:rPr sz="1800" b="1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u="heavy" spc="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J</a:t>
            </a:r>
            <a:r>
              <a:rPr sz="1800" b="1" u="heavy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u</a:t>
            </a:r>
            <a:r>
              <a:rPr sz="1800" b="1" u="heavy" spc="-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s</a:t>
            </a:r>
            <a:r>
              <a:rPr sz="1800" b="1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ti</a:t>
            </a:r>
            <a:r>
              <a:rPr sz="18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f</a:t>
            </a:r>
            <a:r>
              <a:rPr sz="1800" b="1" u="heavy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1800" b="1" u="heavy" spc="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c</a:t>
            </a:r>
            <a:r>
              <a:rPr sz="18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i</a:t>
            </a:r>
            <a:r>
              <a:rPr sz="18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ón </a:t>
            </a:r>
            <a:r>
              <a:rPr sz="1800" b="1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Alcance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u="heavy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Entregables</a:t>
            </a:r>
            <a:r>
              <a:rPr sz="1800" b="1" u="heavy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Trimestre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160" y="1979676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251D5-A39B-42E8-9B91-E11C92AF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55115"/>
            <a:ext cx="3925092" cy="39513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599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</a:t>
            </a:r>
            <a:r>
              <a:rPr sz="3600" spc="-3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bl</a:t>
            </a:r>
            <a:r>
              <a:rPr sz="3600" spc="-15" dirty="0">
                <a:solidFill>
                  <a:srgbClr val="FFFFFF"/>
                </a:solidFill>
              </a:rPr>
              <a:t>e</a:t>
            </a:r>
            <a:r>
              <a:rPr sz="3600" spc="-20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1902689"/>
            <a:ext cx="4267200" cy="14555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La empresa </a:t>
            </a:r>
            <a:r>
              <a:rPr lang="es-CO" sz="1550" spc="10" dirty="0" err="1">
                <a:solidFill>
                  <a:srgbClr val="404040"/>
                </a:solidFill>
                <a:latin typeface="Carlito"/>
                <a:cs typeface="Carlito"/>
              </a:rPr>
              <a:t>Zaraval</a:t>
            </a: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 se dedica al diseño, fabricación y venta de joyas en la ciudad de Bogotá, cuenta con la necesidad de mejorar sus tiempo de entregas para lo cual requiere automatizar y agilizar los procesos que le entreguen mayor valor a su necesidad.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6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A319E-6485-43B9-A2B1-86716C18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008" y="4259706"/>
            <a:ext cx="1581150" cy="674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183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b</a:t>
            </a:r>
            <a:r>
              <a:rPr sz="3600" spc="20" dirty="0">
                <a:solidFill>
                  <a:srgbClr val="FFFFFF"/>
                </a:solidFill>
              </a:rPr>
              <a:t>j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20" dirty="0">
                <a:solidFill>
                  <a:srgbClr val="FFFFFF"/>
                </a:solidFill>
              </a:rPr>
              <a:t>i</a:t>
            </a:r>
            <a:r>
              <a:rPr sz="3600" spc="-50" dirty="0">
                <a:solidFill>
                  <a:srgbClr val="FFFFFF"/>
                </a:solidFill>
              </a:rPr>
              <a:t>v</a:t>
            </a:r>
            <a:r>
              <a:rPr sz="3600" dirty="0">
                <a:solidFill>
                  <a:srgbClr val="FFFFFF"/>
                </a:solidFill>
              </a:rPr>
              <a:t>os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2088" y="4302252"/>
            <a:ext cx="1316990" cy="567055"/>
          </a:xfrm>
          <a:prstGeom prst="rect">
            <a:avLst/>
          </a:prstGeom>
          <a:ln w="9144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sz="1150" b="1" spc="15" dirty="0">
                <a:solidFill>
                  <a:srgbClr val="404040"/>
                </a:solidFill>
                <a:latin typeface="Carlito"/>
                <a:cs typeface="Carlito"/>
              </a:rPr>
              <a:t>Marca</a:t>
            </a:r>
            <a:r>
              <a:rPr sz="1150" b="1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150" b="1" spc="10" dirty="0">
                <a:solidFill>
                  <a:srgbClr val="404040"/>
                </a:solidFill>
                <a:latin typeface="Carlito"/>
                <a:cs typeface="Carlito"/>
              </a:rPr>
              <a:t>externa</a:t>
            </a:r>
            <a:endParaRPr sz="11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73" y="1258316"/>
            <a:ext cx="8189595" cy="240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OBJETIVO</a:t>
            </a:r>
            <a:r>
              <a:rPr sz="1550" b="1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Realizar el proceso de análisis sobre la empresa joyería </a:t>
            </a:r>
            <a:r>
              <a:rPr lang="es-CO" sz="1550" spc="10" dirty="0" err="1">
                <a:solidFill>
                  <a:srgbClr val="404040"/>
                </a:solidFill>
                <a:latin typeface="Carlito"/>
                <a:cs typeface="Carlito"/>
              </a:rPr>
              <a:t>zaraval</a:t>
            </a: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 para entender y aterrizar su necesidad.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50" b="1" spc="15" dirty="0">
                <a:solidFill>
                  <a:srgbClr val="404040"/>
                </a:solidFill>
                <a:latin typeface="Carlito"/>
                <a:cs typeface="Carlito"/>
              </a:rPr>
              <a:t>OBJETIVOS</a:t>
            </a:r>
            <a:r>
              <a:rPr sz="1550" b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550" b="1" spc="5" dirty="0">
                <a:solidFill>
                  <a:srgbClr val="404040"/>
                </a:solidFill>
                <a:latin typeface="Carlito"/>
                <a:cs typeface="Carlito"/>
              </a:rPr>
              <a:t>ESPECÍFICOS</a:t>
            </a:r>
            <a:endParaRPr sz="1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Identificar los procesos de la empresa.</a:t>
            </a:r>
            <a:endParaRPr sz="1550" dirty="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Identificar los 3 procesos que le generan mayor valor.</a:t>
            </a:r>
            <a:endParaRPr sz="1550" dirty="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lang="es-CO" sz="1550" spc="10" dirty="0">
                <a:solidFill>
                  <a:srgbClr val="404040"/>
                </a:solidFill>
                <a:latin typeface="Carlito"/>
                <a:cs typeface="Carlito"/>
              </a:rPr>
              <a:t>Realizar el entendimiento de cada uno de los procesos.</a:t>
            </a:r>
            <a:endParaRPr sz="155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44" y="1531619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" y="2734055"/>
            <a:ext cx="718185" cy="4572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19"/>
                </a:lnTo>
                <a:lnTo>
                  <a:pt x="717804" y="45719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76F1F-17C3-4851-8F71-ACCBC34B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4248150"/>
            <a:ext cx="158115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28600" y="1124987"/>
            <a:ext cx="815467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600" b="1" spc="10" dirty="0"/>
              <a:t>Se propuso realizar un numero de entrevistas a la empresa </a:t>
            </a:r>
            <a:r>
              <a:rPr lang="es-ES" sz="1600" b="1" spc="10" dirty="0" err="1"/>
              <a:t>Zaraval</a:t>
            </a:r>
            <a:r>
              <a:rPr lang="es-ES" sz="1600" b="1" spc="10" dirty="0"/>
              <a:t>, las cuales se discrimina de la siguiente manera.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C848E-C23A-49AD-9602-1D777A94C31B}"/>
              </a:ext>
            </a:extLst>
          </p:cNvPr>
          <p:cNvSpPr txBox="1"/>
          <p:nvPr/>
        </p:nvSpPr>
        <p:spPr>
          <a:xfrm>
            <a:off x="596360" y="1931643"/>
            <a:ext cx="3703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spc="10" dirty="0"/>
              <a:t>Realizar una entrevista al gerente para entender a que se dedica la empresa, cuales son sus procesos y sus necesidades.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5E17A-C193-49FE-9E84-F21BE70F0947}"/>
              </a:ext>
            </a:extLst>
          </p:cNvPr>
          <p:cNvSpPr txBox="1"/>
          <p:nvPr/>
        </p:nvSpPr>
        <p:spPr>
          <a:xfrm>
            <a:off x="2209800" y="2972871"/>
            <a:ext cx="4986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spc="10" dirty="0"/>
              <a:t>Realizar una encuesta que permita identificar cuales son los procesos que al automatizarlos le generan mayor valor a la organización.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5CB31-1946-48E4-A0F5-03E835DA8026}"/>
              </a:ext>
            </a:extLst>
          </p:cNvPr>
          <p:cNvSpPr txBox="1"/>
          <p:nvPr/>
        </p:nvSpPr>
        <p:spPr>
          <a:xfrm>
            <a:off x="3733800" y="4072967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000" spc="10" dirty="0"/>
              <a:t>Dado los 3 procesos mas importantes, realizar entrevistas a las personas que intervienen en cada uno de  los procesos para entender cuales son las actividades.</a:t>
            </a:r>
            <a:endParaRPr lang="en-US" sz="1000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B5908C7-96D4-4E61-A918-B2A3983CA174}"/>
              </a:ext>
            </a:extLst>
          </p:cNvPr>
          <p:cNvSpPr/>
          <p:nvPr/>
        </p:nvSpPr>
        <p:spPr>
          <a:xfrm flipV="1">
            <a:off x="243870" y="1623463"/>
            <a:ext cx="2998771" cy="45719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D4C43E1-C9B6-40AA-9A14-D73C5EB18D7E}"/>
              </a:ext>
            </a:extLst>
          </p:cNvPr>
          <p:cNvSpPr/>
          <p:nvPr/>
        </p:nvSpPr>
        <p:spPr>
          <a:xfrm>
            <a:off x="487812" y="2347654"/>
            <a:ext cx="2024152" cy="45719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E83B71-2EF5-441B-9AC7-8C2438E62A02}"/>
              </a:ext>
            </a:extLst>
          </p:cNvPr>
          <p:cNvSpPr/>
          <p:nvPr/>
        </p:nvSpPr>
        <p:spPr>
          <a:xfrm>
            <a:off x="276159" y="1972509"/>
            <a:ext cx="320201" cy="309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7696DE-321D-4FC4-82E3-A00CC5B0077E}"/>
              </a:ext>
            </a:extLst>
          </p:cNvPr>
          <p:cNvSpPr/>
          <p:nvPr/>
        </p:nvSpPr>
        <p:spPr>
          <a:xfrm>
            <a:off x="1864199" y="3032261"/>
            <a:ext cx="320201" cy="309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  <a:endParaRPr lang="en-US" dirty="0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2BAC2F11-7C54-492E-BFBF-064701385D57}"/>
              </a:ext>
            </a:extLst>
          </p:cNvPr>
          <p:cNvSpPr/>
          <p:nvPr/>
        </p:nvSpPr>
        <p:spPr>
          <a:xfrm>
            <a:off x="2024299" y="3406131"/>
            <a:ext cx="2461976" cy="45719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7CF9DC-D6F7-48FA-885E-C3D36ADD256A}"/>
              </a:ext>
            </a:extLst>
          </p:cNvPr>
          <p:cNvSpPr/>
          <p:nvPr/>
        </p:nvSpPr>
        <p:spPr>
          <a:xfrm>
            <a:off x="3431547" y="4101327"/>
            <a:ext cx="320201" cy="309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  <a:endParaRPr lang="en-US" dirty="0"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BB4E34D1-E3FF-4CC0-A2A0-ED4FD911BB7B}"/>
              </a:ext>
            </a:extLst>
          </p:cNvPr>
          <p:cNvSpPr/>
          <p:nvPr/>
        </p:nvSpPr>
        <p:spPr>
          <a:xfrm>
            <a:off x="3650148" y="4473714"/>
            <a:ext cx="4114798" cy="45719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4" y="0"/>
                </a:moveTo>
                <a:lnTo>
                  <a:pt x="0" y="0"/>
                </a:lnTo>
                <a:lnTo>
                  <a:pt x="0" y="45720"/>
                </a:lnTo>
                <a:lnTo>
                  <a:pt x="717804" y="45720"/>
                </a:lnTo>
                <a:lnTo>
                  <a:pt x="717804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3028950"/>
            <a:ext cx="3581400" cy="5207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EAE78-F223-40E7-9F4B-A96F98011FFB}"/>
              </a:ext>
            </a:extLst>
          </p:cNvPr>
          <p:cNvSpPr txBox="1"/>
          <p:nvPr/>
        </p:nvSpPr>
        <p:spPr>
          <a:xfrm>
            <a:off x="1101250" y="2419350"/>
            <a:ext cx="667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Entrevista al gerente para entender a que se dedica la empresa, cuales son sus procesos y sus necesidades</a:t>
            </a:r>
            <a:r>
              <a:rPr lang="es-ES" sz="1200" spc="10" dirty="0"/>
              <a:t>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405B4E-4FE4-4417-89BE-4EF4B5C60D10}"/>
              </a:ext>
            </a:extLst>
          </p:cNvPr>
          <p:cNvSpPr/>
          <p:nvPr/>
        </p:nvSpPr>
        <p:spPr>
          <a:xfrm>
            <a:off x="815499" y="2569179"/>
            <a:ext cx="320201" cy="309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31628211-816F-44DE-A2A4-F09C201C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086" y="2966584"/>
            <a:ext cx="1228970" cy="155477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F875CE-25B5-48A0-B048-D22E64AE6904}"/>
              </a:ext>
            </a:extLst>
          </p:cNvPr>
          <p:cNvSpPr/>
          <p:nvPr/>
        </p:nvSpPr>
        <p:spPr>
          <a:xfrm>
            <a:off x="4421471" y="2510887"/>
            <a:ext cx="4374763" cy="385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90C7DE9-0B40-44BB-BD8E-010EFB18FA8B}"/>
              </a:ext>
            </a:extLst>
          </p:cNvPr>
          <p:cNvSpPr/>
          <p:nvPr/>
        </p:nvSpPr>
        <p:spPr>
          <a:xfrm>
            <a:off x="4421471" y="2525382"/>
            <a:ext cx="4374763" cy="23039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EA19CF6-0073-49FA-8DE2-11182ECE2FE7}"/>
              </a:ext>
            </a:extLst>
          </p:cNvPr>
          <p:cNvSpPr/>
          <p:nvPr/>
        </p:nvSpPr>
        <p:spPr>
          <a:xfrm>
            <a:off x="4421471" y="2052998"/>
            <a:ext cx="4374763" cy="3829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52F3F5-25FD-41C8-A3BA-771EEC79211F}"/>
              </a:ext>
            </a:extLst>
          </p:cNvPr>
          <p:cNvSpPr/>
          <p:nvPr/>
        </p:nvSpPr>
        <p:spPr>
          <a:xfrm>
            <a:off x="4421471" y="1628913"/>
            <a:ext cx="4374763" cy="261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873" y="255473"/>
            <a:ext cx="2344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Justificación</a:t>
            </a:r>
            <a:endParaRPr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A85BA-C535-4601-9450-6DE292944BCC}"/>
              </a:ext>
            </a:extLst>
          </p:cNvPr>
          <p:cNvSpPr txBox="1"/>
          <p:nvPr/>
        </p:nvSpPr>
        <p:spPr>
          <a:xfrm>
            <a:off x="1735663" y="1278244"/>
            <a:ext cx="1132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/>
              <a:t>Paola </a:t>
            </a:r>
            <a:r>
              <a:rPr lang="es-CO" sz="1200" b="1" dirty="0" err="1"/>
              <a:t>Baron</a:t>
            </a:r>
            <a:endParaRPr lang="es-CO" sz="1200" b="1" dirty="0"/>
          </a:p>
          <a:p>
            <a:r>
              <a:rPr lang="es-CO" sz="1000" i="1" dirty="0"/>
              <a:t>Gerente Principal  </a:t>
            </a:r>
            <a:endParaRPr lang="en-US" sz="10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4F433A-A4F1-4AC7-A7A3-30CF7660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619" y="1687259"/>
            <a:ext cx="533400" cy="5564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071A634-9EEE-4462-A72A-9877380D7B1B}"/>
              </a:ext>
            </a:extLst>
          </p:cNvPr>
          <p:cNvSpPr/>
          <p:nvPr/>
        </p:nvSpPr>
        <p:spPr>
          <a:xfrm flipV="1">
            <a:off x="624838" y="2481865"/>
            <a:ext cx="3544312" cy="49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AE6EC5A-291F-4B22-9417-6D939E6CE5EB}"/>
              </a:ext>
            </a:extLst>
          </p:cNvPr>
          <p:cNvSpPr/>
          <p:nvPr/>
        </p:nvSpPr>
        <p:spPr>
          <a:xfrm>
            <a:off x="696878" y="2520837"/>
            <a:ext cx="45719" cy="181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485AE1-53E9-426C-BBF5-B2DBD451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601" y="2821742"/>
            <a:ext cx="4293633" cy="1865587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5E98DE3-9BFF-4415-8DB9-EB378A456FC8}"/>
              </a:ext>
            </a:extLst>
          </p:cNvPr>
          <p:cNvSpPr/>
          <p:nvPr/>
        </p:nvSpPr>
        <p:spPr>
          <a:xfrm rot="10800000">
            <a:off x="2133600" y="2347132"/>
            <a:ext cx="45719" cy="134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78F8A-1207-40F6-8207-0CAA588477E3}"/>
              </a:ext>
            </a:extLst>
          </p:cNvPr>
          <p:cNvSpPr txBox="1"/>
          <p:nvPr/>
        </p:nvSpPr>
        <p:spPr>
          <a:xfrm>
            <a:off x="6104791" y="1288773"/>
            <a:ext cx="125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  <a:r>
              <a:rPr lang="es-CO" dirty="0"/>
              <a:t>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B43FAD-7683-458F-953D-D8F16EAFE76A}"/>
              </a:ext>
            </a:extLst>
          </p:cNvPr>
          <p:cNvSpPr txBox="1"/>
          <p:nvPr/>
        </p:nvSpPr>
        <p:spPr>
          <a:xfrm>
            <a:off x="4340597" y="1621619"/>
            <a:ext cx="424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La empresa se dedica al diseño, fabricación y venta de joyas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937FD-20E3-4808-ADE5-73A7F53A57D6}"/>
              </a:ext>
            </a:extLst>
          </p:cNvPr>
          <p:cNvSpPr txBox="1"/>
          <p:nvPr/>
        </p:nvSpPr>
        <p:spPr>
          <a:xfrm>
            <a:off x="4403565" y="2003607"/>
            <a:ext cx="459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Su mayor necesidad es  ganar velocidad en la entrega de sus productos.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6ED33D-4A52-49BE-AF53-A381EBCC60F7}"/>
              </a:ext>
            </a:extLst>
          </p:cNvPr>
          <p:cNvSpPr txBox="1"/>
          <p:nvPr/>
        </p:nvSpPr>
        <p:spPr>
          <a:xfrm>
            <a:off x="4343400" y="2525382"/>
            <a:ext cx="1591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Mapa de procesos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15C8B1-E374-4920-A879-2061264A4E0D}"/>
              </a:ext>
            </a:extLst>
          </p:cNvPr>
          <p:cNvSpPr/>
          <p:nvPr/>
        </p:nvSpPr>
        <p:spPr>
          <a:xfrm>
            <a:off x="4260590" y="1512945"/>
            <a:ext cx="183202" cy="181851"/>
          </a:xfrm>
          <a:prstGeom prst="ellips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9A9FF2-10EC-4A1A-89A2-298B3EA7BAF0}"/>
              </a:ext>
            </a:extLst>
          </p:cNvPr>
          <p:cNvSpPr/>
          <p:nvPr/>
        </p:nvSpPr>
        <p:spPr>
          <a:xfrm>
            <a:off x="4260590" y="1948398"/>
            <a:ext cx="183202" cy="181851"/>
          </a:xfrm>
          <a:prstGeom prst="ellips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6B66D1-BD17-4585-8B18-718AF0ABE3BA}"/>
              </a:ext>
            </a:extLst>
          </p:cNvPr>
          <p:cNvSpPr/>
          <p:nvPr/>
        </p:nvSpPr>
        <p:spPr>
          <a:xfrm>
            <a:off x="4260590" y="2450605"/>
            <a:ext cx="183202" cy="181851"/>
          </a:xfrm>
          <a:prstGeom prst="ellips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835E613-8959-456A-82B3-A3263D84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98" y="2901285"/>
            <a:ext cx="1268397" cy="1654146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E1BA2ABB-8377-4D82-A042-6831DA7DA9AE}"/>
              </a:ext>
            </a:extLst>
          </p:cNvPr>
          <p:cNvSpPr/>
          <p:nvPr/>
        </p:nvSpPr>
        <p:spPr>
          <a:xfrm>
            <a:off x="3581400" y="2531738"/>
            <a:ext cx="45719" cy="181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B97A913-B16E-4BCE-AE71-2F27920A0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5748" y="3069122"/>
            <a:ext cx="1232961" cy="15922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82F6AA2-1BF1-4392-AAD7-E3C0CA857A17}"/>
              </a:ext>
            </a:extLst>
          </p:cNvPr>
          <p:cNvSpPr txBox="1"/>
          <p:nvPr/>
        </p:nvSpPr>
        <p:spPr>
          <a:xfrm>
            <a:off x="361597" y="2679270"/>
            <a:ext cx="76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b="1" dirty="0"/>
              <a:t>Entrevista</a:t>
            </a:r>
            <a:endParaRPr 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3B4D1C-8E83-44BA-A813-13019CB27113}"/>
              </a:ext>
            </a:extLst>
          </p:cNvPr>
          <p:cNvSpPr txBox="1"/>
          <p:nvPr/>
        </p:nvSpPr>
        <p:spPr>
          <a:xfrm>
            <a:off x="3231285" y="2661620"/>
            <a:ext cx="936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dirty="0"/>
              <a:t>Repuestas</a:t>
            </a:r>
          </a:p>
        </p:txBody>
      </p:sp>
    </p:spTree>
    <p:extLst>
      <p:ext uri="{BB962C8B-B14F-4D97-AF65-F5344CB8AC3E}">
        <p14:creationId xmlns:p14="http://schemas.microsoft.com/office/powerpoint/2010/main" val="24964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3028950"/>
            <a:ext cx="3581400" cy="52070"/>
          </a:xfrm>
          <a:custGeom>
            <a:avLst/>
            <a:gdLst/>
            <a:ahLst/>
            <a:cxnLst/>
            <a:rect l="l" t="t" r="r" b="b"/>
            <a:pathLst>
              <a:path w="718185" h="45719">
                <a:moveTo>
                  <a:pt x="717803" y="0"/>
                </a:moveTo>
                <a:lnTo>
                  <a:pt x="0" y="0"/>
                </a:lnTo>
                <a:lnTo>
                  <a:pt x="0" y="45719"/>
                </a:lnTo>
                <a:lnTo>
                  <a:pt x="717803" y="45719"/>
                </a:lnTo>
                <a:lnTo>
                  <a:pt x="717803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EAE78-F223-40E7-9F4B-A96F98011FFB}"/>
              </a:ext>
            </a:extLst>
          </p:cNvPr>
          <p:cNvSpPr txBox="1"/>
          <p:nvPr/>
        </p:nvSpPr>
        <p:spPr>
          <a:xfrm>
            <a:off x="1101250" y="2419350"/>
            <a:ext cx="758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pc="10" dirty="0"/>
              <a:t>E</a:t>
            </a:r>
            <a:r>
              <a:rPr lang="es-ES" sz="1800" spc="10" dirty="0"/>
              <a:t>ncuesta para identificar cuales son los procesos que al automatizarlos le generan mayor valor a la organización.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405B4E-4FE4-4417-89BE-4EF4B5C60D10}"/>
              </a:ext>
            </a:extLst>
          </p:cNvPr>
          <p:cNvSpPr/>
          <p:nvPr/>
        </p:nvSpPr>
        <p:spPr>
          <a:xfrm>
            <a:off x="815499" y="2569179"/>
            <a:ext cx="320201" cy="309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712</Words>
  <Application>Microsoft Office PowerPoint</Application>
  <PresentationFormat>On-screen Show (16:9)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Carlito</vt:lpstr>
      <vt:lpstr>Times New Roman</vt:lpstr>
      <vt:lpstr>Office Theme</vt:lpstr>
      <vt:lpstr>PowerPoint Presentation</vt:lpstr>
      <vt:lpstr>Iinvestigación</vt:lpstr>
      <vt:lpstr>CONTENIDO</vt:lpstr>
      <vt:lpstr>Problema</vt:lpstr>
      <vt:lpstr>Objetivos</vt:lpstr>
      <vt:lpstr>Justificación</vt:lpstr>
      <vt:lpstr>PowerPoint Presentation</vt:lpstr>
      <vt:lpstr>Justificación</vt:lpstr>
      <vt:lpstr>PowerPoint Presentation</vt:lpstr>
      <vt:lpstr>Justificación</vt:lpstr>
      <vt:lpstr>PowerPoint Presentation</vt:lpstr>
      <vt:lpstr>Justificación</vt:lpstr>
      <vt:lpstr>Justificación</vt:lpstr>
      <vt:lpstr>Justificación</vt:lpstr>
      <vt:lpstr>INVENTARIO</vt:lpstr>
      <vt:lpstr>Alcance</vt:lpstr>
      <vt:lpstr>Entregables primer trimestre </vt:lpstr>
      <vt:lpstr>Entregables Proyecto Formativo por Trimestre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josepht paez</cp:lastModifiedBy>
  <cp:revision>6</cp:revision>
  <dcterms:created xsi:type="dcterms:W3CDTF">2021-12-05T21:42:31Z</dcterms:created>
  <dcterms:modified xsi:type="dcterms:W3CDTF">2021-12-15T04:20:15Z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2021-12-05T00:00:00Z</vt:filetime>
  </property>
</Properties>
</file>