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8"/>
  </p:notesMasterIdLst>
  <p:sldIdLst>
    <p:sldId id="256" r:id="rId2"/>
    <p:sldId id="258" r:id="rId3"/>
    <p:sldId id="259" r:id="rId4"/>
    <p:sldId id="260" r:id="rId5"/>
    <p:sldId id="261" r:id="rId6"/>
    <p:sldId id="262" r:id="rId7"/>
    <p:sldId id="267" r:id="rId8"/>
    <p:sldId id="268" r:id="rId9"/>
    <p:sldId id="269" r:id="rId10"/>
    <p:sldId id="270" r:id="rId11"/>
    <p:sldId id="265" r:id="rId12"/>
    <p:sldId id="271" r:id="rId13"/>
    <p:sldId id="272"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F4E7D8"/>
    <a:srgbClr val="663300"/>
    <a:srgbClr val="CC9900"/>
    <a:srgbClr val="CDE8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AC9BB4-6333-EE01-742E-0645B3E867D2}" v="1" dt="2024-07-28T11:03:12.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1" autoAdjust="0"/>
    <p:restoredTop sz="95394" autoAdjust="0"/>
  </p:normalViewPr>
  <p:slideViewPr>
    <p:cSldViewPr snapToGrid="0">
      <p:cViewPr>
        <p:scale>
          <a:sx n="75" d="100"/>
          <a:sy n="75" d="100"/>
        </p:scale>
        <p:origin x="298"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asina Afra" userId="d8e71fac40868761" providerId="Windows Live" clId="Web-{DEAC9BB4-6333-EE01-742E-0645B3E867D2}"/>
    <pc:docChg chg="delSld">
      <pc:chgData name="Tahasina Afra" userId="d8e71fac40868761" providerId="Windows Live" clId="Web-{DEAC9BB4-6333-EE01-742E-0645B3E867D2}" dt="2024-07-28T11:03:12.610" v="0"/>
      <pc:docMkLst>
        <pc:docMk/>
      </pc:docMkLst>
      <pc:sldChg chg="del">
        <pc:chgData name="Tahasina Afra" userId="d8e71fac40868761" providerId="Windows Live" clId="Web-{DEAC9BB4-6333-EE01-742E-0645B3E867D2}" dt="2024-07-28T11:03:12.610" v="0"/>
        <pc:sldMkLst>
          <pc:docMk/>
          <pc:sldMk cId="2269221643"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9494F-20A7-4F4F-BA24-DCB676322B94}"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C21BB-2A0B-4AC3-B3C5-FC7E239B86A2}" type="slidenum">
              <a:rPr lang="en-US" smtClean="0"/>
              <a:t>‹#›</a:t>
            </a:fld>
            <a:endParaRPr lang="en-US"/>
          </a:p>
        </p:txBody>
      </p:sp>
    </p:spTree>
    <p:extLst>
      <p:ext uri="{BB962C8B-B14F-4D97-AF65-F5344CB8AC3E}">
        <p14:creationId xmlns:p14="http://schemas.microsoft.com/office/powerpoint/2010/main" val="1951519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3AC21BB-2A0B-4AC3-B3C5-FC7E239B86A2}" type="slidenum">
              <a:rPr lang="en-US" smtClean="0"/>
              <a:t>5</a:t>
            </a:fld>
            <a:endParaRPr lang="en-US"/>
          </a:p>
        </p:txBody>
      </p:sp>
    </p:spTree>
    <p:extLst>
      <p:ext uri="{BB962C8B-B14F-4D97-AF65-F5344CB8AC3E}">
        <p14:creationId xmlns:p14="http://schemas.microsoft.com/office/powerpoint/2010/main" val="228956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37E7A2-CD61-4283-9DC7-324A1534642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290932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7E7A2-CD61-4283-9DC7-324A1534642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319554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7E7A2-CD61-4283-9DC7-324A1534642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115789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74292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438275" y="0"/>
            <a:ext cx="4476750" cy="6858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7600950" y="0"/>
            <a:ext cx="1990725"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667000" y="0"/>
            <a:ext cx="38100" cy="6858000"/>
          </a:xfrm>
          <a:prstGeom prst="line">
            <a:avLst/>
          </a:prstGeom>
          <a:ln>
            <a:solidFill>
              <a:srgbClr val="FFCC99"/>
            </a:solidFill>
          </a:ln>
        </p:spPr>
        <p:style>
          <a:lnRef idx="1">
            <a:schemeClr val="accent4"/>
          </a:lnRef>
          <a:fillRef idx="0">
            <a:schemeClr val="accent4"/>
          </a:fillRef>
          <a:effectRef idx="0">
            <a:schemeClr val="accent4"/>
          </a:effectRef>
          <a:fontRef idx="minor">
            <a:schemeClr val="tx1"/>
          </a:fontRef>
        </p:style>
      </p:cxnSp>
      <p:sp>
        <p:nvSpPr>
          <p:cNvPr id="10" name="Rectangle 9"/>
          <p:cNvSpPr/>
          <p:nvPr userDrawn="1"/>
        </p:nvSpPr>
        <p:spPr>
          <a:xfrm flipH="1">
            <a:off x="2666999"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2247900" y="352424"/>
            <a:ext cx="2390775" cy="2314575"/>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1724025" y="2495550"/>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3933824" y="390523"/>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flipH="1">
            <a:off x="8943974"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5208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Only">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438275" y="0"/>
            <a:ext cx="4476750" cy="6858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7600950" y="0"/>
            <a:ext cx="1990725"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667000" y="0"/>
            <a:ext cx="38100" cy="6858000"/>
          </a:xfrm>
          <a:prstGeom prst="line">
            <a:avLst/>
          </a:prstGeom>
          <a:ln>
            <a:solidFill>
              <a:srgbClr val="FFCC99"/>
            </a:solidFill>
          </a:ln>
        </p:spPr>
        <p:style>
          <a:lnRef idx="1">
            <a:schemeClr val="accent4"/>
          </a:lnRef>
          <a:fillRef idx="0">
            <a:schemeClr val="accent4"/>
          </a:fillRef>
          <a:effectRef idx="0">
            <a:schemeClr val="accent4"/>
          </a:effectRef>
          <a:fontRef idx="minor">
            <a:schemeClr val="tx1"/>
          </a:fontRef>
        </p:style>
      </p:cxnSp>
      <p:sp>
        <p:nvSpPr>
          <p:cNvPr id="10" name="Rectangle 9"/>
          <p:cNvSpPr/>
          <p:nvPr userDrawn="1"/>
        </p:nvSpPr>
        <p:spPr>
          <a:xfrm flipH="1">
            <a:off x="2666999"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2247900" y="352424"/>
            <a:ext cx="2390775" cy="2314575"/>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1724025" y="2495550"/>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3933824" y="390523"/>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flipH="1">
            <a:off x="8943974"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832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438275" y="0"/>
            <a:ext cx="4476750" cy="6858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7600950" y="0"/>
            <a:ext cx="1990725"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667000" y="0"/>
            <a:ext cx="38100" cy="6858000"/>
          </a:xfrm>
          <a:prstGeom prst="line">
            <a:avLst/>
          </a:prstGeom>
          <a:ln>
            <a:solidFill>
              <a:srgbClr val="FFCC99"/>
            </a:solidFill>
          </a:ln>
        </p:spPr>
        <p:style>
          <a:lnRef idx="1">
            <a:schemeClr val="accent4"/>
          </a:lnRef>
          <a:fillRef idx="0">
            <a:schemeClr val="accent4"/>
          </a:fillRef>
          <a:effectRef idx="0">
            <a:schemeClr val="accent4"/>
          </a:effectRef>
          <a:fontRef idx="minor">
            <a:schemeClr val="tx1"/>
          </a:fontRef>
        </p:style>
      </p:cxnSp>
      <p:sp>
        <p:nvSpPr>
          <p:cNvPr id="10" name="Rectangle 9"/>
          <p:cNvSpPr/>
          <p:nvPr userDrawn="1"/>
        </p:nvSpPr>
        <p:spPr>
          <a:xfrm flipH="1">
            <a:off x="2666999"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2247900" y="352424"/>
            <a:ext cx="2390775" cy="2314575"/>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1724025" y="2495550"/>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3933824" y="390523"/>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flipH="1">
            <a:off x="8943974"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9762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1438275" y="0"/>
            <a:ext cx="4476750" cy="6858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7600950" y="0"/>
            <a:ext cx="1990725"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2667000" y="0"/>
            <a:ext cx="38100" cy="6858000"/>
          </a:xfrm>
          <a:prstGeom prst="line">
            <a:avLst/>
          </a:prstGeom>
          <a:ln>
            <a:solidFill>
              <a:srgbClr val="FFCC99"/>
            </a:solidFill>
          </a:ln>
        </p:spPr>
        <p:style>
          <a:lnRef idx="1">
            <a:schemeClr val="accent4"/>
          </a:lnRef>
          <a:fillRef idx="0">
            <a:schemeClr val="accent4"/>
          </a:fillRef>
          <a:effectRef idx="0">
            <a:schemeClr val="accent4"/>
          </a:effectRef>
          <a:fontRef idx="minor">
            <a:schemeClr val="tx1"/>
          </a:fontRef>
        </p:style>
      </p:cxnSp>
      <p:sp>
        <p:nvSpPr>
          <p:cNvPr id="10" name="Rectangle 9"/>
          <p:cNvSpPr/>
          <p:nvPr userDrawn="1"/>
        </p:nvSpPr>
        <p:spPr>
          <a:xfrm flipH="1">
            <a:off x="2666999"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userDrawn="1"/>
        </p:nvSpPr>
        <p:spPr>
          <a:xfrm>
            <a:off x="2247900" y="352424"/>
            <a:ext cx="2390775" cy="2314575"/>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1724025" y="2495550"/>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3933824" y="390523"/>
            <a:ext cx="1228725" cy="1238249"/>
          </a:xfrm>
          <a:prstGeom prst="ellipse">
            <a:avLst/>
          </a:prstGeom>
          <a:noFill/>
          <a:ln w="28575">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flipH="1">
            <a:off x="8943974" y="0"/>
            <a:ext cx="45719" cy="6858000"/>
          </a:xfrm>
          <a:prstGeom prst="rect">
            <a:avLst/>
          </a:prstGeom>
          <a:solidFill>
            <a:srgbClr val="FFCC99"/>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275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37E7A2-CD61-4283-9DC7-324A1534642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249276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37E7A2-CD61-4283-9DC7-324A1534642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3050480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37E7A2-CD61-4283-9DC7-324A1534642B}"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332109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37E7A2-CD61-4283-9DC7-324A1534642B}"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25053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37E7A2-CD61-4283-9DC7-324A1534642B}"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2550587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7/28/2024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8412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7E7A2-CD61-4283-9DC7-324A1534642B}"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341568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37E7A2-CD61-4283-9DC7-324A1534642B}"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A0A79-7350-49E7-AC4F-BB9F61521ED5}" type="slidenum">
              <a:rPr lang="en-US" smtClean="0"/>
              <a:t>‹#›</a:t>
            </a:fld>
            <a:endParaRPr lang="en-US"/>
          </a:p>
        </p:txBody>
      </p:sp>
    </p:spTree>
    <p:extLst>
      <p:ext uri="{BB962C8B-B14F-4D97-AF65-F5344CB8AC3E}">
        <p14:creationId xmlns:p14="http://schemas.microsoft.com/office/powerpoint/2010/main" val="38751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7E7A2-CD61-4283-9DC7-324A1534642B}" type="datetimeFigureOut">
              <a:rPr lang="en-US" smtClean="0"/>
              <a:t>7/28/2024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BA0A79-7350-49E7-AC4F-BB9F61521ED5}" type="slidenum">
              <a:rPr lang="en-US" smtClean="0"/>
              <a:t>‹#›</a:t>
            </a:fld>
            <a:endParaRPr lang="en-US"/>
          </a:p>
        </p:txBody>
      </p:sp>
    </p:spTree>
    <p:extLst>
      <p:ext uri="{BB962C8B-B14F-4D97-AF65-F5344CB8AC3E}">
        <p14:creationId xmlns:p14="http://schemas.microsoft.com/office/powerpoint/2010/main" val="31040869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7" name="TextBox 6"/>
          <p:cNvSpPr txBox="1"/>
          <p:nvPr/>
        </p:nvSpPr>
        <p:spPr>
          <a:xfrm>
            <a:off x="0" y="0"/>
            <a:ext cx="1410056" cy="1304270"/>
          </a:xfrm>
          <a:prstGeom prst="rect">
            <a:avLst/>
          </a:prstGeom>
          <a:blipFill>
            <a:blip r:embed="rId3"/>
            <a:stretch>
              <a:fillRect/>
            </a:stretch>
          </a:blipFill>
        </p:spPr>
        <p:txBody>
          <a:bodyPr wrap="square" rtlCol="0">
            <a:spAutoFit/>
          </a:bodyPr>
          <a:lstStyle/>
          <a:p>
            <a:endParaRPr lang="en-US" dirty="0"/>
          </a:p>
        </p:txBody>
      </p:sp>
      <p:sp>
        <p:nvSpPr>
          <p:cNvPr id="8" name="TextBox 7"/>
          <p:cNvSpPr txBox="1"/>
          <p:nvPr/>
        </p:nvSpPr>
        <p:spPr>
          <a:xfrm>
            <a:off x="1600200" y="-142280"/>
            <a:ext cx="10487024" cy="1446550"/>
          </a:xfrm>
          <a:prstGeom prst="rect">
            <a:avLst/>
          </a:prstGeom>
          <a:noFill/>
        </p:spPr>
        <p:txBody>
          <a:bodyPr wrap="square" rtlCol="0">
            <a:spAutoFit/>
          </a:bodyPr>
          <a:lstStyle/>
          <a:p>
            <a:r>
              <a:rPr lang="en-US" sz="4000" b="1" spc="51" dirty="0">
                <a:ln w="0"/>
                <a:solidFill>
                  <a:schemeClr val="bg2"/>
                </a:solidFill>
                <a:effectLst>
                  <a:innerShdw blurRad="63500" dist="50800" dir="13500000">
                    <a:srgbClr val="000000">
                      <a:alpha val="50000"/>
                    </a:srgbClr>
                  </a:innerShdw>
                </a:effectLst>
                <a:latin typeface="Aldhabi" panose="01000000000000000000" pitchFamily="2" charset="-78"/>
                <a:cs typeface="Aldhabi" panose="01000000000000000000" pitchFamily="2" charset="-78"/>
              </a:rPr>
              <a:t>International Islamic University Chittagong</a:t>
            </a:r>
          </a:p>
          <a:p>
            <a:r>
              <a:rPr lang="as-IN" sz="2000" b="1" spc="51" dirty="0">
                <a:ln w="0"/>
                <a:solidFill>
                  <a:schemeClr val="bg2"/>
                </a:solidFill>
                <a:effectLst>
                  <a:innerShdw blurRad="63500" dist="50800" dir="13500000">
                    <a:srgbClr val="000000">
                      <a:alpha val="50000"/>
                    </a:srgbClr>
                  </a:innerShdw>
                </a:effectLst>
                <a:latin typeface="Aldhabi" panose="01000000000000000000" pitchFamily="2" charset="-78"/>
                <a:cs typeface="Aldhabi" panose="01000000000000000000" pitchFamily="2" charset="-78"/>
              </a:rPr>
              <a:t>আন্তর্জাতিক ইসলামী বিশ্ববিদ্যালয় চট্টগ্রাম</a:t>
            </a:r>
            <a:endParaRPr lang="en-US" sz="2000" b="1" spc="51" dirty="0">
              <a:ln w="0"/>
              <a:solidFill>
                <a:schemeClr val="bg2"/>
              </a:solidFill>
              <a:effectLst>
                <a:innerShdw blurRad="63500" dist="50800" dir="13500000">
                  <a:srgbClr val="000000">
                    <a:alpha val="50000"/>
                  </a:srgbClr>
                </a:innerShdw>
              </a:effectLst>
              <a:latin typeface="Aldhabi" panose="01000000000000000000" pitchFamily="2" charset="-78"/>
              <a:cs typeface="Aldhabi" panose="01000000000000000000" pitchFamily="2" charset="-78"/>
            </a:endParaRPr>
          </a:p>
          <a:p>
            <a:r>
              <a:rPr lang="en-US" sz="2800" b="1" spc="51" dirty="0">
                <a:ln w="0"/>
                <a:solidFill>
                  <a:schemeClr val="bg2"/>
                </a:solidFill>
                <a:effectLst>
                  <a:innerShdw blurRad="63500" dist="50800" dir="13500000">
                    <a:srgbClr val="000000">
                      <a:alpha val="50000"/>
                    </a:srgbClr>
                  </a:innerShdw>
                </a:effectLst>
                <a:latin typeface="Aldhabi" panose="01000000000000000000" pitchFamily="2" charset="-78"/>
                <a:cs typeface="Aldhabi" panose="01000000000000000000" pitchFamily="2" charset="-78"/>
              </a:rPr>
              <a:t>Quality with Morality</a:t>
            </a:r>
          </a:p>
        </p:txBody>
      </p:sp>
      <p:sp>
        <p:nvSpPr>
          <p:cNvPr id="9" name="TextBox 8"/>
          <p:cNvSpPr txBox="1"/>
          <p:nvPr/>
        </p:nvSpPr>
        <p:spPr>
          <a:xfrm>
            <a:off x="5580493" y="1998434"/>
            <a:ext cx="6400800" cy="1938992"/>
          </a:xfrm>
          <a:prstGeom prst="rect">
            <a:avLst/>
          </a:prstGeom>
          <a:noFill/>
        </p:spPr>
        <p:txBody>
          <a:bodyPr wrap="square" rtlCol="0">
            <a:spAutoFit/>
          </a:bodyPr>
          <a:lstStyle/>
          <a:p>
            <a:pPr algn="r"/>
            <a:r>
              <a:rPr lang="en-US" sz="4000" b="1" spc="51" dirty="0">
                <a:ln w="9525" cmpd="sng">
                  <a:solidFill>
                    <a:schemeClr val="accent1"/>
                  </a:solidFill>
                  <a:prstDash val="solid"/>
                </a:ln>
                <a:solidFill>
                  <a:srgbClr val="70AD47">
                    <a:tint val="1000"/>
                  </a:srgbClr>
                </a:solidFill>
                <a:effectLst>
                  <a:glow rad="38100">
                    <a:schemeClr val="accent1">
                      <a:alpha val="40000"/>
                    </a:schemeClr>
                  </a:glow>
                </a:effectLst>
                <a:latin typeface="Franklin Gothic Heavy" panose="020B0903020102020204" pitchFamily="34" charset="0"/>
              </a:rPr>
              <a:t>STUDENT INFORMATION MANAGEMENT SYSTEM PROJECT</a:t>
            </a:r>
          </a:p>
        </p:txBody>
      </p:sp>
      <p:sp>
        <p:nvSpPr>
          <p:cNvPr id="10" name="Pentagon 9"/>
          <p:cNvSpPr/>
          <p:nvPr/>
        </p:nvSpPr>
        <p:spPr>
          <a:xfrm rot="10800000">
            <a:off x="6791324" y="4352924"/>
            <a:ext cx="5400675" cy="1076325"/>
          </a:xfrm>
          <a:prstGeom prst="homePlate">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p:cNvSpPr/>
          <p:nvPr/>
        </p:nvSpPr>
        <p:spPr>
          <a:xfrm>
            <a:off x="7315201" y="4352925"/>
            <a:ext cx="4876799" cy="107632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latin typeface="Arabic Typesetting" panose="03020402040406030203" pitchFamily="66" charset="-78"/>
                <a:cs typeface="Arabic Typesetting" panose="03020402040406030203" pitchFamily="66" charset="-78"/>
              </a:rPr>
              <a:t>Course Code: CSE-1122</a:t>
            </a:r>
          </a:p>
          <a:p>
            <a:pPr algn="ctr"/>
            <a:r>
              <a:rPr lang="en-US" sz="2400" dirty="0">
                <a:latin typeface="Arabic Typesetting" panose="03020402040406030203" pitchFamily="66" charset="-78"/>
                <a:cs typeface="Arabic Typesetting" panose="03020402040406030203" pitchFamily="66" charset="-78"/>
              </a:rPr>
              <a:t>Course Title: Computer Programming Lab - I</a:t>
            </a:r>
          </a:p>
        </p:txBody>
      </p:sp>
    </p:spTree>
    <p:extLst>
      <p:ext uri="{BB962C8B-B14F-4D97-AF65-F5344CB8AC3E}">
        <p14:creationId xmlns:p14="http://schemas.microsoft.com/office/powerpoint/2010/main" val="344901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32000">
              <a:schemeClr val="accent4">
                <a:alpha val="73000"/>
                <a:lumMod val="0"/>
                <a:lumOff val="100000"/>
              </a:schemeClr>
            </a:gs>
            <a:gs pos="74000">
              <a:schemeClr val="accent4">
                <a:lumMod val="45000"/>
                <a:lumOff val="55000"/>
              </a:schemeClr>
            </a:gs>
            <a:gs pos="83000">
              <a:schemeClr val="accent4">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12" name="Rectangle 11"/>
          <p:cNvSpPr/>
          <p:nvPr/>
        </p:nvSpPr>
        <p:spPr>
          <a:xfrm>
            <a:off x="6085840" y="3966844"/>
            <a:ext cx="6106160" cy="2891156"/>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0" y="4076381"/>
            <a:ext cx="5201920" cy="2672081"/>
          </a:xfrm>
          <a:prstGeom prst="rect">
            <a:avLst/>
          </a:prstGeom>
        </p:spPr>
      </p:pic>
      <p:sp>
        <p:nvSpPr>
          <p:cNvPr id="11" name="Rectangle 10"/>
          <p:cNvSpPr/>
          <p:nvPr/>
        </p:nvSpPr>
        <p:spPr>
          <a:xfrm>
            <a:off x="3048000" y="2199004"/>
            <a:ext cx="5242560" cy="176784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5167" y="2311190"/>
            <a:ext cx="4848225" cy="1590676"/>
          </a:xfrm>
          <a:prstGeom prst="rect">
            <a:avLst/>
          </a:prstGeom>
        </p:spPr>
      </p:pic>
      <p:sp>
        <p:nvSpPr>
          <p:cNvPr id="10" name="Rectangle 9"/>
          <p:cNvSpPr/>
          <p:nvPr/>
        </p:nvSpPr>
        <p:spPr>
          <a:xfrm>
            <a:off x="0" y="0"/>
            <a:ext cx="4917440" cy="21990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465" y="172509"/>
            <a:ext cx="4588511" cy="1829226"/>
          </a:xfrm>
          <a:prstGeom prst="rect">
            <a:avLst/>
          </a:prstGeom>
        </p:spPr>
      </p:pic>
      <p:sp>
        <p:nvSpPr>
          <p:cNvPr id="7" name="Pentagon 6"/>
          <p:cNvSpPr/>
          <p:nvPr/>
        </p:nvSpPr>
        <p:spPr>
          <a:xfrm>
            <a:off x="0" y="4683760"/>
            <a:ext cx="6085840" cy="141224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latin typeface="Arial Black" panose="020B0A04020102020204" pitchFamily="34" charset="0"/>
              </a:rPr>
              <a:t>You can even update a student’s info if there’s wrong data initially provided</a:t>
            </a:r>
          </a:p>
        </p:txBody>
      </p:sp>
      <p:sp>
        <p:nvSpPr>
          <p:cNvPr id="8" name="Left Arrow 7"/>
          <p:cNvSpPr/>
          <p:nvPr/>
        </p:nvSpPr>
        <p:spPr>
          <a:xfrm>
            <a:off x="4917440" y="210078"/>
            <a:ext cx="3373120" cy="1725827"/>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Black" panose="020B0A04020102020204" pitchFamily="34" charset="0"/>
              </a:rPr>
              <a:t>You can check for total number of students</a:t>
            </a:r>
          </a:p>
        </p:txBody>
      </p:sp>
      <p:sp>
        <p:nvSpPr>
          <p:cNvPr id="9" name="Left Arrow 8"/>
          <p:cNvSpPr/>
          <p:nvPr/>
        </p:nvSpPr>
        <p:spPr>
          <a:xfrm>
            <a:off x="8290560" y="1971466"/>
            <a:ext cx="3291840" cy="171640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Arial Black" panose="020B0A04020102020204" pitchFamily="34" charset="0"/>
              </a:rPr>
              <a:t>Easily remove a student by their roll number</a:t>
            </a:r>
          </a:p>
        </p:txBody>
      </p:sp>
    </p:spTree>
    <p:extLst>
      <p:ext uri="{BB962C8B-B14F-4D97-AF65-F5344CB8AC3E}">
        <p14:creationId xmlns:p14="http://schemas.microsoft.com/office/powerpoint/2010/main" val="133400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52880" y="609600"/>
            <a:ext cx="10363199" cy="5078313"/>
          </a:xfrm>
          <a:prstGeom prst="rect">
            <a:avLst/>
          </a:prstGeom>
          <a:noFill/>
        </p:spPr>
        <p:txBody>
          <a:bodyPr wrap="square" rtlCol="0">
            <a:spAutoFit/>
          </a:bodyPr>
          <a:lstStyle/>
          <a:p>
            <a:r>
              <a:rPr lang="en-US" sz="3600" dirty="0">
                <a:latin typeface="Arial Black" panose="020B0A04020102020204" pitchFamily="34" charset="0"/>
              </a:rPr>
              <a:t>Our project on Student Information Management System allows users to:</a:t>
            </a:r>
          </a:p>
          <a:p>
            <a:endParaRPr lang="en-US" sz="3600" dirty="0">
              <a:latin typeface="Arial Rounded MT Bold" panose="020F0704030504030204" pitchFamily="34" charset="0"/>
            </a:endParaRPr>
          </a:p>
          <a:p>
            <a:pPr marL="571500" indent="-571500">
              <a:buFont typeface="Arial" panose="020B0604020202020204" pitchFamily="34" charset="0"/>
              <a:buChar char="•"/>
            </a:pPr>
            <a:r>
              <a:rPr lang="en-US" sz="3600" dirty="0">
                <a:latin typeface="Arial Rounded MT Bold" panose="020F0704030504030204" pitchFamily="34" charset="0"/>
              </a:rPr>
              <a:t>Save and load student data to/from a file. </a:t>
            </a:r>
          </a:p>
          <a:p>
            <a:pPr marL="571500" indent="-571500">
              <a:buFont typeface="Arial" panose="020B0604020202020204" pitchFamily="34" charset="0"/>
              <a:buChar char="•"/>
            </a:pPr>
            <a:r>
              <a:rPr lang="en-US" sz="3600" dirty="0">
                <a:latin typeface="Arial Rounded MT Bold" panose="020F0704030504030204" pitchFamily="34" charset="0"/>
              </a:rPr>
              <a:t>Input details for up to 5 courses per student.</a:t>
            </a:r>
          </a:p>
          <a:p>
            <a:pPr marL="571500" indent="-571500">
              <a:buFont typeface="Arial" panose="020B0604020202020204" pitchFamily="34" charset="0"/>
              <a:buChar char="•"/>
            </a:pPr>
            <a:r>
              <a:rPr lang="en-US" sz="3600" dirty="0">
                <a:latin typeface="Arial Rounded MT Bold" panose="020F0704030504030204" pitchFamily="34" charset="0"/>
              </a:rPr>
              <a:t>Manage information for a maximum of 50 students.</a:t>
            </a:r>
          </a:p>
          <a:p>
            <a:pPr marL="571500" indent="-571500">
              <a:buFont typeface="Arial" panose="020B0604020202020204" pitchFamily="34" charset="0"/>
              <a:buChar char="•"/>
            </a:pPr>
            <a:r>
              <a:rPr lang="en-US" sz="3600" dirty="0">
                <a:latin typeface="Arial Rounded MT Bold" panose="020F0704030504030204" pitchFamily="34" charset="0"/>
              </a:rPr>
              <a:t>Exit program , saving data to a file.</a:t>
            </a:r>
          </a:p>
        </p:txBody>
      </p:sp>
    </p:spTree>
    <p:extLst>
      <p:ext uri="{BB962C8B-B14F-4D97-AF65-F5344CB8AC3E}">
        <p14:creationId xmlns:p14="http://schemas.microsoft.com/office/powerpoint/2010/main" val="208903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E7D8"/>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3"/>
            <a:ext cx="5862320" cy="6857117"/>
          </a:xfrm>
          <a:prstGeom prst="rect">
            <a:avLst/>
          </a:prstGeom>
          <a:solidFill>
            <a:schemeClr val="bg1"/>
          </a:solidFill>
        </p:spPr>
      </p:pic>
      <p:sp>
        <p:nvSpPr>
          <p:cNvPr id="3" name="Rectangle 2"/>
          <p:cNvSpPr/>
          <p:nvPr/>
        </p:nvSpPr>
        <p:spPr>
          <a:xfrm>
            <a:off x="5862320" y="883"/>
            <a:ext cx="6329680" cy="6857117"/>
          </a:xfrm>
          <a:prstGeom prst="rect">
            <a:avLst/>
          </a:prstGeom>
          <a:solidFill>
            <a:schemeClr val="bg2">
              <a:lumMod val="2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Easy-to-Use Interface - Make the system more user-friendly with clickable options and prompts.</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Secure Student Data - Ensure student information is safe by adding a login system and protecting sensitive data.</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More Courses - Allow for a variety of courses to accommodate different subjects.</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Reports and Graphs - Create simple reports and graphs to see how students are doing.</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Automate Daily Tasks  - Add features that do common tasks automatically, like managing enrollments.</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Multi-User Support - Let different people (admins, teachers, students) use the system with different levels of access.</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Online Access - Make the system accessible online for convenience.</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Mobile App - Build a mobile app so you can use it on your phone.</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Save and Recover Data - Keep data safe by regularly saving it and having a way to get it back if something goes wrong.</a:t>
            </a:r>
          </a:p>
          <a:p>
            <a:pPr marL="342900" indent="-342900">
              <a:lnSpc>
                <a:spcPct val="150000"/>
              </a:lnSpc>
              <a:buFont typeface="Wingdings" panose="05000000000000000000" pitchFamily="2" charset="2"/>
              <a:buChar char="ü"/>
            </a:pPr>
            <a:r>
              <a:rPr lang="en-US" sz="1500" dirty="0">
                <a:latin typeface="Bahnschrift Condensed" panose="020B0502040204020203" pitchFamily="34" charset="0"/>
              </a:rPr>
              <a:t>Future-Friendly - Think about what might be needed in the future and plan for that.</a:t>
            </a:r>
          </a:p>
        </p:txBody>
      </p:sp>
      <p:sp>
        <p:nvSpPr>
          <p:cNvPr id="5" name="TextBox 4"/>
          <p:cNvSpPr txBox="1"/>
          <p:nvPr/>
        </p:nvSpPr>
        <p:spPr>
          <a:xfrm>
            <a:off x="6156960" y="162119"/>
            <a:ext cx="5019040" cy="46166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2400" b="1" dirty="0">
                <a:ln/>
                <a:solidFill>
                  <a:schemeClr val="accent4"/>
                </a:solidFill>
              </a:rPr>
              <a:t>                        </a:t>
            </a:r>
            <a:r>
              <a:rPr lang="en-US" sz="2400" b="1" u="sng" spc="50" dirty="0">
                <a:ln w="0"/>
                <a:solidFill>
                  <a:schemeClr val="bg2"/>
                </a:solidFill>
                <a:effectLst>
                  <a:innerShdw blurRad="63500" dist="50800" dir="13500000">
                    <a:srgbClr val="000000">
                      <a:alpha val="50000"/>
                    </a:srgbClr>
                  </a:innerShdw>
                </a:effectLst>
                <a:latin typeface="Arial Black" panose="020B0A04020102020204" pitchFamily="34" charset="0"/>
              </a:rPr>
              <a:t>Future Scope</a:t>
            </a:r>
          </a:p>
        </p:txBody>
      </p:sp>
      <p:cxnSp>
        <p:nvCxnSpPr>
          <p:cNvPr id="8" name="Straight Connector 7"/>
          <p:cNvCxnSpPr/>
          <p:nvPr/>
        </p:nvCxnSpPr>
        <p:spPr>
          <a:xfrm>
            <a:off x="8183880" y="644545"/>
            <a:ext cx="1625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61380" y="6110069"/>
            <a:ext cx="6040120" cy="553998"/>
          </a:xfrm>
          <a:prstGeom prst="rect">
            <a:avLst/>
          </a:prstGeom>
          <a:noFill/>
        </p:spPr>
        <p:txBody>
          <a:bodyPr wrap="square" rtlCol="0">
            <a:spAutoFit/>
          </a:bodyPr>
          <a:lstStyle/>
          <a:p>
            <a:r>
              <a:rPr lang="en-US" sz="1500" dirty="0">
                <a:solidFill>
                  <a:schemeClr val="lt1"/>
                </a:solidFill>
                <a:latin typeface="Bahnschrift Condensed" panose="020B0502040204020203" pitchFamily="34" charset="0"/>
              </a:rPr>
              <a:t>This way, you're making the system more user-friendly, secure, and capable of handling more tasks easily.</a:t>
            </a:r>
          </a:p>
        </p:txBody>
      </p:sp>
    </p:spTree>
    <p:extLst>
      <p:ext uri="{BB962C8B-B14F-4D97-AF65-F5344CB8AC3E}">
        <p14:creationId xmlns:p14="http://schemas.microsoft.com/office/powerpoint/2010/main" val="132872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E7D8"/>
        </a:solidFill>
        <a:effectLst/>
      </p:bgPr>
    </p:bg>
    <p:spTree>
      <p:nvGrpSpPr>
        <p:cNvPr id="1" name=""/>
        <p:cNvGrpSpPr/>
        <p:nvPr/>
      </p:nvGrpSpPr>
      <p:grpSpPr>
        <a:xfrm>
          <a:off x="0" y="0"/>
          <a:ext cx="0" cy="0"/>
          <a:chOff x="0" y="0"/>
          <a:chExt cx="0" cy="0"/>
        </a:xfrm>
      </p:grpSpPr>
      <p:sp>
        <p:nvSpPr>
          <p:cNvPr id="31" name="TextBox 30"/>
          <p:cNvSpPr txBox="1"/>
          <p:nvPr/>
        </p:nvSpPr>
        <p:spPr>
          <a:xfrm>
            <a:off x="8288707" y="0"/>
            <a:ext cx="3903293" cy="6858000"/>
          </a:xfrm>
          <a:prstGeom prst="rect">
            <a:avLst/>
          </a:prstGeom>
          <a:blipFill>
            <a:blip r:embed="rId2">
              <a:alphaModFix amt="61000"/>
            </a:blip>
            <a:stretch>
              <a:fillRect/>
            </a:stretch>
          </a:blipFill>
        </p:spPr>
        <p:txBody>
          <a:bodyPr wrap="square" rtlCol="0">
            <a:spAutoFit/>
          </a:bodyPr>
          <a:lstStyle/>
          <a:p>
            <a:endParaRPr lang="en-US" dirty="0"/>
          </a:p>
        </p:txBody>
      </p:sp>
      <p:sp>
        <p:nvSpPr>
          <p:cNvPr id="28" name="TextBox 27"/>
          <p:cNvSpPr txBox="1"/>
          <p:nvPr/>
        </p:nvSpPr>
        <p:spPr>
          <a:xfrm>
            <a:off x="-15240" y="0"/>
            <a:ext cx="4043680" cy="6858000"/>
          </a:xfrm>
          <a:prstGeom prst="rect">
            <a:avLst/>
          </a:prstGeom>
          <a:blipFill dpi="0" rotWithShape="1">
            <a:blip r:embed="rId3">
              <a:alphaModFix amt="61000"/>
            </a:blip>
            <a:srcRect/>
            <a:stretch>
              <a:fillRect/>
            </a:stretch>
          </a:blipFill>
        </p:spPr>
        <p:txBody>
          <a:bodyPr wrap="square" rtlCol="0">
            <a:spAutoFit/>
          </a:bodyPr>
          <a:lstStyle/>
          <a:p>
            <a:endParaRPr lang="en-US" dirty="0"/>
          </a:p>
        </p:txBody>
      </p:sp>
      <p:sp>
        <p:nvSpPr>
          <p:cNvPr id="30" name="TextBox 29"/>
          <p:cNvSpPr txBox="1"/>
          <p:nvPr/>
        </p:nvSpPr>
        <p:spPr>
          <a:xfrm>
            <a:off x="4028440" y="0"/>
            <a:ext cx="4260267" cy="6858000"/>
          </a:xfrm>
          <a:prstGeom prst="rect">
            <a:avLst/>
          </a:prstGeom>
          <a:blipFill>
            <a:blip r:embed="rId4">
              <a:alphaModFix amt="61000"/>
            </a:blip>
            <a:stretch>
              <a:fillRect/>
            </a:stretch>
          </a:blipFill>
        </p:spPr>
        <p:txBody>
          <a:bodyPr wrap="square" rtlCol="0">
            <a:spAutoFit/>
          </a:bodyPr>
          <a:lstStyle/>
          <a:p>
            <a:endParaRPr lang="en-US" dirty="0"/>
          </a:p>
        </p:txBody>
      </p:sp>
      <p:sp>
        <p:nvSpPr>
          <p:cNvPr id="9" name="Rectangle 8"/>
          <p:cNvSpPr/>
          <p:nvPr/>
        </p:nvSpPr>
        <p:spPr>
          <a:xfrm>
            <a:off x="2336800" y="1243262"/>
            <a:ext cx="2824480" cy="244856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61200" y="3752280"/>
            <a:ext cx="2824480" cy="2448560"/>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30320" y="1520260"/>
            <a:ext cx="4409440" cy="4480560"/>
          </a:xfrm>
          <a:prstGeom prst="ellipse">
            <a:avLst/>
          </a:prstGeom>
          <a:no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5243" y="2190880"/>
            <a:ext cx="4015055" cy="2970400"/>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16380" y="335279"/>
            <a:ext cx="1640840" cy="1573717"/>
          </a:xfrm>
          <a:prstGeom prst="ellipse">
            <a:avLst/>
          </a:prstGeom>
          <a:no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008121" y="2185994"/>
            <a:ext cx="4260267" cy="2975286"/>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20041" y="451869"/>
            <a:ext cx="11978640" cy="1107996"/>
          </a:xfrm>
          <a:prstGeom prst="rect">
            <a:avLst/>
          </a:prstGeom>
          <a:solidFill>
            <a:srgbClr val="F4E7D8">
              <a:alpha val="44000"/>
            </a:srgbClr>
          </a:solidFill>
        </p:spPr>
        <p:txBody>
          <a:bodyPr wrap="square" rtlCol="0">
            <a:spAutoFit/>
          </a:bodyPr>
          <a:lstStyle/>
          <a:p>
            <a:r>
              <a:rPr lang="en-US" sz="2200" dirty="0">
                <a:latin typeface="Rockwell Extra Bold" panose="02060903040505020403" pitchFamily="18" charset="0"/>
                <a:ea typeface="Cambria Math" panose="02040503050406030204" pitchFamily="18" charset="0"/>
              </a:rPr>
              <a:t>Let's say you want to adapt the Student Information Management System for an entire school, you may need to make the following enhancements:</a:t>
            </a:r>
          </a:p>
        </p:txBody>
      </p:sp>
      <p:sp>
        <p:nvSpPr>
          <p:cNvPr id="5" name="TextBox 4"/>
          <p:cNvSpPr txBox="1"/>
          <p:nvPr/>
        </p:nvSpPr>
        <p:spPr>
          <a:xfrm>
            <a:off x="132080" y="2190880"/>
            <a:ext cx="3896359" cy="2862322"/>
          </a:xfrm>
          <a:prstGeom prst="rect">
            <a:avLst/>
          </a:prstGeom>
          <a:noFill/>
        </p:spPr>
        <p:txBody>
          <a:bodyPr wrap="square" rtlCol="0">
            <a:spAutoFit/>
          </a:bodyPr>
          <a:lstStyle/>
          <a:p>
            <a:pPr marL="285750" indent="-285750">
              <a:buFont typeface="Wingdings" panose="05000000000000000000" pitchFamily="2" charset="2"/>
              <a:buChar char="v"/>
            </a:pPr>
            <a:r>
              <a:rPr lang="en-US" sz="2000" dirty="0">
                <a:latin typeface="Arial Rounded MT Bold" panose="020F0704030504030204" pitchFamily="34" charset="0"/>
                <a:cs typeface="Arial" panose="020B0604020202020204" pitchFamily="34" charset="0"/>
              </a:rPr>
              <a:t>Class Structure for Students: Instead of having a single array st for all students, you might want to organize students by classes. You can use a two-dimensional array or a structure to represent different classes.</a:t>
            </a:r>
          </a:p>
        </p:txBody>
      </p:sp>
      <p:sp>
        <p:nvSpPr>
          <p:cNvPr id="6" name="TextBox 5"/>
          <p:cNvSpPr txBox="1"/>
          <p:nvPr/>
        </p:nvSpPr>
        <p:spPr>
          <a:xfrm>
            <a:off x="4114800" y="2190880"/>
            <a:ext cx="4124960" cy="286232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Arial Rounded MT Bold" panose="020F0704030504030204" pitchFamily="34" charset="0"/>
                <a:cs typeface="Arial" panose="020B0604020202020204" pitchFamily="34" charset="0"/>
              </a:rPr>
              <a:t>Modular Code for Different Functionalities: Break down the code into modular functions that handle specific functionalities (e.g., add student, find student, delete student) to improve readability and maintainability.</a:t>
            </a:r>
          </a:p>
        </p:txBody>
      </p:sp>
      <p:sp>
        <p:nvSpPr>
          <p:cNvPr id="27" name="Rectangle 26"/>
          <p:cNvSpPr/>
          <p:nvPr/>
        </p:nvSpPr>
        <p:spPr>
          <a:xfrm>
            <a:off x="8288708" y="2178336"/>
            <a:ext cx="3923611" cy="2982944"/>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26600" y="5619445"/>
            <a:ext cx="1320800" cy="1162790"/>
          </a:xfrm>
          <a:prstGeom prst="ellipse">
            <a:avLst/>
          </a:prstGeom>
          <a:noFill/>
          <a:ln>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285000" y="2132340"/>
            <a:ext cx="3632206" cy="3125185"/>
          </a:xfrm>
          <a:prstGeom prst="rect">
            <a:avLst/>
          </a:prstGeom>
          <a:noFill/>
          <a:ln>
            <a:noFill/>
          </a:ln>
        </p:spPr>
        <p:txBody>
          <a:bodyPr wrap="square" rtlCol="0">
            <a:spAutoFit/>
          </a:bodyPr>
          <a:lstStyle/>
          <a:p>
            <a:pPr marL="285750" indent="-285750">
              <a:buFont typeface="Wingdings" panose="05000000000000000000" pitchFamily="2" charset="2"/>
              <a:buChar char="v"/>
            </a:pPr>
            <a:r>
              <a:rPr lang="en-US" dirty="0">
                <a:latin typeface="Arial Rounded MT Bold" panose="020F0704030504030204" pitchFamily="34" charset="0"/>
                <a:cs typeface="Arial" panose="020B0604020202020204" pitchFamily="34" charset="0"/>
              </a:rPr>
              <a:t>Teacher and Course Information: Extend the system to manage information about teachers and courses. This could include structures for teachers, additional functions to add/update/delete teachers, and associations between teachers and classes.</a:t>
            </a:r>
          </a:p>
        </p:txBody>
      </p:sp>
      <p:cxnSp>
        <p:nvCxnSpPr>
          <p:cNvPr id="18" name="Straight Connector 17"/>
          <p:cNvCxnSpPr/>
          <p:nvPr/>
        </p:nvCxnSpPr>
        <p:spPr>
          <a:xfrm flipV="1">
            <a:off x="0" y="243840"/>
            <a:ext cx="12192000" cy="10160"/>
          </a:xfrm>
          <a:prstGeom prst="line">
            <a:avLst/>
          </a:prstGeom>
          <a:ln w="28575">
            <a:solidFill>
              <a:srgbClr val="6633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0" y="343850"/>
            <a:ext cx="12192000" cy="10160"/>
          </a:xfrm>
          <a:prstGeom prst="line">
            <a:avLst/>
          </a:prstGeom>
          <a:ln w="3175">
            <a:solidFill>
              <a:srgbClr val="6633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2560" y="0"/>
            <a:ext cx="0" cy="6858000"/>
          </a:xfrm>
          <a:prstGeom prst="line">
            <a:avLst/>
          </a:prstGeom>
          <a:ln w="3175">
            <a:solidFill>
              <a:srgbClr val="6633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61280" y="16256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0520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4140"/>
            <a:ext cx="1445260" cy="1445260"/>
          </a:xfrm>
          <a:prstGeom prst="rect">
            <a:avLst/>
          </a:prstGeom>
        </p:spPr>
      </p:pic>
      <p:sp>
        <p:nvSpPr>
          <p:cNvPr id="5" name="TextBox 4"/>
          <p:cNvSpPr txBox="1"/>
          <p:nvPr/>
        </p:nvSpPr>
        <p:spPr>
          <a:xfrm>
            <a:off x="1526540" y="317500"/>
            <a:ext cx="9964420" cy="4308872"/>
          </a:xfrm>
          <a:prstGeom prst="rect">
            <a:avLst/>
          </a:prstGeom>
          <a:noFill/>
        </p:spPr>
        <p:txBody>
          <a:bodyPr wrap="square" rtlCol="0">
            <a:spAutoFit/>
          </a:bodyPr>
          <a:lstStyle/>
          <a:p>
            <a:r>
              <a:rPr lang="en-US" sz="2800" dirty="0">
                <a:latin typeface="Bahnschrift SemiBold" panose="020B0502040204020203" pitchFamily="34" charset="0"/>
              </a:rPr>
              <a:t>Ever heard of the term Student Information System(SIS) ? Well, what's the difference between SIS and SIMS? </a:t>
            </a:r>
          </a:p>
          <a:p>
            <a:r>
              <a:rPr lang="en-US" sz="2000" dirty="0"/>
              <a:t>Let's see………..</a:t>
            </a:r>
          </a:p>
          <a:p>
            <a:endParaRPr lang="en-US" dirty="0"/>
          </a:p>
          <a:p>
            <a:r>
              <a:rPr lang="en-US" sz="2000" dirty="0">
                <a:latin typeface="Arial Rounded MT Bold" panose="020F0704030504030204" pitchFamily="34" charset="0"/>
              </a:rPr>
              <a:t>SIS (Student Information System):- </a:t>
            </a:r>
          </a:p>
          <a:p>
            <a:pPr marL="285750" indent="-285750">
              <a:buFont typeface="Arial" panose="020B0604020202020204" pitchFamily="34" charset="0"/>
              <a:buChar char="•"/>
            </a:pPr>
            <a:r>
              <a:rPr lang="en-US" sz="2000" dirty="0"/>
              <a:t>Focus : Typically focuses on recording and managing basic student data.</a:t>
            </a:r>
          </a:p>
          <a:p>
            <a:pPr marL="285750" indent="-285750">
              <a:buFont typeface="Arial" panose="020B0604020202020204" pitchFamily="34" charset="0"/>
              <a:buChar char="•"/>
            </a:pPr>
            <a:r>
              <a:rPr lang="en-US" sz="2000" dirty="0"/>
              <a:t>Purpose : Mainly used for administrative tasks related to student information.</a:t>
            </a:r>
          </a:p>
          <a:p>
            <a:pPr marL="285750" indent="-285750">
              <a:buFont typeface="Arial" panose="020B0604020202020204" pitchFamily="34" charset="0"/>
              <a:buChar char="•"/>
            </a:pPr>
            <a:endParaRPr lang="en-US" sz="2000" dirty="0"/>
          </a:p>
          <a:p>
            <a:r>
              <a:rPr lang="en-US" sz="2000" dirty="0">
                <a:latin typeface="Arial Rounded MT Bold" panose="020F0704030504030204" pitchFamily="34" charset="0"/>
              </a:rPr>
              <a:t>SIMS (Student Information Management System):-</a:t>
            </a:r>
          </a:p>
          <a:p>
            <a:pPr marL="285750" indent="-285750">
              <a:buFont typeface="Arial" panose="020B0604020202020204" pitchFamily="34" charset="0"/>
              <a:buChar char="•"/>
            </a:pPr>
            <a:r>
              <a:rPr lang="en-US" sz="2000" dirty="0"/>
              <a:t>Focus :  Not just records, but also manages, analyzes, and helps in decision-making based on student data.</a:t>
            </a:r>
          </a:p>
          <a:p>
            <a:pPr marL="285750" indent="-285750">
              <a:buFont typeface="Arial" panose="020B0604020202020204" pitchFamily="34" charset="0"/>
              <a:buChar char="•"/>
            </a:pPr>
            <a:r>
              <a:rPr lang="en-US" sz="2000" dirty="0"/>
              <a:t>Purpose : Extends beyond basic information to include tools for better management and use of student data.</a:t>
            </a:r>
          </a:p>
        </p:txBody>
      </p:sp>
      <p:sp>
        <p:nvSpPr>
          <p:cNvPr id="6" name="TextBox 5"/>
          <p:cNvSpPr txBox="1"/>
          <p:nvPr/>
        </p:nvSpPr>
        <p:spPr>
          <a:xfrm>
            <a:off x="1526540" y="4958080"/>
            <a:ext cx="9822180" cy="1015663"/>
          </a:xfrm>
          <a:prstGeom prst="rect">
            <a:avLst/>
          </a:prstGeom>
          <a:noFill/>
        </p:spPr>
        <p:txBody>
          <a:bodyPr wrap="square" rtlCol="0">
            <a:spAutoFit/>
          </a:bodyPr>
          <a:lstStyle/>
          <a:p>
            <a:r>
              <a:rPr lang="en-US" sz="2000" dirty="0">
                <a:latin typeface="Arial Rounded MT Bold" panose="020F0704030504030204" pitchFamily="34" charset="0"/>
              </a:rPr>
              <a:t>In essence, while SIS is a broader term that can cover a wide range of functionalities related to student information, SIMS might be a more focused system with specific features related to managing student data effectively.</a:t>
            </a:r>
          </a:p>
        </p:txBody>
      </p:sp>
    </p:spTree>
    <p:extLst>
      <p:ext uri="{BB962C8B-B14F-4D97-AF65-F5344CB8AC3E}">
        <p14:creationId xmlns:p14="http://schemas.microsoft.com/office/powerpoint/2010/main" val="81199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loud 5"/>
          <p:cNvSpPr/>
          <p:nvPr/>
        </p:nvSpPr>
        <p:spPr>
          <a:xfrm rot="322349">
            <a:off x="140688" y="-119980"/>
            <a:ext cx="11274304" cy="6963308"/>
          </a:xfrm>
          <a:prstGeom prst="cloud">
            <a:avLst/>
          </a:prstGeom>
          <a:solidFill>
            <a:schemeClr val="accent4">
              <a:alpha val="0"/>
            </a:schemeClr>
          </a:solidFill>
          <a:ln>
            <a:solidFill>
              <a:schemeClr val="accent2">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extBox 1"/>
          <p:cNvSpPr txBox="1"/>
          <p:nvPr/>
        </p:nvSpPr>
        <p:spPr>
          <a:xfrm>
            <a:off x="1544320" y="325120"/>
            <a:ext cx="9662160" cy="5940088"/>
          </a:xfrm>
          <a:prstGeom prst="rect">
            <a:avLst/>
          </a:prstGeom>
          <a:noFill/>
        </p:spPr>
        <p:txBody>
          <a:bodyPr wrap="square" rtlCol="0">
            <a:spAutoFit/>
          </a:bodyPr>
          <a:lstStyle/>
          <a:p>
            <a:r>
              <a:rPr lang="en-US" sz="3200" dirty="0">
                <a:latin typeface="Arial Rounded MT Bold" panose="020F0704030504030204" pitchFamily="34" charset="0"/>
              </a:rPr>
              <a:t>Certainly, here are two modifications to the existing code that can help improve its functionality and flexibility:</a:t>
            </a:r>
          </a:p>
          <a:p>
            <a:endParaRPr lang="en-US" sz="3200" dirty="0">
              <a:latin typeface="Arial Rounded MT Bold" panose="020F0704030504030204" pitchFamily="34" charset="0"/>
            </a:endParaRPr>
          </a:p>
          <a:p>
            <a:pPr marL="514350" indent="-514350">
              <a:buFont typeface="+mj-lt"/>
              <a:buAutoNum type="arabicPeriod"/>
            </a:pPr>
            <a:r>
              <a:rPr lang="en-US" sz="2800" dirty="0">
                <a:latin typeface="Arial Rounded MT Bold" panose="020F0704030504030204" pitchFamily="34" charset="0"/>
              </a:rPr>
              <a:t>Support for Dynamic Number of Courses :            </a:t>
            </a:r>
            <a:r>
              <a:rPr lang="en-US" sz="2800" dirty="0">
                <a:latin typeface="Comic Sans MS" panose="030F0702030302020204" pitchFamily="66" charset="0"/>
              </a:rPr>
              <a:t>This modification allows each student to have a dynamic number of courses, up to a predefined maximum. </a:t>
            </a:r>
          </a:p>
          <a:p>
            <a:pPr marL="514350" indent="-514350">
              <a:buFont typeface="+mj-lt"/>
              <a:buAutoNum type="arabicPeriod"/>
            </a:pPr>
            <a:endParaRPr lang="en-US" sz="2800" dirty="0">
              <a:latin typeface="Comic Sans MS" panose="030F0702030302020204" pitchFamily="66" charset="0"/>
            </a:endParaRPr>
          </a:p>
          <a:p>
            <a:pPr marL="514350" indent="-514350">
              <a:buFont typeface="+mj-lt"/>
              <a:buAutoNum type="arabicPeriod"/>
            </a:pPr>
            <a:r>
              <a:rPr lang="en-US" sz="2800" dirty="0">
                <a:latin typeface="Arial Rounded MT Bold" panose="020F0704030504030204" pitchFamily="34" charset="0"/>
              </a:rPr>
              <a:t>Improved Input Validation : </a:t>
            </a:r>
            <a:r>
              <a:rPr lang="en-US" sz="2800" dirty="0">
                <a:latin typeface="Comic Sans MS" panose="030F0702030302020204" pitchFamily="66" charset="0"/>
              </a:rPr>
              <a:t>                                  This modification ensures that the user provides a valid number of courses within the specified range and prompts for re-entry if the input is invalid.</a:t>
            </a:r>
          </a:p>
        </p:txBody>
      </p:sp>
    </p:spTree>
    <p:extLst>
      <p:ext uri="{BB962C8B-B14F-4D97-AF65-F5344CB8AC3E}">
        <p14:creationId xmlns:p14="http://schemas.microsoft.com/office/powerpoint/2010/main" val="4122245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CCFF"/>
        </a:solidFill>
        <a:effectLst/>
      </p:bgPr>
    </p:bg>
    <p:spTree>
      <p:nvGrpSpPr>
        <p:cNvPr id="1" name=""/>
        <p:cNvGrpSpPr/>
        <p:nvPr/>
      </p:nvGrpSpPr>
      <p:grpSpPr>
        <a:xfrm>
          <a:off x="0" y="0"/>
          <a:ext cx="0" cy="0"/>
          <a:chOff x="0" y="0"/>
          <a:chExt cx="0" cy="0"/>
        </a:xfrm>
      </p:grpSpPr>
      <p:sp>
        <p:nvSpPr>
          <p:cNvPr id="2" name="Rectangle 1"/>
          <p:cNvSpPr/>
          <p:nvPr/>
        </p:nvSpPr>
        <p:spPr>
          <a:xfrm>
            <a:off x="690880" y="609600"/>
            <a:ext cx="10759440" cy="572008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65760" y="314960"/>
            <a:ext cx="904240" cy="7823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0"/>
            <a:ext cx="690880" cy="609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81049" y="2367280"/>
            <a:ext cx="10538462" cy="1569660"/>
          </a:xfrm>
          <a:prstGeom prst="rect">
            <a:avLst/>
          </a:prstGeom>
          <a:noFill/>
        </p:spPr>
        <p:txBody>
          <a:bodyPr wrap="none" rtlCol="0">
            <a:spAutoFit/>
          </a:bodyPr>
          <a:lstStyle/>
          <a:p>
            <a:r>
              <a:rPr lang="en-US" sz="9600" dirty="0">
                <a:latin typeface="Lucida Calligraphy" panose="03010101010101010101" pitchFamily="66" charset="0"/>
              </a:rPr>
              <a:t>THANK YOU!!!</a:t>
            </a:r>
          </a:p>
        </p:txBody>
      </p:sp>
    </p:spTree>
    <p:extLst>
      <p:ext uri="{BB962C8B-B14F-4D97-AF65-F5344CB8AC3E}">
        <p14:creationId xmlns:p14="http://schemas.microsoft.com/office/powerpoint/2010/main" val="287054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93288" y="1343752"/>
            <a:ext cx="9144000" cy="413543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ln w="0"/>
                <a:solidFill>
                  <a:srgbClr val="002060"/>
                </a:solidFill>
                <a:effectLst>
                  <a:reflection blurRad="6350" stA="53000" endA="300" endPos="35500" dir="5400000" sy="-90000" algn="bl" rotWithShape="0"/>
                </a:effectLst>
                <a:latin typeface="Arial Rounded MT Bold" panose="020F0704030504030204" pitchFamily="34" charset="0"/>
              </a:rPr>
              <a:t>STUDENT INFORMATION MANAGEMENT SYSTEM</a:t>
            </a:r>
          </a:p>
        </p:txBody>
      </p:sp>
    </p:spTree>
    <p:extLst>
      <p:ext uri="{BB962C8B-B14F-4D97-AF65-F5344CB8AC3E}">
        <p14:creationId xmlns:p14="http://schemas.microsoft.com/office/powerpoint/2010/main" val="139616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1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7" name="Rectangle 6"/>
          <p:cNvSpPr/>
          <p:nvPr/>
        </p:nvSpPr>
        <p:spPr>
          <a:xfrm>
            <a:off x="1504950" y="1000125"/>
            <a:ext cx="9201150" cy="4591050"/>
          </a:xfrm>
          <a:prstGeom prst="rect">
            <a:avLst/>
          </a:prstGeom>
          <a:solidFill>
            <a:schemeClr val="tx1">
              <a:alpha val="63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Special Thanks</a:t>
            </a:r>
          </a:p>
          <a:p>
            <a:pPr algn="ctr"/>
            <a:r>
              <a:rPr lang="en-US" sz="2800" dirty="0">
                <a:latin typeface="Times New Roman" panose="02020603050405020304" pitchFamily="18" charset="0"/>
                <a:cs typeface="Times New Roman" panose="02020603050405020304" pitchFamily="18" charset="0"/>
              </a:rPr>
              <a:t>…………………………………………………………</a:t>
            </a:r>
          </a:p>
          <a:p>
            <a:pPr algn="ctr"/>
            <a:r>
              <a:rPr lang="en-US" sz="2800" dirty="0">
                <a:latin typeface="Times New Roman" panose="02020603050405020304" pitchFamily="18" charset="0"/>
                <a:cs typeface="Times New Roman" panose="02020603050405020304" pitchFamily="18" charset="0"/>
              </a:rPr>
              <a:t>To our Honorable Lecturer</a:t>
            </a:r>
          </a:p>
          <a:p>
            <a:pPr algn="ctr"/>
            <a:r>
              <a:rPr lang="en-US" sz="4800" b="1" dirty="0">
                <a:latin typeface="Times New Roman" panose="02020603050405020304" pitchFamily="18" charset="0"/>
                <a:cs typeface="Times New Roman" panose="02020603050405020304" pitchFamily="18" charset="0"/>
              </a:rPr>
              <a:t>Nuren Nafisa </a:t>
            </a:r>
          </a:p>
          <a:p>
            <a:pPr algn="ctr"/>
            <a:endParaRPr lang="en-US" dirty="0"/>
          </a:p>
          <a:p>
            <a:pPr algn="ctr"/>
            <a:r>
              <a:rPr lang="en-US" sz="2400" dirty="0"/>
              <a:t>Assistant Lecturer,</a:t>
            </a:r>
          </a:p>
          <a:p>
            <a:pPr algn="ctr"/>
            <a:r>
              <a:rPr lang="en-US" sz="2400" dirty="0"/>
              <a:t>Dept. of Computer Science and Engineering </a:t>
            </a:r>
          </a:p>
          <a:p>
            <a:pPr algn="ctr"/>
            <a:r>
              <a:rPr lang="en-US" sz="2400" dirty="0"/>
              <a:t>International Islamic University Chittagong</a:t>
            </a:r>
          </a:p>
        </p:txBody>
      </p:sp>
      <p:sp>
        <p:nvSpPr>
          <p:cNvPr id="8" name="Diamond 7"/>
          <p:cNvSpPr/>
          <p:nvPr/>
        </p:nvSpPr>
        <p:spPr>
          <a:xfrm>
            <a:off x="10039351" y="2276475"/>
            <a:ext cx="85724" cy="762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mond 8"/>
          <p:cNvSpPr/>
          <p:nvPr/>
        </p:nvSpPr>
        <p:spPr>
          <a:xfrm>
            <a:off x="2095501" y="2276475"/>
            <a:ext cx="85724" cy="76200"/>
          </a:xfrm>
          <a:prstGeom prst="diamond">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985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9886" y="1895386"/>
            <a:ext cx="9258300" cy="4093428"/>
          </a:xfrm>
          <a:prstGeom prst="rect">
            <a:avLst/>
          </a:prstGeom>
        </p:spPr>
        <p:txBody>
          <a:bodyPr wrap="square">
            <a:spAutoFit/>
          </a:bodyPr>
          <a:lstStyle/>
          <a:p>
            <a:r>
              <a:rPr lang="en-US" sz="4000" dirty="0">
                <a:latin typeface="Arial Rounded MT Bold" panose="020F0704030504030204" pitchFamily="34" charset="0"/>
              </a:rPr>
              <a:t>Objective:</a:t>
            </a:r>
          </a:p>
          <a:p>
            <a:endParaRPr lang="en-US" sz="4000" dirty="0">
              <a:latin typeface="Arial Rounded MT Bold" panose="020F0704030504030204" pitchFamily="34" charset="0"/>
            </a:endParaRPr>
          </a:p>
          <a:p>
            <a:r>
              <a:rPr lang="en-US" dirty="0"/>
              <a:t> </a:t>
            </a:r>
            <a:r>
              <a:rPr lang="en-US" sz="3600" dirty="0">
                <a:latin typeface="Arial Rounded MT Bold" panose="020F0704030504030204" pitchFamily="34" charset="0"/>
              </a:rPr>
              <a:t>The primary goal of the system is to manage and organize information about students, including their names, roll numbers, CGPA, and the course IDs they are enrolled.</a:t>
            </a:r>
            <a:endParaRPr lang="en-US" dirty="0">
              <a:latin typeface="Arial Rounded MT Bold" panose="020F0704030504030204" pitchFamily="34" charset="0"/>
            </a:endParaRPr>
          </a:p>
        </p:txBody>
      </p:sp>
      <p:sp>
        <p:nvSpPr>
          <p:cNvPr id="3" name="Rectangle 2"/>
          <p:cNvSpPr/>
          <p:nvPr/>
        </p:nvSpPr>
        <p:spPr>
          <a:xfrm>
            <a:off x="3181985" y="386834"/>
            <a:ext cx="6400799" cy="1107996"/>
          </a:xfrm>
          <a:prstGeom prst="rect">
            <a:avLst/>
          </a:prstGeom>
        </p:spPr>
        <p:txBody>
          <a:bodyPr wrap="square">
            <a:spAutoFit/>
          </a:bodyPr>
          <a:lstStyle/>
          <a:p>
            <a:r>
              <a:rPr lang="en-US" sz="6600" dirty="0">
                <a:latin typeface="Andalus" panose="02020603050405020304" pitchFamily="18" charset="-78"/>
                <a:cs typeface="Andalus" panose="02020603050405020304" pitchFamily="18" charset="-78"/>
              </a:rPr>
              <a:t>Project Overview</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3028" y="76033"/>
            <a:ext cx="1418797" cy="1418797"/>
          </a:xfrm>
          <a:prstGeom prst="rect">
            <a:avLst/>
          </a:prstGeom>
        </p:spPr>
      </p:pic>
    </p:spTree>
    <p:extLst>
      <p:ext uri="{BB962C8B-B14F-4D97-AF65-F5344CB8AC3E}">
        <p14:creationId xmlns:p14="http://schemas.microsoft.com/office/powerpoint/2010/main" val="341555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3760" y="285750"/>
            <a:ext cx="5252720" cy="830997"/>
          </a:xfrm>
          <a:prstGeom prst="rect">
            <a:avLst/>
          </a:prstGeom>
          <a:noFill/>
        </p:spPr>
        <p:txBody>
          <a:bodyPr wrap="square" rtlCol="0">
            <a:spAutoFit/>
          </a:bodyPr>
          <a:lstStyle/>
          <a:p>
            <a:r>
              <a:rPr lang="en-US" sz="4800" dirty="0">
                <a:latin typeface="Andalus" panose="02020603050405020304" pitchFamily="18" charset="-78"/>
                <a:cs typeface="Andalus" panose="02020603050405020304" pitchFamily="18" charset="-78"/>
              </a:rPr>
              <a:t>INTRODUCTION</a:t>
            </a:r>
          </a:p>
        </p:txBody>
      </p:sp>
      <p:sp>
        <p:nvSpPr>
          <p:cNvPr id="4" name="TextBox 3"/>
          <p:cNvSpPr txBox="1"/>
          <p:nvPr/>
        </p:nvSpPr>
        <p:spPr>
          <a:xfrm>
            <a:off x="1473200" y="1402080"/>
            <a:ext cx="9682480" cy="1938992"/>
          </a:xfrm>
          <a:prstGeom prst="rect">
            <a:avLst/>
          </a:prstGeom>
          <a:noFill/>
        </p:spPr>
        <p:txBody>
          <a:bodyPr wrap="square" rtlCol="0">
            <a:spAutoFit/>
          </a:bodyPr>
          <a:lstStyle/>
          <a:p>
            <a:r>
              <a:rPr lang="en-US" sz="2000" dirty="0">
                <a:latin typeface="Arial Rounded MT Bold" panose="020F0704030504030204" pitchFamily="34" charset="0"/>
              </a:rPr>
              <a:t>This project is a console-based Student Information Management System written in C. It aims to provide a simple yet functional system for managing information about students. The program allows users to add new student records, search for students by various criteria (roll number, first name, course ID), view the total number of students, delete students, and update their information.</a:t>
            </a:r>
          </a:p>
        </p:txBody>
      </p:sp>
      <p:sp>
        <p:nvSpPr>
          <p:cNvPr id="5" name="TextBox 4"/>
          <p:cNvSpPr txBox="1"/>
          <p:nvPr/>
        </p:nvSpPr>
        <p:spPr>
          <a:xfrm>
            <a:off x="1473200" y="3749040"/>
            <a:ext cx="8768079" cy="2862322"/>
          </a:xfrm>
          <a:prstGeom prst="rect">
            <a:avLst/>
          </a:prstGeom>
          <a:noFill/>
        </p:spPr>
        <p:txBody>
          <a:bodyPr wrap="square" rtlCol="0">
            <a:spAutoFit/>
          </a:bodyPr>
          <a:lstStyle/>
          <a:p>
            <a:r>
              <a:rPr lang="en-US" sz="2000" dirty="0">
                <a:latin typeface="Franklin Gothic Heavy" panose="020B0903020102020204" pitchFamily="34" charset="0"/>
              </a:rPr>
              <a:t>Key features added in our project are </a:t>
            </a:r>
            <a:r>
              <a:rPr lang="en-US" sz="2000" dirty="0"/>
              <a: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Add student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Find student by roll number</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Find student by first name</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Find student by course ID</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Total number of students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Delete student by roll number</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Update student information</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Exit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9880" y="-254000"/>
            <a:ext cx="1833880" cy="1833880"/>
          </a:xfrm>
          <a:prstGeom prst="rect">
            <a:avLst/>
          </a:prstGeom>
        </p:spPr>
      </p:pic>
    </p:spTree>
    <p:extLst>
      <p:ext uri="{BB962C8B-B14F-4D97-AF65-F5344CB8AC3E}">
        <p14:creationId xmlns:p14="http://schemas.microsoft.com/office/powerpoint/2010/main" val="3225080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172720"/>
            <a:ext cx="9926320" cy="6512560"/>
          </a:xfrm>
          <a:prstGeom prst="rect">
            <a:avLst/>
          </a:prstGeom>
        </p:spPr>
      </p:pic>
      <p:sp>
        <p:nvSpPr>
          <p:cNvPr id="4" name="Rounded Rectangle 3"/>
          <p:cNvSpPr/>
          <p:nvPr/>
        </p:nvSpPr>
        <p:spPr>
          <a:xfrm>
            <a:off x="1695448" y="1866900"/>
            <a:ext cx="1819275" cy="35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new students</a:t>
            </a:r>
          </a:p>
        </p:txBody>
      </p:sp>
      <p:sp>
        <p:nvSpPr>
          <p:cNvPr id="5" name="Rounded Rectangle 4"/>
          <p:cNvSpPr/>
          <p:nvPr/>
        </p:nvSpPr>
        <p:spPr>
          <a:xfrm>
            <a:off x="1628769" y="3718242"/>
            <a:ext cx="1885954" cy="35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Roll number</a:t>
            </a:r>
          </a:p>
        </p:txBody>
      </p:sp>
      <p:sp>
        <p:nvSpPr>
          <p:cNvPr id="6" name="Rounded Rectangle 5"/>
          <p:cNvSpPr/>
          <p:nvPr/>
        </p:nvSpPr>
        <p:spPr>
          <a:xfrm>
            <a:off x="5118418" y="5819775"/>
            <a:ext cx="2133599" cy="40957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Update student info</a:t>
            </a:r>
          </a:p>
        </p:txBody>
      </p:sp>
      <p:sp>
        <p:nvSpPr>
          <p:cNvPr id="7" name="Rounded Rectangle 6"/>
          <p:cNvSpPr/>
          <p:nvPr/>
        </p:nvSpPr>
        <p:spPr>
          <a:xfrm>
            <a:off x="1695446" y="5495925"/>
            <a:ext cx="1885954" cy="400050"/>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Course ID</a:t>
            </a:r>
          </a:p>
        </p:txBody>
      </p:sp>
      <p:sp>
        <p:nvSpPr>
          <p:cNvPr id="8" name="Rounded Rectangle 7"/>
          <p:cNvSpPr/>
          <p:nvPr/>
        </p:nvSpPr>
        <p:spPr>
          <a:xfrm>
            <a:off x="5118418" y="1504950"/>
            <a:ext cx="2066924" cy="419100"/>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First and Last name</a:t>
            </a:r>
          </a:p>
        </p:txBody>
      </p:sp>
      <p:sp>
        <p:nvSpPr>
          <p:cNvPr id="9" name="Rounded Rectangle 8"/>
          <p:cNvSpPr/>
          <p:nvPr/>
        </p:nvSpPr>
        <p:spPr>
          <a:xfrm>
            <a:off x="8789035" y="5543550"/>
            <a:ext cx="1917062" cy="35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Delete student(s)</a:t>
            </a:r>
          </a:p>
        </p:txBody>
      </p:sp>
      <p:sp>
        <p:nvSpPr>
          <p:cNvPr id="10" name="Rounded Rectangle 9"/>
          <p:cNvSpPr/>
          <p:nvPr/>
        </p:nvSpPr>
        <p:spPr>
          <a:xfrm>
            <a:off x="8886823" y="3726497"/>
            <a:ext cx="1819275" cy="35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CGPA</a:t>
            </a:r>
          </a:p>
        </p:txBody>
      </p:sp>
      <p:sp>
        <p:nvSpPr>
          <p:cNvPr id="11" name="Rounded Rectangle 10"/>
          <p:cNvSpPr/>
          <p:nvPr/>
        </p:nvSpPr>
        <p:spPr>
          <a:xfrm>
            <a:off x="8886823" y="1866899"/>
            <a:ext cx="1819275" cy="352425"/>
          </a:xfrm>
          <a:prstGeom prst="roundRect">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Total students</a:t>
            </a:r>
          </a:p>
        </p:txBody>
      </p:sp>
      <p:sp>
        <p:nvSpPr>
          <p:cNvPr id="12" name="Rounded Rectangle 11"/>
          <p:cNvSpPr/>
          <p:nvPr/>
        </p:nvSpPr>
        <p:spPr>
          <a:xfrm>
            <a:off x="5118418" y="3581401"/>
            <a:ext cx="2539682" cy="49752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v"/>
            </a:pPr>
            <a:r>
              <a:rPr lang="en-US" sz="1100" dirty="0">
                <a:solidFill>
                  <a:schemeClr val="tx1"/>
                </a:solidFill>
              </a:rPr>
              <a:t>Ebtisam </a:t>
            </a:r>
          </a:p>
          <a:p>
            <a:pPr marL="228600" indent="-228600">
              <a:buFont typeface="Wingdings" panose="05000000000000000000" pitchFamily="2" charset="2"/>
              <a:buChar char="v"/>
            </a:pPr>
            <a:r>
              <a:rPr lang="en-US" sz="1100" dirty="0">
                <a:solidFill>
                  <a:schemeClr val="tx1"/>
                </a:solidFill>
              </a:rPr>
              <a:t>Roll 10</a:t>
            </a:r>
          </a:p>
          <a:p>
            <a:pPr marL="228600" indent="-228600">
              <a:buFont typeface="Wingdings" panose="05000000000000000000" pitchFamily="2" charset="2"/>
              <a:buChar char="v"/>
            </a:pPr>
            <a:r>
              <a:rPr lang="en-US" sz="1100" dirty="0">
                <a:solidFill>
                  <a:schemeClr val="tx1"/>
                </a:solidFill>
              </a:rPr>
              <a:t>CGPA 4.0</a:t>
            </a:r>
          </a:p>
        </p:txBody>
      </p:sp>
    </p:spTree>
    <p:extLst>
      <p:ext uri="{BB962C8B-B14F-4D97-AF65-F5344CB8AC3E}">
        <p14:creationId xmlns:p14="http://schemas.microsoft.com/office/powerpoint/2010/main" val="3812135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Rectangle 5"/>
          <p:cNvSpPr/>
          <p:nvPr/>
        </p:nvSpPr>
        <p:spPr>
          <a:xfrm>
            <a:off x="0" y="1136910"/>
            <a:ext cx="12192000" cy="5182610"/>
          </a:xfrm>
          <a:prstGeom prst="rect">
            <a:avLst/>
          </a:prstGeom>
          <a:solidFill>
            <a:schemeClr val="accent4">
              <a:lumMod val="20000"/>
              <a:lumOff val="80000"/>
              <a:alpha val="61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p:cNvSpPr txBox="1"/>
          <p:nvPr/>
        </p:nvSpPr>
        <p:spPr>
          <a:xfrm>
            <a:off x="680910" y="367469"/>
            <a:ext cx="7271542" cy="769441"/>
          </a:xfrm>
          <a:prstGeom prst="rect">
            <a:avLst/>
          </a:prstGeom>
          <a:noFill/>
        </p:spPr>
        <p:txBody>
          <a:bodyPr wrap="none" rtlCol="0">
            <a:spAutoFit/>
          </a:bodyPr>
          <a:lstStyle/>
          <a:p>
            <a:r>
              <a:rPr lang="en-US" sz="4400" dirty="0">
                <a:latin typeface="Bahnschrift SemiBold" panose="020B0502040204020203" pitchFamily="34" charset="0"/>
              </a:rPr>
              <a:t>Now let’s study the console</a:t>
            </a:r>
            <a:r>
              <a:rPr lang="en-US" sz="4400" dirty="0"/>
              <a:t>:</a:t>
            </a:r>
          </a:p>
        </p:txBody>
      </p:sp>
      <p:sp>
        <p:nvSpPr>
          <p:cNvPr id="7" name="Right Arrow 6"/>
          <p:cNvSpPr/>
          <p:nvPr/>
        </p:nvSpPr>
        <p:spPr>
          <a:xfrm>
            <a:off x="0" y="1222260"/>
            <a:ext cx="2541319" cy="11277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Gill Sans Ultra Bold" panose="020B0A02020104020203" pitchFamily="34" charset="0"/>
              </a:rPr>
              <a:t>Welcome message</a:t>
            </a:r>
          </a:p>
        </p:txBody>
      </p:sp>
      <p:sp>
        <p:nvSpPr>
          <p:cNvPr id="9" name="Left Arrow 8"/>
          <p:cNvSpPr/>
          <p:nvPr/>
        </p:nvSpPr>
        <p:spPr>
          <a:xfrm>
            <a:off x="9987280" y="3393440"/>
            <a:ext cx="2204720" cy="120904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Gill Sans Ultra Bold" panose="020B0A02020104020203" pitchFamily="34" charset="0"/>
              </a:rPr>
              <a:t>Menu</a:t>
            </a:r>
          </a:p>
        </p:txBody>
      </p:sp>
      <p:sp>
        <p:nvSpPr>
          <p:cNvPr id="15" name="Rectangle 14"/>
          <p:cNvSpPr/>
          <p:nvPr/>
        </p:nvSpPr>
        <p:spPr>
          <a:xfrm>
            <a:off x="111760" y="4683760"/>
            <a:ext cx="2235200" cy="14122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latin typeface="Arial Black" panose="020B0A04020102020204" pitchFamily="34" charset="0"/>
              </a:rPr>
              <a:t>User will select any option they want but since there will be no students at the beginning ,tap 1</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319" y="1725180"/>
            <a:ext cx="7445961" cy="4429760"/>
          </a:xfrm>
          <a:prstGeom prst="rect">
            <a:avLst/>
          </a:prstGeom>
        </p:spPr>
      </p:pic>
    </p:spTree>
    <p:extLst>
      <p:ext uri="{BB962C8B-B14F-4D97-AF65-F5344CB8AC3E}">
        <p14:creationId xmlns:p14="http://schemas.microsoft.com/office/powerpoint/2010/main" val="405169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inVertical)">
                                      <p:cBhvr>
                                        <p:cTn id="11" dur="500"/>
                                        <p:tgtEl>
                                          <p:spTgt spid="9"/>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1" name="Rectangle 10"/>
          <p:cNvSpPr/>
          <p:nvPr/>
        </p:nvSpPr>
        <p:spPr>
          <a:xfrm>
            <a:off x="6881495" y="2286000"/>
            <a:ext cx="5310505" cy="4572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3275" y="3098800"/>
            <a:ext cx="5038725" cy="3759200"/>
          </a:xfrm>
          <a:prstGeom prst="rect">
            <a:avLst/>
          </a:prstGeom>
        </p:spPr>
      </p:pic>
      <p:sp>
        <p:nvSpPr>
          <p:cNvPr id="10" name="Rectangle 9"/>
          <p:cNvSpPr/>
          <p:nvPr/>
        </p:nvSpPr>
        <p:spPr>
          <a:xfrm>
            <a:off x="0" y="0"/>
            <a:ext cx="5055235" cy="458216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752975" cy="3860800"/>
          </a:xfrm>
          <a:prstGeom prst="rect">
            <a:avLst/>
          </a:prstGeom>
        </p:spPr>
      </p:pic>
      <p:sp>
        <p:nvSpPr>
          <p:cNvPr id="7" name="Left Arrow 6"/>
          <p:cNvSpPr/>
          <p:nvPr/>
        </p:nvSpPr>
        <p:spPr>
          <a:xfrm>
            <a:off x="5055235" y="731520"/>
            <a:ext cx="4196080" cy="209296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latin typeface="Arial Black" panose="020B0A04020102020204" pitchFamily="34" charset="0"/>
              </a:rPr>
              <a:t>Adding a student</a:t>
            </a:r>
          </a:p>
        </p:txBody>
      </p:sp>
      <p:sp>
        <p:nvSpPr>
          <p:cNvPr id="8" name="Right Arrow 7"/>
          <p:cNvSpPr/>
          <p:nvPr/>
        </p:nvSpPr>
        <p:spPr>
          <a:xfrm>
            <a:off x="2624455" y="4033520"/>
            <a:ext cx="4257040" cy="216408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latin typeface="Arial Black" panose="020B0A04020102020204" pitchFamily="34" charset="0"/>
              </a:rPr>
              <a:t>Finding a student using roll number</a:t>
            </a:r>
          </a:p>
        </p:txBody>
      </p:sp>
    </p:spTree>
    <p:extLst>
      <p:ext uri="{BB962C8B-B14F-4D97-AF65-F5344CB8AC3E}">
        <p14:creationId xmlns:p14="http://schemas.microsoft.com/office/powerpoint/2010/main" val="193744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5" name="Rectangle 4"/>
          <p:cNvSpPr/>
          <p:nvPr/>
        </p:nvSpPr>
        <p:spPr>
          <a:xfrm>
            <a:off x="345439" y="792480"/>
            <a:ext cx="6054725" cy="49276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45" y="1184592"/>
            <a:ext cx="5162550" cy="4143375"/>
          </a:xfrm>
          <a:prstGeom prst="rect">
            <a:avLst/>
          </a:prstGeom>
        </p:spPr>
      </p:pic>
      <p:sp>
        <p:nvSpPr>
          <p:cNvPr id="7" name="Pentagon 6"/>
          <p:cNvSpPr/>
          <p:nvPr/>
        </p:nvSpPr>
        <p:spPr>
          <a:xfrm rot="10800000">
            <a:off x="6400165" y="2692402"/>
            <a:ext cx="5791835" cy="1940560"/>
          </a:xfrm>
          <a:prstGeom prst="homePlat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8" name="Rectangle 7"/>
          <p:cNvSpPr/>
          <p:nvPr/>
        </p:nvSpPr>
        <p:spPr>
          <a:xfrm>
            <a:off x="7355840" y="2809240"/>
            <a:ext cx="4704080" cy="1823722"/>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latin typeface="Arial Black" panose="020B0A04020102020204" pitchFamily="34" charset="0"/>
              </a:rPr>
              <a:t>Same way you can find a student saved by their :</a:t>
            </a:r>
          </a:p>
          <a:p>
            <a:pPr algn="ctr"/>
            <a:r>
              <a:rPr lang="en-US" sz="2400" dirty="0">
                <a:latin typeface="Arial Black" panose="020B0A04020102020204" pitchFamily="34" charset="0"/>
              </a:rPr>
              <a:t>First name and Course ID</a:t>
            </a:r>
          </a:p>
          <a:p>
            <a:pPr algn="ctr"/>
            <a:r>
              <a:rPr lang="en-US" dirty="0"/>
              <a:t> </a:t>
            </a:r>
          </a:p>
        </p:txBody>
      </p:sp>
    </p:spTree>
    <p:extLst>
      <p:ext uri="{BB962C8B-B14F-4D97-AF65-F5344CB8AC3E}">
        <p14:creationId xmlns:p14="http://schemas.microsoft.com/office/powerpoint/2010/main" val="379597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711</TotalTime>
  <Words>916</Words>
  <Application>Microsoft Office PowerPoint</Application>
  <PresentationFormat>Widescreen</PresentationFormat>
  <Paragraphs>109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80</cp:revision>
  <dcterms:created xsi:type="dcterms:W3CDTF">2023-12-15T04:20:33Z</dcterms:created>
  <dcterms:modified xsi:type="dcterms:W3CDTF">2024-07-28T11:03:13Z</dcterms:modified>
</cp:coreProperties>
</file>