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59" r:id="rId6"/>
    <p:sldId id="258" r:id="rId7"/>
    <p:sldId id="261" r:id="rId8"/>
    <p:sldId id="260"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53C04-C62A-14E7-0C4E-9469648D62B2}" v="55" dt="2024-09-04T01:09:42.567"/>
    <p1510:client id="{161F452D-3D5C-50C6-B78A-F5688491D549}" v="150" dt="2024-09-04T01:02:27.526"/>
    <p1510:client id="{E6911834-A2D6-8D48-C2AD-80AF9AFE29F1}" v="4" dt="2024-09-03T01:11:29.938"/>
    <p1510:client id="{EE1AA10F-3A40-E042-5C0F-72876AF5BBAE}" v="1" dt="2024-09-05T00:23:59.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ba Ryuya" userId="S::namba-r@meitec-grp.com::2fbf6ee4-f43c-4624-834a-843a946470ce" providerId="AD" clId="Web-{EE1AA10F-3A40-E042-5C0F-72876AF5BBAE}"/>
    <pc:docChg chg="delSld">
      <pc:chgData name="Namba Ryuya" userId="S::namba-r@meitec-grp.com::2fbf6ee4-f43c-4624-834a-843a946470ce" providerId="AD" clId="Web-{EE1AA10F-3A40-E042-5C0F-72876AF5BBAE}" dt="2024-09-05T00:23:59.873" v="0"/>
      <pc:docMkLst>
        <pc:docMk/>
      </pc:docMkLst>
      <pc:sldChg chg="del">
        <pc:chgData name="Namba Ryuya" userId="S::namba-r@meitec-grp.com::2fbf6ee4-f43c-4624-834a-843a946470ce" providerId="AD" clId="Web-{EE1AA10F-3A40-E042-5C0F-72876AF5BBAE}" dt="2024-09-05T00:23:59.873" v="0"/>
        <pc:sldMkLst>
          <pc:docMk/>
          <pc:sldMk cId="2747355345" sldId="256"/>
        </pc:sldMkLst>
      </pc:sldChg>
    </pc:docChg>
  </pc:docChgLst>
  <pc:docChgLst>
    <pc:chgData name="Namba Ryuya" userId="S::namba-r@meitec-grp.com::2fbf6ee4-f43c-4624-834a-843a946470ce" providerId="AD" clId="Web-{E6911834-A2D6-8D48-C2AD-80AF9AFE29F1}"/>
    <pc:docChg chg="sldOrd">
      <pc:chgData name="Namba Ryuya" userId="S::namba-r@meitec-grp.com::2fbf6ee4-f43c-4624-834a-843a946470ce" providerId="AD" clId="Web-{E6911834-A2D6-8D48-C2AD-80AF9AFE29F1}" dt="2024-09-03T01:11:29.938" v="3"/>
      <pc:docMkLst>
        <pc:docMk/>
      </pc:docMkLst>
      <pc:sldChg chg="ord">
        <pc:chgData name="Namba Ryuya" userId="S::namba-r@meitec-grp.com::2fbf6ee4-f43c-4624-834a-843a946470ce" providerId="AD" clId="Web-{E6911834-A2D6-8D48-C2AD-80AF9AFE29F1}" dt="2024-09-03T01:08:10.321" v="1"/>
        <pc:sldMkLst>
          <pc:docMk/>
          <pc:sldMk cId="2747355345" sldId="256"/>
        </pc:sldMkLst>
      </pc:sldChg>
      <pc:sldChg chg="ord">
        <pc:chgData name="Namba Ryuya" userId="S::namba-r@meitec-grp.com::2fbf6ee4-f43c-4624-834a-843a946470ce" providerId="AD" clId="Web-{E6911834-A2D6-8D48-C2AD-80AF9AFE29F1}" dt="2024-09-03T01:11:29.938" v="3"/>
        <pc:sldMkLst>
          <pc:docMk/>
          <pc:sldMk cId="2611285071" sldId="257"/>
        </pc:sldMkLst>
      </pc:sldChg>
    </pc:docChg>
  </pc:docChgLst>
  <pc:docChgLst>
    <pc:chgData name="Namba Ryuya" userId="S::namba-r@meitec-grp.com::2fbf6ee4-f43c-4624-834a-843a946470ce" providerId="AD" clId="Web-{161F452D-3D5C-50C6-B78A-F5688491D549}"/>
    <pc:docChg chg="modSld">
      <pc:chgData name="Namba Ryuya" userId="S::namba-r@meitec-grp.com::2fbf6ee4-f43c-4624-834a-843a946470ce" providerId="AD" clId="Web-{161F452D-3D5C-50C6-B78A-F5688491D549}" dt="2024-09-04T01:02:27.526" v="108" actId="1076"/>
      <pc:docMkLst>
        <pc:docMk/>
      </pc:docMkLst>
      <pc:sldChg chg="addSp delSp modSp mod setBg">
        <pc:chgData name="Namba Ryuya" userId="S::namba-r@meitec-grp.com::2fbf6ee4-f43c-4624-834a-843a946470ce" providerId="AD" clId="Web-{161F452D-3D5C-50C6-B78A-F5688491D549}" dt="2024-09-04T01:02:27.526" v="108" actId="1076"/>
        <pc:sldMkLst>
          <pc:docMk/>
          <pc:sldMk cId="593810009" sldId="260"/>
        </pc:sldMkLst>
        <pc:spChg chg="mod">
          <ac:chgData name="Namba Ryuya" userId="S::namba-r@meitec-grp.com::2fbf6ee4-f43c-4624-834a-843a946470ce" providerId="AD" clId="Web-{161F452D-3D5C-50C6-B78A-F5688491D549}" dt="2024-09-04T01:01:58.103" v="103"/>
          <ac:spMkLst>
            <pc:docMk/>
            <pc:sldMk cId="593810009" sldId="260"/>
            <ac:spMk id="2" creationId="{00000000-0000-0000-0000-000000000000}"/>
          </ac:spMkLst>
        </pc:spChg>
        <pc:spChg chg="mod ord">
          <ac:chgData name="Namba Ryuya" userId="S::namba-r@meitec-grp.com::2fbf6ee4-f43c-4624-834a-843a946470ce" providerId="AD" clId="Web-{161F452D-3D5C-50C6-B78A-F5688491D549}" dt="2024-09-04T01:01:58.103" v="103"/>
          <ac:spMkLst>
            <pc:docMk/>
            <pc:sldMk cId="593810009" sldId="260"/>
            <ac:spMk id="3" creationId="{00000000-0000-0000-0000-000000000000}"/>
          </ac:spMkLst>
        </pc:spChg>
        <pc:spChg chg="del">
          <ac:chgData name="Namba Ryuya" userId="S::namba-r@meitec-grp.com::2fbf6ee4-f43c-4624-834a-843a946470ce" providerId="AD" clId="Web-{161F452D-3D5C-50C6-B78A-F5688491D549}" dt="2024-09-04T01:00:29.898" v="86"/>
          <ac:spMkLst>
            <pc:docMk/>
            <pc:sldMk cId="593810009" sldId="260"/>
            <ac:spMk id="6" creationId="{00000000-0000-0000-0000-000000000000}"/>
          </ac:spMkLst>
        </pc:spChg>
        <pc:spChg chg="del">
          <ac:chgData name="Namba Ryuya" userId="S::namba-r@meitec-grp.com::2fbf6ee4-f43c-4624-834a-843a946470ce" providerId="AD" clId="Web-{161F452D-3D5C-50C6-B78A-F5688491D549}" dt="2024-09-04T01:00:31.804" v="87"/>
          <ac:spMkLst>
            <pc:docMk/>
            <pc:sldMk cId="593810009" sldId="260"/>
            <ac:spMk id="7" creationId="{00000000-0000-0000-0000-000000000000}"/>
          </ac:spMkLst>
        </pc:spChg>
        <pc:spChg chg="add del">
          <ac:chgData name="Namba Ryuya" userId="S::namba-r@meitec-grp.com::2fbf6ee4-f43c-4624-834a-843a946470ce" providerId="AD" clId="Web-{161F452D-3D5C-50C6-B78A-F5688491D549}" dt="2024-09-04T01:01:58.103" v="103"/>
          <ac:spMkLst>
            <pc:docMk/>
            <pc:sldMk cId="593810009" sldId="260"/>
            <ac:spMk id="13" creationId="{2B97F24A-32CE-4C1C-A50D-3016B394DCFB}"/>
          </ac:spMkLst>
        </pc:spChg>
        <pc:spChg chg="add del">
          <ac:chgData name="Namba Ryuya" userId="S::namba-r@meitec-grp.com::2fbf6ee4-f43c-4624-834a-843a946470ce" providerId="AD" clId="Web-{161F452D-3D5C-50C6-B78A-F5688491D549}" dt="2024-09-04T01:01:58.103" v="103"/>
          <ac:spMkLst>
            <pc:docMk/>
            <pc:sldMk cId="593810009" sldId="260"/>
            <ac:spMk id="15" creationId="{CD8B4F24-440B-49E9-B85D-733523DC064B}"/>
          </ac:spMkLst>
        </pc:spChg>
        <pc:spChg chg="add del">
          <ac:chgData name="Namba Ryuya" userId="S::namba-r@meitec-grp.com::2fbf6ee4-f43c-4624-834a-843a946470ce" providerId="AD" clId="Web-{161F452D-3D5C-50C6-B78A-F5688491D549}" dt="2024-09-04T01:01:34.665" v="93"/>
          <ac:spMkLst>
            <pc:docMk/>
            <pc:sldMk cId="593810009" sldId="260"/>
            <ac:spMk id="20" creationId="{2EB492CD-616E-47F8-933B-5E2D952A0593}"/>
          </ac:spMkLst>
        </pc:spChg>
        <pc:spChg chg="add del">
          <ac:chgData name="Namba Ryuya" userId="S::namba-r@meitec-grp.com::2fbf6ee4-f43c-4624-834a-843a946470ce" providerId="AD" clId="Web-{161F452D-3D5C-50C6-B78A-F5688491D549}" dt="2024-09-04T01:01:34.665" v="93"/>
          <ac:spMkLst>
            <pc:docMk/>
            <pc:sldMk cId="593810009" sldId="260"/>
            <ac:spMk id="22" creationId="{59383CF9-23B5-4335-9B21-1791C4CF1C75}"/>
          </ac:spMkLst>
        </pc:spChg>
        <pc:spChg chg="add del">
          <ac:chgData name="Namba Ryuya" userId="S::namba-r@meitec-grp.com::2fbf6ee4-f43c-4624-834a-843a946470ce" providerId="AD" clId="Web-{161F452D-3D5C-50C6-B78A-F5688491D549}" dt="2024-09-04T01:01:34.665" v="93"/>
          <ac:spMkLst>
            <pc:docMk/>
            <pc:sldMk cId="593810009" sldId="260"/>
            <ac:spMk id="24" creationId="{0007FE00-9498-4706-B255-6437B0252C02}"/>
          </ac:spMkLst>
        </pc:spChg>
        <pc:spChg chg="add del">
          <ac:chgData name="Namba Ryuya" userId="S::namba-r@meitec-grp.com::2fbf6ee4-f43c-4624-834a-843a946470ce" providerId="AD" clId="Web-{161F452D-3D5C-50C6-B78A-F5688491D549}" dt="2024-09-04T01:01:37.025" v="95"/>
          <ac:spMkLst>
            <pc:docMk/>
            <pc:sldMk cId="593810009" sldId="260"/>
            <ac:spMk id="26" creationId="{131BAD53-4E89-4F62-BBB7-26359763ED39}"/>
          </ac:spMkLst>
        </pc:spChg>
        <pc:spChg chg="add del">
          <ac:chgData name="Namba Ryuya" userId="S::namba-r@meitec-grp.com::2fbf6ee4-f43c-4624-834a-843a946470ce" providerId="AD" clId="Web-{161F452D-3D5C-50C6-B78A-F5688491D549}" dt="2024-09-04T01:01:37.025" v="95"/>
          <ac:spMkLst>
            <pc:docMk/>
            <pc:sldMk cId="593810009" sldId="260"/>
            <ac:spMk id="27" creationId="{62756DA2-40EB-4C6F-B962-5822FFB54FB6}"/>
          </ac:spMkLst>
        </pc:spChg>
        <pc:spChg chg="add del">
          <ac:chgData name="Namba Ryuya" userId="S::namba-r@meitec-grp.com::2fbf6ee4-f43c-4624-834a-843a946470ce" providerId="AD" clId="Web-{161F452D-3D5C-50C6-B78A-F5688491D549}" dt="2024-09-04T01:01:40.634" v="97"/>
          <ac:spMkLst>
            <pc:docMk/>
            <pc:sldMk cId="593810009" sldId="260"/>
            <ac:spMk id="28" creationId="{C13237C8-E62C-4F0D-A318-BD6FB6C2D138}"/>
          </ac:spMkLst>
        </pc:spChg>
        <pc:spChg chg="add del">
          <ac:chgData name="Namba Ryuya" userId="S::namba-r@meitec-grp.com::2fbf6ee4-f43c-4624-834a-843a946470ce" providerId="AD" clId="Web-{161F452D-3D5C-50C6-B78A-F5688491D549}" dt="2024-09-04T01:01:40.634" v="97"/>
          <ac:spMkLst>
            <pc:docMk/>
            <pc:sldMk cId="593810009" sldId="260"/>
            <ac:spMk id="29" creationId="{201CC55D-ED54-4C5C-95E6-10947BD1103B}"/>
          </ac:spMkLst>
        </pc:spChg>
        <pc:spChg chg="add del">
          <ac:chgData name="Namba Ryuya" userId="S::namba-r@meitec-grp.com::2fbf6ee4-f43c-4624-834a-843a946470ce" providerId="AD" clId="Web-{161F452D-3D5C-50C6-B78A-F5688491D549}" dt="2024-09-04T01:01:40.634" v="97"/>
          <ac:spMkLst>
            <pc:docMk/>
            <pc:sldMk cId="593810009" sldId="260"/>
            <ac:spMk id="30" creationId="{19C9EAEA-39D0-4B0E-A0EB-51E7B26740B1}"/>
          </ac:spMkLst>
        </pc:spChg>
        <pc:spChg chg="add del">
          <ac:chgData name="Namba Ryuya" userId="S::namba-r@meitec-grp.com::2fbf6ee4-f43c-4624-834a-843a946470ce" providerId="AD" clId="Web-{161F452D-3D5C-50C6-B78A-F5688491D549}" dt="2024-09-04T01:01:40.634" v="97"/>
          <ac:spMkLst>
            <pc:docMk/>
            <pc:sldMk cId="593810009" sldId="260"/>
            <ac:spMk id="33" creationId="{3873B707-463F-40B0-8227-E8CC6C67EB25}"/>
          </ac:spMkLst>
        </pc:spChg>
        <pc:spChg chg="add del">
          <ac:chgData name="Namba Ryuya" userId="S::namba-r@meitec-grp.com::2fbf6ee4-f43c-4624-834a-843a946470ce" providerId="AD" clId="Web-{161F452D-3D5C-50C6-B78A-F5688491D549}" dt="2024-09-04T01:01:52.900" v="101"/>
          <ac:spMkLst>
            <pc:docMk/>
            <pc:sldMk cId="593810009" sldId="260"/>
            <ac:spMk id="35" creationId="{F13C74B1-5B17-4795-BED0-7140497B445A}"/>
          </ac:spMkLst>
        </pc:spChg>
        <pc:spChg chg="add del">
          <ac:chgData name="Namba Ryuya" userId="S::namba-r@meitec-grp.com::2fbf6ee4-f43c-4624-834a-843a946470ce" providerId="AD" clId="Web-{161F452D-3D5C-50C6-B78A-F5688491D549}" dt="2024-09-04T01:01:52.900" v="101"/>
          <ac:spMkLst>
            <pc:docMk/>
            <pc:sldMk cId="593810009" sldId="260"/>
            <ac:spMk id="36" creationId="{D4974D33-8DC5-464E-8C6D-BE58F0669C17}"/>
          </ac:spMkLst>
        </pc:spChg>
        <pc:grpChg chg="add del">
          <ac:chgData name="Namba Ryuya" userId="S::namba-r@meitec-grp.com::2fbf6ee4-f43c-4624-834a-843a946470ce" providerId="AD" clId="Web-{161F452D-3D5C-50C6-B78A-F5688491D549}" dt="2024-09-04T01:01:40.634" v="97"/>
          <ac:grpSpMkLst>
            <pc:docMk/>
            <pc:sldMk cId="593810009" sldId="260"/>
            <ac:grpSpMk id="31" creationId="{1DE889C7-FAD6-4397-98E2-05D503484459}"/>
          </ac:grpSpMkLst>
        </pc:grpChg>
        <pc:picChg chg="del">
          <ac:chgData name="Namba Ryuya" userId="S::namba-r@meitec-grp.com::2fbf6ee4-f43c-4624-834a-843a946470ce" providerId="AD" clId="Web-{161F452D-3D5C-50C6-B78A-F5688491D549}" dt="2024-09-04T01:00:32.367" v="88"/>
          <ac:picMkLst>
            <pc:docMk/>
            <pc:sldMk cId="593810009" sldId="260"/>
            <ac:picMk id="4" creationId="{00000000-0000-0000-0000-000000000000}"/>
          </ac:picMkLst>
        </pc:picChg>
        <pc:picChg chg="del">
          <ac:chgData name="Namba Ryuya" userId="S::namba-r@meitec-grp.com::2fbf6ee4-f43c-4624-834a-843a946470ce" providerId="AD" clId="Web-{161F452D-3D5C-50C6-B78A-F5688491D549}" dt="2024-09-04T01:00:28.538" v="85"/>
          <ac:picMkLst>
            <pc:docMk/>
            <pc:sldMk cId="593810009" sldId="260"/>
            <ac:picMk id="5" creationId="{00000000-0000-0000-0000-000000000000}"/>
          </ac:picMkLst>
        </pc:picChg>
        <pc:picChg chg="add del mod">
          <ac:chgData name="Namba Ryuya" userId="S::namba-r@meitec-grp.com::2fbf6ee4-f43c-4624-834a-843a946470ce" providerId="AD" clId="Web-{161F452D-3D5C-50C6-B78A-F5688491D549}" dt="2024-09-04T01:02:00.806" v="104"/>
          <ac:picMkLst>
            <pc:docMk/>
            <pc:sldMk cId="593810009" sldId="260"/>
            <ac:picMk id="8" creationId="{1B3DFCCD-F9D3-DC5A-58DA-ACF51B6A3A39}"/>
          </ac:picMkLst>
        </pc:picChg>
        <pc:picChg chg="add mod">
          <ac:chgData name="Namba Ryuya" userId="S::namba-r@meitec-grp.com::2fbf6ee4-f43c-4624-834a-843a946470ce" providerId="AD" clId="Web-{161F452D-3D5C-50C6-B78A-F5688491D549}" dt="2024-09-04T01:02:27.526" v="108" actId="1076"/>
          <ac:picMkLst>
            <pc:docMk/>
            <pc:sldMk cId="593810009" sldId="260"/>
            <ac:picMk id="9" creationId="{211905FA-0B5A-8729-BF6D-3D26887FDBC3}"/>
          </ac:picMkLst>
        </pc:picChg>
      </pc:sldChg>
    </pc:docChg>
  </pc:docChgLst>
  <pc:docChgLst>
    <pc:chgData name="Namba Ryuya" userId="S::namba-r@meitec-grp.com::2fbf6ee4-f43c-4624-834a-843a946470ce" providerId="AD" clId="Web-{0F853C04-C62A-14E7-0C4E-9469648D62B2}"/>
    <pc:docChg chg="modSld">
      <pc:chgData name="Namba Ryuya" userId="S::namba-r@meitec-grp.com::2fbf6ee4-f43c-4624-834a-843a946470ce" providerId="AD" clId="Web-{0F853C04-C62A-14E7-0C4E-9469648D62B2}" dt="2024-09-04T01:09:42.567" v="41" actId="1076"/>
      <pc:docMkLst>
        <pc:docMk/>
      </pc:docMkLst>
      <pc:sldChg chg="modSp">
        <pc:chgData name="Namba Ryuya" userId="S::namba-r@meitec-grp.com::2fbf6ee4-f43c-4624-834a-843a946470ce" providerId="AD" clId="Web-{0F853C04-C62A-14E7-0C4E-9469648D62B2}" dt="2024-09-04T01:09:42.567" v="41" actId="1076"/>
        <pc:sldMkLst>
          <pc:docMk/>
          <pc:sldMk cId="1025016472" sldId="258"/>
        </pc:sldMkLst>
        <pc:picChg chg="mod">
          <ac:chgData name="Namba Ryuya" userId="S::namba-r@meitec-grp.com::2fbf6ee4-f43c-4624-834a-843a946470ce" providerId="AD" clId="Web-{0F853C04-C62A-14E7-0C4E-9469648D62B2}" dt="2024-09-04T01:09:42.567" v="41" actId="1076"/>
          <ac:picMkLst>
            <pc:docMk/>
            <pc:sldMk cId="1025016472" sldId="258"/>
            <ac:picMk id="5" creationId="{00000000-0000-0000-0000-000000000000}"/>
          </ac:picMkLst>
        </pc:picChg>
      </pc:sldChg>
      <pc:sldChg chg="modSp">
        <pc:chgData name="Namba Ryuya" userId="S::namba-r@meitec-grp.com::2fbf6ee4-f43c-4624-834a-843a946470ce" providerId="AD" clId="Web-{0F853C04-C62A-14E7-0C4E-9469648D62B2}" dt="2024-09-04T01:08:20.392" v="40" actId="14100"/>
        <pc:sldMkLst>
          <pc:docMk/>
          <pc:sldMk cId="593810009" sldId="260"/>
        </pc:sldMkLst>
        <pc:spChg chg="mod">
          <ac:chgData name="Namba Ryuya" userId="S::namba-r@meitec-grp.com::2fbf6ee4-f43c-4624-834a-843a946470ce" providerId="AD" clId="Web-{0F853C04-C62A-14E7-0C4E-9469648D62B2}" dt="2024-09-04T01:08:18.283" v="39" actId="1076"/>
          <ac:spMkLst>
            <pc:docMk/>
            <pc:sldMk cId="593810009" sldId="260"/>
            <ac:spMk id="3" creationId="{00000000-0000-0000-0000-000000000000}"/>
          </ac:spMkLst>
        </pc:spChg>
        <pc:picChg chg="mod">
          <ac:chgData name="Namba Ryuya" userId="S::namba-r@meitec-grp.com::2fbf6ee4-f43c-4624-834a-843a946470ce" providerId="AD" clId="Web-{0F853C04-C62A-14E7-0C4E-9469648D62B2}" dt="2024-09-04T01:08:20.392" v="40" actId="14100"/>
          <ac:picMkLst>
            <pc:docMk/>
            <pc:sldMk cId="593810009" sldId="260"/>
            <ac:picMk id="9" creationId="{211905FA-0B5A-8729-BF6D-3D26887FDB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FFD1C-8021-4D4F-ADF3-8FB9B3B1F10E}" type="datetimeFigureOut">
              <a:rPr kumimoji="1" lang="ja-JP" altLang="en-US" smtClean="0"/>
              <a:t>2024/9/5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C6796-03C3-4A75-95EF-692F2C802808}" type="slidenum">
              <a:rPr kumimoji="1" lang="ja-JP" altLang="en-US" smtClean="0"/>
              <a:t>‹#›</a:t>
            </a:fld>
            <a:endParaRPr kumimoji="1" lang="ja-JP" altLang="en-US"/>
          </a:p>
        </p:txBody>
      </p:sp>
    </p:spTree>
    <p:extLst>
      <p:ext uri="{BB962C8B-B14F-4D97-AF65-F5344CB8AC3E}">
        <p14:creationId xmlns:p14="http://schemas.microsoft.com/office/powerpoint/2010/main" val="3809180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自動運転とは、車両に搭載されたセンサーやカメラ、</a:t>
            </a:r>
            <a:r>
              <a:rPr kumimoji="1" lang="en-US" altLang="ja-JP" sz="1200" b="0" i="0" kern="1200" dirty="0">
                <a:solidFill>
                  <a:schemeClr val="tx1"/>
                </a:solidFill>
                <a:effectLst/>
                <a:latin typeface="+mn-lt"/>
                <a:ea typeface="+mn-ea"/>
                <a:cs typeface="+mn-cs"/>
              </a:rPr>
              <a:t>GPS </a:t>
            </a:r>
            <a:r>
              <a:rPr kumimoji="1" lang="ja-JP" altLang="en-US" sz="1200" b="0" i="0" kern="1200" dirty="0">
                <a:solidFill>
                  <a:schemeClr val="tx1"/>
                </a:solidFill>
                <a:effectLst/>
                <a:latin typeface="+mn-lt"/>
                <a:ea typeface="+mn-ea"/>
                <a:cs typeface="+mn-cs"/>
              </a:rPr>
              <a:t>などの情報をもとに、人間が操作することなく車両が自律的に走行する技術のことです。自動運転には、レベル </a:t>
            </a:r>
            <a:r>
              <a:rPr kumimoji="1" lang="en-US" altLang="ja-JP" sz="1200" b="0" i="0" kern="1200" dirty="0">
                <a:solidFill>
                  <a:schemeClr val="tx1"/>
                </a:solidFill>
                <a:effectLst/>
                <a:latin typeface="+mn-lt"/>
                <a:ea typeface="+mn-ea"/>
                <a:cs typeface="+mn-cs"/>
              </a:rPr>
              <a:t>0 </a:t>
            </a:r>
            <a:r>
              <a:rPr kumimoji="1" lang="ja-JP" altLang="en-US" sz="1200" b="0" i="0" kern="1200" dirty="0">
                <a:solidFill>
                  <a:schemeClr val="tx1"/>
                </a:solidFill>
                <a:effectLst/>
                <a:latin typeface="+mn-lt"/>
                <a:ea typeface="+mn-ea"/>
                <a:cs typeface="+mn-cs"/>
              </a:rPr>
              <a:t>からレベル </a:t>
            </a:r>
            <a:r>
              <a:rPr kumimoji="1" lang="en-US" altLang="ja-JP" sz="1200" b="0" i="0" kern="1200" dirty="0">
                <a:solidFill>
                  <a:schemeClr val="tx1"/>
                </a:solidFill>
                <a:effectLst/>
                <a:latin typeface="+mn-lt"/>
                <a:ea typeface="+mn-ea"/>
                <a:cs typeface="+mn-cs"/>
              </a:rPr>
              <a:t>5 </a:t>
            </a:r>
            <a:r>
              <a:rPr kumimoji="1" lang="ja-JP" altLang="en-US" sz="1200" b="0" i="0" kern="1200" dirty="0">
                <a:solidFill>
                  <a:schemeClr val="tx1"/>
                </a:solidFill>
                <a:effectLst/>
                <a:latin typeface="+mn-lt"/>
                <a:ea typeface="+mn-ea"/>
                <a:cs typeface="+mn-cs"/>
              </a:rPr>
              <a:t>までの </a:t>
            </a:r>
            <a:r>
              <a:rPr kumimoji="1" lang="en-US" altLang="ja-JP" sz="1200" b="0" i="0" kern="1200" dirty="0">
                <a:solidFill>
                  <a:schemeClr val="tx1"/>
                </a:solidFill>
                <a:effectLst/>
                <a:latin typeface="+mn-lt"/>
                <a:ea typeface="+mn-ea"/>
                <a:cs typeface="+mn-cs"/>
              </a:rPr>
              <a:t>5 </a:t>
            </a:r>
            <a:r>
              <a:rPr kumimoji="1" lang="ja-JP" altLang="en-US" sz="1200" b="0" i="0" kern="1200" dirty="0" err="1">
                <a:solidFill>
                  <a:schemeClr val="tx1"/>
                </a:solidFill>
                <a:effectLst/>
                <a:latin typeface="+mn-lt"/>
                <a:ea typeface="+mn-ea"/>
                <a:cs typeface="+mn-cs"/>
              </a:rPr>
              <a:t>つの</a:t>
            </a:r>
            <a:r>
              <a:rPr kumimoji="1" lang="ja-JP" altLang="en-US" sz="1200" b="0" i="0" kern="1200" dirty="0">
                <a:solidFill>
                  <a:schemeClr val="tx1"/>
                </a:solidFill>
                <a:effectLst/>
                <a:latin typeface="+mn-lt"/>
                <a:ea typeface="+mn-ea"/>
                <a:cs typeface="+mn-cs"/>
              </a:rPr>
              <a:t>段階があります。レベル </a:t>
            </a:r>
            <a:r>
              <a:rPr kumimoji="1" lang="en-US" altLang="ja-JP" sz="1200" b="0" i="0" kern="1200" dirty="0">
                <a:solidFill>
                  <a:schemeClr val="tx1"/>
                </a:solidFill>
                <a:effectLst/>
                <a:latin typeface="+mn-lt"/>
                <a:ea typeface="+mn-ea"/>
                <a:cs typeface="+mn-cs"/>
              </a:rPr>
              <a:t>0 </a:t>
            </a:r>
            <a:r>
              <a:rPr kumimoji="1" lang="ja-JP" altLang="en-US" sz="1200" b="0" i="0" kern="1200" dirty="0">
                <a:solidFill>
                  <a:schemeClr val="tx1"/>
                </a:solidFill>
                <a:effectLst/>
                <a:latin typeface="+mn-lt"/>
                <a:ea typeface="+mn-ea"/>
                <a:cs typeface="+mn-cs"/>
              </a:rPr>
              <a:t>は完全に人間が運転するものであり、レベル </a:t>
            </a:r>
            <a:r>
              <a:rPr kumimoji="1" lang="en-US" altLang="ja-JP" sz="1200" b="0" i="0" kern="1200" dirty="0">
                <a:solidFill>
                  <a:schemeClr val="tx1"/>
                </a:solidFill>
                <a:effectLst/>
                <a:latin typeface="+mn-lt"/>
                <a:ea typeface="+mn-ea"/>
                <a:cs typeface="+mn-cs"/>
              </a:rPr>
              <a:t>5 </a:t>
            </a:r>
            <a:r>
              <a:rPr kumimoji="1" lang="ja-JP" altLang="en-US" sz="1200" b="0" i="0" kern="1200" dirty="0">
                <a:solidFill>
                  <a:schemeClr val="tx1"/>
                </a:solidFill>
                <a:effectLst/>
                <a:latin typeface="+mn-lt"/>
                <a:ea typeface="+mn-ea"/>
                <a:cs typeface="+mn-cs"/>
              </a:rPr>
              <a:t>は完全に自律的に運転するものです。</a:t>
            </a:r>
            <a:endParaRPr kumimoji="1" lang="ja-JP" altLang="en-US" dirty="0"/>
          </a:p>
        </p:txBody>
      </p:sp>
      <p:sp>
        <p:nvSpPr>
          <p:cNvPr id="4" name="スライド番号プレースホルダー 3"/>
          <p:cNvSpPr>
            <a:spLocks noGrp="1"/>
          </p:cNvSpPr>
          <p:nvPr>
            <p:ph type="sldNum" sz="quarter" idx="10"/>
          </p:nvPr>
        </p:nvSpPr>
        <p:spPr/>
        <p:txBody>
          <a:bodyPr/>
          <a:lstStyle/>
          <a:p>
            <a:fld id="{5E1C6796-03C3-4A75-95EF-692F2C802808}" type="slidenum">
              <a:rPr kumimoji="1" lang="ja-JP" altLang="en-US" smtClean="0"/>
              <a:t>1</a:t>
            </a:fld>
            <a:endParaRPr kumimoji="1" lang="ja-JP" altLang="en-US"/>
          </a:p>
        </p:txBody>
      </p:sp>
    </p:spTree>
    <p:extLst>
      <p:ext uri="{BB962C8B-B14F-4D97-AF65-F5344CB8AC3E}">
        <p14:creationId xmlns:p14="http://schemas.microsoft.com/office/powerpoint/2010/main" val="84819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E1C6796-03C3-4A75-95EF-692F2C802808}" type="slidenum">
              <a:rPr kumimoji="1" lang="ja-JP" altLang="en-US" smtClean="0"/>
              <a:t>2</a:t>
            </a:fld>
            <a:endParaRPr kumimoji="1" lang="ja-JP" altLang="en-US"/>
          </a:p>
        </p:txBody>
      </p:sp>
    </p:spTree>
    <p:extLst>
      <p:ext uri="{BB962C8B-B14F-4D97-AF65-F5344CB8AC3E}">
        <p14:creationId xmlns:p14="http://schemas.microsoft.com/office/powerpoint/2010/main" val="353840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E1C6796-03C3-4A75-95EF-692F2C802808}" type="slidenum">
              <a:rPr kumimoji="1" lang="ja-JP" altLang="en-US" smtClean="0"/>
              <a:t>5</a:t>
            </a:fld>
            <a:endParaRPr kumimoji="1" lang="ja-JP" altLang="en-US"/>
          </a:p>
        </p:txBody>
      </p:sp>
    </p:spTree>
    <p:extLst>
      <p:ext uri="{BB962C8B-B14F-4D97-AF65-F5344CB8AC3E}">
        <p14:creationId xmlns:p14="http://schemas.microsoft.com/office/powerpoint/2010/main" val="157217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348030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401442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235407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68058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273861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41676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21101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422791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337586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13691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EAB7572-C02F-4A85-844A-55949D85DF41}" type="datetimeFigureOut">
              <a:rPr kumimoji="1" lang="ja-JP" altLang="en-US" smtClean="0"/>
              <a:t>2024/9/5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223907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B7572-C02F-4A85-844A-55949D85DF41}" type="datetimeFigureOut">
              <a:rPr kumimoji="1" lang="ja-JP" altLang="en-US" smtClean="0"/>
              <a:t>2024/9/5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A0FCF-CDA2-4D85-ACED-1C4DD4E03C84}" type="slidenum">
              <a:rPr kumimoji="1" lang="ja-JP" altLang="en-US" smtClean="0"/>
              <a:t>‹#›</a:t>
            </a:fld>
            <a:endParaRPr kumimoji="1" lang="ja-JP" altLang="en-US"/>
          </a:p>
        </p:txBody>
      </p:sp>
    </p:spTree>
    <p:extLst>
      <p:ext uri="{BB962C8B-B14F-4D97-AF65-F5344CB8AC3E}">
        <p14:creationId xmlns:p14="http://schemas.microsoft.com/office/powerpoint/2010/main" val="3808341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1019" y="314036"/>
            <a:ext cx="1005403" cy="584775"/>
          </a:xfrm>
          <a:prstGeom prst="rect">
            <a:avLst/>
          </a:prstGeom>
          <a:noFill/>
        </p:spPr>
        <p:txBody>
          <a:bodyPr wrap="none" rtlCol="0">
            <a:spAutoFit/>
          </a:bodyPr>
          <a:lstStyle/>
          <a:p>
            <a:r>
              <a:rPr kumimoji="1" lang="ja-JP" altLang="en-US" sz="3200" dirty="0">
                <a:latin typeface="ＭＳ Ｐゴシック" panose="020B0600070205080204" pitchFamily="50" charset="-128"/>
                <a:ea typeface="ＭＳ Ｐゴシック" panose="020B0600070205080204" pitchFamily="50" charset="-128"/>
              </a:rPr>
              <a:t>現状</a:t>
            </a:r>
          </a:p>
        </p:txBody>
      </p:sp>
      <p:pic>
        <p:nvPicPr>
          <p:cNvPr id="3" name="図 2"/>
          <p:cNvPicPr>
            <a:picLocks noChangeAspect="1"/>
          </p:cNvPicPr>
          <p:nvPr/>
        </p:nvPicPr>
        <p:blipFill>
          <a:blip r:embed="rId3"/>
          <a:stretch>
            <a:fillRect/>
          </a:stretch>
        </p:blipFill>
        <p:spPr>
          <a:xfrm>
            <a:off x="411019" y="1150481"/>
            <a:ext cx="5493604" cy="4526292"/>
          </a:xfrm>
          <a:prstGeom prst="rect">
            <a:avLst/>
          </a:prstGeom>
        </p:spPr>
      </p:pic>
      <p:sp>
        <p:nvSpPr>
          <p:cNvPr id="4" name="正方形/長方形 3"/>
          <p:cNvSpPr/>
          <p:nvPr/>
        </p:nvSpPr>
        <p:spPr>
          <a:xfrm>
            <a:off x="6096000" y="1906066"/>
            <a:ext cx="6096000" cy="2031325"/>
          </a:xfrm>
          <a:prstGeom prst="rect">
            <a:avLst/>
          </a:prstGeom>
        </p:spPr>
        <p:txBody>
          <a:bodyPr>
            <a:spAutoFit/>
          </a:bodyPr>
          <a:lstStyle/>
          <a:p>
            <a:r>
              <a:rPr lang="ja-JP" altLang="en-US" b="0" i="0">
                <a:solidFill>
                  <a:srgbClr val="2E2D2D"/>
                </a:solidFill>
                <a:effectLst/>
                <a:latin typeface="ＭＳ Ｐゴシック" panose="020B0600070205080204" pitchFamily="50" charset="-128"/>
                <a:ea typeface="ＭＳ Ｐゴシック" panose="020B0600070205080204" pitchFamily="50" charset="-128"/>
              </a:rPr>
              <a:t>日本を含む各国では、レベル</a:t>
            </a:r>
            <a:r>
              <a:rPr lang="en-US" altLang="ja-JP" b="0" i="0">
                <a:solidFill>
                  <a:srgbClr val="2E2D2D"/>
                </a:solidFill>
                <a:effectLst/>
                <a:latin typeface="ＭＳ Ｐゴシック" panose="020B0600070205080204" pitchFamily="50" charset="-128"/>
                <a:ea typeface="ＭＳ Ｐゴシック" panose="020B0600070205080204" pitchFamily="50" charset="-128"/>
              </a:rPr>
              <a:t>3</a:t>
            </a:r>
            <a:r>
              <a:rPr lang="ja-JP" altLang="en-US" b="0" i="0">
                <a:solidFill>
                  <a:srgbClr val="2E2D2D"/>
                </a:solidFill>
                <a:effectLst/>
                <a:latin typeface="ＭＳ Ｐゴシック" panose="020B0600070205080204" pitchFamily="50" charset="-128"/>
                <a:ea typeface="ＭＳ Ｐゴシック" panose="020B0600070205080204" pitchFamily="50" charset="-128"/>
              </a:rPr>
              <a:t>よりもレベル</a:t>
            </a:r>
            <a:r>
              <a:rPr lang="en-US" altLang="ja-JP" b="0" i="0">
                <a:solidFill>
                  <a:srgbClr val="2E2D2D"/>
                </a:solidFill>
                <a:effectLst/>
                <a:latin typeface="ＭＳ Ｐゴシック" panose="020B0600070205080204" pitchFamily="50" charset="-128"/>
                <a:ea typeface="ＭＳ Ｐゴシック" panose="020B0600070205080204" pitchFamily="50" charset="-128"/>
              </a:rPr>
              <a:t>4</a:t>
            </a:r>
            <a:r>
              <a:rPr lang="ja-JP" altLang="en-US" b="0" i="0">
                <a:solidFill>
                  <a:srgbClr val="2E2D2D"/>
                </a:solidFill>
                <a:effectLst/>
                <a:latin typeface="ＭＳ Ｐゴシック" panose="020B0600070205080204" pitchFamily="50" charset="-128"/>
                <a:ea typeface="ＭＳ Ｐゴシック" panose="020B0600070205080204" pitchFamily="50" charset="-128"/>
              </a:rPr>
              <a:t>対応の自動運転車の開発に力を入れる傾向があ</a:t>
            </a:r>
            <a:r>
              <a:rPr lang="ja-JP" altLang="en-US">
                <a:solidFill>
                  <a:srgbClr val="2E2D2D"/>
                </a:solidFill>
                <a:latin typeface="ＭＳ Ｐゴシック" panose="020B0600070205080204" pitchFamily="50" charset="-128"/>
                <a:ea typeface="ＭＳ Ｐゴシック" panose="020B0600070205080204" pitchFamily="50" charset="-128"/>
              </a:rPr>
              <a:t>る</a:t>
            </a:r>
            <a:r>
              <a:rPr lang="ja-JP" altLang="en-US" b="0" i="0">
                <a:solidFill>
                  <a:srgbClr val="2E2D2D"/>
                </a:solidFill>
                <a:effectLst/>
                <a:latin typeface="ＭＳ Ｐゴシック" panose="020B0600070205080204" pitchFamily="50" charset="-128"/>
                <a:ea typeface="ＭＳ Ｐゴシック" panose="020B0600070205080204" pitchFamily="50" charset="-128"/>
              </a:rPr>
              <a:t>。レベル</a:t>
            </a:r>
            <a:r>
              <a:rPr lang="en-US" altLang="ja-JP" b="0" i="0">
                <a:solidFill>
                  <a:srgbClr val="2E2D2D"/>
                </a:solidFill>
                <a:effectLst/>
                <a:latin typeface="ＭＳ Ｐゴシック" panose="020B0600070205080204" pitchFamily="50" charset="-128"/>
                <a:ea typeface="ＭＳ Ｐゴシック" panose="020B0600070205080204" pitchFamily="50" charset="-128"/>
              </a:rPr>
              <a:t>4</a:t>
            </a:r>
            <a:r>
              <a:rPr lang="ja-JP" altLang="en-US" b="0" i="0">
                <a:solidFill>
                  <a:srgbClr val="2E2D2D"/>
                </a:solidFill>
                <a:effectLst/>
                <a:latin typeface="ＭＳ Ｐゴシック" panose="020B0600070205080204" pitchFamily="50" charset="-128"/>
                <a:ea typeface="ＭＳ Ｐゴシック" panose="020B0600070205080204" pitchFamily="50" charset="-128"/>
              </a:rPr>
              <a:t>とは、「限定された条件の中でシステムがすべての運転タスクに対応できる自動運転車」のことを指して</a:t>
            </a:r>
            <a:r>
              <a:rPr lang="ja-JP" altLang="en-US">
                <a:solidFill>
                  <a:srgbClr val="2E2D2D"/>
                </a:solidFill>
                <a:latin typeface="ＭＳ Ｐゴシック" panose="020B0600070205080204" pitchFamily="50" charset="-128"/>
                <a:ea typeface="ＭＳ Ｐゴシック" panose="020B0600070205080204" pitchFamily="50" charset="-128"/>
              </a:rPr>
              <a:t>おり、</a:t>
            </a:r>
            <a:r>
              <a:rPr lang="ja-JP" altLang="en-US" b="0" i="0">
                <a:solidFill>
                  <a:srgbClr val="2E2D2D"/>
                </a:solidFill>
                <a:effectLst/>
                <a:latin typeface="ＭＳ Ｐゴシック" panose="020B0600070205080204" pitchFamily="50" charset="-128"/>
                <a:ea typeface="ＭＳ Ｐゴシック" panose="020B0600070205080204" pitchFamily="50" charset="-128"/>
              </a:rPr>
              <a:t>条件からはずれる場合や危険な場合には安全に自動停止できる機能もついているため、理論上運転席は無人でも走行可能である</a:t>
            </a:r>
            <a:endParaRPr lang="en-US" altLang="ja-JP" b="0" i="0">
              <a:solidFill>
                <a:srgbClr val="2E2D2D"/>
              </a:solidFill>
              <a:effectLst/>
              <a:latin typeface="ＭＳ Ｐゴシック" panose="020B0600070205080204" pitchFamily="50" charset="-128"/>
              <a:ea typeface="ＭＳ Ｐゴシック" panose="020B0600070205080204" pitchFamily="50" charset="-128"/>
            </a:endParaRPr>
          </a:p>
          <a:p>
            <a:r>
              <a:rPr lang="en-US" altLang="ja-JP">
                <a:latin typeface="ＭＳ Ｐゴシック" panose="020B0600070205080204" pitchFamily="50" charset="-128"/>
                <a:ea typeface="ＭＳ Ｐゴシック" panose="020B0600070205080204" pitchFamily="50" charset="-128"/>
              </a:rPr>
              <a:t>https://bssp.co.jp/labo/1916/</a:t>
            </a:r>
            <a:endParaRPr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61128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6255" y="461817"/>
            <a:ext cx="6973384" cy="584775"/>
          </a:xfrm>
          <a:prstGeom prst="rect">
            <a:avLst/>
          </a:prstGeom>
          <a:noFill/>
        </p:spPr>
        <p:txBody>
          <a:bodyPr wrap="none" rtlCol="0">
            <a:spAutoFit/>
          </a:bodyPr>
          <a:lstStyle/>
          <a:p>
            <a:r>
              <a:rPr lang="en-US" altLang="ja-JP" sz="3200" dirty="0" smtClean="0">
                <a:latin typeface="ＭＳ Ｐゴシック" panose="020B0600070205080204" pitchFamily="50" charset="-128"/>
                <a:ea typeface="ＭＳ Ｐゴシック" panose="020B0600070205080204" pitchFamily="50" charset="-128"/>
              </a:rPr>
              <a:t>Ai</a:t>
            </a:r>
            <a:r>
              <a:rPr lang="ja-JP" altLang="en-US" sz="3200" dirty="0" smtClean="0">
                <a:latin typeface="ＭＳ Ｐゴシック" panose="020B0600070205080204" pitchFamily="50" charset="-128"/>
                <a:ea typeface="ＭＳ Ｐゴシック" panose="020B0600070205080204" pitchFamily="50" charset="-128"/>
              </a:rPr>
              <a:t>を活用した自動車のメリット</a:t>
            </a:r>
            <a:r>
              <a:rPr lang="ja-JP" altLang="en-US" sz="3200" dirty="0">
                <a:latin typeface="ＭＳ Ｐゴシック" panose="020B0600070205080204" pitchFamily="50" charset="-128"/>
                <a:ea typeface="ＭＳ Ｐゴシック" panose="020B0600070205080204" pitchFamily="50" charset="-128"/>
              </a:rPr>
              <a:t>・デメリット</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166255" y="1246786"/>
            <a:ext cx="12083757" cy="4939814"/>
          </a:xfrm>
          <a:prstGeom prst="rect">
            <a:avLst/>
          </a:prstGeom>
          <a:noFill/>
        </p:spPr>
        <p:txBody>
          <a:bodyPr wrap="none" rtlCol="0">
            <a:spAutoFit/>
          </a:bodyPr>
          <a:lstStyle/>
          <a:p>
            <a:r>
              <a:rPr lang="ja-JP" altLang="en-US" sz="2400" u="sng" dirty="0">
                <a:latin typeface="ＭＳ Ｐゴシック" panose="020B0600070205080204" pitchFamily="50" charset="-128"/>
                <a:ea typeface="ＭＳ Ｐゴシック" panose="020B0600070205080204" pitchFamily="50" charset="-128"/>
              </a:rPr>
              <a:t>メリット</a:t>
            </a:r>
            <a:endParaRPr lang="en-US" altLang="ja-JP" sz="2400" u="sng" dirty="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　</a:t>
            </a:r>
            <a:r>
              <a:rPr kumimoji="1" lang="en-US" altLang="ja-JP" sz="2000" dirty="0" smtClean="0">
                <a:latin typeface="ＭＳ Ｐゴシック" panose="020B0600070205080204" pitchFamily="50" charset="-128"/>
                <a:ea typeface="ＭＳ Ｐゴシック" panose="020B0600070205080204" pitchFamily="50" charset="-128"/>
              </a:rPr>
              <a:t>1</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事故防止</a:t>
            </a:r>
            <a:endParaRPr kumimoji="1"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人間</a:t>
            </a:r>
            <a:r>
              <a:rPr lang="ja-JP" altLang="en-US" sz="2000" dirty="0">
                <a:latin typeface="ＭＳ Ｐゴシック" panose="020B0600070205080204" pitchFamily="50" charset="-128"/>
                <a:ea typeface="ＭＳ Ｐゴシック" panose="020B0600070205080204" pitchFamily="50" charset="-128"/>
              </a:rPr>
              <a:t>のミスや判断ミスによる事故を減らすことが</a:t>
            </a:r>
            <a:r>
              <a:rPr lang="ja-JP" altLang="en-US" sz="2000" dirty="0" smtClean="0">
                <a:latin typeface="ＭＳ Ｐゴシック" panose="020B0600070205080204" pitchFamily="50" charset="-128"/>
                <a:ea typeface="ＭＳ Ｐゴシック" panose="020B0600070205080204" pitchFamily="50" charset="-128"/>
              </a:rPr>
              <a:t>できる</a:t>
            </a:r>
            <a:r>
              <a:rPr lang="ja-JP" altLang="en-US" sz="2000" dirty="0" err="1" smtClean="0">
                <a:latin typeface="ＭＳ Ｐゴシック" panose="020B0600070205080204" pitchFamily="50" charset="-128"/>
                <a:ea typeface="ＭＳ Ｐゴシック" panose="020B0600070205080204" pitchFamily="50" charset="-128"/>
              </a:rPr>
              <a:t>。。</a:t>
            </a:r>
            <a:endParaRPr kumimoji="1" lang="en-US" altLang="ja-JP" sz="2000" dirty="0">
              <a:latin typeface="ＭＳ Ｐゴシック" panose="020B0600070205080204" pitchFamily="50" charset="-128"/>
              <a:ea typeface="ＭＳ Ｐゴシック" panose="020B0600070205080204" pitchFamily="50" charset="-128"/>
            </a:endParaRPr>
          </a:p>
          <a:p>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2</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交通事故解消</a:t>
            </a:r>
            <a:endParaRPr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AI </a:t>
            </a:r>
            <a:r>
              <a:rPr lang="ja-JP" altLang="en-US" sz="2000" dirty="0">
                <a:latin typeface="ＭＳ Ｐゴシック" panose="020B0600070205080204" pitchFamily="50" charset="-128"/>
                <a:ea typeface="ＭＳ Ｐゴシック" panose="020B0600070205080204" pitchFamily="50" charset="-128"/>
              </a:rPr>
              <a:t>が最適なルートを選択し、スムーズな運転を行うことで、交通渋滞が緩和されることが期待されて</a:t>
            </a:r>
            <a:r>
              <a:rPr lang="ja-JP" altLang="en-US" sz="2000" dirty="0" smtClean="0">
                <a:latin typeface="ＭＳ Ｐゴシック" panose="020B0600070205080204" pitchFamily="50" charset="-128"/>
                <a:ea typeface="ＭＳ Ｐゴシック" panose="020B0600070205080204" pitchFamily="50" charset="-128"/>
              </a:rPr>
              <a:t>いる。</a:t>
            </a:r>
            <a:endParaRPr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　</a:t>
            </a:r>
            <a:r>
              <a:rPr kumimoji="1" lang="en-US" altLang="ja-JP" sz="2000" dirty="0" smtClean="0">
                <a:latin typeface="ＭＳ Ｐゴシック" panose="020B0600070205080204" pitchFamily="50" charset="-128"/>
                <a:ea typeface="ＭＳ Ｐゴシック" panose="020B0600070205080204" pitchFamily="50" charset="-128"/>
              </a:rPr>
              <a:t>3</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ユーザビリティの向上</a:t>
            </a:r>
            <a:endParaRPr kumimoji="1"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運転中</a:t>
            </a:r>
            <a:r>
              <a:rPr lang="ja-JP" altLang="en-US" sz="2000" dirty="0">
                <a:latin typeface="ＭＳ Ｐゴシック" panose="020B0600070205080204" pitchFamily="50" charset="-128"/>
                <a:ea typeface="ＭＳ Ｐゴシック" panose="020B0600070205080204" pitchFamily="50" charset="-128"/>
              </a:rPr>
              <a:t>に行うことができなかった作業が可能になる。</a:t>
            </a:r>
            <a:endParaRPr lang="en-US" altLang="ja-JP" dirty="0">
              <a:latin typeface="ＭＳ Ｐゴシック" panose="020B0600070205080204" pitchFamily="50" charset="-128"/>
              <a:ea typeface="ＭＳ Ｐゴシック" panose="020B0600070205080204" pitchFamily="50" charset="-128"/>
            </a:endParaRPr>
          </a:p>
          <a:p>
            <a:r>
              <a:rPr kumimoji="1" lang="ja-JP" altLang="en-US" sz="2400" u="sng" dirty="0">
                <a:latin typeface="ＭＳ Ｐゴシック" panose="020B0600070205080204" pitchFamily="50" charset="-128"/>
                <a:ea typeface="ＭＳ Ｐゴシック" panose="020B0600070205080204" pitchFamily="50" charset="-128"/>
              </a:rPr>
              <a:t>デメリット</a:t>
            </a:r>
            <a:endParaRPr kumimoji="1" lang="en-US" altLang="ja-JP" sz="2400" u="sng" dirty="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　</a:t>
            </a:r>
            <a:r>
              <a:rPr kumimoji="1" lang="en-US" altLang="ja-JP" sz="2000" dirty="0" smtClean="0">
                <a:latin typeface="ＭＳ Ｐゴシック" panose="020B0600070205080204" pitchFamily="50" charset="-128"/>
                <a:ea typeface="ＭＳ Ｐゴシック" panose="020B0600070205080204" pitchFamily="50" charset="-128"/>
              </a:rPr>
              <a:t>1</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センサーの制限</a:t>
            </a:r>
            <a:endParaRPr kumimoji="1"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センサー</a:t>
            </a:r>
            <a:r>
              <a:rPr lang="ja-JP" altLang="en-US" sz="2000" dirty="0">
                <a:latin typeface="ＭＳ Ｐゴシック" panose="020B0600070205080204" pitchFamily="50" charset="-128"/>
                <a:ea typeface="ＭＳ Ｐゴシック" panose="020B0600070205080204" pitchFamily="50" charset="-128"/>
              </a:rPr>
              <a:t>は状況によって限界があり、悪天候や夜間、トンネル内など</a:t>
            </a:r>
            <a:r>
              <a:rPr lang="ja-JP" altLang="en-US" sz="2000" dirty="0" smtClean="0">
                <a:latin typeface="ＭＳ Ｐゴシック" panose="020B0600070205080204" pitchFamily="50" charset="-128"/>
                <a:ea typeface="ＭＳ Ｐゴシック" panose="020B0600070205080204" pitchFamily="50" charset="-128"/>
              </a:rPr>
              <a:t>、</a:t>
            </a:r>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運転</a:t>
            </a:r>
            <a:r>
              <a:rPr lang="ja-JP" altLang="en-US" sz="2000" dirty="0">
                <a:latin typeface="ＭＳ Ｐゴシック" panose="020B0600070205080204" pitchFamily="50" charset="-128"/>
                <a:ea typeface="ＭＳ Ｐゴシック" panose="020B0600070205080204" pitchFamily="50" charset="-128"/>
              </a:rPr>
              <a:t>が困難な状況が発生する可能性がある</a:t>
            </a:r>
            <a:endParaRPr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　</a:t>
            </a:r>
            <a:r>
              <a:rPr kumimoji="1" lang="en-US" altLang="ja-JP" sz="2000" dirty="0" smtClean="0">
                <a:latin typeface="ＭＳ Ｐゴシック" panose="020B0600070205080204" pitchFamily="50" charset="-128"/>
                <a:ea typeface="ＭＳ Ｐゴシック" panose="020B0600070205080204" pitchFamily="50" charset="-128"/>
              </a:rPr>
              <a:t>2</a:t>
            </a:r>
            <a:r>
              <a:rPr kumimoji="1"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前例のない事象への対応</a:t>
            </a:r>
            <a:endParaRPr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前例</a:t>
            </a:r>
            <a:r>
              <a:rPr lang="ja-JP" altLang="en-US" sz="2000" dirty="0">
                <a:latin typeface="ＭＳ Ｐゴシック" panose="020B0600070205080204" pitchFamily="50" charset="-128"/>
                <a:ea typeface="ＭＳ Ｐゴシック" panose="020B0600070205080204" pitchFamily="50" charset="-128"/>
              </a:rPr>
              <a:t>のない事象が発生した場合、正しく判断できず、事故につながる可能性がある。</a:t>
            </a:r>
            <a:endParaRPr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　</a:t>
            </a:r>
            <a:r>
              <a:rPr kumimoji="1" lang="en-US" altLang="ja-JP" sz="2000" dirty="0" smtClean="0">
                <a:latin typeface="ＭＳ Ｐゴシック" panose="020B0600070205080204" pitchFamily="50" charset="-128"/>
                <a:ea typeface="ＭＳ Ｐゴシック" panose="020B0600070205080204" pitchFamily="50" charset="-128"/>
              </a:rPr>
              <a:t>3</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コストの高さ</a:t>
            </a:r>
            <a:endParaRPr kumimoji="1"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　</a:t>
            </a:r>
            <a:r>
              <a:rPr lang="ja-JP" altLang="en-US" sz="2000" dirty="0" smtClean="0">
                <a:latin typeface="ＭＳ Ｐゴシック" panose="020B0600070205080204" pitchFamily="50" charset="-128"/>
                <a:ea typeface="ＭＳ Ｐゴシック" panose="020B0600070205080204" pitchFamily="50" charset="-128"/>
              </a:rPr>
              <a:t>　高度</a:t>
            </a:r>
            <a:r>
              <a:rPr lang="ja-JP" altLang="en-US" sz="2000" dirty="0">
                <a:latin typeface="ＭＳ Ｐゴシック" panose="020B0600070205080204" pitchFamily="50" charset="-128"/>
                <a:ea typeface="ＭＳ Ｐゴシック" panose="020B0600070205080204" pitchFamily="50" charset="-128"/>
              </a:rPr>
              <a:t>なセンサーやコンピューターなどの装置が必要で、一般的な車よりもコストが高くなる</a:t>
            </a:r>
            <a:r>
              <a:rPr lang="ja-JP" altLang="en-US" sz="2000" dirty="0" smtClean="0">
                <a:latin typeface="ＭＳ Ｐゴシック" panose="020B0600070205080204" pitchFamily="50" charset="-128"/>
                <a:ea typeface="ＭＳ Ｐゴシック" panose="020B0600070205080204" pitchFamily="50" charset="-128"/>
              </a:rPr>
              <a:t>。</a:t>
            </a:r>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sz="700" dirty="0" smtClean="0">
                <a:latin typeface="ＭＳ Ｐゴシック" panose="020B0600070205080204" pitchFamily="50" charset="-128"/>
                <a:ea typeface="ＭＳ Ｐゴシック" panose="020B0600070205080204" pitchFamily="50" charset="-128"/>
              </a:rPr>
              <a:t>　</a:t>
            </a:r>
            <a:r>
              <a:rPr lang="en-US" altLang="ja-JP" sz="700" dirty="0" smtClean="0">
                <a:latin typeface="ＭＳ Ｐゴシック" panose="020B0600070205080204" pitchFamily="50" charset="-128"/>
                <a:ea typeface="ＭＳ Ｐゴシック" panose="020B0600070205080204" pitchFamily="50" charset="-128"/>
              </a:rPr>
              <a:t>										https</a:t>
            </a:r>
            <a:r>
              <a:rPr lang="en-US" altLang="ja-JP" sz="700" dirty="0">
                <a:latin typeface="ＭＳ Ｐゴシック" panose="020B0600070205080204" pitchFamily="50" charset="-128"/>
                <a:ea typeface="ＭＳ Ｐゴシック" panose="020B0600070205080204" pitchFamily="50" charset="-128"/>
              </a:rPr>
              <a:t>://book.st-hakky.com/industry/automatic-driving-ai-mechanism</a:t>
            </a:r>
            <a:r>
              <a:rPr lang="en-US" altLang="ja-JP" sz="700" dirty="0" smtClean="0">
                <a:latin typeface="ＭＳ Ｐゴシック" panose="020B0600070205080204" pitchFamily="50" charset="-128"/>
                <a:ea typeface="ＭＳ Ｐゴシック" panose="020B0600070205080204" pitchFamily="50" charset="-128"/>
              </a:rPr>
              <a:t>/</a:t>
            </a:r>
            <a:endParaRPr lang="ja-JP" altLang="en-US" sz="7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5820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1312" y="482669"/>
            <a:ext cx="4299575" cy="584775"/>
          </a:xfrm>
          <a:prstGeom prst="rect">
            <a:avLst/>
          </a:prstGeom>
          <a:noFill/>
        </p:spPr>
        <p:txBody>
          <a:bodyPr wrap="none" rtlCol="0">
            <a:spAutoFit/>
          </a:bodyPr>
          <a:lstStyle/>
          <a:p>
            <a:r>
              <a:rPr kumimoji="1" lang="en-US" altLang="ja-JP" sz="3200" dirty="0">
                <a:latin typeface="ＭＳ Ｐゴシック" panose="020B0600070205080204" pitchFamily="50" charset="-128"/>
                <a:ea typeface="ＭＳ Ｐゴシック" panose="020B0600070205080204" pitchFamily="50" charset="-128"/>
              </a:rPr>
              <a:t>AI</a:t>
            </a:r>
            <a:r>
              <a:rPr lang="ja-JP" altLang="en-US" sz="3200" dirty="0">
                <a:latin typeface="ＭＳ Ｐゴシック" panose="020B0600070205080204" pitchFamily="50" charset="-128"/>
                <a:ea typeface="ＭＳ Ｐゴシック" panose="020B0600070205080204" pitchFamily="50" charset="-128"/>
              </a:rPr>
              <a:t>を使った</a:t>
            </a:r>
            <a:r>
              <a:rPr kumimoji="1" lang="ja-JP" altLang="en-US" sz="3200" dirty="0">
                <a:latin typeface="ＭＳ Ｐゴシック" panose="020B0600070205080204" pitchFamily="50" charset="-128"/>
                <a:ea typeface="ＭＳ Ｐゴシック" panose="020B0600070205080204" pitchFamily="50" charset="-128"/>
              </a:rPr>
              <a:t>主なシステム</a:t>
            </a:r>
          </a:p>
        </p:txBody>
      </p:sp>
      <p:sp>
        <p:nvSpPr>
          <p:cNvPr id="3" name="テキスト ボックス 2"/>
          <p:cNvSpPr txBox="1"/>
          <p:nvPr/>
        </p:nvSpPr>
        <p:spPr>
          <a:xfrm>
            <a:off x="213700" y="1336158"/>
            <a:ext cx="9600705" cy="1138773"/>
          </a:xfrm>
          <a:prstGeom prst="rect">
            <a:avLst/>
          </a:prstGeom>
          <a:noFill/>
        </p:spPr>
        <p:txBody>
          <a:bodyPr wrap="none" rtlCol="0">
            <a:spAutoFit/>
          </a:bodyPr>
          <a:lstStyle/>
          <a:p>
            <a:r>
              <a:rPr lang="ja-JP" altLang="en-US" sz="2800" u="sng" dirty="0" smtClean="0">
                <a:latin typeface="ＭＳ Ｐゴシック" panose="020B0600070205080204" pitchFamily="50" charset="-128"/>
                <a:ea typeface="ＭＳ Ｐゴシック" panose="020B0600070205080204" pitchFamily="50" charset="-128"/>
              </a:rPr>
              <a:t>ナンバープレート</a:t>
            </a:r>
            <a:r>
              <a:rPr lang="ja-JP" altLang="en-US" sz="2800" u="sng" dirty="0">
                <a:latin typeface="ＭＳ Ｐゴシック" panose="020B0600070205080204" pitchFamily="50" charset="-128"/>
                <a:ea typeface="ＭＳ Ｐゴシック" panose="020B0600070205080204" pitchFamily="50" charset="-128"/>
              </a:rPr>
              <a:t>照合</a:t>
            </a:r>
            <a:endParaRPr lang="en-US" altLang="ja-JP" sz="2800" u="sng" dirty="0">
              <a:latin typeface="ＭＳ Ｐゴシック" panose="020B0600070205080204" pitchFamily="50" charset="-128"/>
              <a:ea typeface="ＭＳ Ｐゴシック" panose="020B0600070205080204" pitchFamily="50" charset="-128"/>
            </a:endParaRPr>
          </a:p>
          <a:p>
            <a:r>
              <a:rPr lang="en-US" altLang="ja-JP" sz="2000" dirty="0">
                <a:latin typeface="ＭＳ Ｐゴシック" panose="020B0600070205080204" pitchFamily="50" charset="-128"/>
                <a:ea typeface="ＭＳ Ｐゴシック" panose="020B0600070205080204" pitchFamily="50" charset="-128"/>
              </a:rPr>
              <a:t>OCR(Optical character recognition, </a:t>
            </a:r>
            <a:r>
              <a:rPr lang="ja-JP" altLang="en-US" sz="2000" dirty="0">
                <a:latin typeface="ＭＳ Ｐゴシック" panose="020B0600070205080204" pitchFamily="50" charset="-128"/>
                <a:ea typeface="ＭＳ Ｐゴシック" panose="020B0600070205080204" pitchFamily="50" charset="-128"/>
              </a:rPr>
              <a:t>光学文字認識</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によって</a:t>
            </a:r>
            <a:r>
              <a:rPr lang="ja-JP" altLang="en-US" sz="2000" b="1" dirty="0" smtClean="0">
                <a:latin typeface="ＭＳ Ｐゴシック" panose="020B0600070205080204" pitchFamily="50" charset="-128"/>
                <a:ea typeface="ＭＳ Ｐゴシック" panose="020B0600070205080204" pitchFamily="50" charset="-128"/>
              </a:rPr>
              <a:t>、</a:t>
            </a:r>
            <a:endParaRPr lang="en-US" altLang="ja-JP" sz="2000" b="1" dirty="0" smtClean="0">
              <a:latin typeface="ＭＳ Ｐゴシック" panose="020B0600070205080204" pitchFamily="50" charset="-128"/>
              <a:ea typeface="ＭＳ Ｐゴシック" panose="020B0600070205080204" pitchFamily="50" charset="-128"/>
            </a:endParaRPr>
          </a:p>
          <a:p>
            <a:r>
              <a:rPr lang="ja-JP" altLang="en-US" sz="2000" dirty="0" smtClean="0">
                <a:latin typeface="ＭＳ Ｐゴシック" panose="020B0600070205080204" pitchFamily="50" charset="-128"/>
                <a:ea typeface="ＭＳ Ｐゴシック" panose="020B0600070205080204" pitchFamily="50" charset="-128"/>
              </a:rPr>
              <a:t>ナンバープレート</a:t>
            </a:r>
            <a:r>
              <a:rPr lang="ja-JP" altLang="en-US" sz="2000" dirty="0">
                <a:latin typeface="ＭＳ Ｐゴシック" panose="020B0600070205080204" pitchFamily="50" charset="-128"/>
                <a:ea typeface="ＭＳ Ｐゴシック" panose="020B0600070205080204" pitchFamily="50" charset="-128"/>
              </a:rPr>
              <a:t>の画像から数字や文字の読み取りを行い、読み取り結果を</a:t>
            </a:r>
            <a:r>
              <a:rPr lang="ja-JP" altLang="en-US" sz="2000" dirty="0" smtClean="0">
                <a:latin typeface="ＭＳ Ｐゴシック" panose="020B0600070205080204" pitchFamily="50" charset="-128"/>
                <a:ea typeface="ＭＳ Ｐゴシック" panose="020B0600070205080204" pitchFamily="50" charset="-128"/>
              </a:rPr>
              <a:t>照合</a:t>
            </a:r>
            <a:r>
              <a:rPr lang="ja-JP" altLang="en-US" sz="2000" dirty="0">
                <a:latin typeface="ＭＳ Ｐゴシック" panose="020B0600070205080204" pitchFamily="50" charset="-128"/>
                <a:ea typeface="ＭＳ Ｐゴシック" panose="020B0600070205080204" pitchFamily="50" charset="-128"/>
              </a:rPr>
              <a:t>する</a:t>
            </a:r>
            <a:r>
              <a:rPr lang="ja-JP" altLang="en-US" sz="2000" dirty="0" smtClean="0">
                <a:latin typeface="ＭＳ Ｐゴシック" panose="020B0600070205080204" pitchFamily="50" charset="-128"/>
                <a:ea typeface="ＭＳ Ｐゴシック" panose="020B0600070205080204" pitchFamily="50" charset="-128"/>
              </a:rPr>
              <a:t>。</a:t>
            </a:r>
            <a:endParaRPr lang="en-US" altLang="ja-JP" sz="2000" dirty="0" smtClean="0">
              <a:latin typeface="ＭＳ Ｐゴシック" panose="020B0600070205080204" pitchFamily="50" charset="-128"/>
              <a:ea typeface="ＭＳ Ｐゴシック" panose="020B0600070205080204" pitchFamily="50" charset="-128"/>
            </a:endParaRPr>
          </a:p>
        </p:txBody>
      </p:sp>
      <p:pic>
        <p:nvPicPr>
          <p:cNvPr id="8" name="図 7"/>
          <p:cNvPicPr>
            <a:picLocks noChangeAspect="1"/>
          </p:cNvPicPr>
          <p:nvPr/>
        </p:nvPicPr>
        <p:blipFill rotWithShape="1">
          <a:blip r:embed="rId2"/>
          <a:srcRect l="27355" r="29177"/>
          <a:stretch/>
        </p:blipFill>
        <p:spPr>
          <a:xfrm>
            <a:off x="8193038" y="4106146"/>
            <a:ext cx="1901924" cy="2456499"/>
          </a:xfrm>
          <a:prstGeom prst="rect">
            <a:avLst/>
          </a:prstGeom>
        </p:spPr>
      </p:pic>
      <p:pic>
        <p:nvPicPr>
          <p:cNvPr id="9" name="図 8"/>
          <p:cNvPicPr>
            <a:picLocks noChangeAspect="1"/>
          </p:cNvPicPr>
          <p:nvPr/>
        </p:nvPicPr>
        <p:blipFill rotWithShape="1">
          <a:blip r:embed="rId3"/>
          <a:srcRect r="30402"/>
          <a:stretch/>
        </p:blipFill>
        <p:spPr>
          <a:xfrm>
            <a:off x="630509" y="4037934"/>
            <a:ext cx="3465955" cy="2369031"/>
          </a:xfrm>
          <a:prstGeom prst="rect">
            <a:avLst/>
          </a:prstGeom>
        </p:spPr>
      </p:pic>
      <p:sp>
        <p:nvSpPr>
          <p:cNvPr id="10" name="正方形/長方形 9"/>
          <p:cNvSpPr/>
          <p:nvPr/>
        </p:nvSpPr>
        <p:spPr>
          <a:xfrm>
            <a:off x="213700" y="3398260"/>
            <a:ext cx="6096000" cy="707886"/>
          </a:xfrm>
          <a:prstGeom prst="rect">
            <a:avLst/>
          </a:prstGeom>
        </p:spPr>
        <p:txBody>
          <a:bodyPr>
            <a:spAutoFit/>
          </a:bodyPr>
          <a:lstStyle/>
          <a:p>
            <a:r>
              <a:rPr lang="ja-JP" altLang="en-US" sz="2000" dirty="0" smtClean="0">
                <a:latin typeface="ＭＳ Ｐゴシック" panose="020B0600070205080204" pitchFamily="50" charset="-128"/>
                <a:ea typeface="ＭＳ Ｐゴシック" panose="020B0600070205080204" pitchFamily="50" charset="-128"/>
              </a:rPr>
              <a:t>①「</a:t>
            </a:r>
            <a:r>
              <a:rPr lang="ja-JP" altLang="en-US" sz="2000" dirty="0">
                <a:latin typeface="ＭＳ Ｐゴシック" panose="020B0600070205080204" pitchFamily="50" charset="-128"/>
                <a:ea typeface="ＭＳ Ｐゴシック" panose="020B0600070205080204" pitchFamily="50" charset="-128"/>
              </a:rPr>
              <a:t>ナンバープレートかナンバープレートじゃないか」</a:t>
            </a:r>
            <a:r>
              <a:rPr lang="ja-JP" altLang="en-US" sz="2000" dirty="0" smtClean="0">
                <a:latin typeface="ＭＳ Ｐゴシック" panose="020B0600070205080204" pitchFamily="50" charset="-128"/>
                <a:ea typeface="ＭＳ Ｐゴシック" panose="020B0600070205080204" pitchFamily="50" charset="-128"/>
              </a:rPr>
              <a:t>を</a:t>
            </a:r>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sz="2000" dirty="0" smtClean="0">
                <a:latin typeface="ＭＳ Ｐゴシック" panose="020B0600070205080204" pitchFamily="50" charset="-128"/>
                <a:ea typeface="ＭＳ Ｐゴシック" panose="020B0600070205080204" pitchFamily="50" charset="-128"/>
              </a:rPr>
              <a:t>教えて</a:t>
            </a:r>
            <a:r>
              <a:rPr lang="ja-JP" altLang="en-US" sz="2000" dirty="0">
                <a:latin typeface="ＭＳ Ｐゴシック" panose="020B0600070205080204" pitchFamily="50" charset="-128"/>
                <a:ea typeface="ＭＳ Ｐゴシック" panose="020B0600070205080204" pitchFamily="50" charset="-128"/>
              </a:rPr>
              <a:t>くれる</a:t>
            </a:r>
            <a:r>
              <a:rPr lang="en-US" altLang="ja-JP" sz="2000" dirty="0">
                <a:latin typeface="ＭＳ Ｐゴシック" panose="020B0600070205080204" pitchFamily="50" charset="-128"/>
                <a:ea typeface="ＭＳ Ｐゴシック" panose="020B0600070205080204" pitchFamily="50" charset="-128"/>
              </a:rPr>
              <a:t>AI</a:t>
            </a:r>
            <a:r>
              <a:rPr lang="ja-JP" altLang="en-US" sz="2000" dirty="0">
                <a:latin typeface="ＭＳ Ｐゴシック" panose="020B0600070205080204" pitchFamily="50" charset="-128"/>
                <a:ea typeface="ＭＳ Ｐゴシック" panose="020B0600070205080204" pitchFamily="50" charset="-128"/>
              </a:rPr>
              <a:t>を用いて判断</a:t>
            </a:r>
          </a:p>
        </p:txBody>
      </p:sp>
      <p:sp>
        <p:nvSpPr>
          <p:cNvPr id="11" name="正方形/長方形 10"/>
          <p:cNvSpPr/>
          <p:nvPr/>
        </p:nvSpPr>
        <p:spPr>
          <a:xfrm>
            <a:off x="6096000" y="3398260"/>
            <a:ext cx="6096000" cy="707886"/>
          </a:xfrm>
          <a:prstGeom prst="rect">
            <a:avLst/>
          </a:prstGeom>
        </p:spPr>
        <p:txBody>
          <a:bodyPr>
            <a:spAutoFit/>
          </a:bodyPr>
          <a:lstStyle/>
          <a:p>
            <a:r>
              <a:rPr lang="ja-JP" altLang="en-US" sz="2000" dirty="0" smtClean="0">
                <a:latin typeface="ＭＳ Ｐゴシック" panose="020B0600070205080204" pitchFamily="50" charset="-128"/>
                <a:ea typeface="ＭＳ Ｐゴシック" panose="020B0600070205080204" pitchFamily="50" charset="-128"/>
              </a:rPr>
              <a:t>②データ間</a:t>
            </a:r>
            <a:r>
              <a:rPr lang="ja-JP" altLang="en-US" sz="2000" dirty="0">
                <a:latin typeface="ＭＳ Ｐゴシック" panose="020B0600070205080204" pitchFamily="50" charset="-128"/>
                <a:ea typeface="ＭＳ Ｐゴシック" panose="020B0600070205080204" pitchFamily="50" charset="-128"/>
              </a:rPr>
              <a:t>の計量が学習できる手法で、データのペアを渡すことにより、そのデータ間の類似度を</a:t>
            </a:r>
            <a:r>
              <a:rPr lang="ja-JP" altLang="en-US" sz="2000" dirty="0" smtClean="0">
                <a:latin typeface="ＭＳ Ｐゴシック" panose="020B0600070205080204" pitchFamily="50" charset="-128"/>
                <a:ea typeface="ＭＳ Ｐゴシック" panose="020B0600070205080204" pitchFamily="50" charset="-128"/>
              </a:rPr>
              <a:t>返す</a:t>
            </a:r>
            <a:r>
              <a:rPr lang="ja-JP" altLang="en-US" sz="2000" dirty="0">
                <a:latin typeface="ＭＳ Ｐゴシック" panose="020B0600070205080204" pitchFamily="50" charset="-128"/>
                <a:ea typeface="ＭＳ Ｐゴシック" panose="020B0600070205080204" pitchFamily="50" charset="-128"/>
              </a:rPr>
              <a:t>。</a:t>
            </a:r>
          </a:p>
        </p:txBody>
      </p:sp>
      <p:sp>
        <p:nvSpPr>
          <p:cNvPr id="12" name="正方形/長方形 11"/>
          <p:cNvSpPr/>
          <p:nvPr/>
        </p:nvSpPr>
        <p:spPr>
          <a:xfrm>
            <a:off x="251369" y="2883772"/>
            <a:ext cx="4224233" cy="461665"/>
          </a:xfrm>
          <a:prstGeom prst="rect">
            <a:avLst/>
          </a:prstGeom>
        </p:spPr>
        <p:txBody>
          <a:bodyPr wrap="none">
            <a:spAutoFit/>
          </a:bodyPr>
          <a:lstStyle/>
          <a:p>
            <a:r>
              <a:rPr lang="ja-JP" altLang="en-US" sz="2400" dirty="0" smtClean="0">
                <a:solidFill>
                  <a:schemeClr val="accent1">
                    <a:lumMod val="75000"/>
                  </a:schemeClr>
                </a:solidFill>
                <a:latin typeface="ＭＳ Ｐゴシック" panose="020B0600070205080204" pitchFamily="50" charset="-128"/>
                <a:ea typeface="ＭＳ Ｐゴシック" panose="020B0600070205080204" pitchFamily="50" charset="-128"/>
              </a:rPr>
              <a:t>ナンバープレート照合の仕組み</a:t>
            </a:r>
            <a:endParaRPr lang="en-US" altLang="ja-JP" sz="2400" dirty="0">
              <a:solidFill>
                <a:schemeClr val="accent1">
                  <a:lumMod val="7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250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13700" y="415635"/>
            <a:ext cx="4299575" cy="584775"/>
          </a:xfrm>
          <a:prstGeom prst="rect">
            <a:avLst/>
          </a:prstGeom>
          <a:noFill/>
        </p:spPr>
        <p:txBody>
          <a:bodyPr wrap="none" rtlCol="0">
            <a:spAutoFit/>
          </a:bodyPr>
          <a:lstStyle/>
          <a:p>
            <a:r>
              <a:rPr kumimoji="1" lang="en-US" altLang="ja-JP" sz="3200" dirty="0">
                <a:latin typeface="ＭＳ Ｐゴシック" panose="020B0600070205080204" pitchFamily="50" charset="-128"/>
                <a:ea typeface="ＭＳ Ｐゴシック" panose="020B0600070205080204" pitchFamily="50" charset="-128"/>
              </a:rPr>
              <a:t>AI</a:t>
            </a:r>
            <a:r>
              <a:rPr lang="ja-JP" altLang="en-US" sz="3200" dirty="0">
                <a:latin typeface="ＭＳ Ｐゴシック" panose="020B0600070205080204" pitchFamily="50" charset="-128"/>
                <a:ea typeface="ＭＳ Ｐゴシック" panose="020B0600070205080204" pitchFamily="50" charset="-128"/>
              </a:rPr>
              <a:t>を使った</a:t>
            </a:r>
            <a:r>
              <a:rPr kumimoji="1" lang="ja-JP" altLang="en-US" sz="3200" dirty="0">
                <a:latin typeface="ＭＳ Ｐゴシック" panose="020B0600070205080204" pitchFamily="50" charset="-128"/>
                <a:ea typeface="ＭＳ Ｐゴシック" panose="020B0600070205080204" pitchFamily="50" charset="-128"/>
              </a:rPr>
              <a:t>主なシステム</a:t>
            </a:r>
          </a:p>
        </p:txBody>
      </p:sp>
      <p:sp>
        <p:nvSpPr>
          <p:cNvPr id="3" name="テキスト ボックス 2"/>
          <p:cNvSpPr txBox="1"/>
          <p:nvPr/>
        </p:nvSpPr>
        <p:spPr>
          <a:xfrm>
            <a:off x="99400" y="1336119"/>
            <a:ext cx="11804835" cy="4678204"/>
          </a:xfrm>
          <a:prstGeom prst="rect">
            <a:avLst/>
          </a:prstGeom>
          <a:noFill/>
        </p:spPr>
        <p:txBody>
          <a:bodyPr wrap="none" rtlCol="0">
            <a:spAutoFit/>
          </a:bodyPr>
          <a:lstStyle/>
          <a:p>
            <a:r>
              <a:rPr lang="ja-JP" altLang="en-US" sz="2800" u="sng" dirty="0">
                <a:latin typeface="ＭＳ Ｐゴシック" panose="020B0600070205080204" pitchFamily="50" charset="-128"/>
                <a:ea typeface="ＭＳ Ｐゴシック" panose="020B0600070205080204" pitchFamily="50" charset="-128"/>
              </a:rPr>
              <a:t>ナンバープレート照合</a:t>
            </a:r>
            <a:r>
              <a:rPr lang="ja-JP" altLang="en-US" sz="2800" u="sng" dirty="0" smtClean="0">
                <a:latin typeface="ＭＳ Ｐゴシック" panose="020B0600070205080204" pitchFamily="50" charset="-128"/>
                <a:ea typeface="ＭＳ Ｐゴシック" panose="020B0600070205080204" pitchFamily="50" charset="-128"/>
              </a:rPr>
              <a:t>の応用技術</a:t>
            </a:r>
            <a:endParaRPr lang="en-US" altLang="ja-JP" sz="2800" u="sng" dirty="0">
              <a:latin typeface="ＭＳ Ｐゴシック" panose="020B0600070205080204" pitchFamily="50" charset="-128"/>
              <a:ea typeface="ＭＳ Ｐゴシック" panose="020B0600070205080204" pitchFamily="50" charset="-128"/>
            </a:endParaRPr>
          </a:p>
          <a:p>
            <a:endParaRPr lang="en-US" altLang="ja-JP" sz="2400" u="sng" dirty="0" smtClean="0">
              <a:latin typeface="ＭＳ Ｐゴシック" panose="020B0600070205080204" pitchFamily="50" charset="-128"/>
              <a:ea typeface="ＭＳ Ｐゴシック" panose="020B0600070205080204" pitchFamily="50" charset="-128"/>
            </a:endParaRPr>
          </a:p>
          <a:p>
            <a:r>
              <a:rPr lang="ja-JP" altLang="en-US" sz="2400" dirty="0" smtClean="0">
                <a:solidFill>
                  <a:schemeClr val="accent1">
                    <a:lumMod val="75000"/>
                  </a:schemeClr>
                </a:solidFill>
                <a:latin typeface="ＭＳ Ｐゴシック" panose="020B0600070205080204" pitchFamily="50" charset="-128"/>
                <a:ea typeface="ＭＳ Ｐゴシック" panose="020B0600070205080204" pitchFamily="50" charset="-128"/>
              </a:rPr>
              <a:t>駐車場</a:t>
            </a:r>
            <a:r>
              <a:rPr lang="ja-JP" altLang="en-US" sz="2400" dirty="0">
                <a:solidFill>
                  <a:schemeClr val="accent1">
                    <a:lumMod val="75000"/>
                  </a:schemeClr>
                </a:solidFill>
                <a:latin typeface="ＭＳ Ｐゴシック" panose="020B0600070205080204" pitchFamily="50" charset="-128"/>
                <a:ea typeface="ＭＳ Ｐゴシック" panose="020B0600070205080204" pitchFamily="50" charset="-128"/>
              </a:rPr>
              <a:t>の不正車両の管理</a:t>
            </a:r>
            <a:endParaRPr lang="en-US" altLang="ja-JP" sz="2400" dirty="0">
              <a:solidFill>
                <a:schemeClr val="accent1">
                  <a:lumMod val="75000"/>
                </a:schemeClr>
              </a:solidFill>
              <a:latin typeface="ＭＳ Ｐゴシック" panose="020B0600070205080204" pitchFamily="50" charset="-128"/>
              <a:ea typeface="ＭＳ Ｐゴシック" panose="020B0600070205080204" pitchFamily="50" charset="-128"/>
            </a:endParaRPr>
          </a:p>
          <a:p>
            <a:r>
              <a:rPr lang="ja-JP" altLang="en-US" sz="2000" dirty="0" smtClean="0">
                <a:latin typeface="ＭＳ Ｐゴシック" panose="020B0600070205080204" pitchFamily="50" charset="-128"/>
                <a:ea typeface="ＭＳ Ｐゴシック" panose="020B0600070205080204" pitchFamily="50" charset="-128"/>
              </a:rPr>
              <a:t>・無賃</a:t>
            </a:r>
            <a:r>
              <a:rPr lang="ja-JP" altLang="en-US" sz="2000" dirty="0">
                <a:latin typeface="ＭＳ Ｐゴシック" panose="020B0600070205080204" pitchFamily="50" charset="-128"/>
                <a:ea typeface="ＭＳ Ｐゴシック" panose="020B0600070205080204" pitchFamily="50" charset="-128"/>
              </a:rPr>
              <a:t>駐車が発覚したらその車両を不正車両としてナンバープレートを登録</a:t>
            </a:r>
            <a:r>
              <a:rPr lang="ja-JP" altLang="en-US" sz="2000" dirty="0" smtClean="0">
                <a:latin typeface="ＭＳ Ｐゴシック" panose="020B0600070205080204" pitchFamily="50" charset="-128"/>
                <a:ea typeface="ＭＳ Ｐゴシック" panose="020B0600070205080204" pitchFamily="50" charset="-128"/>
              </a:rPr>
              <a:t>し</a:t>
            </a:r>
            <a:r>
              <a:rPr lang="ja-JP" altLang="en-US" sz="2000" dirty="0" smtClean="0">
                <a:latin typeface="ＭＳ Ｐゴシック" panose="020B0600070205080204" pitchFamily="50" charset="-128"/>
                <a:ea typeface="ＭＳ Ｐゴシック" panose="020B0600070205080204" pitchFamily="50" charset="-128"/>
              </a:rPr>
              <a:t>て、</a:t>
            </a:r>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sz="2000" dirty="0" smtClean="0">
                <a:latin typeface="ＭＳ Ｐゴシック" panose="020B0600070205080204" pitchFamily="50" charset="-128"/>
                <a:ea typeface="ＭＳ Ｐゴシック" panose="020B0600070205080204" pitchFamily="50" charset="-128"/>
              </a:rPr>
              <a:t>登録</a:t>
            </a:r>
            <a:r>
              <a:rPr lang="ja-JP" altLang="en-US" sz="2000" dirty="0">
                <a:latin typeface="ＭＳ Ｐゴシック" panose="020B0600070205080204" pitchFamily="50" charset="-128"/>
                <a:ea typeface="ＭＳ Ｐゴシック" panose="020B0600070205080204" pitchFamily="50" charset="-128"/>
              </a:rPr>
              <a:t>した不正車両が来場したときに駐車場管理会社に</a:t>
            </a:r>
            <a:r>
              <a:rPr lang="ja-JP" altLang="en-US" sz="2000" dirty="0" smtClean="0">
                <a:latin typeface="ＭＳ Ｐゴシック" panose="020B0600070205080204" pitchFamily="50" charset="-128"/>
                <a:ea typeface="ＭＳ Ｐゴシック" panose="020B0600070205080204" pitchFamily="50" charset="-128"/>
              </a:rPr>
              <a:t>知らせ</a:t>
            </a:r>
            <a:r>
              <a:rPr lang="ja-JP" altLang="en-US" sz="2000" dirty="0">
                <a:latin typeface="ＭＳ Ｐゴシック" panose="020B0600070205080204" pitchFamily="50" charset="-128"/>
                <a:ea typeface="ＭＳ Ｐゴシック" panose="020B0600070205080204" pitchFamily="50" charset="-128"/>
              </a:rPr>
              <a:t>る</a:t>
            </a:r>
            <a:r>
              <a:rPr lang="ja-JP" altLang="en-US" sz="2000" dirty="0" smtClean="0">
                <a:latin typeface="ＭＳ Ｐゴシック" panose="020B0600070205080204" pitchFamily="50" charset="-128"/>
                <a:ea typeface="ＭＳ Ｐゴシック" panose="020B0600070205080204" pitchFamily="50" charset="-128"/>
              </a:rPr>
              <a:t>。</a:t>
            </a:r>
            <a:endParaRPr lang="en-US" altLang="ja-JP" sz="2000" dirty="0" smtClean="0">
              <a:latin typeface="ＭＳ Ｐゴシック" panose="020B0600070205080204" pitchFamily="50" charset="-128"/>
              <a:ea typeface="ＭＳ Ｐゴシック" panose="020B0600070205080204" pitchFamily="50" charset="-128"/>
            </a:endParaRPr>
          </a:p>
          <a:p>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sz="2400" dirty="0">
                <a:solidFill>
                  <a:schemeClr val="accent1">
                    <a:lumMod val="75000"/>
                  </a:schemeClr>
                </a:solidFill>
                <a:latin typeface="ＭＳ Ｐゴシック" panose="020B0600070205080204" pitchFamily="50" charset="-128"/>
                <a:ea typeface="ＭＳ Ｐゴシック" panose="020B0600070205080204" pitchFamily="50" charset="-128"/>
              </a:rPr>
              <a:t>車両の交通整理</a:t>
            </a:r>
            <a:endParaRPr lang="en-US" altLang="ja-JP" sz="2400" dirty="0">
              <a:solidFill>
                <a:schemeClr val="accent1">
                  <a:lumMod val="75000"/>
                </a:schemeClr>
              </a:solidFill>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・交通量調査にナンバープレートの比較を組み合わせることにより、</a:t>
            </a:r>
            <a:endParaRPr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「〇〇地点を通った車両のうち何台が△△地点を通過した。」といったような通過車両の台数からルートごとに</a:t>
            </a:r>
            <a:endParaRPr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別れた割合を算出することで交通ルートの分析が</a:t>
            </a:r>
            <a:r>
              <a:rPr lang="ja-JP" altLang="en-US" sz="2000" dirty="0" smtClean="0">
                <a:latin typeface="ＭＳ Ｐゴシック" panose="020B0600070205080204" pitchFamily="50" charset="-128"/>
                <a:ea typeface="ＭＳ Ｐゴシック" panose="020B0600070205080204" pitchFamily="50" charset="-128"/>
              </a:rPr>
              <a:t>可能。</a:t>
            </a:r>
            <a:endParaRPr lang="en-US" altLang="ja-JP" sz="2000" dirty="0" smtClean="0">
              <a:latin typeface="ＭＳ Ｐゴシック" panose="020B0600070205080204" pitchFamily="50" charset="-128"/>
              <a:ea typeface="ＭＳ Ｐゴシック" panose="020B0600070205080204" pitchFamily="50" charset="-128"/>
            </a:endParaRPr>
          </a:p>
          <a:p>
            <a:endParaRPr lang="ja-JP" altLang="en-US"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・イベント会場や新規店舗などで来場車両同士のナンバープレートを照合することで、</a:t>
            </a:r>
            <a:endParaRPr lang="en-US" altLang="ja-JP" sz="20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「一日目の来場車数のうち何台が二日目にも来場した。」というような割合を算出することも</a:t>
            </a:r>
            <a:r>
              <a:rPr lang="ja-JP" altLang="en-US" sz="2000" dirty="0" smtClean="0">
                <a:latin typeface="ＭＳ Ｐゴシック" panose="020B0600070205080204" pitchFamily="50" charset="-128"/>
                <a:ea typeface="ＭＳ Ｐゴシック" panose="020B0600070205080204" pitchFamily="50" charset="-128"/>
              </a:rPr>
              <a:t>可能。</a:t>
            </a:r>
            <a:endParaRPr lang="en-US" altLang="ja-JP" sz="2000" dirty="0">
              <a:latin typeface="ＭＳ Ｐゴシック" panose="020B0600070205080204" pitchFamily="50" charset="-128"/>
              <a:ea typeface="ＭＳ Ｐゴシック" panose="020B0600070205080204" pitchFamily="50" charset="-128"/>
            </a:endParaRPr>
          </a:p>
          <a:p>
            <a:endParaRPr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9843280" y="6611779"/>
            <a:ext cx="2129109" cy="246221"/>
          </a:xfrm>
          <a:prstGeom prst="rect">
            <a:avLst/>
          </a:prstGeom>
        </p:spPr>
        <p:txBody>
          <a:bodyPr wrap="none">
            <a:spAutoFit/>
          </a:bodyPr>
          <a:lstStyle/>
          <a:p>
            <a:r>
              <a:rPr lang="en-US" altLang="ja-JP" sz="1000" dirty="0">
                <a:latin typeface="ＭＳ Ｐゴシック" panose="020B0600070205080204" pitchFamily="50" charset="-128"/>
                <a:ea typeface="ＭＳ Ｐゴシック" panose="020B0600070205080204" pitchFamily="50" charset="-128"/>
              </a:rPr>
              <a:t>https://aicam.jp/tech/numberplate2</a:t>
            </a:r>
            <a:endParaRPr lang="ja-JP" altLang="en-US" sz="1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11158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3404" y="309737"/>
            <a:ext cx="3786614" cy="523220"/>
          </a:xfrm>
          <a:prstGeom prst="rect">
            <a:avLst/>
          </a:prstGeom>
          <a:noFill/>
        </p:spPr>
        <p:txBody>
          <a:bodyPr wrap="none" rtlCol="0">
            <a:spAutoFit/>
          </a:bodyPr>
          <a:lstStyle/>
          <a:p>
            <a:r>
              <a:rPr kumimoji="1" lang="en-US" altLang="ja-JP" sz="2800" dirty="0">
                <a:latin typeface="ＭＳ Ｐゴシック" panose="020B0600070205080204" pitchFamily="50" charset="-128"/>
                <a:ea typeface="ＭＳ Ｐゴシック" panose="020B0600070205080204" pitchFamily="50" charset="-128"/>
              </a:rPr>
              <a:t>AI</a:t>
            </a:r>
            <a:r>
              <a:rPr lang="ja-JP" altLang="en-US" sz="2800" dirty="0">
                <a:latin typeface="ＭＳ Ｐゴシック" panose="020B0600070205080204" pitchFamily="50" charset="-128"/>
                <a:ea typeface="ＭＳ Ｐゴシック" panose="020B0600070205080204" pitchFamily="50" charset="-128"/>
              </a:rPr>
              <a:t>を使った</a:t>
            </a:r>
            <a:r>
              <a:rPr kumimoji="1" lang="ja-JP" altLang="en-US" sz="2800" dirty="0">
                <a:latin typeface="ＭＳ Ｐゴシック" panose="020B0600070205080204" pitchFamily="50" charset="-128"/>
                <a:ea typeface="ＭＳ Ｐゴシック" panose="020B0600070205080204" pitchFamily="50" charset="-128"/>
              </a:rPr>
              <a:t>主なシステム</a:t>
            </a:r>
          </a:p>
        </p:txBody>
      </p:sp>
      <p:sp>
        <p:nvSpPr>
          <p:cNvPr id="3" name="テキスト ボックス 2"/>
          <p:cNvSpPr txBox="1"/>
          <p:nvPr/>
        </p:nvSpPr>
        <p:spPr>
          <a:xfrm>
            <a:off x="148580" y="1099037"/>
            <a:ext cx="10676321" cy="1200329"/>
          </a:xfrm>
          <a:prstGeom prst="rect">
            <a:avLst/>
          </a:prstGeom>
          <a:noFill/>
        </p:spPr>
        <p:txBody>
          <a:bodyPr wrap="none" lIns="91440" tIns="45720" rIns="91440" bIns="45720" rtlCol="0" anchor="t">
            <a:spAutoFit/>
          </a:bodyPr>
          <a:lstStyle/>
          <a:p>
            <a:r>
              <a:rPr lang="ja-JP" altLang="en-US" sz="3200" dirty="0">
                <a:latin typeface="ＭＳ Ｐゴシック" panose="020B0600070205080204" pitchFamily="50" charset="-128"/>
                <a:ea typeface="ＭＳ Ｐゴシック" panose="020B0600070205080204" pitchFamily="50" charset="-128"/>
              </a:rPr>
              <a:t>ルート走行</a:t>
            </a:r>
            <a:endParaRPr lang="en-US" altLang="ja-JP" sz="3200" dirty="0">
              <a:latin typeface="ＭＳ Ｐゴシック" panose="020B0600070205080204" pitchFamily="50" charset="-128"/>
              <a:ea typeface="ＭＳ Ｐゴシック" panose="020B0600070205080204" pitchFamily="50" charset="-128"/>
            </a:endParaRPr>
          </a:p>
          <a:p>
            <a:r>
              <a:rPr lang="en-US" sz="2000" dirty="0" err="1">
                <a:solidFill>
                  <a:srgbClr val="253947"/>
                </a:solidFill>
                <a:latin typeface="ＭＳ Ｐゴシック" panose="020B0600070205080204" pitchFamily="50" charset="-128"/>
                <a:ea typeface="ＭＳ Ｐゴシック" panose="020B0600070205080204" pitchFamily="50" charset="-128"/>
                <a:cs typeface="+mn-lt"/>
              </a:rPr>
              <a:t>AIが蓄積された膨大なデータを活用し、</a:t>
            </a:r>
            <a:r>
              <a:rPr lang="en-US" sz="2000" dirty="0" err="1" smtClean="0">
                <a:solidFill>
                  <a:srgbClr val="253947"/>
                </a:solidFill>
                <a:latin typeface="ＭＳ Ｐゴシック" panose="020B0600070205080204" pitchFamily="50" charset="-128"/>
                <a:ea typeface="ＭＳ Ｐゴシック" panose="020B0600070205080204" pitchFamily="50" charset="-128"/>
                <a:cs typeface="+mn-lt"/>
              </a:rPr>
              <a:t>事前に設定した条件や制約をもとにスコアリングすることで</a:t>
            </a:r>
            <a:endParaRPr lang="en-US" sz="2000" dirty="0" smtClean="0">
              <a:solidFill>
                <a:srgbClr val="253947"/>
              </a:solidFill>
              <a:latin typeface="ＭＳ Ｐゴシック" panose="020B0600070205080204" pitchFamily="50" charset="-128"/>
              <a:ea typeface="ＭＳ Ｐゴシック" panose="020B0600070205080204" pitchFamily="50" charset="-128"/>
              <a:cs typeface="+mn-lt"/>
            </a:endParaRPr>
          </a:p>
          <a:p>
            <a:r>
              <a:rPr lang="en-US" sz="2000" dirty="0" smtClean="0">
                <a:solidFill>
                  <a:srgbClr val="253947"/>
                </a:solidFill>
                <a:latin typeface="ＭＳ Ｐゴシック" panose="020B0600070205080204" pitchFamily="50" charset="-128"/>
                <a:ea typeface="ＭＳ Ｐゴシック" panose="020B0600070205080204" pitchFamily="50" charset="-128"/>
                <a:cs typeface="+mn-lt"/>
              </a:rPr>
              <a:t>「</a:t>
            </a:r>
            <a:r>
              <a:rPr lang="en-US" sz="2000" dirty="0">
                <a:solidFill>
                  <a:srgbClr val="253947"/>
                </a:solidFill>
                <a:latin typeface="ＭＳ Ｐゴシック" panose="020B0600070205080204" pitchFamily="50" charset="-128"/>
                <a:ea typeface="ＭＳ Ｐゴシック" panose="020B0600070205080204" pitchFamily="50" charset="-128"/>
                <a:cs typeface="+mn-lt"/>
              </a:rPr>
              <a:t>どの車両がどの順番・経路で回るのが効率的なのか」</a:t>
            </a:r>
            <a:r>
              <a:rPr lang="ja-JP" altLang="en-US" sz="2000" dirty="0">
                <a:solidFill>
                  <a:srgbClr val="253947"/>
                </a:solidFill>
                <a:latin typeface="ＭＳ Ｐゴシック" panose="020B0600070205080204" pitchFamily="50" charset="-128"/>
                <a:ea typeface="ＭＳ Ｐゴシック" panose="020B0600070205080204" pitchFamily="50" charset="-128"/>
                <a:cs typeface="+mn-lt"/>
              </a:rPr>
              <a:t>をスコア化</a:t>
            </a:r>
            <a:r>
              <a:rPr lang="ja-JP" altLang="en-US" sz="2000" dirty="0" smtClean="0">
                <a:solidFill>
                  <a:srgbClr val="253947"/>
                </a:solidFill>
                <a:latin typeface="ＭＳ Ｐゴシック" panose="020B0600070205080204" pitchFamily="50" charset="-128"/>
                <a:ea typeface="ＭＳ Ｐゴシック" panose="020B0600070205080204" pitchFamily="50" charset="-128"/>
                <a:cs typeface="+mn-lt"/>
              </a:rPr>
              <a:t>する</a:t>
            </a:r>
            <a:endParaRPr lang="en-US" altLang="ja-JP" sz="2000" dirty="0" smtClean="0">
              <a:solidFill>
                <a:srgbClr val="253947"/>
              </a:solidFill>
              <a:latin typeface="ＭＳ Ｐゴシック" panose="020B0600070205080204" pitchFamily="50" charset="-128"/>
              <a:ea typeface="ＭＳ Ｐゴシック" panose="020B0600070205080204" pitchFamily="50" charset="-128"/>
              <a:cs typeface="+mn-lt"/>
            </a:endParaRPr>
          </a:p>
        </p:txBody>
      </p:sp>
      <p:pic>
        <p:nvPicPr>
          <p:cNvPr id="9" name="図 8" descr="グラフィカル ユーザー インターフェイス, アプリケーション&#10;&#10;説明は自動で生成されたものです">
            <a:extLst>
              <a:ext uri="{FF2B5EF4-FFF2-40B4-BE49-F238E27FC236}">
                <a16:creationId xmlns:a16="http://schemas.microsoft.com/office/drawing/2014/main" id="{211905FA-0B5A-8729-BF6D-3D26887FDBC3}"/>
              </a:ext>
            </a:extLst>
          </p:cNvPr>
          <p:cNvPicPr>
            <a:picLocks noChangeAspect="1"/>
          </p:cNvPicPr>
          <p:nvPr/>
        </p:nvPicPr>
        <p:blipFill>
          <a:blip r:embed="rId3"/>
          <a:stretch>
            <a:fillRect/>
          </a:stretch>
        </p:blipFill>
        <p:spPr>
          <a:xfrm>
            <a:off x="8262869" y="1994565"/>
            <a:ext cx="3825385" cy="2320259"/>
          </a:xfrm>
          <a:prstGeom prst="rect">
            <a:avLst/>
          </a:prstGeom>
        </p:spPr>
      </p:pic>
      <p:sp>
        <p:nvSpPr>
          <p:cNvPr id="4" name="正方形/長方形 3"/>
          <p:cNvSpPr/>
          <p:nvPr/>
        </p:nvSpPr>
        <p:spPr>
          <a:xfrm>
            <a:off x="148580" y="2791330"/>
            <a:ext cx="12043420" cy="3016210"/>
          </a:xfrm>
          <a:prstGeom prst="rect">
            <a:avLst/>
          </a:prstGeom>
        </p:spPr>
        <p:txBody>
          <a:bodyPr wrap="square">
            <a:spAutoFit/>
          </a:bodyPr>
          <a:lstStyle/>
          <a:p>
            <a:r>
              <a:rPr lang="ja-JP" altLang="en-US" sz="2800" u="sng" dirty="0">
                <a:latin typeface="ＭＳ Ｐゴシック" panose="020B0600070205080204" pitchFamily="50" charset="-128"/>
                <a:ea typeface="ＭＳ Ｐゴシック" panose="020B0600070205080204" pitchFamily="50" charset="-128"/>
                <a:cs typeface="+mn-lt"/>
              </a:rPr>
              <a:t>メリット</a:t>
            </a:r>
          </a:p>
          <a:p>
            <a:r>
              <a:rPr lang="ja-JP" altLang="ja-JP"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rPr>
              <a:t>配送時間を削減できる</a:t>
            </a:r>
            <a:endParaRPr lang="en-US" altLang="ja-JP"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endParaRPr>
          </a:p>
          <a:p>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　</a:t>
            </a:r>
            <a:r>
              <a:rPr lang="ja-JP" altLang="ja-JP" dirty="0" smtClean="0">
                <a:solidFill>
                  <a:srgbClr val="253947"/>
                </a:solidFill>
                <a:latin typeface="ＭＳ Ｐゴシック" panose="020B0600070205080204" pitchFamily="50" charset="-128"/>
                <a:ea typeface="ＭＳ Ｐゴシック" panose="020B0600070205080204" pitchFamily="50" charset="-128"/>
                <a:cs typeface="+mn-lt"/>
              </a:rPr>
              <a:t>配送</a:t>
            </a:r>
            <a:r>
              <a:rPr lang="ja-JP" altLang="ja-JP" dirty="0">
                <a:solidFill>
                  <a:srgbClr val="253947"/>
                </a:solidFill>
                <a:latin typeface="ＭＳ Ｐゴシック" panose="020B0600070205080204" pitchFamily="50" charset="-128"/>
                <a:ea typeface="ＭＳ Ｐゴシック" panose="020B0600070205080204" pitchFamily="50" charset="-128"/>
                <a:cs typeface="+mn-lt"/>
              </a:rPr>
              <a:t>ルート最適化はAI技術を用いて「最適なルートの計算・作成」を行うため</a:t>
            </a:r>
            <a:r>
              <a:rPr lang="ja-JP" altLang="ja-JP" dirty="0" smtClean="0">
                <a:solidFill>
                  <a:srgbClr val="253947"/>
                </a:solidFill>
                <a:latin typeface="ＭＳ Ｐゴシック" panose="020B0600070205080204" pitchFamily="50" charset="-128"/>
                <a:ea typeface="ＭＳ Ｐゴシック" panose="020B0600070205080204" pitchFamily="50" charset="-128"/>
                <a:cs typeface="+mn-lt"/>
              </a:rPr>
              <a:t>、</a:t>
            </a:r>
            <a:endParaRPr lang="en-US" altLang="ja-JP" dirty="0" smtClean="0">
              <a:solidFill>
                <a:srgbClr val="253947"/>
              </a:solidFill>
              <a:latin typeface="ＭＳ Ｐゴシック" panose="020B0600070205080204" pitchFamily="50" charset="-128"/>
              <a:ea typeface="ＭＳ Ｐゴシック" panose="020B0600070205080204" pitchFamily="50" charset="-128"/>
              <a:cs typeface="+mn-lt"/>
            </a:endParaRPr>
          </a:p>
          <a:p>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　</a:t>
            </a:r>
            <a:r>
              <a:rPr lang="ja-JP" altLang="ja-JP" dirty="0" smtClean="0">
                <a:solidFill>
                  <a:srgbClr val="253947"/>
                </a:solidFill>
                <a:latin typeface="ＭＳ Ｐゴシック" panose="020B0600070205080204" pitchFamily="50" charset="-128"/>
                <a:ea typeface="ＭＳ Ｐゴシック" panose="020B0600070205080204" pitchFamily="50" charset="-128"/>
                <a:cs typeface="+mn-lt"/>
              </a:rPr>
              <a:t>配送</a:t>
            </a:r>
            <a:r>
              <a:rPr lang="ja-JP" altLang="ja-JP" dirty="0">
                <a:solidFill>
                  <a:srgbClr val="253947"/>
                </a:solidFill>
                <a:latin typeface="ＭＳ Ｐゴシック" panose="020B0600070205080204" pitchFamily="50" charset="-128"/>
                <a:ea typeface="ＭＳ Ｐゴシック" panose="020B0600070205080204" pitchFamily="50" charset="-128"/>
                <a:cs typeface="+mn-lt"/>
              </a:rPr>
              <a:t>時間を削減</a:t>
            </a:r>
            <a:r>
              <a:rPr lang="ja-JP" altLang="ja-JP" dirty="0" smtClean="0">
                <a:solidFill>
                  <a:srgbClr val="253947"/>
                </a:solidFill>
                <a:latin typeface="ＭＳ Ｐゴシック" panose="020B0600070205080204" pitchFamily="50" charset="-128"/>
                <a:ea typeface="ＭＳ Ｐゴシック" panose="020B0600070205080204" pitchFamily="50" charset="-128"/>
                <a:cs typeface="+mn-lt"/>
              </a:rPr>
              <a:t>できる</a:t>
            </a:r>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a:t>
            </a:r>
            <a:endParaRPr lang="ja-JP" altLang="ja-JP" dirty="0">
              <a:solidFill>
                <a:srgbClr val="253947"/>
              </a:solidFill>
              <a:latin typeface="ＭＳ Ｐゴシック" panose="020B0600070205080204" pitchFamily="50" charset="-128"/>
              <a:ea typeface="ＭＳ Ｐゴシック" panose="020B0600070205080204" pitchFamily="50" charset="-128"/>
              <a:cs typeface="+mn-lt"/>
            </a:endParaRPr>
          </a:p>
          <a:p>
            <a:r>
              <a:rPr lang="ja-JP" altLang="ja-JP"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rPr>
              <a:t>人件費や車両費を削減できる</a:t>
            </a:r>
          </a:p>
          <a:p>
            <a:r>
              <a:rPr lang="ja-JP" altLang="en-US" dirty="0" smtClean="0">
                <a:latin typeface="ＭＳ Ｐゴシック" panose="020B0600070205080204" pitchFamily="50" charset="-128"/>
                <a:ea typeface="ＭＳ Ｐゴシック" panose="020B0600070205080204" pitchFamily="50" charset="-128"/>
                <a:cs typeface="+mn-lt"/>
              </a:rPr>
              <a:t>　</a:t>
            </a:r>
            <a:r>
              <a:rPr lang="ja-JP" altLang="ja-JP" dirty="0" smtClean="0">
                <a:latin typeface="ＭＳ Ｐゴシック" panose="020B0600070205080204" pitchFamily="50" charset="-128"/>
                <a:ea typeface="ＭＳ Ｐゴシック" panose="020B0600070205080204" pitchFamily="50" charset="-128"/>
                <a:cs typeface="+mn-lt"/>
              </a:rPr>
              <a:t>配送</a:t>
            </a:r>
            <a:r>
              <a:rPr lang="ja-JP" altLang="ja-JP" dirty="0">
                <a:latin typeface="ＭＳ Ｐゴシック" panose="020B0600070205080204" pitchFamily="50" charset="-128"/>
                <a:ea typeface="ＭＳ Ｐゴシック" panose="020B0600070205080204" pitchFamily="50" charset="-128"/>
                <a:cs typeface="+mn-lt"/>
              </a:rPr>
              <a:t>時間が短縮されることによって従業員の残業も減少するため、人件費の削減</a:t>
            </a:r>
            <a:r>
              <a:rPr lang="ja-JP" altLang="ja-JP" dirty="0" smtClean="0">
                <a:latin typeface="ＭＳ Ｐゴシック" panose="020B0600070205080204" pitchFamily="50" charset="-128"/>
                <a:ea typeface="ＭＳ Ｐゴシック" panose="020B0600070205080204" pitchFamily="50" charset="-128"/>
                <a:cs typeface="+mn-lt"/>
              </a:rPr>
              <a:t>が可能</a:t>
            </a:r>
            <a:r>
              <a:rPr lang="ja-JP" altLang="ja-JP" dirty="0">
                <a:latin typeface="ＭＳ Ｐゴシック" panose="020B0600070205080204" pitchFamily="50" charset="-128"/>
                <a:ea typeface="ＭＳ Ｐゴシック" panose="020B0600070205080204" pitchFamily="50" charset="-128"/>
                <a:cs typeface="+mn-lt"/>
              </a:rPr>
              <a:t>にな</a:t>
            </a:r>
            <a:r>
              <a:rPr lang="ja-JP" altLang="en-US" dirty="0">
                <a:latin typeface="ＭＳ Ｐゴシック" panose="020B0600070205080204" pitchFamily="50" charset="-128"/>
                <a:ea typeface="ＭＳ Ｐゴシック" panose="020B0600070205080204" pitchFamily="50" charset="-128"/>
                <a:cs typeface="+mn-lt"/>
              </a:rPr>
              <a:t>る</a:t>
            </a:r>
            <a:r>
              <a:rPr lang="ja-JP" altLang="ja-JP" dirty="0">
                <a:latin typeface="ＭＳ Ｐゴシック" panose="020B0600070205080204" pitchFamily="50" charset="-128"/>
                <a:ea typeface="ＭＳ Ｐゴシック" panose="020B0600070205080204" pitchFamily="50" charset="-128"/>
                <a:cs typeface="+mn-lt"/>
              </a:rPr>
              <a:t>。</a:t>
            </a:r>
          </a:p>
          <a:p>
            <a:r>
              <a:rPr lang="ja-JP" altLang="ja-JP"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rPr>
              <a:t>ドライバーへの指示を効率化できる</a:t>
            </a:r>
          </a:p>
          <a:p>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　</a:t>
            </a:r>
            <a:r>
              <a:rPr lang="en-US" altLang="ja-JP" dirty="0" err="1" smtClean="0">
                <a:solidFill>
                  <a:srgbClr val="253947"/>
                </a:solidFill>
                <a:latin typeface="ＭＳ Ｐゴシック" panose="020B0600070205080204" pitchFamily="50" charset="-128"/>
                <a:ea typeface="ＭＳ Ｐゴシック" panose="020B0600070205080204" pitchFamily="50" charset="-128"/>
                <a:cs typeface="+mn-lt"/>
              </a:rPr>
              <a:t>どのドライバーがどこを走行しているのか</a:t>
            </a:r>
            <a:r>
              <a:rPr lang="en-US" altLang="ja-JP" dirty="0" err="1">
                <a:solidFill>
                  <a:srgbClr val="253947"/>
                </a:solidFill>
                <a:latin typeface="ＭＳ Ｐゴシック" panose="020B0600070205080204" pitchFamily="50" charset="-128"/>
                <a:ea typeface="ＭＳ Ｐゴシック" panose="020B0600070205080204" pitchFamily="50" charset="-128"/>
                <a:cs typeface="+mn-lt"/>
              </a:rPr>
              <a:t>、リアルタイムで動向管理でき</a:t>
            </a:r>
            <a:r>
              <a:rPr lang="ja-JP" altLang="en-US" dirty="0" err="1">
                <a:solidFill>
                  <a:srgbClr val="253947"/>
                </a:solidFill>
                <a:latin typeface="ＭＳ Ｐゴシック" panose="020B0600070205080204" pitchFamily="50" charset="-128"/>
                <a:ea typeface="ＭＳ Ｐゴシック" panose="020B0600070205080204" pitchFamily="50" charset="-128"/>
                <a:cs typeface="+mn-lt"/>
              </a:rPr>
              <a:t>、</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急な</a:t>
            </a:r>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配送が</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発生した場合や配送遅延が</a:t>
            </a:r>
            <a:endParaRPr lang="en-US" altLang="ja-JP" dirty="0">
              <a:solidFill>
                <a:srgbClr val="253947"/>
              </a:solidFill>
              <a:latin typeface="ＭＳ Ｐゴシック" panose="020B0600070205080204" pitchFamily="50" charset="-128"/>
              <a:ea typeface="ＭＳ Ｐゴシック" panose="020B0600070205080204" pitchFamily="50" charset="-128"/>
              <a:cs typeface="+mn-lt"/>
            </a:endParaRPr>
          </a:p>
          <a:p>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　発生</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している場合など</a:t>
            </a:r>
            <a:r>
              <a:rPr lang="en-US" altLang="ja-JP" dirty="0">
                <a:solidFill>
                  <a:srgbClr val="253947"/>
                </a:solidFill>
                <a:latin typeface="ＭＳ Ｐゴシック" panose="020B0600070205080204" pitchFamily="50" charset="-128"/>
                <a:ea typeface="ＭＳ Ｐゴシック" panose="020B0600070205080204" pitchFamily="50" charset="-128"/>
                <a:cs typeface="+mn-lt"/>
              </a:rPr>
              <a:t>、</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カバーが必要なときでも適切に場所を把握し</a:t>
            </a:r>
            <a:r>
              <a:rPr lang="en-US" altLang="ja-JP" dirty="0">
                <a:solidFill>
                  <a:srgbClr val="253947"/>
                </a:solidFill>
                <a:latin typeface="ＭＳ Ｐゴシック" panose="020B0600070205080204" pitchFamily="50" charset="-128"/>
                <a:ea typeface="ＭＳ Ｐゴシック" panose="020B0600070205080204" pitchFamily="50" charset="-128"/>
                <a:cs typeface="+mn-lt"/>
              </a:rPr>
              <a:t>、</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効率的に指示を出せるようになる</a:t>
            </a:r>
            <a:r>
              <a:rPr lang="en-US" altLang="ja-JP" dirty="0">
                <a:solidFill>
                  <a:srgbClr val="253947"/>
                </a:solidFill>
                <a:latin typeface="ＭＳ Ｐゴシック" panose="020B0600070205080204" pitchFamily="50" charset="-128"/>
                <a:ea typeface="ＭＳ Ｐゴシック" panose="020B0600070205080204" pitchFamily="50" charset="-128"/>
                <a:cs typeface="+mn-lt"/>
              </a:rPr>
              <a:t>。</a:t>
            </a:r>
          </a:p>
        </p:txBody>
      </p:sp>
    </p:spTree>
    <p:extLst>
      <p:ext uri="{BB962C8B-B14F-4D97-AF65-F5344CB8AC3E}">
        <p14:creationId xmlns:p14="http://schemas.microsoft.com/office/powerpoint/2010/main" val="59381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2479" y="415636"/>
            <a:ext cx="3786614" cy="523220"/>
          </a:xfrm>
          <a:prstGeom prst="rect">
            <a:avLst/>
          </a:prstGeom>
          <a:noFill/>
        </p:spPr>
        <p:txBody>
          <a:bodyPr wrap="none" rtlCol="0">
            <a:spAutoFit/>
          </a:bodyPr>
          <a:lstStyle/>
          <a:p>
            <a:r>
              <a:rPr kumimoji="1" lang="en-US" altLang="ja-JP" sz="2800" dirty="0">
                <a:latin typeface="ＭＳ Ｐゴシック" panose="020B0600070205080204" pitchFamily="50" charset="-128"/>
                <a:ea typeface="ＭＳ Ｐゴシック" panose="020B0600070205080204" pitchFamily="50" charset="-128"/>
              </a:rPr>
              <a:t>AI</a:t>
            </a:r>
            <a:r>
              <a:rPr lang="ja-JP" altLang="en-US" sz="2800" dirty="0">
                <a:latin typeface="ＭＳ Ｐゴシック" panose="020B0600070205080204" pitchFamily="50" charset="-128"/>
                <a:ea typeface="ＭＳ Ｐゴシック" panose="020B0600070205080204" pitchFamily="50" charset="-128"/>
              </a:rPr>
              <a:t>を使った</a:t>
            </a:r>
            <a:r>
              <a:rPr kumimoji="1" lang="ja-JP" altLang="en-US" sz="2800" dirty="0">
                <a:latin typeface="ＭＳ Ｐゴシック" panose="020B0600070205080204" pitchFamily="50" charset="-128"/>
                <a:ea typeface="ＭＳ Ｐゴシック" panose="020B0600070205080204" pitchFamily="50" charset="-128"/>
              </a:rPr>
              <a:t>主なシステム</a:t>
            </a:r>
          </a:p>
        </p:txBody>
      </p:sp>
      <p:sp>
        <p:nvSpPr>
          <p:cNvPr id="4" name="正方形/長方形 3"/>
          <p:cNvSpPr/>
          <p:nvPr/>
        </p:nvSpPr>
        <p:spPr>
          <a:xfrm>
            <a:off x="387926" y="1267511"/>
            <a:ext cx="11531357" cy="2185214"/>
          </a:xfrm>
          <a:prstGeom prst="rect">
            <a:avLst/>
          </a:prstGeom>
        </p:spPr>
        <p:txBody>
          <a:bodyPr wrap="square">
            <a:spAutoFit/>
          </a:bodyPr>
          <a:lstStyle/>
          <a:p>
            <a:r>
              <a:rPr lang="ja-JP" altLang="en-US" sz="2800" u="sng" dirty="0" smtClean="0">
                <a:solidFill>
                  <a:srgbClr val="253947"/>
                </a:solidFill>
                <a:latin typeface="ＭＳ Ｐゴシック" panose="020B0600070205080204" pitchFamily="50" charset="-128"/>
                <a:ea typeface="ＭＳ Ｐゴシック" panose="020B0600070205080204" pitchFamily="50" charset="-128"/>
                <a:cs typeface="+mn-lt"/>
              </a:rPr>
              <a:t>注意点</a:t>
            </a:r>
            <a:endParaRPr lang="en-US" altLang="ja-JP" sz="2400" u="sng" dirty="0" smtClean="0">
              <a:solidFill>
                <a:srgbClr val="253947"/>
              </a:solidFill>
              <a:latin typeface="ＭＳ Ｐゴシック" panose="020B0600070205080204" pitchFamily="50" charset="-128"/>
              <a:ea typeface="ＭＳ Ｐゴシック" panose="020B0600070205080204" pitchFamily="50" charset="-128"/>
              <a:cs typeface="+mn-lt"/>
            </a:endParaRPr>
          </a:p>
          <a:p>
            <a:r>
              <a:rPr lang="ja-JP" altLang="en-US" sz="2400" dirty="0" smtClean="0">
                <a:solidFill>
                  <a:schemeClr val="accent1">
                    <a:lumMod val="75000"/>
                  </a:schemeClr>
                </a:solidFill>
                <a:latin typeface="ＭＳ Ｐゴシック" panose="020B0600070205080204" pitchFamily="50" charset="-128"/>
                <a:ea typeface="ＭＳ Ｐゴシック" panose="020B0600070205080204" pitchFamily="50" charset="-128"/>
                <a:cs typeface="+mn-lt"/>
              </a:rPr>
              <a:t>配送</a:t>
            </a:r>
            <a:r>
              <a:rPr lang="ja-JP" altLang="en-US"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rPr>
              <a:t>のタイミングを考慮する必要がある</a:t>
            </a:r>
            <a:endParaRPr lang="ja-JP" altLang="ja-JP" sz="2400" dirty="0">
              <a:solidFill>
                <a:schemeClr val="accent1">
                  <a:lumMod val="75000"/>
                </a:schemeClr>
              </a:solidFill>
              <a:latin typeface="ＭＳ Ｐゴシック" panose="020B0600070205080204" pitchFamily="50" charset="-128"/>
              <a:ea typeface="ＭＳ Ｐゴシック" panose="020B0600070205080204" pitchFamily="50" charset="-128"/>
            </a:endParaRPr>
          </a:p>
          <a:p>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　</a:t>
            </a:r>
            <a:r>
              <a:rPr lang="ja-JP" altLang="ja-JP" dirty="0" smtClean="0">
                <a:solidFill>
                  <a:srgbClr val="253947"/>
                </a:solidFill>
                <a:latin typeface="ＭＳ Ｐゴシック" panose="020B0600070205080204" pitchFamily="50" charset="-128"/>
                <a:ea typeface="ＭＳ Ｐゴシック" panose="020B0600070205080204" pitchFamily="50" charset="-128"/>
                <a:cs typeface="+mn-lt"/>
              </a:rPr>
              <a:t>配送</a:t>
            </a:r>
            <a:r>
              <a:rPr lang="ja-JP" altLang="ja-JP" dirty="0">
                <a:solidFill>
                  <a:srgbClr val="253947"/>
                </a:solidFill>
                <a:latin typeface="ＭＳ Ｐゴシック" panose="020B0600070205080204" pitchFamily="50" charset="-128"/>
                <a:ea typeface="ＭＳ Ｐゴシック" panose="020B0600070205080204" pitchFamily="50" charset="-128"/>
                <a:cs typeface="+mn-lt"/>
              </a:rPr>
              <a:t>業者だけでなく配送先の都合も考慮しなくては</a:t>
            </a:r>
            <a:r>
              <a:rPr lang="ja-JP" altLang="en-US" dirty="0">
                <a:solidFill>
                  <a:srgbClr val="253947"/>
                </a:solidFill>
                <a:latin typeface="ＭＳ Ｐゴシック" panose="020B0600070205080204" pitchFamily="50" charset="-128"/>
                <a:ea typeface="ＭＳ Ｐゴシック" panose="020B0600070205080204" pitchFamily="50" charset="-128"/>
                <a:cs typeface="+mn-lt"/>
              </a:rPr>
              <a:t>ならない</a:t>
            </a:r>
            <a:r>
              <a:rPr lang="ja-JP" altLang="en-US" dirty="0" smtClean="0">
                <a:solidFill>
                  <a:srgbClr val="253947"/>
                </a:solidFill>
                <a:latin typeface="ＭＳ Ｐゴシック" panose="020B0600070205080204" pitchFamily="50" charset="-128"/>
                <a:ea typeface="ＭＳ Ｐゴシック" panose="020B0600070205080204" pitchFamily="50" charset="-128"/>
                <a:cs typeface="+mn-lt"/>
              </a:rPr>
              <a:t>。</a:t>
            </a:r>
            <a:endParaRPr lang="en-US" altLang="ja-JP" dirty="0" smtClean="0">
              <a:solidFill>
                <a:srgbClr val="253947"/>
              </a:solidFill>
              <a:latin typeface="ＭＳ Ｐゴシック" panose="020B0600070205080204" pitchFamily="50" charset="-128"/>
              <a:ea typeface="ＭＳ Ｐゴシック" panose="020B0600070205080204" pitchFamily="50" charset="-128"/>
              <a:cs typeface="+mn-lt"/>
            </a:endParaRPr>
          </a:p>
          <a:p>
            <a:r>
              <a:rPr lang="ja-JP" altLang="en-US" sz="2400" dirty="0">
                <a:solidFill>
                  <a:schemeClr val="accent1">
                    <a:lumMod val="75000"/>
                  </a:schemeClr>
                </a:solidFill>
                <a:latin typeface="ＭＳ Ｐゴシック" panose="020B0600070205080204" pitchFamily="50" charset="-128"/>
                <a:ea typeface="ＭＳ Ｐゴシック" panose="020B0600070205080204" pitchFamily="50" charset="-128"/>
              </a:rPr>
              <a:t>配送ルートによって様々な条件を考慮する必要が</a:t>
            </a:r>
            <a:r>
              <a:rPr lang="ja-JP" altLang="en-US" sz="2400" dirty="0" smtClean="0">
                <a:solidFill>
                  <a:schemeClr val="accent1">
                    <a:lumMod val="75000"/>
                  </a:schemeClr>
                </a:solidFill>
                <a:latin typeface="ＭＳ Ｐゴシック" panose="020B0600070205080204" pitchFamily="50" charset="-128"/>
                <a:ea typeface="ＭＳ Ｐゴシック" panose="020B0600070205080204" pitchFamily="50" charset="-128"/>
              </a:rPr>
              <a:t>ある</a:t>
            </a:r>
            <a:endParaRPr lang="en-US" altLang="ja-JP" sz="2400" dirty="0" smtClean="0">
              <a:solidFill>
                <a:schemeClr val="accent1">
                  <a:lumMod val="75000"/>
                </a:schemeClr>
              </a:solidFill>
              <a:latin typeface="ＭＳ Ｐゴシック" panose="020B0600070205080204" pitchFamily="50" charset="-128"/>
              <a:ea typeface="ＭＳ Ｐゴシック" panose="020B0600070205080204" pitchFamily="50" charset="-128"/>
            </a:endParaRPr>
          </a:p>
          <a:p>
            <a:r>
              <a:rPr lang="ja-JP" altLang="en-US"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rPr>
              <a:t>　</a:t>
            </a:r>
            <a:r>
              <a:rPr lang="ja-JP" altLang="en-US" dirty="0"/>
              <a:t>配送する自動車ごとに、車両の積載量や交通状況、停車環境などが大きく</a:t>
            </a:r>
            <a:r>
              <a:rPr lang="ja-JP" altLang="en-US" dirty="0" smtClean="0"/>
              <a:t>異なるため</a:t>
            </a:r>
            <a:r>
              <a:rPr lang="ja-JP" altLang="en-US" dirty="0"/>
              <a:t>、</a:t>
            </a:r>
            <a:r>
              <a:rPr lang="ja-JP" altLang="en-US" dirty="0" smtClean="0"/>
              <a:t>それら</a:t>
            </a:r>
            <a:r>
              <a:rPr lang="ja-JP" altLang="en-US" dirty="0"/>
              <a:t>の環境を考慮した上で最適なルートを選択しなければ、逆に配送時間を伸ばしてしまう可能性も</a:t>
            </a:r>
            <a:r>
              <a:rPr lang="ja-JP" altLang="en-US" dirty="0" smtClean="0"/>
              <a:t>ある。</a:t>
            </a:r>
            <a:endParaRPr lang="ja-JP" altLang="ja-JP" sz="2400" dirty="0">
              <a:solidFill>
                <a:schemeClr val="accent1">
                  <a:lumMod val="75000"/>
                </a:schemeClr>
              </a:solidFill>
              <a:latin typeface="ＭＳ Ｐゴシック" panose="020B0600070205080204" pitchFamily="50" charset="-128"/>
              <a:ea typeface="ＭＳ Ｐゴシック" panose="020B0600070205080204" pitchFamily="50" charset="-128"/>
              <a:cs typeface="+mn-lt"/>
            </a:endParaRPr>
          </a:p>
        </p:txBody>
      </p:sp>
    </p:spTree>
    <p:extLst>
      <p:ext uri="{BB962C8B-B14F-4D97-AF65-F5344CB8AC3E}">
        <p14:creationId xmlns:p14="http://schemas.microsoft.com/office/powerpoint/2010/main" val="1016080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e48ce5c-76d1-4ecb-ba2c-5bcd1aaf9000">
      <Terms xmlns="http://schemas.microsoft.com/office/infopath/2007/PartnerControls"/>
    </lcf76f155ced4ddcb4097134ff3c332f>
    <TaxCatchAll xmlns="38db23a6-0524-4ca6-9063-46e3596755d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BB1C0788B39EF4398D795B4007AA00D" ma:contentTypeVersion="11" ma:contentTypeDescription="新しいドキュメントを作成します。" ma:contentTypeScope="" ma:versionID="4b5772f8de291b442153e137c3ffc2fb">
  <xsd:schema xmlns:xsd="http://www.w3.org/2001/XMLSchema" xmlns:xs="http://www.w3.org/2001/XMLSchema" xmlns:p="http://schemas.microsoft.com/office/2006/metadata/properties" xmlns:ns2="2e48ce5c-76d1-4ecb-ba2c-5bcd1aaf9000" xmlns:ns3="38db23a6-0524-4ca6-9063-46e3596755d8" targetNamespace="http://schemas.microsoft.com/office/2006/metadata/properties" ma:root="true" ma:fieldsID="cc86c66206f11534caf3094a91802112" ns2:_="" ns3:_="">
    <xsd:import namespace="2e48ce5c-76d1-4ecb-ba2c-5bcd1aaf9000"/>
    <xsd:import namespace="38db23a6-0524-4ca6-9063-46e3596755d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8ce5c-76d1-4ecb-ba2c-5bcd1aaf9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b3cdd29f-70b4-44e7-8e88-6bb02c294d8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b23a6-0524-4ca6-9063-46e3596755d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dc37d61-d702-4453-9a77-5d5bada3a94a}" ma:internalName="TaxCatchAll" ma:showField="CatchAllData" ma:web="38db23a6-0524-4ca6-9063-46e3596755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2CDFC8-1616-485D-86D2-3F8342A681A5}">
  <ds:schemaRefs>
    <ds:schemaRef ds:uri="http://purl.org/dc/elements/1.1/"/>
    <ds:schemaRef ds:uri="http://schemas.microsoft.com/office/2006/documentManagement/types"/>
    <ds:schemaRef ds:uri="http://purl.org/dc/terms/"/>
    <ds:schemaRef ds:uri="2e48ce5c-76d1-4ecb-ba2c-5bcd1aaf9000"/>
    <ds:schemaRef ds:uri="http://purl.org/dc/dcmitype/"/>
    <ds:schemaRef ds:uri="http://schemas.openxmlformats.org/package/2006/metadata/core-properties"/>
    <ds:schemaRef ds:uri="http://schemas.microsoft.com/office/infopath/2007/PartnerControls"/>
    <ds:schemaRef ds:uri="38db23a6-0524-4ca6-9063-46e3596755d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7FF3D81-E776-495C-994A-EEAF45D54038}">
  <ds:schemaRefs>
    <ds:schemaRef ds:uri="http://schemas.microsoft.com/sharepoint/v3/contenttype/forms"/>
  </ds:schemaRefs>
</ds:datastoreItem>
</file>

<file path=customXml/itemProps3.xml><?xml version="1.0" encoding="utf-8"?>
<ds:datastoreItem xmlns:ds="http://schemas.openxmlformats.org/officeDocument/2006/customXml" ds:itemID="{252C0D6F-FCB1-41D1-BED7-8443F67124EE}">
  <ds:schemaRefs>
    <ds:schemaRef ds:uri="2e48ce5c-76d1-4ecb-ba2c-5bcd1aaf9000"/>
    <ds:schemaRef ds:uri="38db23a6-0524-4ca6-9063-46e3596755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444</TotalTime>
  <Words>853</Words>
  <Application>Microsoft Office PowerPoint</Application>
  <PresentationFormat>ワイド画面</PresentationFormat>
  <Paragraphs>66</Paragraphs>
  <Slides>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株式会社メイテック</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Tsutsumi Hyuga</dc:creator>
  <cp:lastModifiedBy>Namba Ryuya</cp:lastModifiedBy>
  <cp:revision>8</cp:revision>
  <dcterms:created xsi:type="dcterms:W3CDTF">2024-09-03T00:35:30Z</dcterms:created>
  <dcterms:modified xsi:type="dcterms:W3CDTF">2024-09-05T08:05:28Z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0x010100CBB1C0788B39EF4398D795B4007AA00D</vt:lpwstr>
  </property>
  <property fmtid="{D5CDD505-2E9C-101B-9397-08002B2CF9AE}" pid="3" name="MediaServiceImageTags">
    <vt:lpwstr/>
  </property>
</Properties>
</file>