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3"/>
  </p:notesMasterIdLst>
  <p:sldIdLst>
    <p:sldId id="256" r:id="rId2"/>
    <p:sldId id="257" r:id="rId3"/>
    <p:sldId id="258" r:id="rId4"/>
    <p:sldId id="259" r:id="rId5"/>
    <p:sldId id="270" r:id="rId6"/>
    <p:sldId id="271" r:id="rId7"/>
    <p:sldId id="276" r:id="rId8"/>
    <p:sldId id="261" r:id="rId9"/>
    <p:sldId id="266" r:id="rId10"/>
    <p:sldId id="262" r:id="rId11"/>
    <p:sldId id="265" r:id="rId12"/>
    <p:sldId id="267" r:id="rId13"/>
    <p:sldId id="263" r:id="rId14"/>
    <p:sldId id="264" r:id="rId15"/>
    <p:sldId id="278" r:id="rId16"/>
    <p:sldId id="268" r:id="rId17"/>
    <p:sldId id="274" r:id="rId18"/>
    <p:sldId id="275" r:id="rId19"/>
    <p:sldId id="272" r:id="rId20"/>
    <p:sldId id="273"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8" d="100"/>
          <a:sy n="68" d="100"/>
        </p:scale>
        <p:origin x="78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225A8C-8D52-4B75-B42D-402E9D72BB3F}" type="datetimeFigureOut">
              <a:rPr lang="en-US" smtClean="0"/>
              <a:t>10/13/2017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175227-7F4B-4043-84F8-59FE107C95E2}" type="slidenum">
              <a:rPr lang="en-US" smtClean="0"/>
              <a:t>‹#›</a:t>
            </a:fld>
            <a:endParaRPr lang="en-US"/>
          </a:p>
        </p:txBody>
      </p:sp>
    </p:spTree>
    <p:extLst>
      <p:ext uri="{BB962C8B-B14F-4D97-AF65-F5344CB8AC3E}">
        <p14:creationId xmlns:p14="http://schemas.microsoft.com/office/powerpoint/2010/main" val="2556199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175227-7F4B-4043-84F8-59FE107C95E2}" type="slidenum">
              <a:rPr lang="en-US" smtClean="0"/>
              <a:t>10</a:t>
            </a:fld>
            <a:endParaRPr lang="en-US"/>
          </a:p>
        </p:txBody>
      </p:sp>
    </p:spTree>
    <p:extLst>
      <p:ext uri="{BB962C8B-B14F-4D97-AF65-F5344CB8AC3E}">
        <p14:creationId xmlns:p14="http://schemas.microsoft.com/office/powerpoint/2010/main" val="15943474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8478EC-E032-45C0-8A12-570831C051FF}" type="datetimeFigureOut">
              <a:rPr lang="en-US" smtClean="0"/>
              <a:t>10/13/2017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90BF9D1-61BD-4D8D-BA2E-B2120816673A}" type="slidenum">
              <a:rPr lang="en-US" smtClean="0"/>
              <a:t>‹#›</a:t>
            </a:fld>
            <a:endParaRPr lang="en-US"/>
          </a:p>
        </p:txBody>
      </p:sp>
    </p:spTree>
    <p:extLst>
      <p:ext uri="{BB962C8B-B14F-4D97-AF65-F5344CB8AC3E}">
        <p14:creationId xmlns:p14="http://schemas.microsoft.com/office/powerpoint/2010/main" val="1577698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8478EC-E032-45C0-8A12-570831C051FF}" type="datetimeFigureOut">
              <a:rPr lang="en-US" smtClean="0"/>
              <a:t>10/13/2017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90BF9D1-61BD-4D8D-BA2E-B2120816673A}" type="slidenum">
              <a:rPr lang="en-US" smtClean="0"/>
              <a:t>‹#›</a:t>
            </a:fld>
            <a:endParaRPr lang="en-US"/>
          </a:p>
        </p:txBody>
      </p:sp>
    </p:spTree>
    <p:extLst>
      <p:ext uri="{BB962C8B-B14F-4D97-AF65-F5344CB8AC3E}">
        <p14:creationId xmlns:p14="http://schemas.microsoft.com/office/powerpoint/2010/main" val="1695586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8478EC-E032-45C0-8A12-570831C051FF}" type="datetimeFigureOut">
              <a:rPr lang="en-US" smtClean="0"/>
              <a:t>10/13/2017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90BF9D1-61BD-4D8D-BA2E-B2120816673A}" type="slidenum">
              <a:rPr lang="en-US" smtClean="0"/>
              <a:t>‹#›</a:t>
            </a:fld>
            <a:endParaRPr lang="en-US"/>
          </a:p>
        </p:txBody>
      </p:sp>
    </p:spTree>
    <p:extLst>
      <p:ext uri="{BB962C8B-B14F-4D97-AF65-F5344CB8AC3E}">
        <p14:creationId xmlns:p14="http://schemas.microsoft.com/office/powerpoint/2010/main" val="276909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8478EC-E032-45C0-8A12-570831C051FF}" type="datetimeFigureOut">
              <a:rPr lang="en-US" smtClean="0"/>
              <a:t>10/13/2017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90BF9D1-61BD-4D8D-BA2E-B2120816673A}"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83052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8478EC-E032-45C0-8A12-570831C051FF}" type="datetimeFigureOut">
              <a:rPr lang="en-US" smtClean="0"/>
              <a:t>10/13/2017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90BF9D1-61BD-4D8D-BA2E-B2120816673A}" type="slidenum">
              <a:rPr lang="en-US" smtClean="0"/>
              <a:t>‹#›</a:t>
            </a:fld>
            <a:endParaRPr lang="en-US"/>
          </a:p>
        </p:txBody>
      </p:sp>
    </p:spTree>
    <p:extLst>
      <p:ext uri="{BB962C8B-B14F-4D97-AF65-F5344CB8AC3E}">
        <p14:creationId xmlns:p14="http://schemas.microsoft.com/office/powerpoint/2010/main" val="22092674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F8478EC-E032-45C0-8A12-570831C051FF}" type="datetimeFigureOut">
              <a:rPr lang="en-US" smtClean="0"/>
              <a:t>10/13/2017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0BF9D1-61BD-4D8D-BA2E-B2120816673A}" type="slidenum">
              <a:rPr lang="en-US" smtClean="0"/>
              <a:t>‹#›</a:t>
            </a:fld>
            <a:endParaRPr lang="en-US"/>
          </a:p>
        </p:txBody>
      </p:sp>
    </p:spTree>
    <p:extLst>
      <p:ext uri="{BB962C8B-B14F-4D97-AF65-F5344CB8AC3E}">
        <p14:creationId xmlns:p14="http://schemas.microsoft.com/office/powerpoint/2010/main" val="792155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F8478EC-E032-45C0-8A12-570831C051FF}" type="datetimeFigureOut">
              <a:rPr lang="en-US" smtClean="0"/>
              <a:t>10/13/2017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0BF9D1-61BD-4D8D-BA2E-B2120816673A}" type="slidenum">
              <a:rPr lang="en-US" smtClean="0"/>
              <a:t>‹#›</a:t>
            </a:fld>
            <a:endParaRPr lang="en-US"/>
          </a:p>
        </p:txBody>
      </p:sp>
    </p:spTree>
    <p:extLst>
      <p:ext uri="{BB962C8B-B14F-4D97-AF65-F5344CB8AC3E}">
        <p14:creationId xmlns:p14="http://schemas.microsoft.com/office/powerpoint/2010/main" val="4034972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478EC-E032-45C0-8A12-570831C051FF}" type="datetimeFigureOut">
              <a:rPr lang="en-US" smtClean="0"/>
              <a:t>10/13/2017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BF9D1-61BD-4D8D-BA2E-B2120816673A}" type="slidenum">
              <a:rPr lang="en-US" smtClean="0"/>
              <a:t>‹#›</a:t>
            </a:fld>
            <a:endParaRPr lang="en-US"/>
          </a:p>
        </p:txBody>
      </p:sp>
    </p:spTree>
    <p:extLst>
      <p:ext uri="{BB962C8B-B14F-4D97-AF65-F5344CB8AC3E}">
        <p14:creationId xmlns:p14="http://schemas.microsoft.com/office/powerpoint/2010/main" val="21453378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7F8478EC-E032-45C0-8A12-570831C051FF}" type="datetimeFigureOut">
              <a:rPr lang="en-US" smtClean="0"/>
              <a:t>10/13/2017</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90BF9D1-61BD-4D8D-BA2E-B2120816673A}" type="slidenum">
              <a:rPr lang="en-US" smtClean="0"/>
              <a:t>‹#›</a:t>
            </a:fld>
            <a:endParaRPr lang="en-US"/>
          </a:p>
        </p:txBody>
      </p:sp>
    </p:spTree>
    <p:extLst>
      <p:ext uri="{BB962C8B-B14F-4D97-AF65-F5344CB8AC3E}">
        <p14:creationId xmlns:p14="http://schemas.microsoft.com/office/powerpoint/2010/main" val="2313580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478EC-E032-45C0-8A12-570831C051FF}" type="datetimeFigureOut">
              <a:rPr lang="en-US" smtClean="0"/>
              <a:t>10/13/2017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BF9D1-61BD-4D8D-BA2E-B2120816673A}" type="slidenum">
              <a:rPr lang="en-US" smtClean="0"/>
              <a:t>‹#›</a:t>
            </a:fld>
            <a:endParaRPr lang="en-US"/>
          </a:p>
        </p:txBody>
      </p:sp>
    </p:spTree>
    <p:extLst>
      <p:ext uri="{BB962C8B-B14F-4D97-AF65-F5344CB8AC3E}">
        <p14:creationId xmlns:p14="http://schemas.microsoft.com/office/powerpoint/2010/main" val="4057883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478EC-E032-45C0-8A12-570831C051FF}" type="datetimeFigureOut">
              <a:rPr lang="en-US" smtClean="0"/>
              <a:t>10/13/2017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90BF9D1-61BD-4D8D-BA2E-B2120816673A}" type="slidenum">
              <a:rPr lang="en-US" smtClean="0"/>
              <a:t>‹#›</a:t>
            </a:fld>
            <a:endParaRPr lang="en-US"/>
          </a:p>
        </p:txBody>
      </p:sp>
    </p:spTree>
    <p:extLst>
      <p:ext uri="{BB962C8B-B14F-4D97-AF65-F5344CB8AC3E}">
        <p14:creationId xmlns:p14="http://schemas.microsoft.com/office/powerpoint/2010/main" val="2903074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8478EC-E032-45C0-8A12-570831C051FF}" type="datetimeFigureOut">
              <a:rPr lang="en-US" smtClean="0"/>
              <a:t>10/13/2017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BF9D1-61BD-4D8D-BA2E-B2120816673A}" type="slidenum">
              <a:rPr lang="en-US" smtClean="0"/>
              <a:t>‹#›</a:t>
            </a:fld>
            <a:endParaRPr lang="en-US"/>
          </a:p>
        </p:txBody>
      </p:sp>
    </p:spTree>
    <p:extLst>
      <p:ext uri="{BB962C8B-B14F-4D97-AF65-F5344CB8AC3E}">
        <p14:creationId xmlns:p14="http://schemas.microsoft.com/office/powerpoint/2010/main" val="1261676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8478EC-E032-45C0-8A12-570831C051FF}" type="datetimeFigureOut">
              <a:rPr lang="en-US" smtClean="0"/>
              <a:t>10/13/2017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0BF9D1-61BD-4D8D-BA2E-B2120816673A}" type="slidenum">
              <a:rPr lang="en-US" smtClean="0"/>
              <a:t>‹#›</a:t>
            </a:fld>
            <a:endParaRPr lang="en-US"/>
          </a:p>
        </p:txBody>
      </p:sp>
    </p:spTree>
    <p:extLst>
      <p:ext uri="{BB962C8B-B14F-4D97-AF65-F5344CB8AC3E}">
        <p14:creationId xmlns:p14="http://schemas.microsoft.com/office/powerpoint/2010/main" val="1499504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8478EC-E032-45C0-8A12-570831C051FF}" type="datetimeFigureOut">
              <a:rPr lang="en-US" smtClean="0"/>
              <a:t>10/13/2017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0BF9D1-61BD-4D8D-BA2E-B2120816673A}" type="slidenum">
              <a:rPr lang="en-US" smtClean="0"/>
              <a:t>‹#›</a:t>
            </a:fld>
            <a:endParaRPr lang="en-US"/>
          </a:p>
        </p:txBody>
      </p:sp>
    </p:spTree>
    <p:extLst>
      <p:ext uri="{BB962C8B-B14F-4D97-AF65-F5344CB8AC3E}">
        <p14:creationId xmlns:p14="http://schemas.microsoft.com/office/powerpoint/2010/main" val="679990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F8478EC-E032-45C0-8A12-570831C051FF}" type="datetimeFigureOut">
              <a:rPr lang="en-US" smtClean="0"/>
              <a:t>10/13/2017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0BF9D1-61BD-4D8D-BA2E-B2120816673A}" type="slidenum">
              <a:rPr lang="en-US" smtClean="0"/>
              <a:t>‹#›</a:t>
            </a:fld>
            <a:endParaRPr lang="en-US"/>
          </a:p>
        </p:txBody>
      </p:sp>
    </p:spTree>
    <p:extLst>
      <p:ext uri="{BB962C8B-B14F-4D97-AF65-F5344CB8AC3E}">
        <p14:creationId xmlns:p14="http://schemas.microsoft.com/office/powerpoint/2010/main" val="3461958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8478EC-E032-45C0-8A12-570831C051FF}" type="datetimeFigureOut">
              <a:rPr lang="en-US" smtClean="0"/>
              <a:t>10/13/2017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BF9D1-61BD-4D8D-BA2E-B2120816673A}" type="slidenum">
              <a:rPr lang="en-US" smtClean="0"/>
              <a:t>‹#›</a:t>
            </a:fld>
            <a:endParaRPr lang="en-US"/>
          </a:p>
        </p:txBody>
      </p:sp>
    </p:spTree>
    <p:extLst>
      <p:ext uri="{BB962C8B-B14F-4D97-AF65-F5344CB8AC3E}">
        <p14:creationId xmlns:p14="http://schemas.microsoft.com/office/powerpoint/2010/main" val="3689507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8478EC-E032-45C0-8A12-570831C051FF}" type="datetimeFigureOut">
              <a:rPr lang="en-US" smtClean="0"/>
              <a:t>10/13/2017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BF9D1-61BD-4D8D-BA2E-B2120816673A}" type="slidenum">
              <a:rPr lang="en-US" smtClean="0"/>
              <a:t>‹#›</a:t>
            </a:fld>
            <a:endParaRPr lang="en-US"/>
          </a:p>
        </p:txBody>
      </p:sp>
    </p:spTree>
    <p:extLst>
      <p:ext uri="{BB962C8B-B14F-4D97-AF65-F5344CB8AC3E}">
        <p14:creationId xmlns:p14="http://schemas.microsoft.com/office/powerpoint/2010/main" val="624586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F8478EC-E032-45C0-8A12-570831C051FF}" type="datetimeFigureOut">
              <a:rPr lang="en-US" smtClean="0"/>
              <a:t>10/13/2017</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90BF9D1-61BD-4D8D-BA2E-B2120816673A}" type="slidenum">
              <a:rPr lang="en-US" smtClean="0"/>
              <a:t>‹#›</a:t>
            </a:fld>
            <a:endParaRPr lang="en-US"/>
          </a:p>
        </p:txBody>
      </p:sp>
    </p:spTree>
    <p:extLst>
      <p:ext uri="{BB962C8B-B14F-4D97-AF65-F5344CB8AC3E}">
        <p14:creationId xmlns:p14="http://schemas.microsoft.com/office/powerpoint/2010/main" val="4033462053"/>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LINKEDIN FOR STUDENT PLACEMENTS</a:t>
            </a:r>
          </a:p>
        </p:txBody>
      </p:sp>
    </p:spTree>
    <p:extLst>
      <p:ext uri="{BB962C8B-B14F-4D97-AF65-F5344CB8AC3E}">
        <p14:creationId xmlns:p14="http://schemas.microsoft.com/office/powerpoint/2010/main" val="4058077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Job Page</a:t>
            </a:r>
          </a:p>
        </p:txBody>
      </p:sp>
      <p:pic>
        <p:nvPicPr>
          <p:cNvPr id="4" name="Content Placeholder 3"/>
          <p:cNvPicPr>
            <a:picLocks noGrp="1" noChangeAspect="1"/>
          </p:cNvPicPr>
          <p:nvPr>
            <p:ph idx="1"/>
          </p:nvPr>
        </p:nvPicPr>
        <p:blipFill>
          <a:blip r:embed="rId3"/>
          <a:stretch>
            <a:fillRect/>
          </a:stretch>
        </p:blipFill>
        <p:spPr>
          <a:xfrm>
            <a:off x="809493" y="2249588"/>
            <a:ext cx="10149341" cy="2191876"/>
          </a:xfrm>
          <a:prstGeom prst="rect">
            <a:avLst/>
          </a:prstGeom>
        </p:spPr>
      </p:pic>
      <p:sp>
        <p:nvSpPr>
          <p:cNvPr id="5" name="TextBox 4"/>
          <p:cNvSpPr txBox="1"/>
          <p:nvPr/>
        </p:nvSpPr>
        <p:spPr>
          <a:xfrm>
            <a:off x="809493" y="4530811"/>
            <a:ext cx="10229210" cy="1477328"/>
          </a:xfrm>
          <a:prstGeom prst="rect">
            <a:avLst/>
          </a:prstGeom>
          <a:noFill/>
        </p:spPr>
        <p:txBody>
          <a:bodyPr wrap="square" rtlCol="0">
            <a:spAutoFit/>
          </a:bodyPr>
          <a:lstStyle/>
          <a:p>
            <a:r>
              <a:rPr lang="en-US" dirty="0"/>
              <a:t>Description:</a:t>
            </a:r>
          </a:p>
          <a:p>
            <a:r>
              <a:rPr lang="en-US" dirty="0"/>
              <a:t>-All the available opportunities are displayed for all users in the form of table.</a:t>
            </a:r>
          </a:p>
          <a:p>
            <a:r>
              <a:rPr lang="en-US" dirty="0"/>
              <a:t>-If clicked on Apply link, it will prompt for login.</a:t>
            </a:r>
          </a:p>
          <a:p>
            <a:r>
              <a:rPr lang="en-US" dirty="0"/>
              <a:t>-As soon as the recruiter posts an Job in Post Job page, the data will be displayed in this page with apply link .This link can only be accessed by the user registered as student.</a:t>
            </a:r>
          </a:p>
        </p:txBody>
      </p:sp>
    </p:spTree>
    <p:extLst>
      <p:ext uri="{BB962C8B-B14F-4D97-AF65-F5344CB8AC3E}">
        <p14:creationId xmlns:p14="http://schemas.microsoft.com/office/powerpoint/2010/main" val="1290643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Job Page</a:t>
            </a:r>
          </a:p>
        </p:txBody>
      </p:sp>
      <p:pic>
        <p:nvPicPr>
          <p:cNvPr id="4" name="Content Placeholder 3"/>
          <p:cNvPicPr>
            <a:picLocks noGrp="1" noChangeAspect="1"/>
          </p:cNvPicPr>
          <p:nvPr>
            <p:ph idx="1"/>
          </p:nvPr>
        </p:nvPicPr>
        <p:blipFill>
          <a:blip r:embed="rId2"/>
          <a:stretch>
            <a:fillRect/>
          </a:stretch>
        </p:blipFill>
        <p:spPr>
          <a:xfrm>
            <a:off x="938437" y="2336800"/>
            <a:ext cx="9099101" cy="3598863"/>
          </a:xfrm>
          <a:prstGeom prst="rect">
            <a:avLst/>
          </a:prstGeom>
        </p:spPr>
      </p:pic>
    </p:spTree>
    <p:extLst>
      <p:ext uri="{BB962C8B-B14F-4D97-AF65-F5344CB8AC3E}">
        <p14:creationId xmlns:p14="http://schemas.microsoft.com/office/powerpoint/2010/main" val="3714664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a:t>
            </a:r>
          </a:p>
        </p:txBody>
      </p:sp>
      <p:sp>
        <p:nvSpPr>
          <p:cNvPr id="3" name="Content Placeholder 2"/>
          <p:cNvSpPr>
            <a:spLocks noGrp="1"/>
          </p:cNvSpPr>
          <p:nvPr>
            <p:ph idx="1"/>
          </p:nvPr>
        </p:nvSpPr>
        <p:spPr/>
        <p:txBody>
          <a:bodyPr/>
          <a:lstStyle/>
          <a:p>
            <a:pPr marL="0" indent="0">
              <a:buNone/>
            </a:pPr>
            <a:r>
              <a:rPr lang="en-US" sz="2800" dirty="0"/>
              <a:t>-Form for posting a job is displayed.</a:t>
            </a:r>
            <a:br>
              <a:rPr lang="en-US" sz="2800" dirty="0"/>
            </a:br>
            <a:r>
              <a:rPr lang="en-US" sz="2800" dirty="0"/>
              <a:t>-This form can only submitted by the user who is registered as recruiter.</a:t>
            </a:r>
            <a:br>
              <a:rPr lang="en-US" sz="2800" dirty="0"/>
            </a:br>
            <a:r>
              <a:rPr lang="en-US" sz="2800" dirty="0"/>
              <a:t>-User registered as student or non registered user cannot submit this form.</a:t>
            </a:r>
            <a:br>
              <a:rPr lang="en-US" sz="2800" dirty="0"/>
            </a:br>
            <a:r>
              <a:rPr lang="en-US" sz="2800" dirty="0"/>
              <a:t>-If the form is submitted in this page then the data will be displayed in ‘Search Job’ page.</a:t>
            </a:r>
          </a:p>
          <a:p>
            <a:pPr marL="0" indent="0">
              <a:buNone/>
            </a:pPr>
            <a:endParaRPr lang="en-US" dirty="0"/>
          </a:p>
        </p:txBody>
      </p:sp>
    </p:spTree>
    <p:extLst>
      <p:ext uri="{BB962C8B-B14F-4D97-AF65-F5344CB8AC3E}">
        <p14:creationId xmlns:p14="http://schemas.microsoft.com/office/powerpoint/2010/main" val="836293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 Page</a:t>
            </a:r>
          </a:p>
        </p:txBody>
      </p:sp>
      <p:pic>
        <p:nvPicPr>
          <p:cNvPr id="4" name="Content Placeholder 3"/>
          <p:cNvPicPr>
            <a:picLocks noGrp="1" noChangeAspect="1"/>
          </p:cNvPicPr>
          <p:nvPr>
            <p:ph idx="1"/>
          </p:nvPr>
        </p:nvPicPr>
        <p:blipFill>
          <a:blip r:embed="rId2"/>
          <a:stretch>
            <a:fillRect/>
          </a:stretch>
        </p:blipFill>
        <p:spPr>
          <a:xfrm>
            <a:off x="908608" y="2165182"/>
            <a:ext cx="9720262" cy="3632885"/>
          </a:xfrm>
          <a:prstGeom prst="rect">
            <a:avLst/>
          </a:prstGeom>
        </p:spPr>
      </p:pic>
      <p:sp>
        <p:nvSpPr>
          <p:cNvPr id="5" name="TextBox 4"/>
          <p:cNvSpPr txBox="1"/>
          <p:nvPr/>
        </p:nvSpPr>
        <p:spPr>
          <a:xfrm>
            <a:off x="908608" y="5865341"/>
            <a:ext cx="9784105" cy="369332"/>
          </a:xfrm>
          <a:prstGeom prst="rect">
            <a:avLst/>
          </a:prstGeom>
          <a:noFill/>
        </p:spPr>
        <p:txBody>
          <a:bodyPr wrap="square" rtlCol="0">
            <a:spAutoFit/>
          </a:bodyPr>
          <a:lstStyle/>
          <a:p>
            <a:r>
              <a:rPr lang="en-US" dirty="0"/>
              <a:t>Registered should enter email &amp; password , Non registered should click on Register Link. </a:t>
            </a:r>
          </a:p>
        </p:txBody>
      </p:sp>
    </p:spTree>
    <p:extLst>
      <p:ext uri="{BB962C8B-B14F-4D97-AF65-F5344CB8AC3E}">
        <p14:creationId xmlns:p14="http://schemas.microsoft.com/office/powerpoint/2010/main" val="4221990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 Registration Page</a:t>
            </a:r>
          </a:p>
        </p:txBody>
      </p:sp>
      <p:pic>
        <p:nvPicPr>
          <p:cNvPr id="4" name="Content Placeholder 3"/>
          <p:cNvPicPr>
            <a:picLocks noGrp="1" noChangeAspect="1"/>
          </p:cNvPicPr>
          <p:nvPr>
            <p:ph idx="1"/>
          </p:nvPr>
        </p:nvPicPr>
        <p:blipFill>
          <a:blip r:embed="rId2"/>
          <a:stretch>
            <a:fillRect/>
          </a:stretch>
        </p:blipFill>
        <p:spPr>
          <a:xfrm>
            <a:off x="826229" y="2224216"/>
            <a:ext cx="10682389" cy="4168684"/>
          </a:xfrm>
          <a:prstGeom prst="rect">
            <a:avLst/>
          </a:prstGeom>
        </p:spPr>
      </p:pic>
    </p:spTree>
    <p:extLst>
      <p:ext uri="{BB962C8B-B14F-4D97-AF65-F5344CB8AC3E}">
        <p14:creationId xmlns:p14="http://schemas.microsoft.com/office/powerpoint/2010/main" val="3202083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BBDC-69C0-4801-BC50-84C30928F56B}"/>
              </a:ext>
            </a:extLst>
          </p:cNvPr>
          <p:cNvSpPr>
            <a:spLocks noGrp="1"/>
          </p:cNvSpPr>
          <p:nvPr>
            <p:ph type="title"/>
          </p:nvPr>
        </p:nvSpPr>
        <p:spPr/>
        <p:txBody>
          <a:bodyPr/>
          <a:lstStyle/>
          <a:p>
            <a:r>
              <a:rPr lang="en-IN" dirty="0"/>
              <a:t>Jobs Posted For Students</a:t>
            </a:r>
          </a:p>
        </p:txBody>
      </p:sp>
      <p:pic>
        <p:nvPicPr>
          <p:cNvPr id="5" name="Content Placeholder 4" descr="A screenshot of a computer screen&#10;&#10;Description generated with very high confidence">
            <a:extLst>
              <a:ext uri="{FF2B5EF4-FFF2-40B4-BE49-F238E27FC236}">
                <a16:creationId xmlns:a16="http://schemas.microsoft.com/office/drawing/2014/main" id="{D90365F5-0FA0-4055-97B1-82BBD3572F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573" y="2057401"/>
            <a:ext cx="11065151" cy="4701208"/>
          </a:xfrm>
        </p:spPr>
      </p:pic>
    </p:spTree>
    <p:extLst>
      <p:ext uri="{BB962C8B-B14F-4D97-AF65-F5344CB8AC3E}">
        <p14:creationId xmlns:p14="http://schemas.microsoft.com/office/powerpoint/2010/main" val="2552600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a:t>
            </a:r>
          </a:p>
        </p:txBody>
      </p:sp>
      <p:sp>
        <p:nvSpPr>
          <p:cNvPr id="3" name="Content Placeholder 2"/>
          <p:cNvSpPr>
            <a:spLocks noGrp="1"/>
          </p:cNvSpPr>
          <p:nvPr>
            <p:ph idx="1"/>
          </p:nvPr>
        </p:nvSpPr>
        <p:spPr/>
        <p:txBody>
          <a:bodyPr>
            <a:normAutofit/>
          </a:bodyPr>
          <a:lstStyle/>
          <a:p>
            <a:pPr marL="0" indent="0">
              <a:buNone/>
            </a:pPr>
            <a:r>
              <a:rPr lang="en-US" sz="2800" dirty="0"/>
              <a:t>-Registration form is displayed.</a:t>
            </a:r>
            <a:br>
              <a:rPr lang="en-US" sz="2800" dirty="0"/>
            </a:br>
            <a:r>
              <a:rPr lang="en-US" sz="2800" dirty="0"/>
              <a:t>-Here user can register as either recruiter or Student.</a:t>
            </a:r>
            <a:br>
              <a:rPr lang="en-US" sz="2800" dirty="0"/>
            </a:br>
            <a:r>
              <a:rPr lang="en-US" sz="2800" dirty="0"/>
              <a:t>-Respective forms are displayed for recruiter and Student.</a:t>
            </a:r>
            <a:br>
              <a:rPr lang="en-US" sz="2800" dirty="0"/>
            </a:br>
            <a:r>
              <a:rPr lang="en-US" sz="2800" dirty="0"/>
              <a:t>-If user is registered as recruiter then he can post an job in Post Job Page after registration.</a:t>
            </a:r>
          </a:p>
          <a:p>
            <a:pPr marL="0" indent="0">
              <a:buNone/>
            </a:pPr>
            <a:r>
              <a:rPr lang="en-US" sz="2800" dirty="0"/>
              <a:t>- If user is registered as student then he can apply for job in Search Job Page.</a:t>
            </a:r>
          </a:p>
        </p:txBody>
      </p:sp>
    </p:spTree>
    <p:extLst>
      <p:ext uri="{BB962C8B-B14F-4D97-AF65-F5344CB8AC3E}">
        <p14:creationId xmlns:p14="http://schemas.microsoft.com/office/powerpoint/2010/main" val="1876138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AC37DDB7-CF1E-4923-8356-966F5F2A079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25" name="Rectangle 24">
              <a:extLst>
                <a:ext uri="{FF2B5EF4-FFF2-40B4-BE49-F238E27FC236}">
                  <a16:creationId xmlns:a16="http://schemas.microsoft.com/office/drawing/2014/main" id="{362D9DAF-241E-4594-BDF6-641F6D6A5DDB}"/>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D5F7A6CC-E753-44F2-9C9E-1B80D8190898}"/>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5" name="Picture 4" descr="new Flow chart.jpg">
            <a:extLst>
              <a:ext uri="{FF2B5EF4-FFF2-40B4-BE49-F238E27FC236}">
                <a16:creationId xmlns:a16="http://schemas.microsoft.com/office/drawing/2014/main" id="{4DDC9E21-66CD-4AEB-9FF7-AB8C939DBACC}"/>
              </a:ext>
            </a:extLst>
          </p:cNvPr>
          <p:cNvPicPr/>
          <p:nvPr/>
        </p:nvPicPr>
        <p:blipFill rotWithShape="1">
          <a:blip r:embed="rId3" cstate="print"/>
          <a:srcRect t="2617" b="1322"/>
          <a:stretch/>
        </p:blipFill>
        <p:spPr>
          <a:xfrm>
            <a:off x="4636008" y="114300"/>
            <a:ext cx="7552815" cy="6629400"/>
          </a:xfrm>
          <a:prstGeom prst="rect">
            <a:avLst/>
          </a:prstGeom>
          <a:ln>
            <a:noFill/>
          </a:ln>
          <a:effectLst/>
        </p:spPr>
      </p:pic>
      <p:sp>
        <p:nvSpPr>
          <p:cNvPr id="28" name="Rectangle 27">
            <a:extLst>
              <a:ext uri="{FF2B5EF4-FFF2-40B4-BE49-F238E27FC236}">
                <a16:creationId xmlns:a16="http://schemas.microsoft.com/office/drawing/2014/main" id="{E1E1EAB6-C066-436F-B97B-506A3CAD01D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501856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0" name="Picture 29">
            <a:extLst>
              <a:ext uri="{FF2B5EF4-FFF2-40B4-BE49-F238E27FC236}">
                <a16:creationId xmlns:a16="http://schemas.microsoft.com/office/drawing/2014/main" id="{4A0584A2-7157-4FF9-BDF0-792791AE67E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5029200" cy="202738"/>
          </a:xfrm>
          <a:prstGeom prst="rect">
            <a:avLst/>
          </a:prstGeom>
        </p:spPr>
      </p:pic>
      <p:sp>
        <p:nvSpPr>
          <p:cNvPr id="2" name="Title 1"/>
          <p:cNvSpPr>
            <a:spLocks noGrp="1"/>
          </p:cNvSpPr>
          <p:nvPr>
            <p:ph type="title"/>
          </p:nvPr>
        </p:nvSpPr>
        <p:spPr>
          <a:xfrm>
            <a:off x="680322" y="753228"/>
            <a:ext cx="3679028" cy="1080938"/>
          </a:xfrm>
        </p:spPr>
        <p:txBody>
          <a:bodyPr>
            <a:normAutofit/>
          </a:bodyPr>
          <a:lstStyle/>
          <a:p>
            <a:r>
              <a:rPr lang="en-US" sz="3200" dirty="0"/>
              <a:t>ER DIAGRAM</a:t>
            </a:r>
          </a:p>
        </p:txBody>
      </p:sp>
      <p:sp>
        <p:nvSpPr>
          <p:cNvPr id="6" name="Content Placeholder 5">
            <a:extLst>
              <a:ext uri="{FF2B5EF4-FFF2-40B4-BE49-F238E27FC236}">
                <a16:creationId xmlns:a16="http://schemas.microsoft.com/office/drawing/2014/main" id="{9CF4DD7A-804A-453F-AEE2-10BF174BEB58}"/>
              </a:ext>
            </a:extLst>
          </p:cNvPr>
          <p:cNvSpPr>
            <a:spLocks noGrp="1"/>
          </p:cNvSpPr>
          <p:nvPr>
            <p:ph idx="1"/>
          </p:nvPr>
        </p:nvSpPr>
        <p:spPr>
          <a:xfrm>
            <a:off x="680322" y="2336873"/>
            <a:ext cx="3581635" cy="3599316"/>
          </a:xfrm>
        </p:spPr>
        <p:txBody>
          <a:bodyPr>
            <a:normAutofit/>
          </a:bodyPr>
          <a:lstStyle/>
          <a:p>
            <a:pPr marL="0" indent="0">
              <a:buNone/>
            </a:pPr>
            <a:r>
              <a:rPr lang="en-IN" sz="1600" dirty="0"/>
              <a:t>   </a:t>
            </a:r>
          </a:p>
        </p:txBody>
      </p:sp>
    </p:spTree>
    <p:extLst>
      <p:ext uri="{BB962C8B-B14F-4D97-AF65-F5344CB8AC3E}">
        <p14:creationId xmlns:p14="http://schemas.microsoft.com/office/powerpoint/2010/main" val="2473079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Design Description.</a:t>
            </a:r>
          </a:p>
        </p:txBody>
      </p:sp>
      <p:sp>
        <p:nvSpPr>
          <p:cNvPr id="3" name="Content Placeholder 2"/>
          <p:cNvSpPr>
            <a:spLocks noGrp="1"/>
          </p:cNvSpPr>
          <p:nvPr>
            <p:ph idx="1"/>
          </p:nvPr>
        </p:nvSpPr>
        <p:spPr/>
        <p:txBody>
          <a:bodyPr/>
          <a:lstStyle/>
          <a:p>
            <a:pPr marL="0" indent="0">
              <a:buNone/>
            </a:pPr>
            <a:r>
              <a:rPr lang="en-US" dirty="0"/>
              <a:t>We have used three tables in this web application.</a:t>
            </a:r>
          </a:p>
          <a:p>
            <a:pPr marL="457200" indent="-457200">
              <a:buFont typeface="+mj-lt"/>
              <a:buAutoNum type="arabicPeriod"/>
            </a:pPr>
            <a:r>
              <a:rPr lang="en-US" dirty="0" err="1"/>
              <a:t>tblUser</a:t>
            </a:r>
            <a:r>
              <a:rPr lang="en-US" dirty="0"/>
              <a:t>	: Contains user details (Registration Page)</a:t>
            </a:r>
          </a:p>
          <a:p>
            <a:pPr marL="457200" indent="-457200">
              <a:buFont typeface="+mj-lt"/>
              <a:buAutoNum type="arabicPeriod"/>
            </a:pPr>
            <a:r>
              <a:rPr lang="en-US" dirty="0" err="1"/>
              <a:t>tblJobDetail</a:t>
            </a:r>
            <a:r>
              <a:rPr lang="en-US" dirty="0"/>
              <a:t>: Contains Job Details Posted in </a:t>
            </a:r>
            <a:r>
              <a:rPr lang="en-US" dirty="0" err="1"/>
              <a:t>PostJob</a:t>
            </a:r>
            <a:r>
              <a:rPr lang="en-US" dirty="0"/>
              <a:t> Page by        recruiter </a:t>
            </a:r>
          </a:p>
          <a:p>
            <a:pPr marL="457200" indent="-457200">
              <a:buFont typeface="+mj-lt"/>
              <a:buAutoNum type="arabicPeriod"/>
            </a:pPr>
            <a:r>
              <a:rPr lang="en-US" dirty="0" err="1"/>
              <a:t>tblJob_User</a:t>
            </a:r>
            <a:r>
              <a:rPr lang="en-US" dirty="0"/>
              <a:t>: This table contains </a:t>
            </a:r>
            <a:r>
              <a:rPr lang="en-US" dirty="0" err="1"/>
              <a:t>userID</a:t>
            </a:r>
            <a:r>
              <a:rPr lang="en-US" dirty="0"/>
              <a:t>(</a:t>
            </a:r>
            <a:r>
              <a:rPr lang="en-US" dirty="0" err="1"/>
              <a:t>tblUser</a:t>
            </a:r>
            <a:r>
              <a:rPr lang="en-US" dirty="0"/>
              <a:t>) and </a:t>
            </a:r>
            <a:r>
              <a:rPr lang="en-US" dirty="0" err="1"/>
              <a:t>JobID</a:t>
            </a:r>
            <a:r>
              <a:rPr lang="en-US" dirty="0"/>
              <a:t>(</a:t>
            </a:r>
            <a:r>
              <a:rPr lang="en-US" dirty="0" err="1"/>
              <a:t>tblJobDetail</a:t>
            </a:r>
            <a:r>
              <a:rPr lang="en-US" dirty="0"/>
              <a:t>).In this table we can know how many jobs (with </a:t>
            </a:r>
            <a:r>
              <a:rPr lang="en-US" dirty="0" err="1"/>
              <a:t>jobIID’s</a:t>
            </a:r>
            <a:r>
              <a:rPr lang="en-US" dirty="0"/>
              <a:t>) does an user applied.</a:t>
            </a:r>
          </a:p>
        </p:txBody>
      </p:sp>
    </p:spTree>
    <p:extLst>
      <p:ext uri="{BB962C8B-B14F-4D97-AF65-F5344CB8AC3E}">
        <p14:creationId xmlns:p14="http://schemas.microsoft.com/office/powerpoint/2010/main" val="3987809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p:txBody>
          <a:bodyPr/>
          <a:lstStyle/>
          <a:p>
            <a:pPr marL="0" indent="0">
              <a:buNone/>
            </a:pPr>
            <a:r>
              <a:rPr lang="en-US" sz="2800" b="1" dirty="0"/>
              <a:t>Negative Testing: </a:t>
            </a:r>
            <a:endParaRPr lang="en-US" sz="2800" dirty="0"/>
          </a:p>
          <a:p>
            <a:pPr marL="0" indent="0">
              <a:buNone/>
            </a:pPr>
            <a:r>
              <a:rPr lang="en-US" dirty="0"/>
              <a:t>Tested Scenarios: </a:t>
            </a:r>
          </a:p>
          <a:p>
            <a:pPr marL="0" indent="0">
              <a:buNone/>
            </a:pPr>
            <a:r>
              <a:rPr lang="en-US" dirty="0"/>
              <a:t>• To verify non- registered user can apply / post an job.(Non registered user cannot apply/post Job) </a:t>
            </a:r>
          </a:p>
          <a:p>
            <a:pPr marL="0" indent="0">
              <a:buNone/>
            </a:pPr>
            <a:r>
              <a:rPr lang="en-US" dirty="0"/>
              <a:t>• To verify Registered User(Student) can Post an Job (Student cannot Post an Job). </a:t>
            </a:r>
          </a:p>
          <a:p>
            <a:pPr marL="0" indent="0">
              <a:buNone/>
            </a:pPr>
            <a:r>
              <a:rPr lang="en-US" dirty="0"/>
              <a:t>• To verify Registered User(Recruiter) can apply for Job (Recruiter cannot apply for an job). </a:t>
            </a:r>
          </a:p>
          <a:p>
            <a:endParaRPr lang="en-US" dirty="0"/>
          </a:p>
        </p:txBody>
      </p:sp>
    </p:spTree>
    <p:extLst>
      <p:ext uri="{BB962C8B-B14F-4D97-AF65-F5344CB8AC3E}">
        <p14:creationId xmlns:p14="http://schemas.microsoft.com/office/powerpoint/2010/main" val="2428046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194157"/>
          </a:xfrm>
        </p:spPr>
        <p:txBody>
          <a:bodyPr/>
          <a:lstStyle/>
          <a:p>
            <a:r>
              <a:rPr lang="en-US" dirty="0"/>
              <a:t>TEAM MEMBERS</a:t>
            </a:r>
          </a:p>
        </p:txBody>
      </p:sp>
      <p:sp>
        <p:nvSpPr>
          <p:cNvPr id="4" name="TextBox 3"/>
          <p:cNvSpPr txBox="1"/>
          <p:nvPr/>
        </p:nvSpPr>
        <p:spPr>
          <a:xfrm>
            <a:off x="1031789" y="2677656"/>
            <a:ext cx="9712411"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TATA RAKESH – (S300604)</a:t>
            </a:r>
          </a:p>
          <a:p>
            <a:pPr marL="285750" indent="-285750">
              <a:buFont typeface="Arial" panose="020B0604020202020204" pitchFamily="34" charset="0"/>
              <a:buChar char="•"/>
            </a:pPr>
            <a:r>
              <a:rPr lang="en-US" dirty="0"/>
              <a:t>SOUMITH REDDY SANIGARAM – (S306040)</a:t>
            </a:r>
          </a:p>
          <a:p>
            <a:pPr marL="285750" indent="-285750">
              <a:buFont typeface="Arial" panose="020B0604020202020204" pitchFamily="34" charset="0"/>
              <a:buChar char="•"/>
            </a:pPr>
            <a:r>
              <a:rPr lang="en-US" dirty="0"/>
              <a:t>AJAY KUMAR YADLAPALLI -  (S305304)</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999823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p:txBody>
          <a:bodyPr/>
          <a:lstStyle/>
          <a:p>
            <a:pPr marL="0" indent="0">
              <a:buNone/>
            </a:pPr>
            <a:r>
              <a:rPr lang="en-US" sz="2800" b="1" dirty="0"/>
              <a:t>Positive Testing: </a:t>
            </a:r>
            <a:endParaRPr lang="en-US" dirty="0"/>
          </a:p>
          <a:p>
            <a:pPr marL="0" indent="0">
              <a:buNone/>
            </a:pPr>
            <a:r>
              <a:rPr lang="en-US" dirty="0"/>
              <a:t>Tested Scenarios: </a:t>
            </a:r>
          </a:p>
          <a:p>
            <a:pPr marL="0" indent="0">
              <a:buNone/>
            </a:pPr>
            <a:r>
              <a:rPr lang="en-US" dirty="0"/>
              <a:t>• To verify non- registered user can Search for job. </a:t>
            </a:r>
          </a:p>
          <a:p>
            <a:pPr marL="0" indent="0">
              <a:buNone/>
            </a:pPr>
            <a:r>
              <a:rPr lang="en-US" dirty="0"/>
              <a:t>• To verify Registered User(Recruiter) can Post an Job. </a:t>
            </a:r>
          </a:p>
          <a:p>
            <a:pPr marL="0" indent="0">
              <a:buNone/>
            </a:pPr>
            <a:r>
              <a:rPr lang="en-US" dirty="0"/>
              <a:t>• To verify Registered User(Student) can apply for Job. </a:t>
            </a:r>
          </a:p>
          <a:p>
            <a:pPr marL="0" indent="0">
              <a:buNone/>
            </a:pPr>
            <a:endParaRPr lang="en-US" dirty="0"/>
          </a:p>
        </p:txBody>
      </p:sp>
    </p:spTree>
    <p:extLst>
      <p:ext uri="{BB962C8B-B14F-4D97-AF65-F5344CB8AC3E}">
        <p14:creationId xmlns:p14="http://schemas.microsoft.com/office/powerpoint/2010/main" val="1625080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0876" y="955589"/>
            <a:ext cx="9813325" cy="5353771"/>
          </a:xfrm>
        </p:spPr>
        <p:txBody>
          <a:bodyPr>
            <a:normAutofit/>
          </a:bodyPr>
          <a:lstStyle/>
          <a:p>
            <a:pPr marL="0" indent="0">
              <a:buNone/>
            </a:pPr>
            <a:r>
              <a:rPr lang="en-US" sz="6600" dirty="0"/>
              <a:t>THANK YOU</a:t>
            </a:r>
          </a:p>
        </p:txBody>
      </p:sp>
    </p:spTree>
    <p:extLst>
      <p:ext uri="{BB962C8B-B14F-4D97-AF65-F5344CB8AC3E}">
        <p14:creationId xmlns:p14="http://schemas.microsoft.com/office/powerpoint/2010/main" val="3565848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a:bodyPr>
          <a:lstStyle/>
          <a:p>
            <a:r>
              <a:rPr lang="en-US" sz="3200" dirty="0"/>
              <a:t>This web application displays all available job opportunities to every user. The user who registered as student can apply for the job. The user who registered as Recruiter can post a job opportunity. This application has search bar where user can filter the list of job opportunities with the required location or company name or job role or job type which helps user to find required job easy</a:t>
            </a:r>
          </a:p>
        </p:txBody>
      </p:sp>
    </p:spTree>
    <p:extLst>
      <p:ext uri="{BB962C8B-B14F-4D97-AF65-F5344CB8AC3E}">
        <p14:creationId xmlns:p14="http://schemas.microsoft.com/office/powerpoint/2010/main" val="1194266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a:normAutofit fontScale="70000" lnSpcReduction="20000"/>
          </a:bodyPr>
          <a:lstStyle/>
          <a:p>
            <a:endParaRPr lang="en-US" b="1" dirty="0"/>
          </a:p>
          <a:p>
            <a:pPr marL="0" indent="0">
              <a:buNone/>
            </a:pPr>
            <a:r>
              <a:rPr lang="en-US" sz="2900" b="1" dirty="0">
                <a:latin typeface="+mj-lt"/>
              </a:rPr>
              <a:t>Software requirements:</a:t>
            </a:r>
            <a:r>
              <a:rPr lang="en-US" b="1" dirty="0">
                <a:latin typeface="+mj-lt"/>
              </a:rPr>
              <a:t> </a:t>
            </a:r>
          </a:p>
          <a:p>
            <a:pPr marL="0" indent="0">
              <a:buNone/>
            </a:pPr>
            <a:r>
              <a:rPr lang="en-US" dirty="0">
                <a:latin typeface="+mj-lt"/>
              </a:rPr>
              <a:t>•	SQL SERVER Express 2008 R2. </a:t>
            </a:r>
          </a:p>
          <a:p>
            <a:pPr marL="0" indent="0">
              <a:buNone/>
            </a:pPr>
            <a:r>
              <a:rPr lang="en-US" dirty="0">
                <a:latin typeface="+mj-lt"/>
              </a:rPr>
              <a:t>•	 Visual Studio Community 2015. </a:t>
            </a:r>
          </a:p>
          <a:p>
            <a:pPr marL="0" indent="0">
              <a:buNone/>
            </a:pPr>
            <a:r>
              <a:rPr lang="en-US" dirty="0">
                <a:latin typeface="+mj-lt"/>
              </a:rPr>
              <a:t>•	Supported Operating System: Windows 10, Windows 8.1, Windows 8, Windows7 SP 1,              	Windows Server 2012 R2, Windows Server 2012, Windows Server 2008 R2 SP1.</a:t>
            </a:r>
          </a:p>
          <a:p>
            <a:endParaRPr lang="en-US" dirty="0">
              <a:latin typeface="+mj-lt"/>
            </a:endParaRPr>
          </a:p>
          <a:p>
            <a:pPr marL="0" indent="0">
              <a:buNone/>
            </a:pPr>
            <a:r>
              <a:rPr lang="en-US" sz="2900" b="1" dirty="0">
                <a:latin typeface="+mj-lt"/>
              </a:rPr>
              <a:t>Hardware requirements:</a:t>
            </a:r>
          </a:p>
          <a:p>
            <a:pPr marL="0" indent="0">
              <a:buNone/>
            </a:pPr>
            <a:r>
              <a:rPr lang="en-US" dirty="0">
                <a:latin typeface="+mj-lt"/>
              </a:rPr>
              <a:t>•	1.6 GHz or faster processor</a:t>
            </a:r>
          </a:p>
          <a:p>
            <a:pPr marL="0" indent="0">
              <a:buNone/>
            </a:pPr>
            <a:r>
              <a:rPr lang="en-US" dirty="0">
                <a:latin typeface="+mj-lt"/>
              </a:rPr>
              <a:t>•	1 GB of RAM (1.5 GB if running on a virtual machine)</a:t>
            </a:r>
          </a:p>
          <a:p>
            <a:pPr marL="0" indent="0">
              <a:buNone/>
            </a:pPr>
            <a:r>
              <a:rPr lang="en-US" dirty="0">
                <a:latin typeface="+mj-lt"/>
              </a:rPr>
              <a:t>•	10 GB of available hard disk space.</a:t>
            </a:r>
          </a:p>
          <a:p>
            <a:endParaRPr lang="en-US" dirty="0"/>
          </a:p>
        </p:txBody>
      </p:sp>
    </p:spTree>
    <p:extLst>
      <p:ext uri="{BB962C8B-B14F-4D97-AF65-F5344CB8AC3E}">
        <p14:creationId xmlns:p14="http://schemas.microsoft.com/office/powerpoint/2010/main" val="4166929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a:normAutofit fontScale="85000" lnSpcReduction="20000"/>
          </a:bodyPr>
          <a:lstStyle/>
          <a:p>
            <a:pPr marL="0" indent="0">
              <a:buNone/>
            </a:pPr>
            <a:r>
              <a:rPr lang="en-US" sz="3300" b="1" dirty="0"/>
              <a:t>Functional requirements </a:t>
            </a:r>
            <a:endParaRPr lang="en-US" sz="3300" dirty="0"/>
          </a:p>
          <a:p>
            <a:pPr marL="0" indent="0">
              <a:buNone/>
            </a:pPr>
            <a:r>
              <a:rPr lang="en-US" dirty="0"/>
              <a:t>The web application shall </a:t>
            </a:r>
          </a:p>
          <a:p>
            <a:pPr marL="0" indent="0">
              <a:buNone/>
            </a:pPr>
            <a:r>
              <a:rPr lang="en-US" dirty="0"/>
              <a:t>• Initiate the signup process. </a:t>
            </a:r>
          </a:p>
          <a:p>
            <a:pPr marL="0" indent="0">
              <a:buNone/>
            </a:pPr>
            <a:r>
              <a:rPr lang="en-US" dirty="0"/>
              <a:t>• Verify the email address used registration for genuine users. </a:t>
            </a:r>
          </a:p>
          <a:p>
            <a:pPr marL="0" indent="0">
              <a:buNone/>
            </a:pPr>
            <a:r>
              <a:rPr lang="en-US" dirty="0"/>
              <a:t>• Allow the recruiter to post the placements. </a:t>
            </a:r>
          </a:p>
          <a:p>
            <a:pPr marL="0" indent="0">
              <a:buNone/>
            </a:pPr>
            <a:r>
              <a:rPr lang="en-US" dirty="0"/>
              <a:t>• Allow the recruiter to post all the requirements needed for the job. </a:t>
            </a:r>
          </a:p>
          <a:p>
            <a:pPr marL="0" indent="0">
              <a:buNone/>
            </a:pPr>
            <a:r>
              <a:rPr lang="en-US" dirty="0"/>
              <a:t>• Allow the students to search for the placements. </a:t>
            </a:r>
          </a:p>
          <a:p>
            <a:pPr marL="0" indent="0">
              <a:buNone/>
            </a:pPr>
            <a:r>
              <a:rPr lang="en-US" dirty="0"/>
              <a:t>• Not allow the non registered users to post a job. </a:t>
            </a:r>
          </a:p>
          <a:p>
            <a:pPr marL="0" indent="0">
              <a:buNone/>
            </a:pPr>
            <a:r>
              <a:rPr lang="en-US" dirty="0"/>
              <a:t>• Allow the registered students to apply for the job. </a:t>
            </a:r>
          </a:p>
          <a:p>
            <a:pPr marL="0" indent="0">
              <a:buNone/>
            </a:pPr>
            <a:r>
              <a:rPr lang="en-US" dirty="0"/>
              <a:t>• Allow the users both students and recruiter to sign out. </a:t>
            </a:r>
          </a:p>
          <a:p>
            <a:pPr marL="0" indent="0">
              <a:buNone/>
            </a:pPr>
            <a:endParaRPr lang="en-US" dirty="0"/>
          </a:p>
        </p:txBody>
      </p:sp>
    </p:spTree>
    <p:extLst>
      <p:ext uri="{BB962C8B-B14F-4D97-AF65-F5344CB8AC3E}">
        <p14:creationId xmlns:p14="http://schemas.microsoft.com/office/powerpoint/2010/main" val="4211368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a:normAutofit lnSpcReduction="10000"/>
          </a:bodyPr>
          <a:lstStyle/>
          <a:p>
            <a:pPr marL="0" indent="0">
              <a:buNone/>
            </a:pPr>
            <a:r>
              <a:rPr lang="en-US" sz="3200" b="1" dirty="0"/>
              <a:t>Non-Functional requirements </a:t>
            </a:r>
            <a:endParaRPr lang="en-US" sz="3200" dirty="0"/>
          </a:p>
          <a:p>
            <a:pPr marL="0" indent="0">
              <a:buNone/>
            </a:pPr>
            <a:r>
              <a:rPr lang="en-US" dirty="0"/>
              <a:t>• The web application should be easy to use and the search process should be accurate. </a:t>
            </a:r>
          </a:p>
          <a:p>
            <a:pPr marL="0" indent="0">
              <a:buNone/>
            </a:pPr>
            <a:r>
              <a:rPr lang="en-US" dirty="0"/>
              <a:t>• The web application should be available all time. </a:t>
            </a:r>
          </a:p>
          <a:p>
            <a:pPr marL="0" indent="0">
              <a:buNone/>
            </a:pPr>
            <a:r>
              <a:rPr lang="en-US" dirty="0"/>
              <a:t>• Details of the users should be secured in the web application. </a:t>
            </a:r>
          </a:p>
          <a:p>
            <a:pPr marL="0" indent="0">
              <a:buNone/>
            </a:pPr>
            <a:r>
              <a:rPr lang="en-US" dirty="0"/>
              <a:t>• The web applications ought to have the capacity to keep up the immense dataset. </a:t>
            </a:r>
          </a:p>
          <a:p>
            <a:pPr marL="0" indent="0">
              <a:buNone/>
            </a:pPr>
            <a:r>
              <a:rPr lang="en-US" dirty="0"/>
              <a:t>• Response times for search jobs and post jobs in web application should be less. </a:t>
            </a:r>
          </a:p>
          <a:p>
            <a:endParaRPr lang="en-US" dirty="0"/>
          </a:p>
        </p:txBody>
      </p:sp>
    </p:spTree>
    <p:extLst>
      <p:ext uri="{BB962C8B-B14F-4D97-AF65-F5344CB8AC3E}">
        <p14:creationId xmlns:p14="http://schemas.microsoft.com/office/powerpoint/2010/main" val="840837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AC37DDB7-CF1E-4923-8356-966F5F2A079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3" name="Rectangle 12">
              <a:extLst>
                <a:ext uri="{FF2B5EF4-FFF2-40B4-BE49-F238E27FC236}">
                  <a16:creationId xmlns:a16="http://schemas.microsoft.com/office/drawing/2014/main" id="{362D9DAF-241E-4594-BDF6-641F6D6A5DDB}"/>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D5F7A6CC-E753-44F2-9C9E-1B80D8190898}"/>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7" name="Content Placeholder 3">
            <a:extLst>
              <a:ext uri="{FF2B5EF4-FFF2-40B4-BE49-F238E27FC236}">
                <a16:creationId xmlns:a16="http://schemas.microsoft.com/office/drawing/2014/main" id="{503935D8-0F8F-40F6-B85F-EEF90567749D}"/>
              </a:ext>
            </a:extLst>
          </p:cNvPr>
          <p:cNvPicPr>
            <a:picLocks/>
          </p:cNvPicPr>
          <p:nvPr/>
        </p:nvPicPr>
        <p:blipFill rotWithShape="1">
          <a:blip r:embed="rId3" cstate="print"/>
          <a:srcRect r="-1" b="13986"/>
          <a:stretch/>
        </p:blipFill>
        <p:spPr bwMode="auto">
          <a:xfrm>
            <a:off x="4636008" y="185738"/>
            <a:ext cx="7552815" cy="6543675"/>
          </a:xfrm>
          <a:prstGeom prst="rect">
            <a:avLst/>
          </a:prstGeom>
          <a:noFill/>
          <a:ln>
            <a:noFill/>
          </a:ln>
          <a:effectLst/>
        </p:spPr>
      </p:pic>
      <p:sp>
        <p:nvSpPr>
          <p:cNvPr id="16" name="Rectangle 15">
            <a:extLst>
              <a:ext uri="{FF2B5EF4-FFF2-40B4-BE49-F238E27FC236}">
                <a16:creationId xmlns:a16="http://schemas.microsoft.com/office/drawing/2014/main" id="{E1E1EAB6-C066-436F-B97B-506A3CAD01D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501856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8" name="Picture 17">
            <a:extLst>
              <a:ext uri="{FF2B5EF4-FFF2-40B4-BE49-F238E27FC236}">
                <a16:creationId xmlns:a16="http://schemas.microsoft.com/office/drawing/2014/main" id="{4A0584A2-7157-4FF9-BDF0-792791AE67E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5029200" cy="202738"/>
          </a:xfrm>
          <a:prstGeom prst="rect">
            <a:avLst/>
          </a:prstGeom>
        </p:spPr>
      </p:pic>
      <p:sp>
        <p:nvSpPr>
          <p:cNvPr id="2" name="Title 1">
            <a:extLst>
              <a:ext uri="{FF2B5EF4-FFF2-40B4-BE49-F238E27FC236}">
                <a16:creationId xmlns:a16="http://schemas.microsoft.com/office/drawing/2014/main" id="{F9B13A78-E98E-45E7-AA35-2347274ABCF5}"/>
              </a:ext>
            </a:extLst>
          </p:cNvPr>
          <p:cNvSpPr>
            <a:spLocks noGrp="1"/>
          </p:cNvSpPr>
          <p:nvPr>
            <p:ph type="title"/>
          </p:nvPr>
        </p:nvSpPr>
        <p:spPr>
          <a:xfrm>
            <a:off x="680322" y="753228"/>
            <a:ext cx="3679028" cy="1080938"/>
          </a:xfrm>
        </p:spPr>
        <p:txBody>
          <a:bodyPr>
            <a:normAutofit/>
          </a:bodyPr>
          <a:lstStyle/>
          <a:p>
            <a:r>
              <a:rPr lang="en-IN" sz="3200"/>
              <a:t>UML DIAGRAM</a:t>
            </a:r>
          </a:p>
        </p:txBody>
      </p:sp>
      <p:sp>
        <p:nvSpPr>
          <p:cNvPr id="9" name="Content Placeholder 8"/>
          <p:cNvSpPr>
            <a:spLocks noGrp="1"/>
          </p:cNvSpPr>
          <p:nvPr>
            <p:ph idx="1"/>
          </p:nvPr>
        </p:nvSpPr>
        <p:spPr>
          <a:xfrm>
            <a:off x="694610" y="2336873"/>
            <a:ext cx="3581635" cy="3599316"/>
          </a:xfrm>
        </p:spPr>
        <p:txBody>
          <a:bodyPr>
            <a:normAutofit/>
          </a:bodyPr>
          <a:lstStyle/>
          <a:p>
            <a:pPr marL="0" indent="0">
              <a:buNone/>
            </a:pPr>
            <a:r>
              <a:rPr lang="en-US" sz="1600" dirty="0"/>
              <a:t>  CLASS DIAGRAM</a:t>
            </a:r>
          </a:p>
        </p:txBody>
      </p:sp>
    </p:spTree>
    <p:extLst>
      <p:ext uri="{BB962C8B-B14F-4D97-AF65-F5344CB8AC3E}">
        <p14:creationId xmlns:p14="http://schemas.microsoft.com/office/powerpoint/2010/main" val="85675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Linkedin</a:t>
            </a:r>
            <a:r>
              <a:rPr lang="en-US" dirty="0"/>
              <a:t> – Home Page</a:t>
            </a:r>
          </a:p>
        </p:txBody>
      </p:sp>
      <p:pic>
        <p:nvPicPr>
          <p:cNvPr id="7" name="Content Placeholder 6"/>
          <p:cNvPicPr>
            <a:picLocks noGrp="1" noChangeAspect="1"/>
          </p:cNvPicPr>
          <p:nvPr>
            <p:ph idx="1"/>
          </p:nvPr>
        </p:nvPicPr>
        <p:blipFill>
          <a:blip r:embed="rId2"/>
          <a:stretch>
            <a:fillRect/>
          </a:stretch>
        </p:blipFill>
        <p:spPr>
          <a:xfrm>
            <a:off x="864974" y="2152644"/>
            <a:ext cx="8949100" cy="4551497"/>
          </a:xfrm>
          <a:prstGeom prst="rect">
            <a:avLst/>
          </a:prstGeom>
        </p:spPr>
      </p:pic>
    </p:spTree>
    <p:extLst>
      <p:ext uri="{BB962C8B-B14F-4D97-AF65-F5344CB8AC3E}">
        <p14:creationId xmlns:p14="http://schemas.microsoft.com/office/powerpoint/2010/main" val="3124745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a:t>
            </a:r>
          </a:p>
        </p:txBody>
      </p:sp>
      <p:sp>
        <p:nvSpPr>
          <p:cNvPr id="3" name="Content Placeholder 2"/>
          <p:cNvSpPr>
            <a:spLocks noGrp="1"/>
          </p:cNvSpPr>
          <p:nvPr>
            <p:ph idx="1"/>
          </p:nvPr>
        </p:nvSpPr>
        <p:spPr/>
        <p:txBody>
          <a:bodyPr/>
          <a:lstStyle/>
          <a:p>
            <a:r>
              <a:rPr lang="en-US" dirty="0"/>
              <a:t>In navigation bar we have 3 sections</a:t>
            </a:r>
            <a:br>
              <a:rPr lang="en-US" dirty="0"/>
            </a:br>
            <a:endParaRPr lang="en-US" dirty="0"/>
          </a:p>
          <a:p>
            <a:pPr marL="0" indent="0">
              <a:buNone/>
            </a:pPr>
            <a:r>
              <a:rPr lang="en-US" dirty="0"/>
              <a:t>1) Search Job- accessible to all users</a:t>
            </a:r>
          </a:p>
          <a:p>
            <a:pPr marL="0" indent="0">
              <a:buNone/>
            </a:pPr>
            <a:r>
              <a:rPr lang="en-US" dirty="0"/>
              <a:t>2) Post Job- accessible to users registered as Recruiter</a:t>
            </a:r>
          </a:p>
          <a:p>
            <a:pPr marL="0" indent="0">
              <a:buNone/>
            </a:pPr>
            <a:r>
              <a:rPr lang="en-US" dirty="0"/>
              <a:t>3) </a:t>
            </a:r>
            <a:r>
              <a:rPr lang="en-US" dirty="0" err="1"/>
              <a:t>SignIn</a:t>
            </a:r>
            <a:r>
              <a:rPr lang="en-US" dirty="0"/>
              <a:t>- accessible to all users</a:t>
            </a:r>
          </a:p>
        </p:txBody>
      </p:sp>
    </p:spTree>
    <p:extLst>
      <p:ext uri="{BB962C8B-B14F-4D97-AF65-F5344CB8AC3E}">
        <p14:creationId xmlns:p14="http://schemas.microsoft.com/office/powerpoint/2010/main" val="3770179792"/>
      </p:ext>
    </p:extLst>
  </p:cSld>
  <p:clrMapOvr>
    <a:masterClrMapping/>
  </p:clrMapOvr>
</p:sld>
</file>

<file path=ppt/theme/theme1.xml><?xml version="1.0" encoding="utf-8"?>
<a:theme xmlns:a="http://schemas.openxmlformats.org/drawingml/2006/main" name="Berlin">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99</TotalTime>
  <Words>537</Words>
  <Application>Microsoft Office PowerPoint</Application>
  <PresentationFormat>Widescreen</PresentationFormat>
  <Paragraphs>88</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Trebuchet MS</vt:lpstr>
      <vt:lpstr>Berlin</vt:lpstr>
      <vt:lpstr>LINKEDIN FOR STUDENT PLACEMENTS</vt:lpstr>
      <vt:lpstr>TEAM MEMBERS</vt:lpstr>
      <vt:lpstr>INTRODUCTION</vt:lpstr>
      <vt:lpstr>REQUIREMENTS</vt:lpstr>
      <vt:lpstr>REQUIREMENTS</vt:lpstr>
      <vt:lpstr>REQUIREMENTS</vt:lpstr>
      <vt:lpstr>UML DIAGRAM</vt:lpstr>
      <vt:lpstr>Linkedin – Home Page</vt:lpstr>
      <vt:lpstr>Description</vt:lpstr>
      <vt:lpstr>Search Job Page</vt:lpstr>
      <vt:lpstr>Post Job Page</vt:lpstr>
      <vt:lpstr>Description</vt:lpstr>
      <vt:lpstr>Login Page</vt:lpstr>
      <vt:lpstr>Student Registration Page</vt:lpstr>
      <vt:lpstr>Jobs Posted For Students</vt:lpstr>
      <vt:lpstr>Description</vt:lpstr>
      <vt:lpstr>ER DIAGRAM</vt:lpstr>
      <vt:lpstr>Database Design Description.</vt:lpstr>
      <vt:lpstr>TESTING</vt:lpstr>
      <vt:lpstr>TESTING</vt:lpstr>
      <vt:lpstr>PowerPoint Presentation</vt:lpstr>
    </vt:vector>
  </TitlesOfParts>
  <Company>Automatic Data Processing, LLP.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LINKEDIN FOR STUDENT PLACEMENTS</dc:title>
  <dc:creator>Rakesh tata</dc:creator>
  <cp:lastModifiedBy>Rakesh Tata</cp:lastModifiedBy>
  <cp:revision>20</cp:revision>
  <dcterms:created xsi:type="dcterms:W3CDTF">2017-10-11T15:39:50Z</dcterms:created>
  <dcterms:modified xsi:type="dcterms:W3CDTF">2017-10-13T13:50:49Z</dcterms:modified>
</cp:coreProperties>
</file>