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notesSlides/notesSlide5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7" d="100"/>
          <a:sy n="107" d="100"/>
        </p:scale>
        <p:origin x="84" y="20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7826194-C3D4-4CDD-8BBB-1AEB28CE98AD}" type="datetimeFigureOut">
              <a:rPr lang="ru-RU"/>
              <a:t>29.05.2023</a:t>
            </a:fld>
            <a:endParaRPr lang="ru-RU"/>
          </a:p>
        </p:txBody>
      </p:sp>
      <p:sp>
        <p:nvSpPr>
          <p:cNvPr id="4" name="Образ слайда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B0BFD62-DA82-40F8-9E05-45D26090A6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19D199-CBAE-1F66-07A0-2666EF855FD0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0B0BFD62-DA82-40F8-9E05-45D26090A6D9}" type="slidenum">
              <a:rPr lang="ru-RU"/>
              <a:t>2</a:t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0B0BFD62-DA82-40F8-9E05-45D26090A6D9}" type="slidenum">
              <a:rPr lang="ru-RU"/>
              <a:t>3</a:t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0B0BFD62-DA82-40F8-9E05-45D26090A6D9}" type="slidenum">
              <a:rPr lang="ru-RU"/>
              <a:t>4</a:t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0B0BFD62-DA82-40F8-9E05-45D26090A6D9}" type="slidenum">
              <a:rPr lang="ru-RU"/>
              <a:t>5</a:t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559F96-DD5F-3B3F-5106-E2F8DFEE53C6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64B6DEE-0C27-4A65-83A7-8A621D8F00CF}" type="datetime1">
              <a:rPr lang="ru-RU"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966121-1BCA-4C1B-854A-CD01A0ABB15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5B06CD8-F193-4F06-8DBF-3779A9C1C8FC}" type="datetime1">
              <a:rPr lang="ru-RU"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966121-1BCA-4C1B-854A-CD01A0ABB15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4D4E69A-0679-47E8-A0EF-03BCFF189B4A}" type="datetime1">
              <a:rPr lang="ru-RU"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966121-1BCA-4C1B-854A-CD01A0ABB15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04BC616-25B4-4106-9C13-03736E5F7489}" type="datetime1">
              <a:rPr lang="ru-RU"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9352471" y="6370963"/>
            <a:ext cx="27432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Montserrat"/>
              </a:defRPr>
            </a:lvl1pPr>
          </a:lstStyle>
          <a:p>
            <a:pPr>
              <a:defRPr/>
            </a:pPr>
            <a:fld id="{1C966121-1BCA-4C1B-854A-CD01A0ABB15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A0005AD-645D-4AAA-9175-498D989DE37D}" type="datetime1">
              <a:rPr lang="ru-RU"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966121-1BCA-4C1B-854A-CD01A0ABB15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65163E-1C7D-4FF3-A23E-2B624266383B}" type="datetime1">
              <a:rPr lang="ru-RU"/>
              <a:t>29.05.2023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966121-1BCA-4C1B-854A-CD01A0ABB15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1C69B47-AC38-4D9F-BB60-D4B37A3FFE56}" type="datetime1">
              <a:rPr lang="ru-RU"/>
              <a:t>29.05.2023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966121-1BCA-4C1B-854A-CD01A0ABB15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765680-6C64-4B11-B938-8865A5DD70A3}" type="datetime1">
              <a:rPr lang="ru-RU"/>
              <a:t>29.05.2023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966121-1BCA-4C1B-854A-CD01A0ABB15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CA0D11E-6816-4BF4-84AD-1EEAE879662C}" type="datetime1">
              <a:rPr lang="ru-RU"/>
              <a:t>29.05.2023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26593" y="6252833"/>
            <a:ext cx="27432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Montserrat"/>
              </a:defRPr>
            </a:lvl1pPr>
          </a:lstStyle>
          <a:p>
            <a:pPr>
              <a:defRPr/>
            </a:pPr>
            <a:fld id="{1C966121-1BCA-4C1B-854A-CD01A0ABB15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A0B422E-A6A2-4658-8783-2EA40042C120}" type="datetime1">
              <a:rPr lang="ru-RU"/>
              <a:t>29.05.2023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966121-1BCA-4C1B-854A-CD01A0ABB15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2F29308-9E85-448A-AFB7-DB5B2CBEBF6E}" type="datetime1">
              <a:rPr lang="ru-RU"/>
              <a:t>29.05.2023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966121-1BCA-4C1B-854A-CD01A0ABB15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525BF88-5C80-41EA-A908-07B3F698A60E}" type="datetime1">
              <a:rPr lang="ru-RU"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C966121-1BCA-4C1B-854A-CD01A0ABB15E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572655" y="2567709"/>
            <a:ext cx="9365672" cy="58102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 algn="l">
              <a:defRPr/>
            </a:pPr>
            <a:r>
              <a:rPr lang="ru-RU" sz="3500">
                <a:solidFill>
                  <a:schemeClr val="bg1"/>
                </a:solidFill>
                <a:latin typeface="Montserrat SemiBold"/>
              </a:rPr>
              <a:t>Итоговый проект: </a:t>
            </a:r>
            <a:r>
              <a:rPr lang="ru-RU" sz="3500" b="0" i="0" u="none" strike="noStrike" cap="none" spc="0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Программа сортировки числовых последовательностей с применением графического интерфейса </a:t>
            </a:r>
            <a:endParaRPr/>
          </a:p>
        </p:txBody>
      </p:sp>
      <p:sp>
        <p:nvSpPr>
          <p:cNvPr id="11" name="Заголовок 1"/>
          <p:cNvSpPr txBox="1"/>
          <p:nvPr/>
        </p:nvSpPr>
        <p:spPr bwMode="auto">
          <a:xfrm>
            <a:off x="572655" y="3301134"/>
            <a:ext cx="9365672" cy="514350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ru-RU" sz="2500">
                <a:solidFill>
                  <a:schemeClr val="bg1"/>
                </a:solidFill>
                <a:latin typeface="Montserrat"/>
              </a:rPr>
              <a:t>Работу выполнила Татаринова Анастасия</a:t>
            </a:r>
            <a:endParaRPr lang="ru-RU" sz="3500">
              <a:solidFill>
                <a:schemeClr val="bg1"/>
              </a:solidFill>
              <a:latin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мный, ночь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801186" y="2387535"/>
            <a:ext cx="7400339" cy="4470465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 bwMode="auto">
          <a:xfrm>
            <a:off x="504862" y="354687"/>
            <a:ext cx="8875614" cy="454383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>
              <a:defRPr/>
            </a:pPr>
            <a:r>
              <a:rPr lang="ru-RU" sz="2900" b="1">
                <a:solidFill>
                  <a:srgbClr val="4547BB"/>
                </a:solidFill>
                <a:latin typeface="Montserrat SemiBold"/>
                <a:cs typeface="Times New Roman"/>
              </a:rPr>
              <a:t>Цели и задачи</a:t>
            </a:r>
            <a:endParaRPr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966121-1BCA-4C1B-854A-CD01A0ABB15E}" type="slidenum">
              <a:rPr lang="ru-RU"/>
              <a:t>2</a:t>
            </a:fld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504862" y="1742641"/>
            <a:ext cx="9352220" cy="644892"/>
          </a:xfrm>
        </p:spPr>
        <p:txBody>
          <a:bodyPr vertOverflow="overflow" horzOverflow="overflow" vert="horz" wrap="square" lIns="91440" tIns="45720" rIns="91440" bIns="45720" numCol="1" spcCol="720000" rtlCol="0" fromWordArt="0" anchor="t" anchorCtr="0" forceAA="0" upright="0" compatLnSpc="0">
            <a:normAutofit/>
          </a:bodyPr>
          <a:lstStyle/>
          <a:p>
            <a:pPr marL="0" indent="0">
              <a:lnSpc>
                <a:spcPct val="114999"/>
              </a:lnSpc>
              <a:buClr>
                <a:srgbClr val="4547BB"/>
              </a:buClr>
              <a:buFont typeface="Arial"/>
              <a:buNone/>
              <a:defRPr/>
            </a:pPr>
            <a:r>
              <a:rPr lang="ru-RU" sz="1600">
                <a:latin typeface="Montserrat"/>
              </a:rPr>
              <a:t>Разработать программу для сортировки числовых последовательностей различными методами и визуализировать результаты с использование графического интерфейса </a:t>
            </a:r>
            <a:r>
              <a:rPr lang="en-US" sz="1600">
                <a:latin typeface="Montserrat"/>
              </a:rPr>
              <a:t>Tkinter</a:t>
            </a:r>
            <a:r>
              <a:rPr lang="ru-RU" sz="1600">
                <a:latin typeface="Montserrat"/>
              </a:rPr>
              <a:t>.</a:t>
            </a:r>
            <a:r>
              <a:rPr lang="ru-RU" sz="1600">
                <a:latin typeface="Montserrat"/>
              </a:rPr>
              <a:t> </a:t>
            </a:r>
            <a:endParaRPr/>
          </a:p>
        </p:txBody>
      </p:sp>
      <p:sp>
        <p:nvSpPr>
          <p:cNvPr id="10" name="Объект 2"/>
          <p:cNvSpPr txBox="1"/>
          <p:nvPr/>
        </p:nvSpPr>
        <p:spPr bwMode="auto">
          <a:xfrm flipH="0" flipV="0">
            <a:off x="504862" y="1285926"/>
            <a:ext cx="4844785" cy="419217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72000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999"/>
              </a:lnSpc>
              <a:buClr>
                <a:srgbClr val="4547BB"/>
              </a:buClr>
              <a:buNone/>
              <a:defRPr/>
            </a:pPr>
            <a:r>
              <a:rPr lang="ru-RU" sz="1800">
                <a:latin typeface="Montserrat"/>
              </a:rPr>
              <a:t>Цель проекта</a:t>
            </a:r>
            <a:endParaRPr/>
          </a:p>
        </p:txBody>
      </p:sp>
      <p:sp>
        <p:nvSpPr>
          <p:cNvPr id="11" name="Объект 2"/>
          <p:cNvSpPr txBox="1"/>
          <p:nvPr/>
        </p:nvSpPr>
        <p:spPr bwMode="auto">
          <a:xfrm flipH="0" flipV="0">
            <a:off x="580582" y="3036074"/>
            <a:ext cx="9567542" cy="2718612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72000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999"/>
              </a:lnSpc>
              <a:buClr>
                <a:srgbClr val="4547BB"/>
              </a:buClr>
              <a:defRPr/>
            </a:pPr>
            <a:r>
              <a:rPr lang="ru-RU" sz="1600">
                <a:latin typeface="Montserrat"/>
              </a:rPr>
              <a:t>Реализовать алгоритмы различных методов сортировки: пузырьком, подсчетом, пирамидальная, слиянием, быстрой и поразрядной сортировкой.</a:t>
            </a:r>
            <a:endParaRPr sz="1600">
              <a:latin typeface="Montserrat"/>
            </a:endParaRPr>
          </a:p>
          <a:p>
            <a:pPr>
              <a:lnSpc>
                <a:spcPct val="114999"/>
              </a:lnSpc>
              <a:buClr>
                <a:srgbClr val="4547BB"/>
              </a:buClr>
              <a:defRPr/>
            </a:pPr>
            <a:r>
              <a:rPr lang="ru-RU" sz="1600">
                <a:latin typeface="Montserrat"/>
              </a:rPr>
              <a:t>Создать графический интерфейс с использование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Tkinter</a:t>
            </a:r>
            <a:r>
              <a:rPr lang="ru-RU" sz="1600">
                <a:latin typeface="Montserrat"/>
              </a:rPr>
              <a:t> для вывода числовых последовательностей и выбора метода сортировки.  </a:t>
            </a:r>
            <a:endParaRPr sz="1600"/>
          </a:p>
          <a:p>
            <a:pPr>
              <a:lnSpc>
                <a:spcPct val="114999"/>
              </a:lnSpc>
              <a:buClr>
                <a:srgbClr val="4547BB"/>
              </a:buClr>
              <a:defRPr/>
            </a:pPr>
            <a:r>
              <a:rPr lang="ru-RU" sz="1600">
                <a:latin typeface="Montserrat"/>
              </a:rPr>
              <a:t>Отобразить в интерфейсе исходную последовательность, выбранный метод сортировки, отсортированную последовательность и время выполнения сортировки.</a:t>
            </a:r>
            <a:endParaRPr sz="1600">
              <a:latin typeface="Montserrat"/>
            </a:endParaRPr>
          </a:p>
          <a:p>
            <a:pPr>
              <a:lnSpc>
                <a:spcPct val="114999"/>
              </a:lnSpc>
              <a:buClr>
                <a:srgbClr val="4547BB"/>
              </a:buClr>
              <a:defRPr/>
            </a:pPr>
            <a:r>
              <a:rPr lang="ru-RU" sz="1600">
                <a:latin typeface="Montserrat"/>
              </a:rPr>
              <a:t>Обеспечить корректную обработку и отображение ошибок.</a:t>
            </a:r>
            <a:endParaRPr/>
          </a:p>
        </p:txBody>
      </p:sp>
      <p:grpSp>
        <p:nvGrpSpPr>
          <p:cNvPr id="12" name="Группа 11"/>
          <p:cNvGrpSpPr/>
          <p:nvPr/>
        </p:nvGrpSpPr>
        <p:grpSpPr bwMode="auto"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3" name="Прямоугольник 12"/>
            <p:cNvSpPr/>
            <p:nvPr/>
          </p:nvSpPr>
          <p:spPr bwMode="auto"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>
              <a:off x="9690266" y="394974"/>
              <a:ext cx="1880849" cy="421393"/>
            </a:xfrm>
            <a:prstGeom prst="rect">
              <a:avLst/>
            </a:prstGeom>
          </p:spPr>
        </p:pic>
      </p:grpSp>
      <p:sp>
        <p:nvSpPr>
          <p:cNvPr id="1601693394" name="Объект 2"/>
          <p:cNvSpPr txBox="1"/>
          <p:nvPr/>
        </p:nvSpPr>
        <p:spPr bwMode="auto">
          <a:xfrm flipH="0" flipV="0">
            <a:off x="504862" y="2559648"/>
            <a:ext cx="4844785" cy="419216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72000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999"/>
              </a:lnSpc>
              <a:buClr>
                <a:srgbClr val="4547BB"/>
              </a:buClr>
              <a:buNone/>
              <a:defRPr/>
            </a:pPr>
            <a:r>
              <a:rPr lang="ru-RU" sz="1800">
                <a:latin typeface="Montserrat"/>
              </a:rPr>
              <a:t>Задачи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 bwMode="auto">
          <a:xfrm>
            <a:off x="504862" y="354687"/>
            <a:ext cx="8883534" cy="454383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>
              <a:defRPr/>
            </a:pPr>
            <a:r>
              <a:rPr lang="ru-RU" sz="2900" b="1">
                <a:solidFill>
                  <a:srgbClr val="4547BB"/>
                </a:solidFill>
                <a:latin typeface="Montserrat SemiBold"/>
                <a:cs typeface="Times New Roman"/>
              </a:rPr>
              <a:t>Реализация алгоритмов сортировки</a:t>
            </a:r>
            <a:endParaRPr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966121-1BCA-4C1B-854A-CD01A0ABB15E}" type="slidenum">
              <a:rPr lang="ru-RU"/>
              <a:t>3</a:t>
            </a:fld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504862" y="1455208"/>
            <a:ext cx="10357635" cy="4828644"/>
          </a:xfrm>
        </p:spPr>
        <p:txBody>
          <a:bodyPr vertOverflow="overflow" horzOverflow="overflow" vert="horz" wrap="square" lIns="91440" tIns="45720" rIns="91440" bIns="45720" numCol="1" spcCol="720000" rtlCol="0" fromWordArt="0" anchor="t" anchorCtr="0" forceAA="0" upright="0" compatLnSpc="0">
            <a:normAutofit fontScale="85000" lnSpcReduction="3000"/>
          </a:bodyPr>
          <a:lstStyle/>
          <a:p>
            <a:pPr marL="0" indent="0">
              <a:buFont typeface="Arial"/>
              <a:buNone/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Разработаны функции для шести различных методов сортировки: пузырьком, подсчетом, пирамидальной, слиянием, быстрой и поразрядной сортировкой.</a:t>
            </a:r>
            <a:endParaRPr lang="ru-RU" sz="1200" b="0" i="0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Реализованы с использованием языка программирования Python.</a:t>
            </a:r>
            <a:endParaRPr lang="ru-RU" sz="1200" b="0" i="0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Графический интерфейс:</a:t>
            </a:r>
            <a:endParaRPr lang="ru-RU" sz="1200" b="0" i="0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Использован Tkinter для создания графического интерфейса.</a:t>
            </a:r>
            <a:endParaRPr lang="ru-RU" sz="1200" b="0" i="0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Добавлены виджеты для ввода числовой последовательности, выбора метода сортировки и кнопки для запуска сортировки.</a:t>
            </a:r>
            <a:endParaRPr lang="ru-RU" sz="1200" b="0" i="0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Результаты отображаются в виде меток с исходной последовательностью, выбранным методом сортировки, отсортированной последовательностью и временем выполнения.</a:t>
            </a:r>
            <a:endParaRPr lang="ru-RU" sz="1200" b="0" i="0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Обработка ошибок:</a:t>
            </a:r>
            <a:endParaRPr lang="ru-RU" sz="1200" b="0" i="0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Реализована обработка и отображение ошибок при возникновении исключений.</a:t>
            </a:r>
            <a:endParaRPr lang="ru-RU" sz="1200" b="0" i="0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Добавлены сообщения об ошибках для пользователя.</a:t>
            </a:r>
            <a:endParaRPr lang="ru-RU" sz="1200" b="0" i="0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Резюме/Итоги:</a:t>
            </a:r>
            <a:endParaRPr lang="ru-RU" sz="1200" b="0" i="0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Проект предоставляет удобный интерфейс для сортировки числовых последовательностей различными методами.</a:t>
            </a:r>
            <a:endParaRPr lang="ru-RU" sz="1200" b="0" i="0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Пользователь может легко вводить данные, выбирать метод сортировки и получать наглядные результаты.</a:t>
            </a:r>
            <a:endParaRPr lang="ru-RU" sz="1200" b="0" i="0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Реализованы алгоритмы шести различных методов сортировки.</a:t>
            </a:r>
            <a:endParaRPr lang="ru-RU" sz="1200" b="0" i="0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Проект обладает гибкостью и расширяемостью для возможного добавления новых методов сортировки в будущем.</a:t>
            </a:r>
            <a:endParaRPr lang="ru-RU" sz="1200" b="0" i="0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Презентация подготовлена: [Ваше Имя]</a:t>
            </a:r>
            <a:endParaRPr lang="ru-RU" sz="1200" b="0" i="0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  <a:p>
            <a:pPr>
              <a:lnSpc>
                <a:spcPct val="114999"/>
              </a:lnSpc>
              <a:buClr>
                <a:srgbClr val="4547BB"/>
              </a:buCl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ChatGPT can make mistakes. Consider checking important informa</a:t>
            </a:r>
            <a:endParaRPr/>
          </a:p>
          <a:p>
            <a:pPr>
              <a:lnSpc>
                <a:spcPct val="114999"/>
              </a:lnSpc>
              <a:buClr>
                <a:srgbClr val="4547BB"/>
              </a:buClr>
              <a:defRPr/>
            </a:pPr>
            <a:endParaRPr lang="ru-RU" sz="1200">
              <a:latin typeface="Montserrat"/>
            </a:endParaRPr>
          </a:p>
          <a:p>
            <a:pPr>
              <a:buClr>
                <a:srgbClr val="4547BB"/>
              </a:buClr>
              <a:defRPr/>
            </a:pPr>
            <a:endParaRPr lang="ru-RU" sz="1200">
              <a:latin typeface="Montserrat"/>
            </a:endParaRPr>
          </a:p>
        </p:txBody>
      </p:sp>
      <p:grpSp>
        <p:nvGrpSpPr>
          <p:cNvPr id="8" name="Группа 7"/>
          <p:cNvGrpSpPr/>
          <p:nvPr/>
        </p:nvGrpSpPr>
        <p:grpSpPr bwMode="auto"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/>
            <p:cNvSpPr/>
            <p:nvPr/>
          </p:nvSpPr>
          <p:spPr bwMode="auto"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9690266" y="394974"/>
              <a:ext cx="1880849" cy="42139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28655" y="2247185"/>
            <a:ext cx="4844785" cy="1456980"/>
          </a:xfrm>
        </p:spPr>
        <p:txBody>
          <a:bodyPr vertOverflow="overflow" horzOverflow="overflow" vert="horz" wrap="square" lIns="91440" tIns="45720" rIns="91440" bIns="45720" numCol="1" spcCol="720000" rtlCol="0" fromWordArt="0" anchor="t" anchorCtr="0" forceAA="0" upright="0" compatLnSpc="0">
            <a:normAutofit/>
          </a:bodyPr>
          <a:lstStyle/>
          <a:p>
            <a:pPr>
              <a:lnSpc>
                <a:spcPct val="114999"/>
              </a:lnSpc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Разработаны функции для шести различных методов сортировки: пузырьком, подсчетом, пирамидальной, слиянием, быстрой и поразрядной сортировкой.</a:t>
            </a:r>
            <a:endParaRPr/>
          </a:p>
          <a:p>
            <a:pPr>
              <a:lnSpc>
                <a:spcPct val="114999"/>
              </a:lnSpc>
              <a:buClr>
                <a:srgbClr val="4547BB"/>
              </a:buCl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Реализованы с использованием языка программирования Python.</a:t>
            </a:r>
            <a:endParaRPr lang="ru-RU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4"/>
          <p:cNvSpPr txBox="1"/>
          <p:nvPr/>
        </p:nvSpPr>
        <p:spPr bwMode="auto">
          <a:xfrm>
            <a:off x="504862" y="354687"/>
            <a:ext cx="8884974" cy="454383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>
              <a:defRPr/>
            </a:pPr>
            <a:r>
              <a:rPr lang="ru-RU" sz="2900" b="1">
                <a:solidFill>
                  <a:srgbClr val="4547BB"/>
                </a:solidFill>
                <a:latin typeface="Montserrat SemiBold"/>
                <a:cs typeface="Times New Roman"/>
              </a:rPr>
              <a:t>Описание выполненной работы</a:t>
            </a:r>
            <a:endParaRPr/>
          </a:p>
        </p:txBody>
      </p:sp>
      <p:sp>
        <p:nvSpPr>
          <p:cNvPr id="7" name="Объект 2"/>
          <p:cNvSpPr txBox="1"/>
          <p:nvPr/>
        </p:nvSpPr>
        <p:spPr bwMode="auto">
          <a:xfrm flipH="0" flipV="0">
            <a:off x="6470134" y="2141352"/>
            <a:ext cx="4816645" cy="1950705"/>
          </a:xfrm>
          <a:prstGeom prst="rect">
            <a:avLst/>
          </a:prstGeom>
        </p:spPr>
        <p:txBody>
          <a:bodyPr vert="horz" lIns="91440" tIns="45720" rIns="91440" bIns="45720" numCol="1" spcCol="72000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Использован Tkinter для создания графического интерфейса.</a:t>
            </a:r>
            <a:endParaRPr lang="ru-RU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Добавлены виджеты для ввода числовой последовательности, выбора метода сортировки и кнопки для запуска сортировки.</a:t>
            </a:r>
            <a:endParaRPr sz="1200" b="0" i="0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  <a:p>
            <a:pPr>
              <a:lnSpc>
                <a:spcPct val="114999"/>
              </a:lnSpc>
              <a:buClr>
                <a:srgbClr val="4547BB"/>
              </a:buCl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Результаты отображаются в виде меток с исходной последовательностью, выбранным методом сортировки, отсортированной последовательностью и временем выполнения.</a:t>
            </a:r>
            <a:endParaRPr/>
          </a:p>
        </p:txBody>
      </p:sp>
      <p:sp>
        <p:nvSpPr>
          <p:cNvPr id="2" name="Прямоугольник: скругленные углы 1"/>
          <p:cNvSpPr/>
          <p:nvPr/>
        </p:nvSpPr>
        <p:spPr bwMode="auto">
          <a:xfrm>
            <a:off x="504863" y="1326399"/>
            <a:ext cx="5092373" cy="639253"/>
          </a:xfrm>
          <a:prstGeom prst="roundRect">
            <a:avLst>
              <a:gd name="adj" fmla="val 16667"/>
            </a:avLst>
          </a:prstGeom>
          <a:solidFill>
            <a:srgbClr val="454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: скругленные углы 7"/>
          <p:cNvSpPr/>
          <p:nvPr/>
        </p:nvSpPr>
        <p:spPr bwMode="auto">
          <a:xfrm flipH="0" flipV="0">
            <a:off x="504862" y="1505526"/>
            <a:ext cx="5092371" cy="2586530"/>
          </a:xfrm>
          <a:prstGeom prst="roundRect">
            <a:avLst>
              <a:gd name="adj" fmla="val 3245"/>
            </a:avLst>
          </a:prstGeom>
          <a:noFill/>
          <a:ln w="28575">
            <a:solidFill>
              <a:srgbClr val="454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object 4"/>
          <p:cNvSpPr txBox="1"/>
          <p:nvPr/>
        </p:nvSpPr>
        <p:spPr bwMode="auto">
          <a:xfrm flipH="0" flipV="0">
            <a:off x="628655" y="1486045"/>
            <a:ext cx="4845505" cy="317223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R="5080">
              <a:defRPr/>
            </a:pPr>
            <a:r>
              <a:rPr lang="ru-RU" sz="2000" b="1">
                <a:solidFill>
                  <a:srgbClr val="FFFFFF"/>
                </a:solidFill>
                <a:latin typeface="Montserrat SemiBold"/>
                <a:cs typeface="Times New Roman"/>
              </a:rPr>
              <a:t>Реализация алгоритмов сортировки</a:t>
            </a:r>
            <a:endParaRPr/>
          </a:p>
        </p:txBody>
      </p:sp>
      <p:sp>
        <p:nvSpPr>
          <p:cNvPr id="10" name="Прямоугольник: скругленные углы 9"/>
          <p:cNvSpPr/>
          <p:nvPr/>
        </p:nvSpPr>
        <p:spPr bwMode="auto">
          <a:xfrm>
            <a:off x="6332272" y="1334627"/>
            <a:ext cx="5092373" cy="639253"/>
          </a:xfrm>
          <a:prstGeom prst="roundRect">
            <a:avLst>
              <a:gd name="adj" fmla="val 16667"/>
            </a:avLst>
          </a:prstGeom>
          <a:solidFill>
            <a:srgbClr val="3F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Прямоугольник: скругленные углы 10"/>
          <p:cNvSpPr/>
          <p:nvPr/>
        </p:nvSpPr>
        <p:spPr bwMode="auto">
          <a:xfrm flipH="0" flipV="0">
            <a:off x="6332270" y="1513754"/>
            <a:ext cx="5092371" cy="2578303"/>
          </a:xfrm>
          <a:prstGeom prst="roundRect">
            <a:avLst>
              <a:gd name="adj" fmla="val 3245"/>
            </a:avLst>
          </a:prstGeom>
          <a:noFill/>
          <a:ln w="28575">
            <a:solidFill>
              <a:srgbClr val="3F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object 4"/>
          <p:cNvSpPr txBox="1"/>
          <p:nvPr/>
        </p:nvSpPr>
        <p:spPr bwMode="auto">
          <a:xfrm flipH="0" flipV="0">
            <a:off x="7237681" y="1494273"/>
            <a:ext cx="3281553" cy="317223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R="5080">
              <a:defRPr/>
            </a:pPr>
            <a:r>
              <a:rPr lang="ru-RU" sz="2000" b="1">
                <a:solidFill>
                  <a:srgbClr val="FFFFFF"/>
                </a:solidFill>
                <a:latin typeface="Montserrat SemiBold"/>
                <a:cs typeface="Times New Roman"/>
              </a:rPr>
              <a:t>Графический интерфейс</a:t>
            </a:r>
            <a:endParaRPr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966121-1BCA-4C1B-854A-CD01A0ABB15E}" type="slidenum">
              <a:rPr lang="ru-RU"/>
              <a:t>4</a:t>
            </a:fld>
            <a:endParaRPr lang="ru-RU"/>
          </a:p>
        </p:txBody>
      </p:sp>
      <p:grpSp>
        <p:nvGrpSpPr>
          <p:cNvPr id="13" name="Группа 12"/>
          <p:cNvGrpSpPr/>
          <p:nvPr/>
        </p:nvGrpSpPr>
        <p:grpSpPr bwMode="auto"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4" name="Прямоугольник 13"/>
            <p:cNvSpPr/>
            <p:nvPr/>
          </p:nvSpPr>
          <p:spPr bwMode="auto"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9690266" y="394974"/>
              <a:ext cx="1880849" cy="421393"/>
            </a:xfrm>
            <a:prstGeom prst="rect">
              <a:avLst/>
            </a:prstGeom>
          </p:spPr>
        </p:pic>
      </p:grpSp>
      <p:sp>
        <p:nvSpPr>
          <p:cNvPr id="1586740875" name="Объект 2"/>
          <p:cNvSpPr txBox="1"/>
          <p:nvPr/>
        </p:nvSpPr>
        <p:spPr bwMode="auto">
          <a:xfrm flipH="0" flipV="0">
            <a:off x="3353864" y="5346056"/>
            <a:ext cx="4816645" cy="1087947"/>
          </a:xfrm>
          <a:prstGeom prst="rect">
            <a:avLst/>
          </a:prstGeom>
        </p:spPr>
        <p:txBody>
          <a:bodyPr vert="horz" lIns="91440" tIns="45720" rIns="91440" bIns="45720" numCol="1" spcCol="72000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Реализована обработка и отображение ошибок при возникновении исключений.</a:t>
            </a:r>
            <a:endParaRPr lang="ru-RU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Добавлены сообщения об ошибках для пользователя.</a:t>
            </a:r>
            <a:endParaRPr sz="1200" b="0" i="0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980206146" name="Прямоугольник: скругленные углы 9"/>
          <p:cNvSpPr/>
          <p:nvPr/>
        </p:nvSpPr>
        <p:spPr bwMode="auto">
          <a:xfrm>
            <a:off x="3216002" y="4539331"/>
            <a:ext cx="5092371" cy="639252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8529841" name="Прямоугольник: скругленные углы 10"/>
          <p:cNvSpPr/>
          <p:nvPr/>
        </p:nvSpPr>
        <p:spPr bwMode="auto">
          <a:xfrm flipH="0" flipV="0">
            <a:off x="3216002" y="4718458"/>
            <a:ext cx="5092371" cy="1570025"/>
          </a:xfrm>
          <a:prstGeom prst="roundRect">
            <a:avLst>
              <a:gd name="adj" fmla="val 3245"/>
            </a:avLst>
          </a:prstGeom>
          <a:noFill/>
          <a:ln w="28575" cap="flat" cmpd="sng" algn="ctr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32906854" name="object 4"/>
          <p:cNvSpPr txBox="1"/>
          <p:nvPr/>
        </p:nvSpPr>
        <p:spPr bwMode="auto">
          <a:xfrm flipH="0" flipV="0">
            <a:off x="4174162" y="4718458"/>
            <a:ext cx="3289113" cy="317223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R="5079">
              <a:defRPr/>
            </a:pPr>
            <a:r>
              <a:rPr lang="ru-RU" sz="2000" b="1">
                <a:solidFill>
                  <a:srgbClr val="FFFFFF"/>
                </a:solidFill>
                <a:latin typeface="Montserrat SemiBold"/>
                <a:cs typeface="Times New Roman"/>
              </a:rPr>
              <a:t>Обработка ошибок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 bwMode="auto">
          <a:xfrm>
            <a:off x="504862" y="354687"/>
            <a:ext cx="8870214" cy="454383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>
              <a:defRPr/>
            </a:pPr>
            <a:r>
              <a:rPr lang="ru-RU" sz="2900" b="1">
                <a:solidFill>
                  <a:srgbClr val="4547BB"/>
                </a:solidFill>
                <a:latin typeface="Montserrat SemiBold"/>
                <a:cs typeface="Times New Roman"/>
              </a:rPr>
              <a:t>Резюме</a:t>
            </a:r>
            <a:endParaRPr/>
          </a:p>
        </p:txBody>
      </p:sp>
      <p:sp>
        <p:nvSpPr>
          <p:cNvPr id="42" name="Номер слайда 4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966121-1BCA-4C1B-854A-CD01A0ABB15E}" type="slidenum">
              <a:rPr lang="ru-RU"/>
              <a:t>5</a:t>
            </a:fld>
            <a:endParaRPr lang="ru-RU"/>
          </a:p>
        </p:txBody>
      </p:sp>
      <p:grpSp>
        <p:nvGrpSpPr>
          <p:cNvPr id="9" name="Группа 8"/>
          <p:cNvGrpSpPr/>
          <p:nvPr/>
        </p:nvGrpSpPr>
        <p:grpSpPr bwMode="auto"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0" name="Прямоугольник 9"/>
            <p:cNvSpPr/>
            <p:nvPr/>
          </p:nvSpPr>
          <p:spPr bwMode="auto"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9690266" y="394974"/>
              <a:ext cx="1880849" cy="421393"/>
            </a:xfrm>
            <a:prstGeom prst="rect">
              <a:avLst/>
            </a:prstGeom>
          </p:spPr>
        </p:pic>
      </p:grpSp>
      <p:sp>
        <p:nvSpPr>
          <p:cNvPr id="1310993190" name="Объект 2"/>
          <p:cNvSpPr>
            <a:spLocks noGrp="1"/>
          </p:cNvSpPr>
          <p:nvPr/>
        </p:nvSpPr>
        <p:spPr bwMode="auto">
          <a:xfrm flipH="0" flipV="0">
            <a:off x="504861" y="904406"/>
            <a:ext cx="11270450" cy="3077572"/>
          </a:xfrm>
        </p:spPr>
        <p:txBody>
          <a:bodyPr vertOverflow="overflow" horzOverflow="overflow" vert="horz" wrap="square" lIns="91440" tIns="45720" rIns="91440" bIns="45720" numCol="1" spcCol="72000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Проект предоставляет удобный интерфейс для сортировки числовых последовательностей различными методами.</a:t>
            </a:r>
            <a:endParaRPr lang="ru-RU" sz="2200" b="0" i="0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Пользователь может легко вводить данные, выбирать метод сортировки и получать наглядные результаты.</a:t>
            </a:r>
            <a:endParaRPr lang="ru-RU" sz="2200" b="0" i="0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Реализованы алгоритмы шести различных методов сортировки.</a:t>
            </a:r>
            <a:endParaRPr lang="ru-RU" sz="2200" b="0" i="0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Проект обладает гибкостью и расширяемостью для возможного добавления новых методов сортировки в будущем.</a:t>
            </a:r>
            <a:endParaRPr lang="ru-RU" sz="1200" b="0" i="0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pic>
        <p:nvPicPr>
          <p:cNvPr id="1220312587" name=""/>
          <p:cNvPicPr>
            <a:picLocks noChangeAspect="1"/>
          </p:cNvPicPr>
          <p:nvPr/>
        </p:nvPicPr>
        <p:blipFill>
          <a:blip r:embed="rId5"/>
          <a:srcRect l="0" t="0" r="922" b="2739"/>
          <a:stretch/>
        </p:blipFill>
        <p:spPr bwMode="auto">
          <a:xfrm flipH="0" flipV="0">
            <a:off x="2727378" y="3555063"/>
            <a:ext cx="6560850" cy="29984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572655" y="1958109"/>
            <a:ext cx="9365672" cy="153771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ru-RU" sz="3500">
                <a:solidFill>
                  <a:schemeClr val="bg1"/>
                </a:solidFill>
                <a:latin typeface="Montserrat SemiBold"/>
              </a:rPr>
              <a:t>Спасибо за внимание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ONLYOFFICE/7.5.0.127</Application>
  <DocSecurity>0</DocSecurity>
  <PresentationFormat>Широкоэкранный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Повышение квалификации инженеров “Подготовка преподавателей-практиков из высокотехнологичных компаний”</dc:title>
  <dc:subject/>
  <dc:creator>Сабина Рагозина</dc:creator>
  <cp:keywords/>
  <dc:description/>
  <dc:identifier/>
  <dc:language/>
  <cp:lastModifiedBy/>
  <cp:revision>12</cp:revision>
  <dcterms:created xsi:type="dcterms:W3CDTF">2022-09-08T07:31:07Z</dcterms:created>
  <dcterms:modified xsi:type="dcterms:W3CDTF">2024-02-04T11:42:32Z</dcterms:modified>
  <cp:category/>
  <cp:contentStatus/>
  <cp:version/>
</cp:coreProperties>
</file>