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768A67F-982A-4C13-97B4-A9C27B2E2B21}">
  <a:tblStyle styleId="{3768A67F-982A-4C13-97B4-A9C27B2E2B2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3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bold.fntdata"/><Relationship Id="rId16" Type="http://schemas.openxmlformats.org/officeDocument/2006/relationships/slide" Target="slides/slide9.xml"/><Relationship Id="rId38" Type="http://schemas.openxmlformats.org/officeDocument/2006/relationships/font" Target="fonts/Robot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were earlier versions before Feb 2011.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" name="Shape 6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5" name="Shape 65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2" name="Shape 10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Shape 1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7" name="Shape 12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0" name="Shape 13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3" name="Shape 13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421125" y="470958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5" name="Shape 16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9" name="Shape 16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Shape 1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6" name="Shape 19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9" name="Shape 199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0" name="Shape 20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Shape 7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7" name="Shape 7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Shape 1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4" name="Shape 14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reativecommons.org/licenses/by-nc/4.0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creativecommons.org/licenses/by-nc/4.0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oogle-developer-training.gitbooks.io/android-developer-fundamentals-course-practicals/content/en/Unit%201/21_p_create_and_start_activiti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12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reativecommons.org/licenses/by-nc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1" name="Shape 21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195700" y="98568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Android</a:t>
            </a:r>
          </a:p>
        </p:txBody>
      </p:sp>
      <p:sp>
        <p:nvSpPr>
          <p:cNvPr id="213" name="Shape 213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4" name="Shape 21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Software Developer Kit (SDK)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Development tools (debugger, monitors, editors)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Libraries (maps, wearables)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Virtual devices (emulators)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Documentation (developers.android.com)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Sample code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Android Studio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4"/>
            <a:ext cx="4618549" cy="35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Develop, run, debug, test, and package apps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Monitors and performance tools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Virtual devices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Project views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Visual layout editor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Play store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Official app store for Android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Digital distribution service operated by Google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0" y="3212450"/>
            <a:ext cx="1169400" cy="11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Platform Architecture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2" name="Shape 312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stack</a:t>
            </a: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System and user apps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Android OS API in Java framework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Expose native APIs; run apps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Expose device hardware capabilities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Linux Kernel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and user apps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System apps have no special status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Your app can use a system app to deliver a SMS message. </a:t>
            </a: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399" cy="14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API Framework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entire feature-set of the Android OS is available to you through APIs written in the Java language.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View class hierarchy to create UI screens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Notification manager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Activity manager for life cycles and navigation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Content providers to access data from other apps</a:t>
            </a:r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runtime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app runs in its own process with its own instance of the Android Runtime. 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C/C++ libraries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Core C/C++ Libraries give access to core native Android system components and services.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Hardware Abstraction Layer (HAL)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2" name="Shape 222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Linux Kernel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Threading and low-level memory management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Security features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Drivers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Android versions</a:t>
            </a: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370" name="Shape 370"/>
          <p:cNvGraphicFramePr/>
          <p:nvPr/>
        </p:nvGraphicFramePr>
        <p:xfrm>
          <a:off x="95975" y="10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{3768A67F-982A-4C13-97B4-A9C27B2E2B21}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Codename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Version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Released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API Level</a:t>
                      </a:r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800"/>
                        <a:t>Honeycomb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3.0 - 3.2.6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Feb 2011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11 - 13</a:t>
                      </a:r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800"/>
                        <a:t>Ice Cream Sandwich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4.0 - 4.0.4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Oct 2011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14 - 15</a:t>
                      </a:r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800"/>
                        <a:t>Jelly Bean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4.1 - 4.3.1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July 2012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16 - 18</a:t>
                      </a:r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800"/>
                        <a:t>KitKat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4.4 - 4.4.4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Oct 2013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19 - 20</a:t>
                      </a:r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800"/>
                        <a:t>Lollipop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5.0 - 5.1.1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Nov 2014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21 - 22</a:t>
                      </a:r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800"/>
                        <a:t>Marshmallow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6.0 - 6.0.1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Oct 2015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23</a:t>
                      </a:r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i="1" lang="en" sz="1800"/>
                        <a:t>Nougat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Sept 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Shape 371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for more and earlier versions before 2011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6425" y="35237"/>
            <a:ext cx="4400550" cy="103822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 Development </a:t>
            </a:r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9" name="Shape 379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 is an Android app?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One or more interactive screens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Uses the Android Software Development Kit (SDK)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Uses Android libraries and Android Application Framework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Executed by Android Runtime Virtual machine (ART)</a:t>
            </a: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Challenges of Android development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Multiple screen sizes and resolutions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Security: keep source code and user data safe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Compatibility: run well on older platform versions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</a:p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App building blocks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Resources: layouts, images, strings, colors as XML and media files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Components: activities, services, …, and helper classes as Java code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Manifest: information about app for the runtime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Build configuration: APK versions in Gradle config files</a:t>
            </a:r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Component types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b="1" lang="en"/>
              <a:t>Activity</a:t>
            </a:r>
            <a:r>
              <a:rPr lang="en"/>
              <a:t> is a single screen with a user interface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b="1" lang="en"/>
              <a:t>Service</a:t>
            </a:r>
            <a:r>
              <a:rPr lang="en"/>
              <a:t> performs long-running tasks in background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b="1" lang="en"/>
              <a:t>Content provider </a:t>
            </a:r>
            <a:r>
              <a:rPr lang="en"/>
              <a:t>manages shared set of data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b="1" lang="en"/>
              <a:t>Broadcast receiver</a:t>
            </a:r>
            <a:r>
              <a:rPr lang="en"/>
              <a:t> responds to system-wide announcements</a:t>
            </a:r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Think of Android as a hotel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311700" y="804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Your app is the guest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The Android System is the hotel manager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Services are available when you request them (intents) 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In the foreground (activities) such as registration 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In the background (services) such as laundry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Calls you when a package has arrived (broadcast receiver)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Access the city's tour companies (content provider)</a:t>
            </a:r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154087"/>
            <a:ext cx="8520600" cy="349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8" name="Shape 4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C Introduction to Android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Char char="●"/>
            </a:pPr>
            <a:r>
              <a:rPr lang="en">
                <a:solidFill>
                  <a:schemeClr val="dk1"/>
                </a:solidFill>
                <a:hlinkClick r:id="rId3"/>
              </a:rPr>
              <a:t>Android is an ecosyste</a:t>
            </a:r>
            <a:r>
              <a:rPr lang="en">
                <a:solidFill>
                  <a:schemeClr val="dk1"/>
                </a:solidFill>
                <a:hlinkClick r:id="rId4"/>
              </a:rPr>
              <a:t>m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>
                <a:solidFill>
                  <a:schemeClr val="dk1"/>
                </a:solidFill>
                <a:hlinkClick r:id="rId5"/>
              </a:rPr>
              <a:t>Android platform architecture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hlinkClick r:id="rId6"/>
              </a:rPr>
              <a:t>ersions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hlinkClick r:id="rId7"/>
              </a:rPr>
              <a:t>hallenges of Android app development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>
                <a:solidFill>
                  <a:schemeClr val="dk1"/>
                </a:solidFill>
                <a:hlinkClick r:id="rId8"/>
              </a:rPr>
              <a:t>App fundamentals</a:t>
            </a:r>
          </a:p>
          <a:p>
            <a:pPr indent="-69850" lvl="0" mar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1" name="Shape 2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34" name="Shape 4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6" name="Shape 4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Ecosystem</a:t>
            </a: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8" name="Shape 238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Android?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 Interface for touch screens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Powers devices such as watches, TVs, and cars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Over 2 Million Android apps in Google Play store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Highly customizable for devices / by vendors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Open source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user interaction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Touch gestures: swiping, tapping, pinching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Virtual keyboard for characters, numbers, and emoji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Support for Bluetooth, USB controllers and peripherals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and sensors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Sensors can discover user action and respond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Device contents rotate as needed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Walking adjusts position on map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Tilting steers a virtual car or controls a physical toy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Moving too fast disables game interactions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home screen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Launcher icons for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Self-updating widgets for live content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be multiple pages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Folders to organize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"OK Google"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599" y="1147699"/>
            <a:ext cx="1593199" cy="326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app examples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74" name="Shape 274"/>
          <p:cNvGrpSpPr/>
          <p:nvPr/>
        </p:nvGrpSpPr>
        <p:grpSpPr>
          <a:xfrm>
            <a:off x="557491" y="1163376"/>
            <a:ext cx="1617000" cy="2890775"/>
            <a:chOff x="2640474" y="1166674"/>
            <a:chExt cx="1617000" cy="2890775"/>
          </a:xfrm>
        </p:grpSpPr>
        <p:pic>
          <p:nvPicPr>
            <p:cNvPr id="275" name="Shape 2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0" y="1166674"/>
              <a:ext cx="1434674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Shape 276"/>
            <p:cNvSpPr txBox="1"/>
            <p:nvPr/>
          </p:nvSpPr>
          <p:spPr>
            <a:xfrm>
              <a:off x="2640474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/>
                <a:t>Pandora</a:t>
              </a: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8" name="Shape 27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4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Shape 279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/>
                <a:t>Pokemon GO</a:t>
              </a:r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6998775" y="1163376"/>
            <a:ext cx="1979700" cy="3128923"/>
            <a:chOff x="6922575" y="1059015"/>
            <a:chExt cx="1979700" cy="3128923"/>
          </a:xfrm>
        </p:grpSpPr>
        <p:pic>
          <p:nvPicPr>
            <p:cNvPr id="281" name="Shape 28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5"/>
              <a:ext cx="1301549" cy="26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Shape 282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