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AXVrSm+Xq/S3znIZ6rw66XIpk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7CE0DE-A691-48EA-9528-D6194DA6E47E}">
  <a:tblStyle styleId="{037CE0DE-A691-48EA-9528-D6194DA6E47E}"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F5"/>
          </a:solidFill>
        </a:fill>
      </a:tcStyle>
    </a:wholeTbl>
    <a:band1H>
      <a:tcTxStyle/>
      <a:tcStyle>
        <a:fill>
          <a:solidFill>
            <a:srgbClr val="CFE5EB"/>
          </a:solidFill>
        </a:fill>
      </a:tcStyle>
    </a:band1H>
    <a:band2H>
      <a:tcTxStyle/>
    </a:band2H>
    <a:band1V>
      <a:tcTxStyle/>
      <a:tcStyle>
        <a:fill>
          <a:solidFill>
            <a:srgbClr val="CFE5EB"/>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bg>
      <p:bgPr>
        <a:solidFill>
          <a:schemeClr val="accent1"/>
        </a:solidFill>
      </p:bgPr>
    </p:bg>
    <p:spTree>
      <p:nvGrpSpPr>
        <p:cNvPr id="11" name="Shape 11"/>
        <p:cNvGrpSpPr/>
        <p:nvPr/>
      </p:nvGrpSpPr>
      <p:grpSpPr>
        <a:xfrm>
          <a:off x="0" y="0"/>
          <a:ext cx="0" cy="0"/>
          <a:chOff x="0" y="0"/>
          <a:chExt cx="0" cy="0"/>
        </a:xfrm>
      </p:grpSpPr>
      <p:sp>
        <p:nvSpPr>
          <p:cNvPr id="12" name="Google Shape;12;p27"/>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7"/>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7"/>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5" name="Google Shape;15;p2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300" u="none" cap="none" strike="noStrike">
                <a:solidFill>
                  <a:srgbClr val="FFFFFF"/>
                </a:solidFill>
                <a:latin typeface="Calibri"/>
                <a:ea typeface="Calibri"/>
                <a:cs typeface="Calibri"/>
                <a:sym typeface="Calibri"/>
              </a:defRPr>
            </a:lvl1pPr>
            <a:lvl2pPr indent="0" lvl="1" marL="0" algn="r">
              <a:spcBef>
                <a:spcPts val="0"/>
              </a:spcBef>
              <a:buNone/>
              <a:defRPr b="0" i="0" sz="10300" u="none" cap="none" strike="noStrike">
                <a:solidFill>
                  <a:srgbClr val="FFFFFF"/>
                </a:solidFill>
                <a:latin typeface="Calibri"/>
                <a:ea typeface="Calibri"/>
                <a:cs typeface="Calibri"/>
                <a:sym typeface="Calibri"/>
              </a:defRPr>
            </a:lvl2pPr>
            <a:lvl3pPr indent="0" lvl="2" marL="0" algn="r">
              <a:spcBef>
                <a:spcPts val="0"/>
              </a:spcBef>
              <a:buNone/>
              <a:defRPr b="0" i="0" sz="10300" u="none" cap="none" strike="noStrike">
                <a:solidFill>
                  <a:srgbClr val="FFFFFF"/>
                </a:solidFill>
                <a:latin typeface="Calibri"/>
                <a:ea typeface="Calibri"/>
                <a:cs typeface="Calibri"/>
                <a:sym typeface="Calibri"/>
              </a:defRPr>
            </a:lvl3pPr>
            <a:lvl4pPr indent="0" lvl="3" marL="0" algn="r">
              <a:spcBef>
                <a:spcPts val="0"/>
              </a:spcBef>
              <a:buNone/>
              <a:defRPr b="0" i="0" sz="10300" u="none" cap="none" strike="noStrike">
                <a:solidFill>
                  <a:srgbClr val="FFFFFF"/>
                </a:solidFill>
                <a:latin typeface="Calibri"/>
                <a:ea typeface="Calibri"/>
                <a:cs typeface="Calibri"/>
                <a:sym typeface="Calibri"/>
              </a:defRPr>
            </a:lvl4pPr>
            <a:lvl5pPr indent="0" lvl="4" marL="0" algn="r">
              <a:spcBef>
                <a:spcPts val="0"/>
              </a:spcBef>
              <a:buNone/>
              <a:defRPr b="0" i="0" sz="10300" u="none" cap="none" strike="noStrike">
                <a:solidFill>
                  <a:srgbClr val="FFFFFF"/>
                </a:solidFill>
                <a:latin typeface="Calibri"/>
                <a:ea typeface="Calibri"/>
                <a:cs typeface="Calibri"/>
                <a:sym typeface="Calibri"/>
              </a:defRPr>
            </a:lvl5pPr>
            <a:lvl6pPr indent="0" lvl="5" marL="0" algn="r">
              <a:spcBef>
                <a:spcPts val="0"/>
              </a:spcBef>
              <a:buNone/>
              <a:defRPr b="0" i="0" sz="10300" u="none" cap="none" strike="noStrike">
                <a:solidFill>
                  <a:srgbClr val="FFFFFF"/>
                </a:solidFill>
                <a:latin typeface="Calibri"/>
                <a:ea typeface="Calibri"/>
                <a:cs typeface="Calibri"/>
                <a:sym typeface="Calibri"/>
              </a:defRPr>
            </a:lvl6pPr>
            <a:lvl7pPr indent="0" lvl="6" marL="0" algn="r">
              <a:spcBef>
                <a:spcPts val="0"/>
              </a:spcBef>
              <a:buNone/>
              <a:defRPr b="0" i="0" sz="10300" u="none" cap="none" strike="noStrike">
                <a:solidFill>
                  <a:srgbClr val="FFFFFF"/>
                </a:solidFill>
                <a:latin typeface="Calibri"/>
                <a:ea typeface="Calibri"/>
                <a:cs typeface="Calibri"/>
                <a:sym typeface="Calibri"/>
              </a:defRPr>
            </a:lvl7pPr>
            <a:lvl8pPr indent="0" lvl="7" marL="0" algn="r">
              <a:spcBef>
                <a:spcPts val="0"/>
              </a:spcBef>
              <a:buNone/>
              <a:defRPr b="0" i="0" sz="10300" u="none" cap="none" strike="noStrike">
                <a:solidFill>
                  <a:srgbClr val="FFFFFF"/>
                </a:solidFill>
                <a:latin typeface="Calibri"/>
                <a:ea typeface="Calibri"/>
                <a:cs typeface="Calibri"/>
                <a:sym typeface="Calibri"/>
              </a:defRPr>
            </a:lvl8pPr>
            <a:lvl9pPr indent="0" lvl="8" marL="0" algn="r">
              <a:spcBef>
                <a:spcPts val="0"/>
              </a:spcBef>
              <a:buNone/>
              <a:defRPr b="0" i="0" sz="10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0" name="Shape 70"/>
        <p:cNvGrpSpPr/>
        <p:nvPr/>
      </p:nvGrpSpPr>
      <p:grpSpPr>
        <a:xfrm>
          <a:off x="0" y="0"/>
          <a:ext cx="0" cy="0"/>
          <a:chOff x="0" y="0"/>
          <a:chExt cx="0" cy="0"/>
        </a:xfrm>
      </p:grpSpPr>
      <p:sp>
        <p:nvSpPr>
          <p:cNvPr id="71" name="Google Shape;71;p3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6"/>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3" name="Google Shape;73;p3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6" name="Shape 76"/>
        <p:cNvGrpSpPr/>
        <p:nvPr/>
      </p:nvGrpSpPr>
      <p:grpSpPr>
        <a:xfrm>
          <a:off x="0" y="0"/>
          <a:ext cx="0" cy="0"/>
          <a:chOff x="0" y="0"/>
          <a:chExt cx="0" cy="0"/>
        </a:xfrm>
      </p:grpSpPr>
      <p:sp>
        <p:nvSpPr>
          <p:cNvPr id="77" name="Google Shape;77;p37"/>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9" name="Google Shape;79;p3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8" name="Shape 18"/>
        <p:cNvGrpSpPr/>
        <p:nvPr/>
      </p:nvGrpSpPr>
      <p:grpSpPr>
        <a:xfrm>
          <a:off x="0" y="0"/>
          <a:ext cx="0" cy="0"/>
          <a:chOff x="0" y="0"/>
          <a:chExt cx="0" cy="0"/>
        </a:xfrm>
      </p:grpSpPr>
      <p:sp>
        <p:nvSpPr>
          <p:cNvPr id="19" name="Google Shape;19;p28"/>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8"/>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1" name="Google Shape;21;p2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4" name="Shape 24"/>
        <p:cNvGrpSpPr/>
        <p:nvPr/>
      </p:nvGrpSpPr>
      <p:grpSpPr>
        <a:xfrm>
          <a:off x="0" y="0"/>
          <a:ext cx="0" cy="0"/>
          <a:chOff x="0" y="0"/>
          <a:chExt cx="0" cy="0"/>
        </a:xfrm>
      </p:grpSpPr>
      <p:sp>
        <p:nvSpPr>
          <p:cNvPr id="25" name="Google Shape;25;p29"/>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9"/>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7" name="Google Shape;27;p2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0" name="Shape 30"/>
        <p:cNvGrpSpPr/>
        <p:nvPr/>
      </p:nvGrpSpPr>
      <p:grpSpPr>
        <a:xfrm>
          <a:off x="0" y="0"/>
          <a:ext cx="0" cy="0"/>
          <a:chOff x="0" y="0"/>
          <a:chExt cx="0" cy="0"/>
        </a:xfrm>
      </p:grpSpPr>
      <p:sp>
        <p:nvSpPr>
          <p:cNvPr id="31" name="Google Shape;31;p30"/>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3" name="Google Shape;33;p30"/>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4" name="Google Shape;34;p3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7" name="Shape 37"/>
        <p:cNvGrpSpPr/>
        <p:nvPr/>
      </p:nvGrpSpPr>
      <p:grpSpPr>
        <a:xfrm>
          <a:off x="0" y="0"/>
          <a:ext cx="0" cy="0"/>
          <a:chOff x="0" y="0"/>
          <a:chExt cx="0" cy="0"/>
        </a:xfrm>
      </p:grpSpPr>
      <p:sp>
        <p:nvSpPr>
          <p:cNvPr id="38" name="Google Shape;38;p3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0" name="Google Shape;40;p31"/>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1" name="Google Shape;41;p31"/>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2" name="Google Shape;42;p31"/>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3" name="Google Shape;43;p3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6" name="Shape 46"/>
        <p:cNvGrpSpPr/>
        <p:nvPr/>
      </p:nvGrpSpPr>
      <p:grpSpPr>
        <a:xfrm>
          <a:off x="0" y="0"/>
          <a:ext cx="0" cy="0"/>
          <a:chOff x="0" y="0"/>
          <a:chExt cx="0" cy="0"/>
        </a:xfrm>
      </p:grpSpPr>
      <p:sp>
        <p:nvSpPr>
          <p:cNvPr id="47" name="Google Shape;47;p32"/>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1" name="Shape 51"/>
        <p:cNvGrpSpPr/>
        <p:nvPr/>
      </p:nvGrpSpPr>
      <p:grpSpPr>
        <a:xfrm>
          <a:off x="0" y="0"/>
          <a:ext cx="0" cy="0"/>
          <a:chOff x="0" y="0"/>
          <a:chExt cx="0" cy="0"/>
        </a:xfrm>
      </p:grpSpPr>
      <p:sp>
        <p:nvSpPr>
          <p:cNvPr id="52" name="Google Shape;52;p3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5" name="Shape 55"/>
        <p:cNvGrpSpPr/>
        <p:nvPr/>
      </p:nvGrpSpPr>
      <p:grpSpPr>
        <a:xfrm>
          <a:off x="0" y="0"/>
          <a:ext cx="0" cy="0"/>
          <a:chOff x="0" y="0"/>
          <a:chExt cx="0" cy="0"/>
        </a:xfrm>
      </p:grpSpPr>
      <p:sp>
        <p:nvSpPr>
          <p:cNvPr id="56" name="Google Shape;56;p34"/>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4"/>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4"/>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59" name="Google Shape;59;p34"/>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0" name="Google Shape;60;p3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bg>
      <p:bgPr>
        <a:solidFill>
          <a:schemeClr val="accent1"/>
        </a:solidFill>
      </p:bgPr>
    </p:bg>
    <p:spTree>
      <p:nvGrpSpPr>
        <p:cNvPr id="63" name="Shape 63"/>
        <p:cNvGrpSpPr/>
        <p:nvPr/>
      </p:nvGrpSpPr>
      <p:grpSpPr>
        <a:xfrm>
          <a:off x="0" y="0"/>
          <a:ext cx="0" cy="0"/>
          <a:chOff x="0" y="0"/>
          <a:chExt cx="0" cy="0"/>
        </a:xfrm>
      </p:grpSpPr>
      <p:sp>
        <p:nvSpPr>
          <p:cNvPr id="64" name="Google Shape;64;p35"/>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5"/>
          <p:cNvSpPr/>
          <p:nvPr>
            <p:ph idx="2" type="pic"/>
          </p:nvPr>
        </p:nvSpPr>
        <p:spPr>
          <a:xfrm>
            <a:off x="0" y="0"/>
            <a:ext cx="12192000" cy="5330952"/>
          </a:xfrm>
          <a:prstGeom prst="rect">
            <a:avLst/>
          </a:prstGeom>
          <a:solidFill>
            <a:srgbClr val="B7E0E9"/>
          </a:solidFill>
          <a:ln>
            <a:noFill/>
          </a:ln>
        </p:spPr>
      </p:sp>
      <p:sp>
        <p:nvSpPr>
          <p:cNvPr id="66" name="Google Shape;66;p35"/>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7" name="Google Shape;67;p3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8" name="Google Shape;8;p2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accent1"/>
                </a:solidFill>
                <a:latin typeface="Calibri"/>
                <a:ea typeface="Calibri"/>
                <a:cs typeface="Calibri"/>
                <a:sym typeface="Calibri"/>
              </a:defRPr>
            </a:lvl1pPr>
            <a:lvl2pPr indent="0" lvl="1" marL="0" marR="0" rtl="0" algn="r">
              <a:spcBef>
                <a:spcPts val="0"/>
              </a:spcBef>
              <a:buNone/>
              <a:defRPr b="0" i="0" sz="10300" u="none" cap="none" strike="noStrike">
                <a:solidFill>
                  <a:schemeClr val="accent1"/>
                </a:solidFill>
                <a:latin typeface="Calibri"/>
                <a:ea typeface="Calibri"/>
                <a:cs typeface="Calibri"/>
                <a:sym typeface="Calibri"/>
              </a:defRPr>
            </a:lvl2pPr>
            <a:lvl3pPr indent="0" lvl="2" marL="0" marR="0" rtl="0" algn="r">
              <a:spcBef>
                <a:spcPts val="0"/>
              </a:spcBef>
              <a:buNone/>
              <a:defRPr b="0" i="0" sz="10300" u="none" cap="none" strike="noStrike">
                <a:solidFill>
                  <a:schemeClr val="accent1"/>
                </a:solidFill>
                <a:latin typeface="Calibri"/>
                <a:ea typeface="Calibri"/>
                <a:cs typeface="Calibri"/>
                <a:sym typeface="Calibri"/>
              </a:defRPr>
            </a:lvl3pPr>
            <a:lvl4pPr indent="0" lvl="3" marL="0" marR="0" rtl="0" algn="r">
              <a:spcBef>
                <a:spcPts val="0"/>
              </a:spcBef>
              <a:buNone/>
              <a:defRPr b="0" i="0" sz="10300" u="none" cap="none" strike="noStrike">
                <a:solidFill>
                  <a:schemeClr val="accent1"/>
                </a:solidFill>
                <a:latin typeface="Calibri"/>
                <a:ea typeface="Calibri"/>
                <a:cs typeface="Calibri"/>
                <a:sym typeface="Calibri"/>
              </a:defRPr>
            </a:lvl4pPr>
            <a:lvl5pPr indent="0" lvl="4" marL="0" marR="0" rtl="0" algn="r">
              <a:spcBef>
                <a:spcPts val="0"/>
              </a:spcBef>
              <a:buNone/>
              <a:defRPr b="0" i="0" sz="10300" u="none" cap="none" strike="noStrike">
                <a:solidFill>
                  <a:schemeClr val="accent1"/>
                </a:solidFill>
                <a:latin typeface="Calibri"/>
                <a:ea typeface="Calibri"/>
                <a:cs typeface="Calibri"/>
                <a:sym typeface="Calibri"/>
              </a:defRPr>
            </a:lvl5pPr>
            <a:lvl6pPr indent="0" lvl="5" marL="0" marR="0" rtl="0" algn="r">
              <a:spcBef>
                <a:spcPts val="0"/>
              </a:spcBef>
              <a:buNone/>
              <a:defRPr b="0" i="0" sz="10300" u="none" cap="none" strike="noStrike">
                <a:solidFill>
                  <a:schemeClr val="accent1"/>
                </a:solidFill>
                <a:latin typeface="Calibri"/>
                <a:ea typeface="Calibri"/>
                <a:cs typeface="Calibri"/>
                <a:sym typeface="Calibri"/>
              </a:defRPr>
            </a:lvl6pPr>
            <a:lvl7pPr indent="0" lvl="6" marL="0" marR="0" rtl="0" algn="r">
              <a:spcBef>
                <a:spcPts val="0"/>
              </a:spcBef>
              <a:buNone/>
              <a:defRPr b="0" i="0" sz="10300" u="none" cap="none" strike="noStrike">
                <a:solidFill>
                  <a:schemeClr val="accent1"/>
                </a:solidFill>
                <a:latin typeface="Calibri"/>
                <a:ea typeface="Calibri"/>
                <a:cs typeface="Calibri"/>
                <a:sym typeface="Calibri"/>
              </a:defRPr>
            </a:lvl7pPr>
            <a:lvl8pPr indent="0" lvl="7" marL="0" marR="0" rtl="0" algn="r">
              <a:spcBef>
                <a:spcPts val="0"/>
              </a:spcBef>
              <a:buNone/>
              <a:defRPr b="0" i="0" sz="10300" u="none" cap="none" strike="noStrike">
                <a:solidFill>
                  <a:schemeClr val="accent1"/>
                </a:solidFill>
                <a:latin typeface="Calibri"/>
                <a:ea typeface="Calibri"/>
                <a:cs typeface="Calibri"/>
                <a:sym typeface="Calibri"/>
              </a:defRPr>
            </a:lvl8pPr>
            <a:lvl9pPr indent="0" lvl="8" marL="0" marR="0" rtl="0" algn="r">
              <a:spcBef>
                <a:spcPts val="0"/>
              </a:spcBef>
              <a:buNone/>
              <a:defRPr b="0" i="0" sz="103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600"/>
              <a:buFont typeface="Arial"/>
              <a:buNone/>
            </a:pPr>
            <a:r>
              <a:rPr lang="de-DE" sz="6600">
                <a:solidFill>
                  <a:schemeClr val="dk1"/>
                </a:solidFill>
                <a:latin typeface="Arial"/>
                <a:ea typeface="Arial"/>
                <a:cs typeface="Arial"/>
                <a:sym typeface="Arial"/>
              </a:rPr>
              <a:t>Projektarbeit</a:t>
            </a:r>
            <a:r>
              <a:rPr lang="de-DE">
                <a:solidFill>
                  <a:schemeClr val="dk1"/>
                </a:solidFill>
                <a:latin typeface="Arial"/>
                <a:ea typeface="Arial"/>
                <a:cs typeface="Arial"/>
                <a:sym typeface="Arial"/>
              </a:rPr>
              <a:t> </a:t>
            </a:r>
            <a:br>
              <a:rPr lang="de-DE">
                <a:solidFill>
                  <a:schemeClr val="dk1"/>
                </a:solidFill>
                <a:latin typeface="Arial"/>
                <a:ea typeface="Arial"/>
                <a:cs typeface="Arial"/>
                <a:sym typeface="Arial"/>
              </a:rPr>
            </a:br>
            <a:r>
              <a:rPr lang="de-DE">
                <a:solidFill>
                  <a:schemeClr val="dk1"/>
                </a:solidFill>
                <a:latin typeface="Arial"/>
                <a:ea typeface="Arial"/>
                <a:cs typeface="Arial"/>
                <a:sym typeface="Arial"/>
              </a:rPr>
              <a:t>Real Estate </a:t>
            </a:r>
            <a:br>
              <a:rPr lang="de-DE">
                <a:solidFill>
                  <a:schemeClr val="dk1"/>
                </a:solidFill>
                <a:latin typeface="Arial"/>
                <a:ea typeface="Arial"/>
                <a:cs typeface="Arial"/>
                <a:sym typeface="Arial"/>
              </a:rPr>
            </a:br>
            <a:r>
              <a:rPr lang="de-DE" sz="4800">
                <a:solidFill>
                  <a:schemeClr val="dk1"/>
                </a:solidFill>
                <a:latin typeface="Arial"/>
                <a:ea typeface="Arial"/>
                <a:cs typeface="Arial"/>
                <a:sym typeface="Arial"/>
              </a:rPr>
              <a:t>Schmitt AG</a:t>
            </a:r>
            <a:endParaRPr>
              <a:solidFill>
                <a:schemeClr val="dk1"/>
              </a:solidFill>
              <a:latin typeface="Arial"/>
              <a:ea typeface="Arial"/>
              <a:cs typeface="Arial"/>
              <a:sym typeface="Arial"/>
            </a:endParaRPr>
          </a:p>
        </p:txBody>
      </p:sp>
      <p:sp>
        <p:nvSpPr>
          <p:cNvPr id="87" name="Google Shape;87;p1"/>
          <p:cNvSpPr txBox="1"/>
          <p:nvPr>
            <p:ph idx="1" type="subTitle"/>
          </p:nvPr>
        </p:nvSpPr>
        <p:spPr>
          <a:xfrm>
            <a:off x="675901" y="4659882"/>
            <a:ext cx="10238176" cy="164592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2800"/>
              <a:buNone/>
            </a:pPr>
            <a:r>
              <a:rPr lang="de-DE" sz="2800">
                <a:solidFill>
                  <a:schemeClr val="dk1"/>
                </a:solidFill>
                <a:latin typeface="Arial"/>
                <a:ea typeface="Arial"/>
                <a:cs typeface="Arial"/>
                <a:sym typeface="Arial"/>
              </a:rPr>
              <a:t>Gruppe2  </a:t>
            </a:r>
            <a:endParaRPr/>
          </a:p>
          <a:p>
            <a:pPr indent="0" lvl="0" marL="0" rtl="0" algn="l">
              <a:lnSpc>
                <a:spcPct val="85000"/>
              </a:lnSpc>
              <a:spcBef>
                <a:spcPts val="1300"/>
              </a:spcBef>
              <a:spcAft>
                <a:spcPts val="0"/>
              </a:spcAft>
              <a:buClr>
                <a:schemeClr val="dk1"/>
              </a:buClr>
              <a:buSzPts val="2000"/>
              <a:buNone/>
            </a:pPr>
            <a:r>
              <a:rPr lang="de-DE" sz="2000">
                <a:solidFill>
                  <a:schemeClr val="dk1"/>
                </a:solidFill>
                <a:latin typeface="Arial"/>
                <a:ea typeface="Arial"/>
                <a:cs typeface="Arial"/>
                <a:sym typeface="Arial"/>
              </a:rPr>
              <a:t>Jann Subbras, Ihsan Bilici, Tat Dat Tran, Christos Terzoglou</a:t>
            </a:r>
            <a:endParaRPr/>
          </a:p>
        </p:txBody>
      </p:sp>
      <p:pic>
        <p:nvPicPr>
          <p:cNvPr id="88" name="Google Shape;88;p1"/>
          <p:cNvPicPr preferRelativeResize="0"/>
          <p:nvPr/>
        </p:nvPicPr>
        <p:blipFill rotWithShape="1">
          <a:blip r:embed="rId3">
            <a:alphaModFix/>
          </a:blip>
          <a:srcRect b="2644" l="0" r="0" t="0"/>
          <a:stretch/>
        </p:blipFill>
        <p:spPr>
          <a:xfrm>
            <a:off x="7023848" y="1665774"/>
            <a:ext cx="4140002" cy="23189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nvSpPr>
        <p:spPr>
          <a:xfrm>
            <a:off x="854280" y="1712113"/>
            <a:ext cx="9874883"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600" u="sng">
                <a:solidFill>
                  <a:schemeClr val="dk1"/>
                </a:solidFill>
                <a:latin typeface="Calibri"/>
                <a:ea typeface="Calibri"/>
                <a:cs typeface="Calibri"/>
                <a:sym typeface="Calibri"/>
              </a:rPr>
              <a:t>Nebentabellen:</a:t>
            </a:r>
            <a:endParaRPr/>
          </a:p>
          <a:p>
            <a:pPr indent="0" lvl="0" marL="0" marR="0" rtl="0" algn="l">
              <a:spcBef>
                <a:spcPts val="0"/>
              </a:spcBef>
              <a:spcAft>
                <a:spcPts val="0"/>
              </a:spcAft>
              <a:buNone/>
            </a:pPr>
            <a:r>
              <a:t/>
            </a:r>
            <a:endParaRPr b="1" sz="1400" u="sng">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Datum:</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+ 4 Merkmale = 1* 4 + 3 * 4 + 1 * 50 = 66 * 1000 =66000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66000 = 5940000 /1000000 = 5,94 MB an Datumsdaten angesammelt.</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ExposeVersand: für 1000, 5000, 10000</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+ 3PK + 1 Merkmal = 1* 4  +  3 * 4 + 1 * 100 = 116  * 1000 = 116000 Bytes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Beim Versand nicht das Expose selbst sondern ein  Link in der Tabelle gespeichert 116000 /1000 = 116Kb Versanddaten angesammelt.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Kauf:</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+ 2FK + 1 Merkmal = 1* 4 + 2 * 4 + 1 * 50 = 62 * 1000 = 62000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62000 = 5580000 /1000000 = 5,58 MB an Kaufdaten angesammelt.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Kontakt:</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+ 3FK + 1 Merkmal = 1* 4 + 3 * 4 + 1 * 50 + 2 * 4 = 124 * 1000 = 66000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66000 = 5940000 /1000000  = 5,94 MB an Kontaktdaten angesammelt.</a:t>
            </a:r>
            <a:endParaRPr/>
          </a:p>
        </p:txBody>
      </p:sp>
      <p:sp>
        <p:nvSpPr>
          <p:cNvPr id="211" name="Google Shape;211;p10"/>
          <p:cNvSpPr txBox="1"/>
          <p:nvPr>
            <p:ph type="title"/>
          </p:nvPr>
        </p:nvSpPr>
        <p:spPr>
          <a:xfrm>
            <a:off x="657224" y="34503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4 Density und Datenvolumen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1"/>
          <p:cNvGraphicFramePr/>
          <p:nvPr/>
        </p:nvGraphicFramePr>
        <p:xfrm>
          <a:off x="657224" y="3536467"/>
          <a:ext cx="3000000" cy="3000000"/>
        </p:xfrm>
        <a:graphic>
          <a:graphicData uri="http://schemas.openxmlformats.org/drawingml/2006/table">
            <a:tbl>
              <a:tblPr bandRow="1" firstRow="1">
                <a:noFill/>
                <a:tableStyleId>{037CE0DE-A691-48EA-9528-D6194DA6E47E}</a:tableStyleId>
              </a:tblPr>
              <a:tblGrid>
                <a:gridCol w="1307250"/>
                <a:gridCol w="1307250"/>
                <a:gridCol w="1307250"/>
                <a:gridCol w="1307250"/>
              </a:tblGrid>
              <a:tr h="257600">
                <a:tc>
                  <a:txBody>
                    <a:bodyPr/>
                    <a:lstStyle/>
                    <a:p>
                      <a:pPr indent="0" lvl="0" marL="0" marR="0" rtl="0" algn="ctr">
                        <a:spcBef>
                          <a:spcPts val="0"/>
                        </a:spcBef>
                        <a:spcAft>
                          <a:spcPts val="0"/>
                        </a:spcAft>
                        <a:buNone/>
                      </a:pPr>
                      <a:r>
                        <a:rPr lang="de-DE" sz="1100" u="none" cap="none" strike="noStrike">
                          <a:solidFill>
                            <a:schemeClr val="dk1"/>
                          </a:solidFill>
                        </a:rPr>
                        <a:t>Tabellen/Zeit</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 Jahr</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 Jahre</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10 Jahre</a:t>
                      </a:r>
                      <a:endParaRPr/>
                    </a:p>
                  </a:txBody>
                  <a:tcPr marT="45725" marB="45725" marR="91450" marL="91450"/>
                </a:tc>
              </a:tr>
              <a:tr h="257600">
                <a:tc>
                  <a:txBody>
                    <a:bodyPr/>
                    <a:lstStyle/>
                    <a:p>
                      <a:pPr indent="0" lvl="0" marL="0" marR="0" rtl="0" algn="ctr">
                        <a:spcBef>
                          <a:spcPts val="0"/>
                        </a:spcBef>
                        <a:spcAft>
                          <a:spcPts val="0"/>
                        </a:spcAft>
                        <a:buNone/>
                      </a:pPr>
                      <a:r>
                        <a:rPr lang="de-DE" sz="1100" u="none" cap="none" strike="noStrike">
                          <a:solidFill>
                            <a:schemeClr val="dk1"/>
                          </a:solidFill>
                        </a:rPr>
                        <a:t>Lage</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t>27,36 MB</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27,36 MB</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27,36 MB</a:t>
                      </a:r>
                      <a:endParaRPr sz="1100" u="none" cap="none" strike="noStrike">
                        <a:solidFill>
                          <a:schemeClr val="dk1"/>
                        </a:solidFill>
                      </a:endParaRPr>
                    </a:p>
                  </a:txBody>
                  <a:tcPr marT="45725" marB="45725" marR="91450" marL="91450"/>
                </a:tc>
              </a:tr>
              <a:tr h="257600">
                <a:tc>
                  <a:txBody>
                    <a:bodyPr/>
                    <a:lstStyle/>
                    <a:p>
                      <a:pPr indent="0" lvl="0" marL="0" marR="0" rtl="0" algn="ctr">
                        <a:spcBef>
                          <a:spcPts val="0"/>
                        </a:spcBef>
                        <a:spcAft>
                          <a:spcPts val="0"/>
                        </a:spcAft>
                        <a:buNone/>
                      </a:pPr>
                      <a:r>
                        <a:rPr lang="de-DE" sz="1100" u="none" cap="none" strike="noStrike">
                          <a:solidFill>
                            <a:schemeClr val="dk1"/>
                          </a:solidFill>
                        </a:rPr>
                        <a:t>Objekte</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t>38,52 MB</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192,6 MB</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385,2 MB</a:t>
                      </a:r>
                      <a:endParaRPr/>
                    </a:p>
                  </a:txBody>
                  <a:tcPr marT="45725" marB="45725" marR="91450" marL="91450"/>
                </a:tc>
              </a:tr>
              <a:tr h="257600">
                <a:tc>
                  <a:txBody>
                    <a:bodyPr/>
                    <a:lstStyle/>
                    <a:p>
                      <a:pPr indent="0" lvl="0" marL="0" marR="0" rtl="0" algn="ctr">
                        <a:spcBef>
                          <a:spcPts val="0"/>
                        </a:spcBef>
                        <a:spcAft>
                          <a:spcPts val="0"/>
                        </a:spcAft>
                        <a:buNone/>
                      </a:pPr>
                      <a:r>
                        <a:rPr lang="de-DE" sz="1100" u="none" cap="none" strike="noStrike">
                          <a:solidFill>
                            <a:schemeClr val="dk1"/>
                          </a:solidFill>
                        </a:rPr>
                        <a:t>Person</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t>259,2 MB</a:t>
                      </a:r>
                      <a:endParaRPr sz="11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libri"/>
                        <a:buNone/>
                      </a:pPr>
                      <a:r>
                        <a:rPr lang="de-DE" sz="1100" u="none" cap="none" strike="noStrike"/>
                        <a:t>1,296 GB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libri"/>
                        <a:buNone/>
                      </a:pPr>
                      <a:r>
                        <a:rPr lang="de-DE" sz="1100" u="none" cap="none" strike="noStrike"/>
                        <a:t>2.592 GB</a:t>
                      </a:r>
                      <a:endParaRPr/>
                    </a:p>
                  </a:txBody>
                  <a:tcPr marT="45725" marB="45725" marR="91450" marL="91450"/>
                </a:tc>
              </a:tr>
              <a:tr h="257600">
                <a:tc>
                  <a:txBody>
                    <a:bodyPr/>
                    <a:lstStyle/>
                    <a:p>
                      <a:pPr indent="0" lvl="0" marL="0" marR="0" rtl="0" algn="ctr">
                        <a:spcBef>
                          <a:spcPts val="0"/>
                        </a:spcBef>
                        <a:spcAft>
                          <a:spcPts val="0"/>
                        </a:spcAft>
                        <a:buNone/>
                      </a:pPr>
                      <a:r>
                        <a:rPr lang="de-DE" sz="1100" u="none" cap="none" strike="noStrike">
                          <a:solidFill>
                            <a:schemeClr val="dk1"/>
                          </a:solidFill>
                        </a:rPr>
                        <a:t>Wunsch</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t>11,16 MB</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55,8 MB</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111,6 MB</a:t>
                      </a:r>
                      <a:endParaRPr/>
                    </a:p>
                  </a:txBody>
                  <a:tcPr marT="45725" marB="45725" marR="91450" marL="91450"/>
                </a:tc>
              </a:tr>
              <a:tr h="257600">
                <a:tc>
                  <a:txBody>
                    <a:bodyPr/>
                    <a:lstStyle/>
                    <a:p>
                      <a:pPr indent="0" lvl="0" marL="0" marR="0" rtl="0" algn="ctr">
                        <a:spcBef>
                          <a:spcPts val="0"/>
                        </a:spcBef>
                        <a:spcAft>
                          <a:spcPts val="0"/>
                        </a:spcAft>
                        <a:buNone/>
                      </a:pPr>
                      <a:r>
                        <a:rPr b="1" lang="de-DE" sz="1100" u="none" cap="none" strike="noStrike">
                          <a:solidFill>
                            <a:schemeClr val="dk1"/>
                          </a:solidFill>
                        </a:rPr>
                        <a:t>Summe</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350 MB*</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1,6 GB*</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3,2 GB*</a:t>
                      </a:r>
                      <a:endParaRPr/>
                    </a:p>
                  </a:txBody>
                  <a:tcPr marT="45725" marB="45725" marR="91450" marL="91450"/>
                </a:tc>
              </a:tr>
            </a:tbl>
          </a:graphicData>
        </a:graphic>
      </p:graphicFrame>
      <p:graphicFrame>
        <p:nvGraphicFramePr>
          <p:cNvPr id="217" name="Google Shape;217;p11"/>
          <p:cNvGraphicFramePr/>
          <p:nvPr/>
        </p:nvGraphicFramePr>
        <p:xfrm>
          <a:off x="6096216" y="3536467"/>
          <a:ext cx="3000000" cy="3000000"/>
        </p:xfrm>
        <a:graphic>
          <a:graphicData uri="http://schemas.openxmlformats.org/drawingml/2006/table">
            <a:tbl>
              <a:tblPr bandRow="1" firstRow="1">
                <a:noFill/>
                <a:tableStyleId>{037CE0DE-A691-48EA-9528-D6194DA6E47E}</a:tableStyleId>
              </a:tblPr>
              <a:tblGrid>
                <a:gridCol w="1307925"/>
                <a:gridCol w="1307925"/>
                <a:gridCol w="1307925"/>
                <a:gridCol w="1305200"/>
              </a:tblGrid>
              <a:tr h="208675">
                <a:tc>
                  <a:txBody>
                    <a:bodyPr/>
                    <a:lstStyle/>
                    <a:p>
                      <a:pPr indent="0" lvl="0" marL="0" marR="0" rtl="0" algn="ctr">
                        <a:spcBef>
                          <a:spcPts val="0"/>
                        </a:spcBef>
                        <a:spcAft>
                          <a:spcPts val="0"/>
                        </a:spcAft>
                        <a:buNone/>
                      </a:pPr>
                      <a:r>
                        <a:rPr lang="de-DE" sz="1100" u="none" cap="none" strike="noStrike">
                          <a:solidFill>
                            <a:schemeClr val="dk1"/>
                          </a:solidFill>
                        </a:rPr>
                        <a:t>Tabellen/Zeit</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 Jahr</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 Jahre</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10 Jahre</a:t>
                      </a:r>
                      <a:endParaRPr/>
                    </a:p>
                  </a:txBody>
                  <a:tcPr marT="45725" marB="45725" marR="91450" marL="91450"/>
                </a:tc>
              </a:tr>
              <a:tr h="208675">
                <a:tc>
                  <a:txBody>
                    <a:bodyPr/>
                    <a:lstStyle/>
                    <a:p>
                      <a:pPr indent="0" lvl="0" marL="0" marR="0" rtl="0" algn="ctr">
                        <a:spcBef>
                          <a:spcPts val="0"/>
                        </a:spcBef>
                        <a:spcAft>
                          <a:spcPts val="0"/>
                        </a:spcAft>
                        <a:buNone/>
                      </a:pPr>
                      <a:r>
                        <a:rPr lang="de-DE" sz="1100" u="none" cap="none" strike="noStrike"/>
                        <a:t>Datum</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5,94 MB </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29,7 MB</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59,4 MB</a:t>
                      </a:r>
                      <a:endParaRPr/>
                    </a:p>
                  </a:txBody>
                  <a:tcPr marT="45725" marB="45725" marR="91450" marL="91450"/>
                </a:tc>
              </a:tr>
              <a:tr h="208675">
                <a:tc>
                  <a:txBody>
                    <a:bodyPr/>
                    <a:lstStyle/>
                    <a:p>
                      <a:pPr indent="0" lvl="0" marL="0" marR="0" rtl="0" algn="ctr">
                        <a:spcBef>
                          <a:spcPts val="0"/>
                        </a:spcBef>
                        <a:spcAft>
                          <a:spcPts val="0"/>
                        </a:spcAft>
                        <a:buNone/>
                      </a:pPr>
                      <a:r>
                        <a:rPr lang="de-DE" sz="1100" u="none" cap="none" strike="noStrike"/>
                        <a:t>ExposeVersand</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116 KB </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580KB</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1,16 MB</a:t>
                      </a:r>
                      <a:endParaRPr/>
                    </a:p>
                  </a:txBody>
                  <a:tcPr marT="45725" marB="45725" marR="91450" marL="91450"/>
                </a:tc>
              </a:tr>
              <a:tr h="208675">
                <a:tc>
                  <a:txBody>
                    <a:bodyPr/>
                    <a:lstStyle/>
                    <a:p>
                      <a:pPr indent="0" lvl="0" marL="0" marR="0" rtl="0" algn="ctr">
                        <a:spcBef>
                          <a:spcPts val="0"/>
                        </a:spcBef>
                        <a:spcAft>
                          <a:spcPts val="0"/>
                        </a:spcAft>
                        <a:buNone/>
                      </a:pPr>
                      <a:r>
                        <a:rPr b="1" i="1" lang="de-DE" sz="1100" u="none" cap="none" strike="noStrike">
                          <a:solidFill>
                            <a:srgbClr val="FF0000"/>
                          </a:solidFill>
                        </a:rPr>
                        <a:t>Expose PDF**</a:t>
                      </a:r>
                      <a:endParaRPr/>
                    </a:p>
                  </a:txBody>
                  <a:tcPr marT="45725" marB="45725" marR="91450" marL="91450"/>
                </a:tc>
                <a:tc>
                  <a:txBody>
                    <a:bodyPr/>
                    <a:lstStyle/>
                    <a:p>
                      <a:pPr indent="0" lvl="0" marL="0" marR="0" rtl="0" algn="ctr">
                        <a:spcBef>
                          <a:spcPts val="0"/>
                        </a:spcBef>
                        <a:spcAft>
                          <a:spcPts val="0"/>
                        </a:spcAft>
                        <a:buNone/>
                      </a:pPr>
                      <a:r>
                        <a:rPr b="1" i="1" lang="de-DE" sz="1100" u="none" cap="none" strike="noStrike">
                          <a:solidFill>
                            <a:srgbClr val="FF0000"/>
                          </a:solidFill>
                        </a:rPr>
                        <a:t>500MB</a:t>
                      </a:r>
                      <a:endParaRPr/>
                    </a:p>
                  </a:txBody>
                  <a:tcPr marT="45725" marB="45725" marR="91450" marL="91450"/>
                </a:tc>
                <a:tc>
                  <a:txBody>
                    <a:bodyPr/>
                    <a:lstStyle/>
                    <a:p>
                      <a:pPr indent="0" lvl="0" marL="0" marR="0" rtl="0" algn="ctr">
                        <a:spcBef>
                          <a:spcPts val="0"/>
                        </a:spcBef>
                        <a:spcAft>
                          <a:spcPts val="0"/>
                        </a:spcAft>
                        <a:buNone/>
                      </a:pPr>
                      <a:r>
                        <a:rPr b="1" i="1" lang="de-DE" sz="1100" u="none" cap="none" strike="noStrike">
                          <a:solidFill>
                            <a:srgbClr val="FF0000"/>
                          </a:solidFill>
                        </a:rPr>
                        <a:t>2,5GB</a:t>
                      </a:r>
                      <a:endParaRPr/>
                    </a:p>
                  </a:txBody>
                  <a:tcPr marT="45725" marB="45725" marR="91450" marL="91450"/>
                </a:tc>
                <a:tc>
                  <a:txBody>
                    <a:bodyPr/>
                    <a:lstStyle/>
                    <a:p>
                      <a:pPr indent="0" lvl="0" marL="0" marR="0" rtl="0" algn="ctr">
                        <a:spcBef>
                          <a:spcPts val="0"/>
                        </a:spcBef>
                        <a:spcAft>
                          <a:spcPts val="0"/>
                        </a:spcAft>
                        <a:buNone/>
                      </a:pPr>
                      <a:r>
                        <a:rPr b="1" i="1" lang="de-DE" sz="1100" u="none" cap="none" strike="noStrike">
                          <a:solidFill>
                            <a:srgbClr val="FF0000"/>
                          </a:solidFill>
                        </a:rPr>
                        <a:t>5GB</a:t>
                      </a:r>
                      <a:endParaRPr/>
                    </a:p>
                  </a:txBody>
                  <a:tcPr marT="45725" marB="45725" marR="91450" marL="91450"/>
                </a:tc>
              </a:tr>
              <a:tr h="208675">
                <a:tc>
                  <a:txBody>
                    <a:bodyPr/>
                    <a:lstStyle/>
                    <a:p>
                      <a:pPr indent="0" lvl="0" marL="0" marR="0" rtl="0" algn="ctr">
                        <a:spcBef>
                          <a:spcPts val="0"/>
                        </a:spcBef>
                        <a:spcAft>
                          <a:spcPts val="0"/>
                        </a:spcAft>
                        <a:buNone/>
                      </a:pPr>
                      <a:r>
                        <a:rPr lang="de-DE" sz="1100" u="none" cap="none" strike="noStrike"/>
                        <a:t>Kauf</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5,58 MB </a:t>
                      </a:r>
                      <a:endParaRPr sz="11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libri"/>
                        <a:buNone/>
                      </a:pPr>
                      <a:r>
                        <a:rPr lang="de-DE" sz="1100" u="none" cap="none" strike="noStrike"/>
                        <a:t>27,9 MB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libri"/>
                        <a:buNone/>
                      </a:pPr>
                      <a:r>
                        <a:rPr lang="de-DE" sz="1100" u="none" cap="none" strike="noStrike"/>
                        <a:t>55,8 MB</a:t>
                      </a:r>
                      <a:endParaRPr/>
                    </a:p>
                  </a:txBody>
                  <a:tcPr marT="45725" marB="45725" marR="91450" marL="91450"/>
                </a:tc>
              </a:tr>
              <a:tr h="208675">
                <a:tc>
                  <a:txBody>
                    <a:bodyPr/>
                    <a:lstStyle/>
                    <a:p>
                      <a:pPr indent="0" lvl="0" marL="0" marR="0" rtl="0" algn="ctr">
                        <a:spcBef>
                          <a:spcPts val="0"/>
                        </a:spcBef>
                        <a:spcAft>
                          <a:spcPts val="0"/>
                        </a:spcAft>
                        <a:buNone/>
                      </a:pPr>
                      <a:r>
                        <a:rPr lang="de-DE" sz="1100" u="none" cap="none" strike="noStrike"/>
                        <a:t>Kontakt</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t>5,94 MB </a:t>
                      </a:r>
                      <a:endParaRPr sz="11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29,7 MB</a:t>
                      </a:r>
                      <a:endParaRPr/>
                    </a:p>
                  </a:txBody>
                  <a:tcPr marT="45725" marB="45725" marR="91450" marL="91450"/>
                </a:tc>
                <a:tc>
                  <a:txBody>
                    <a:bodyPr/>
                    <a:lstStyle/>
                    <a:p>
                      <a:pPr indent="0" lvl="0" marL="0" marR="0" rtl="0" algn="ctr">
                        <a:spcBef>
                          <a:spcPts val="0"/>
                        </a:spcBef>
                        <a:spcAft>
                          <a:spcPts val="0"/>
                        </a:spcAft>
                        <a:buNone/>
                      </a:pPr>
                      <a:r>
                        <a:rPr lang="de-DE" sz="1100" u="none" cap="none" strike="noStrike">
                          <a:solidFill>
                            <a:schemeClr val="dk1"/>
                          </a:solidFill>
                        </a:rPr>
                        <a:t>59,4 MB</a:t>
                      </a:r>
                      <a:endParaRPr/>
                    </a:p>
                  </a:txBody>
                  <a:tcPr marT="45725" marB="45725" marR="91450" marL="91450"/>
                </a:tc>
              </a:tr>
              <a:tr h="208675">
                <a:tc>
                  <a:txBody>
                    <a:bodyPr/>
                    <a:lstStyle/>
                    <a:p>
                      <a:pPr indent="0" lvl="0" marL="0" marR="0" rtl="0" algn="ctr">
                        <a:spcBef>
                          <a:spcPts val="0"/>
                        </a:spcBef>
                        <a:spcAft>
                          <a:spcPts val="0"/>
                        </a:spcAft>
                        <a:buNone/>
                      </a:pPr>
                      <a:r>
                        <a:rPr b="1" lang="de-DE" sz="1100" u="none" cap="none" strike="noStrike">
                          <a:solidFill>
                            <a:schemeClr val="dk1"/>
                          </a:solidFill>
                        </a:rPr>
                        <a:t>Summe</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518 MB*</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2,6 GB*</a:t>
                      </a:r>
                      <a:endParaRPr/>
                    </a:p>
                  </a:txBody>
                  <a:tcPr marT="45725" marB="45725" marR="91450" marL="91450"/>
                </a:tc>
                <a:tc>
                  <a:txBody>
                    <a:bodyPr/>
                    <a:lstStyle/>
                    <a:p>
                      <a:pPr indent="0" lvl="0" marL="0" marR="0" rtl="0" algn="ctr">
                        <a:spcBef>
                          <a:spcPts val="0"/>
                        </a:spcBef>
                        <a:spcAft>
                          <a:spcPts val="0"/>
                        </a:spcAft>
                        <a:buNone/>
                      </a:pPr>
                      <a:r>
                        <a:rPr b="1" lang="de-DE" sz="1100" u="none" cap="none" strike="noStrike">
                          <a:solidFill>
                            <a:schemeClr val="dk1"/>
                          </a:solidFill>
                        </a:rPr>
                        <a:t>5,2 GB*</a:t>
                      </a:r>
                      <a:endParaRPr/>
                    </a:p>
                  </a:txBody>
                  <a:tcPr marT="45725" marB="45725" marR="91450" marL="91450"/>
                </a:tc>
              </a:tr>
            </a:tbl>
          </a:graphicData>
        </a:graphic>
      </p:graphicFrame>
      <p:sp>
        <p:nvSpPr>
          <p:cNvPr id="218" name="Google Shape;218;p11"/>
          <p:cNvSpPr txBox="1"/>
          <p:nvPr/>
        </p:nvSpPr>
        <p:spPr>
          <a:xfrm flipH="1">
            <a:off x="657224" y="3168289"/>
            <a:ext cx="159852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600">
                <a:solidFill>
                  <a:schemeClr val="dk1"/>
                </a:solidFill>
                <a:latin typeface="Calibri"/>
                <a:ea typeface="Calibri"/>
                <a:cs typeface="Calibri"/>
                <a:sym typeface="Calibri"/>
              </a:rPr>
              <a:t>Haupttabellen</a:t>
            </a:r>
            <a:endParaRPr/>
          </a:p>
        </p:txBody>
      </p:sp>
      <p:sp>
        <p:nvSpPr>
          <p:cNvPr id="219" name="Google Shape;219;p11"/>
          <p:cNvSpPr txBox="1"/>
          <p:nvPr/>
        </p:nvSpPr>
        <p:spPr>
          <a:xfrm flipH="1">
            <a:off x="6096216" y="3168289"/>
            <a:ext cx="159852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600">
                <a:solidFill>
                  <a:schemeClr val="dk1"/>
                </a:solidFill>
                <a:latin typeface="Calibri"/>
                <a:ea typeface="Calibri"/>
                <a:cs typeface="Calibri"/>
                <a:sym typeface="Calibri"/>
              </a:rPr>
              <a:t>Nebentabellen</a:t>
            </a:r>
            <a:endParaRPr/>
          </a:p>
        </p:txBody>
      </p:sp>
      <p:sp>
        <p:nvSpPr>
          <p:cNvPr id="220" name="Google Shape;220;p11"/>
          <p:cNvSpPr txBox="1"/>
          <p:nvPr/>
        </p:nvSpPr>
        <p:spPr>
          <a:xfrm>
            <a:off x="560665" y="1758490"/>
            <a:ext cx="6995633"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Für 1 Exposé (PDF mit Bildern und Text) wird ein Speicher von jeweils 500kb benötigt.</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Für jedes Objekt existiert ein Exposé.</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Für die Menge von Exposés wird die Annahme getrogen das es &gt;1000 in den ersten Jahren sein werden.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Für die Berechnung wird daher eine Anzahl von 1000, 5000, 10000  für Zeiträume 1-10 Jahren verwendet.</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In den Tabelle „ExposeVersand“ wird der Link zu dem jeweilige Exposé gespeichert.</a:t>
            </a:r>
            <a:endParaRPr/>
          </a:p>
        </p:txBody>
      </p:sp>
      <p:sp>
        <p:nvSpPr>
          <p:cNvPr id="221" name="Google Shape;221;p11"/>
          <p:cNvSpPr txBox="1"/>
          <p:nvPr/>
        </p:nvSpPr>
        <p:spPr>
          <a:xfrm>
            <a:off x="560665" y="2858394"/>
            <a:ext cx="8712321" cy="3077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de-DE" sz="1400">
                <a:solidFill>
                  <a:schemeClr val="dk1"/>
                </a:solidFill>
                <a:latin typeface="Calibri"/>
                <a:ea typeface="Calibri"/>
                <a:cs typeface="Calibri"/>
                <a:sym typeface="Calibri"/>
              </a:rPr>
              <a:t>Benötigter Speicher für ein Portfolio von 1000 Exposés** im ersten Jahr: 500kb = 500000 * 1000 Exposés = 500MB</a:t>
            </a:r>
            <a:endParaRPr/>
          </a:p>
        </p:txBody>
      </p:sp>
      <p:sp>
        <p:nvSpPr>
          <p:cNvPr id="222" name="Google Shape;222;p11"/>
          <p:cNvSpPr txBox="1"/>
          <p:nvPr/>
        </p:nvSpPr>
        <p:spPr>
          <a:xfrm>
            <a:off x="2136396" y="5545962"/>
            <a:ext cx="729842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de-DE" sz="1600">
                <a:solidFill>
                  <a:schemeClr val="dk1"/>
                </a:solidFill>
                <a:latin typeface="Calibri"/>
                <a:ea typeface="Calibri"/>
                <a:cs typeface="Calibri"/>
                <a:sym typeface="Calibri"/>
              </a:rPr>
              <a:t>Den Notwendigen Speicher stellt die IT-Abteilung der Schmitt AG bereit</a:t>
            </a:r>
            <a:endParaRPr/>
          </a:p>
          <a:p>
            <a:pPr indent="0" lvl="0" marL="0" marR="0" rtl="0" algn="ctr">
              <a:spcBef>
                <a:spcPts val="0"/>
              </a:spcBef>
              <a:spcAft>
                <a:spcPts val="0"/>
              </a:spcAft>
              <a:buNone/>
            </a:pPr>
            <a:r>
              <a:rPr i="1" lang="de-DE" sz="1600">
                <a:solidFill>
                  <a:schemeClr val="dk1"/>
                </a:solidFill>
                <a:latin typeface="Calibri"/>
                <a:ea typeface="Calibri"/>
                <a:cs typeface="Calibri"/>
                <a:sym typeface="Calibri"/>
              </a:rPr>
              <a:t>und wird von der Abteilung Real Estate angemietet!</a:t>
            </a:r>
            <a:endParaRPr/>
          </a:p>
        </p:txBody>
      </p:sp>
      <p:sp>
        <p:nvSpPr>
          <p:cNvPr id="223" name="Google Shape;223;p11"/>
          <p:cNvSpPr txBox="1"/>
          <p:nvPr/>
        </p:nvSpPr>
        <p:spPr>
          <a:xfrm>
            <a:off x="560665" y="6358467"/>
            <a:ext cx="144302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000">
                <a:solidFill>
                  <a:schemeClr val="dk1"/>
                </a:solidFill>
                <a:latin typeface="Calibri"/>
                <a:ea typeface="Calibri"/>
                <a:cs typeface="Calibri"/>
                <a:sym typeface="Calibri"/>
              </a:rPr>
              <a:t>* Die Summen gerundet</a:t>
            </a:r>
            <a:endParaRPr/>
          </a:p>
        </p:txBody>
      </p:sp>
      <p:sp>
        <p:nvSpPr>
          <p:cNvPr id="224" name="Google Shape;224;p11"/>
          <p:cNvSpPr txBox="1"/>
          <p:nvPr>
            <p:ph type="title"/>
          </p:nvPr>
        </p:nvSpPr>
        <p:spPr>
          <a:xfrm>
            <a:off x="657224" y="34503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4 Density und Datenvolumen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657224" y="16820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5 Data Quality</a:t>
            </a:r>
            <a:endParaRPr/>
          </a:p>
        </p:txBody>
      </p:sp>
      <p:pic>
        <p:nvPicPr>
          <p:cNvPr id="230" name="Google Shape;230;p12"/>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sp>
        <p:nvSpPr>
          <p:cNvPr id="231" name="Google Shape;231;p12"/>
          <p:cNvSpPr txBox="1"/>
          <p:nvPr/>
        </p:nvSpPr>
        <p:spPr>
          <a:xfrm>
            <a:off x="657224" y="1876794"/>
            <a:ext cx="62851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800">
                <a:solidFill>
                  <a:srgbClr val="2F5496"/>
                </a:solidFill>
                <a:latin typeface="Calibri"/>
                <a:ea typeface="Calibri"/>
                <a:cs typeface="Calibri"/>
                <a:sym typeface="Calibri"/>
              </a:rPr>
              <a:t>Aktuelle Probleme, die in der vom Kunden bereitgestellten Tabellen festgestellt wurden</a:t>
            </a:r>
            <a:endParaRPr/>
          </a:p>
        </p:txBody>
      </p:sp>
      <p:sp>
        <p:nvSpPr>
          <p:cNvPr id="232" name="Google Shape;232;p12"/>
          <p:cNvSpPr txBox="1"/>
          <p:nvPr/>
        </p:nvSpPr>
        <p:spPr>
          <a:xfrm>
            <a:off x="602370" y="3027251"/>
            <a:ext cx="10929723" cy="366254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Anrede</a:t>
            </a:r>
            <a:r>
              <a:rPr lang="de-DE" sz="1600">
                <a:solidFill>
                  <a:schemeClr val="dk1"/>
                </a:solidFill>
                <a:latin typeface="Calibri"/>
                <a:ea typeface="Calibri"/>
                <a:cs typeface="Calibri"/>
                <a:sym typeface="Calibri"/>
              </a:rPr>
              <a:t>: Herr, Frau oder Firma. Aber Familie befindet sich unter dieser Kategorie.</a:t>
            </a:r>
            <a:endParaRPr/>
          </a:p>
          <a:p>
            <a:pPr indent="-342900" lvl="0" marL="342900" marR="0" rtl="0" algn="just">
              <a:spcBef>
                <a:spcPts val="0"/>
              </a:spcBef>
              <a:spcAft>
                <a:spcPts val="0"/>
              </a:spcAft>
              <a:buClr>
                <a:schemeClr val="dk1"/>
              </a:buClr>
              <a:buSzPts val="1600"/>
              <a:buFont typeface="Noto Sans Symbols"/>
              <a:buChar char="•"/>
            </a:pPr>
            <a:r>
              <a:rPr lang="de-DE" sz="1600">
                <a:solidFill>
                  <a:schemeClr val="dk1"/>
                </a:solidFill>
                <a:latin typeface="Calibri"/>
                <a:ea typeface="Calibri"/>
                <a:cs typeface="Calibri"/>
                <a:sym typeface="Calibri"/>
              </a:rPr>
              <a:t>Fehlende Primärschlüssel (nicht vorhanden)</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Vorname</a:t>
            </a:r>
            <a:r>
              <a:rPr lang="de-DE" sz="1600">
                <a:solidFill>
                  <a:schemeClr val="dk1"/>
                </a:solidFill>
                <a:latin typeface="Calibri"/>
                <a:ea typeface="Calibri"/>
                <a:cs typeface="Calibri"/>
                <a:sym typeface="Calibri"/>
              </a:rPr>
              <a:t>: Schreibfehler (Vorname = P. , Nachname =Aydemir)</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Straße</a:t>
            </a:r>
            <a:r>
              <a:rPr lang="de-DE" sz="1600">
                <a:solidFill>
                  <a:schemeClr val="dk1"/>
                </a:solidFill>
                <a:latin typeface="Calibri"/>
                <a:ea typeface="Calibri"/>
                <a:cs typeface="Calibri"/>
                <a:sym typeface="Calibri"/>
              </a:rPr>
              <a:t>: Schreibfehler (Straße = B ,)</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Ansprechpartner</a:t>
            </a:r>
            <a:r>
              <a:rPr lang="de-DE" sz="1600">
                <a:solidFill>
                  <a:schemeClr val="dk1"/>
                </a:solidFill>
                <a:latin typeface="Calibri"/>
                <a:ea typeface="Calibri"/>
                <a:cs typeface="Calibri"/>
                <a:sym typeface="Calibri"/>
              </a:rPr>
              <a:t>:  Für Firma gibt es fehlende Ansprechpartner (Firma Gauch) </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Tel FN :</a:t>
            </a:r>
            <a:r>
              <a:rPr lang="de-DE" sz="1600">
                <a:solidFill>
                  <a:schemeClr val="dk1"/>
                </a:solidFill>
                <a:latin typeface="Calibri"/>
                <a:ea typeface="Calibri"/>
                <a:cs typeface="Calibri"/>
                <a:sym typeface="Calibri"/>
              </a:rPr>
              <a:t> Alle Telefonnummern sind 9 Ziffern außer einer. </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Telefon privat </a:t>
            </a:r>
            <a:r>
              <a:rPr lang="de-DE" sz="1600">
                <a:solidFill>
                  <a:schemeClr val="dk1"/>
                </a:solidFill>
                <a:latin typeface="Calibri"/>
                <a:ea typeface="Calibri"/>
                <a:cs typeface="Calibri"/>
                <a:sym typeface="Calibri"/>
              </a:rPr>
              <a:t>(Tabelle Käufer)</a:t>
            </a:r>
            <a:r>
              <a:rPr b="1" lang="de-DE" sz="1600">
                <a:solidFill>
                  <a:schemeClr val="dk1"/>
                </a:solidFill>
                <a:latin typeface="Calibri"/>
                <a:ea typeface="Calibri"/>
                <a:cs typeface="Calibri"/>
                <a:sym typeface="Calibri"/>
              </a:rPr>
              <a:t> </a:t>
            </a:r>
            <a:r>
              <a:rPr lang="de-DE" sz="1600">
                <a:solidFill>
                  <a:schemeClr val="dk1"/>
                </a:solidFill>
                <a:latin typeface="Calibri"/>
                <a:ea typeface="Calibri"/>
                <a:cs typeface="Calibri"/>
                <a:sym typeface="Calibri"/>
              </a:rPr>
              <a:t>: 12 Ziffern</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Preisvorstellung von bis (Preisminimum / Preismaximum)</a:t>
            </a:r>
            <a:r>
              <a:rPr lang="de-DE" sz="1600">
                <a:solidFill>
                  <a:schemeClr val="dk1"/>
                </a:solidFill>
                <a:latin typeface="Calibri"/>
                <a:ea typeface="Calibri"/>
                <a:cs typeface="Calibri"/>
                <a:sym typeface="Calibri"/>
              </a:rPr>
              <a:t> : Für diese beiden unterschiedlichen Werte werden eine einzige Spalte erstellt (150000-180000)  und manchmal nur ein Wert (285000)</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E-Mail</a:t>
            </a:r>
            <a:r>
              <a:rPr lang="de-DE" sz="1600">
                <a:solidFill>
                  <a:schemeClr val="dk1"/>
                </a:solidFill>
                <a:latin typeface="Calibri"/>
                <a:ea typeface="Calibri"/>
                <a:cs typeface="Calibri"/>
                <a:sym typeface="Calibri"/>
              </a:rPr>
              <a:t> : Fehlende Daten – alle sind leer</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gewünschte Kontaktart</a:t>
            </a:r>
            <a:r>
              <a:rPr lang="de-DE" sz="1600">
                <a:solidFill>
                  <a:schemeClr val="dk1"/>
                </a:solidFill>
                <a:latin typeface="Calibri"/>
                <a:ea typeface="Calibri"/>
                <a:cs typeface="Calibri"/>
                <a:sym typeface="Calibri"/>
              </a:rPr>
              <a:t> (telefonisch, per eMail, Whatsapp, etc.)  Aber wurde ‘Telefon‘ geschrieben.</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Falsche Eintrag für Datum </a:t>
            </a:r>
            <a:r>
              <a:rPr lang="de-DE" sz="1600">
                <a:solidFill>
                  <a:schemeClr val="dk1"/>
                </a:solidFill>
                <a:latin typeface="Calibri"/>
                <a:ea typeface="Calibri"/>
                <a:cs typeface="Calibri"/>
                <a:sym typeface="Calibri"/>
              </a:rPr>
              <a:t>(Tabelle Käufer)</a:t>
            </a:r>
            <a:r>
              <a:rPr b="1" lang="de-DE" sz="1600">
                <a:solidFill>
                  <a:schemeClr val="dk1"/>
                </a:solidFill>
                <a:latin typeface="Calibri"/>
                <a:ea typeface="Calibri"/>
                <a:cs typeface="Calibri"/>
                <a:sym typeface="Calibri"/>
              </a:rPr>
              <a:t>  : ‘</a:t>
            </a:r>
            <a:r>
              <a:rPr lang="de-DE" sz="1600">
                <a:solidFill>
                  <a:schemeClr val="dk1"/>
                </a:solidFill>
                <a:latin typeface="Calibri"/>
                <a:ea typeface="Calibri"/>
                <a:cs typeface="Calibri"/>
                <a:sym typeface="Calibri"/>
              </a:rPr>
              <a:t>3.11.20</a:t>
            </a:r>
            <a:r>
              <a:rPr b="1" lang="de-DE" sz="1600" u="sng">
                <a:solidFill>
                  <a:schemeClr val="dk1"/>
                </a:solidFill>
                <a:latin typeface="Calibri"/>
                <a:ea typeface="Calibri"/>
                <a:cs typeface="Calibri"/>
                <a:sym typeface="Calibri"/>
              </a:rPr>
              <a:t>2</a:t>
            </a:r>
            <a:r>
              <a:rPr lang="de-DE" sz="1600">
                <a:solidFill>
                  <a:schemeClr val="dk1"/>
                </a:solidFill>
                <a:latin typeface="Calibri"/>
                <a:ea typeface="Calibri"/>
                <a:cs typeface="Calibri"/>
                <a:sym typeface="Calibri"/>
              </a:rPr>
              <a:t>11‘</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Art des Objektes </a:t>
            </a:r>
            <a:r>
              <a:rPr lang="de-DE" sz="1600">
                <a:solidFill>
                  <a:schemeClr val="dk1"/>
                </a:solidFill>
                <a:latin typeface="Calibri"/>
                <a:ea typeface="Calibri"/>
                <a:cs typeface="Calibri"/>
                <a:sym typeface="Calibri"/>
              </a:rPr>
              <a:t>(1FH, Mehrfamilienhaus, etc.) : Einfamilienhaus statt 1FH</a:t>
            </a:r>
            <a:endParaRPr/>
          </a:p>
          <a:p>
            <a:pPr indent="-342900" lvl="0" marL="342900" marR="0" rtl="0" algn="just">
              <a:spcBef>
                <a:spcPts val="0"/>
              </a:spcBef>
              <a:spcAft>
                <a:spcPts val="0"/>
              </a:spcAft>
              <a:buClr>
                <a:schemeClr val="dk1"/>
              </a:buClr>
              <a:buSzPts val="1600"/>
              <a:buFont typeface="Noto Sans Symbols"/>
              <a:buChar char="•"/>
            </a:pPr>
            <a:r>
              <a:rPr b="1" lang="de-DE" sz="1600">
                <a:solidFill>
                  <a:schemeClr val="dk1"/>
                </a:solidFill>
                <a:latin typeface="Calibri"/>
                <a:ea typeface="Calibri"/>
                <a:cs typeface="Calibri"/>
                <a:sym typeface="Calibri"/>
              </a:rPr>
              <a:t>Falsche Eintrag: </a:t>
            </a:r>
            <a:r>
              <a:rPr lang="de-DE" sz="1600">
                <a:solidFill>
                  <a:schemeClr val="dk1"/>
                </a:solidFill>
                <a:latin typeface="Calibri"/>
                <a:ea typeface="Calibri"/>
                <a:cs typeface="Calibri"/>
                <a:sym typeface="Calibri"/>
              </a:rPr>
              <a:t>Expose zugesendet vor dem ersten persönlichen Telefonat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13"/>
          <p:cNvGraphicFramePr/>
          <p:nvPr/>
        </p:nvGraphicFramePr>
        <p:xfrm>
          <a:off x="204463" y="2136708"/>
          <a:ext cx="3000000" cy="3000000"/>
        </p:xfrm>
        <a:graphic>
          <a:graphicData uri="http://schemas.openxmlformats.org/drawingml/2006/table">
            <a:tbl>
              <a:tblPr bandRow="1" firstCol="1" firstRow="1">
                <a:noFill/>
                <a:tableStyleId>{037CE0DE-A691-48EA-9528-D6194DA6E47E}</a:tableStyleId>
              </a:tblPr>
              <a:tblGrid>
                <a:gridCol w="1626575"/>
                <a:gridCol w="2139200"/>
                <a:gridCol w="1968925"/>
              </a:tblGrid>
              <a:tr h="265675">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Scope/Problem</a:t>
                      </a:r>
                      <a:endParaRPr/>
                    </a:p>
                  </a:txBody>
                  <a:tcPr marT="0" marB="0" marR="36650" marL="36650" anchor="ctr"/>
                </a:tc>
                <a:tc>
                  <a:txBody>
                    <a:bodyPr/>
                    <a:lstStyle/>
                    <a:p>
                      <a:pPr indent="0" lvl="0" marL="0" marR="0" rtl="0" algn="l">
                        <a:lnSpc>
                          <a:spcPct val="107000"/>
                        </a:lnSpc>
                        <a:spcBef>
                          <a:spcPts val="0"/>
                        </a:spcBef>
                        <a:spcAft>
                          <a:spcPts val="0"/>
                        </a:spcAft>
                        <a:buNone/>
                      </a:pPr>
                      <a:r>
                        <a:rPr lang="de-DE" sz="1400" u="none" cap="none" strike="noStrike">
                          <a:solidFill>
                            <a:srgbClr val="C00000"/>
                          </a:solidFill>
                        </a:rPr>
                        <a:t>Dirty Data</a:t>
                      </a:r>
                      <a:endParaRPr sz="1200" u="none" cap="none" strike="noStrike">
                        <a:solidFill>
                          <a:srgbClr val="C00000"/>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400" u="none" cap="none" strike="noStrike">
                          <a:solidFill>
                            <a:srgbClr val="C00000"/>
                          </a:solidFill>
                        </a:rPr>
                        <a:t>Reasons/Remarks</a:t>
                      </a:r>
                      <a:endParaRPr sz="1200" u="none" cap="none" strike="noStrike">
                        <a:solidFill>
                          <a:srgbClr val="C00000"/>
                        </a:solidFill>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Abkürzung, Kryptische Werte </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Title = Dr, dr, Doktor</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verschiedene schreibweise/Einträge</a:t>
                      </a:r>
                      <a:endParaRPr sz="1000" u="none" cap="none" strike="noStrike">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Unzulässiger Wert</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Anrede = ‘Familie‘</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Werte außerhalb des Admin Bereichs</a:t>
                      </a:r>
                      <a:endParaRPr sz="1000" u="none" cap="none" strike="noStrike">
                        <a:latin typeface="Calibri"/>
                        <a:ea typeface="Calibri"/>
                        <a:cs typeface="Calibri"/>
                        <a:sym typeface="Calibri"/>
                      </a:endParaRPr>
                    </a:p>
                  </a:txBody>
                  <a:tcPr marT="0" marB="0" marR="36650" marL="36650" anchor="ctr"/>
                </a:tc>
              </a:tr>
              <a:tr h="4343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Unterschiedliche Repräsentationen</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Anrede = Herr, Frau, Familie</a:t>
                      </a:r>
                      <a:endParaRPr/>
                    </a:p>
                    <a:p>
                      <a:pPr indent="0" lvl="0" marL="0" marR="0" rtl="0" algn="l">
                        <a:lnSpc>
                          <a:spcPct val="107000"/>
                        </a:lnSpc>
                        <a:spcBef>
                          <a:spcPts val="800"/>
                        </a:spcBef>
                        <a:spcAft>
                          <a:spcPts val="0"/>
                        </a:spcAft>
                        <a:buNone/>
                      </a:pPr>
                      <a:r>
                        <a:rPr lang="de-DE" sz="1000" u="none" cap="none" strike="noStrike"/>
                        <a:t>Anrede = 1,2,3</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verschiedene Wertebereiche</a:t>
                      </a:r>
                      <a:endParaRPr sz="1000" u="none" cap="none" strike="noStrike">
                        <a:latin typeface="Calibri"/>
                        <a:ea typeface="Calibri"/>
                        <a:cs typeface="Calibri"/>
                        <a:sym typeface="Calibri"/>
                      </a:endParaRPr>
                    </a:p>
                  </a:txBody>
                  <a:tcPr marT="0" marB="0" marR="36650" marL="36650" anchor="ctr"/>
                </a:tc>
              </a:tr>
              <a:tr h="4343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Unterschiedliche Repräsentationen</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Preis = in Euro</a:t>
                      </a:r>
                      <a:endParaRPr/>
                    </a:p>
                    <a:p>
                      <a:pPr indent="0" lvl="0" marL="0" marR="0" rtl="0" algn="l">
                        <a:lnSpc>
                          <a:spcPct val="107000"/>
                        </a:lnSpc>
                        <a:spcBef>
                          <a:spcPts val="800"/>
                        </a:spcBef>
                        <a:spcAft>
                          <a:spcPts val="0"/>
                        </a:spcAft>
                        <a:buNone/>
                      </a:pPr>
                      <a:r>
                        <a:rPr lang="de-DE" sz="1000" u="none" cap="none" strike="noStrike"/>
                        <a:t>Price = in Tausend Euro</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verschiedene Einheiten</a:t>
                      </a:r>
                      <a:endParaRPr sz="1000" u="none" cap="none" strike="noStrike">
                        <a:latin typeface="Calibri"/>
                        <a:ea typeface="Calibri"/>
                        <a:cs typeface="Calibri"/>
                        <a:sym typeface="Calibri"/>
                      </a:endParaRPr>
                    </a:p>
                  </a:txBody>
                  <a:tcPr marT="0" marB="0" marR="36650" marL="36650" anchor="ctr"/>
                </a:tc>
              </a:tr>
              <a:tr h="4343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Eindeutigkeit verletz</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PLZ Frankfurt 61200</a:t>
                      </a:r>
                      <a:endParaRPr/>
                    </a:p>
                    <a:p>
                      <a:pPr indent="0" lvl="0" marL="0" marR="0" rtl="0" algn="l">
                        <a:lnSpc>
                          <a:spcPct val="107000"/>
                        </a:lnSpc>
                        <a:spcBef>
                          <a:spcPts val="800"/>
                        </a:spcBef>
                        <a:spcAft>
                          <a:spcPts val="0"/>
                        </a:spcAft>
                        <a:buNone/>
                      </a:pPr>
                      <a:r>
                        <a:rPr lang="de-DE" sz="1000" u="none" cap="none" strike="noStrike"/>
                        <a:t>PLZ München 61200</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nicht eindeutige PLZ</a:t>
                      </a:r>
                      <a:endParaRPr sz="1000" u="none" cap="none" strike="noStrike">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Falsche Zuordnung</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Ort =Deutschland</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Werte außerhalb des Admin Bereichs</a:t>
                      </a:r>
                      <a:endParaRPr sz="1000" u="none" cap="none" strike="noStrike">
                        <a:latin typeface="Calibri"/>
                        <a:ea typeface="Calibri"/>
                        <a:cs typeface="Calibri"/>
                        <a:sym typeface="Calibri"/>
                      </a:endParaRPr>
                    </a:p>
                  </a:txBody>
                  <a:tcPr marT="0" marB="0" marR="36650" marL="36650" anchor="ctr"/>
                </a:tc>
              </a:tr>
              <a:tr h="4343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Schreibfehler</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Ort = Frankfurt</a:t>
                      </a:r>
                      <a:endParaRPr/>
                    </a:p>
                    <a:p>
                      <a:pPr indent="0" lvl="0" marL="0" marR="0" rtl="0" algn="l">
                        <a:lnSpc>
                          <a:spcPct val="107000"/>
                        </a:lnSpc>
                        <a:spcBef>
                          <a:spcPts val="800"/>
                        </a:spcBef>
                        <a:spcAft>
                          <a:spcPts val="0"/>
                        </a:spcAft>
                        <a:buNone/>
                      </a:pPr>
                      <a:r>
                        <a:rPr lang="de-DE" sz="1000" u="none" cap="none" strike="noStrike"/>
                        <a:t>Ort = Frankfut</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Schreibfehler</a:t>
                      </a:r>
                      <a:endParaRPr sz="1000" u="none" cap="none" strike="noStrike">
                        <a:latin typeface="Calibri"/>
                        <a:ea typeface="Calibri"/>
                        <a:cs typeface="Calibri"/>
                        <a:sym typeface="Calibri"/>
                      </a:endParaRPr>
                    </a:p>
                  </a:txBody>
                  <a:tcPr marT="0" marB="0" marR="36650" marL="36650" anchor="ctr"/>
                </a:tc>
              </a:tr>
              <a:tr h="304250">
                <a:tc>
                  <a:txBody>
                    <a:bodyPr/>
                    <a:lstStyle/>
                    <a:p>
                      <a:pPr indent="0" lvl="0" marL="0" marR="0" rtl="0" algn="l">
                        <a:lnSpc>
                          <a:spcPct val="107000"/>
                        </a:lnSpc>
                        <a:spcBef>
                          <a:spcPts val="0"/>
                        </a:spcBef>
                        <a:spcAft>
                          <a:spcPts val="0"/>
                        </a:spcAft>
                        <a:buNone/>
                      </a:pPr>
                      <a:r>
                        <a:rPr lang="de-DE" sz="1000" u="none" cap="none" strike="noStrike">
                          <a:solidFill>
                            <a:schemeClr val="dk1"/>
                          </a:solidFill>
                        </a:rPr>
                        <a:t>Fehlende Werte</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Telefonnummer = 49622112445517 (14-stellig)</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Schreibfehler</a:t>
                      </a:r>
                      <a:endParaRPr sz="1000" u="none" cap="none" strike="noStrike">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Fehlende Daten</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Ansprechpartner für Firmen</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unpflichtfelder</a:t>
                      </a:r>
                      <a:endParaRPr sz="1000" u="none" cap="none" strike="noStrike">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unzuverlässiger Wert</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Datum: 32.12.2022</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Werte außerhalb des Admin Bereichs</a:t>
                      </a:r>
                      <a:endParaRPr sz="1000" u="none" cap="none" strike="noStrike">
                        <a:latin typeface="Calibri"/>
                        <a:ea typeface="Calibri"/>
                        <a:cs typeface="Calibri"/>
                        <a:sym typeface="Calibri"/>
                      </a:endParaRPr>
                    </a:p>
                  </a:txBody>
                  <a:tcPr marT="0" marB="0" marR="36650" marL="36650" anchor="ctr"/>
                </a:tc>
              </a:tr>
              <a:tr h="2656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Attribute Abhängigkeit verletzt</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Termindatum &gt; Kaufdatum</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Abhängigkeiten nicht definieren</a:t>
                      </a:r>
                      <a:endParaRPr sz="1000" u="none" cap="none" strike="noStrike">
                        <a:latin typeface="Calibri"/>
                        <a:ea typeface="Calibri"/>
                        <a:cs typeface="Calibri"/>
                        <a:sym typeface="Calibri"/>
                      </a:endParaRPr>
                    </a:p>
                  </a:txBody>
                  <a:tcPr marT="0" marB="0" marR="36650" marL="36650" anchor="ctr"/>
                </a:tc>
              </a:tr>
              <a:tr h="4343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Falsche Format</a:t>
                      </a:r>
                      <a:endParaRPr sz="1000" u="none" cap="none" strike="noStrike">
                        <a:solidFill>
                          <a:schemeClr val="dk1"/>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Datum = 18/11/2022</a:t>
                      </a:r>
                      <a:endParaRPr/>
                    </a:p>
                    <a:p>
                      <a:pPr indent="0" lvl="0" marL="0" marR="0" rtl="0" algn="l">
                        <a:lnSpc>
                          <a:spcPct val="107000"/>
                        </a:lnSpc>
                        <a:spcBef>
                          <a:spcPts val="800"/>
                        </a:spcBef>
                        <a:spcAft>
                          <a:spcPts val="0"/>
                        </a:spcAft>
                        <a:buNone/>
                      </a:pPr>
                      <a:r>
                        <a:rPr lang="de-DE" sz="1000" u="none" cap="none" strike="noStrike"/>
                        <a:t>Datum = 18112022</a:t>
                      </a:r>
                      <a:endParaRPr sz="1000" u="none" cap="none" strike="noStrike">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000" u="none" cap="none" strike="noStrike"/>
                        <a:t>verschiedenes Format</a:t>
                      </a:r>
                      <a:endParaRPr sz="1000" u="none" cap="none" strike="noStrike">
                        <a:latin typeface="Calibri"/>
                        <a:ea typeface="Calibri"/>
                        <a:cs typeface="Calibri"/>
                        <a:sym typeface="Calibri"/>
                      </a:endParaRPr>
                    </a:p>
                  </a:txBody>
                  <a:tcPr marT="0" marB="0" marR="36650" marL="36650" anchor="ctr"/>
                </a:tc>
              </a:tr>
            </a:tbl>
          </a:graphicData>
        </a:graphic>
      </p:graphicFrame>
      <p:graphicFrame>
        <p:nvGraphicFramePr>
          <p:cNvPr id="238" name="Google Shape;238;p13"/>
          <p:cNvGraphicFramePr/>
          <p:nvPr/>
        </p:nvGraphicFramePr>
        <p:xfrm>
          <a:off x="6107837" y="2157273"/>
          <a:ext cx="3000000" cy="3000000"/>
        </p:xfrm>
        <a:graphic>
          <a:graphicData uri="http://schemas.openxmlformats.org/drawingml/2006/table">
            <a:tbl>
              <a:tblPr bandRow="1" firstCol="1" firstRow="1">
                <a:noFill/>
                <a:tableStyleId>{037CE0DE-A691-48EA-9528-D6194DA6E47E}</a:tableStyleId>
              </a:tblPr>
              <a:tblGrid>
                <a:gridCol w="1629500"/>
                <a:gridCol w="2158600"/>
                <a:gridCol w="1986800"/>
              </a:tblGrid>
              <a:tr h="296425">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Scope/Problem</a:t>
                      </a:r>
                      <a:endParaRPr/>
                    </a:p>
                  </a:txBody>
                  <a:tcPr marT="0" marB="0" marR="36650" marL="36650" anchor="ctr"/>
                </a:tc>
                <a:tc>
                  <a:txBody>
                    <a:bodyPr/>
                    <a:lstStyle/>
                    <a:p>
                      <a:pPr indent="0" lvl="0" marL="0" marR="0" rtl="0" algn="l">
                        <a:lnSpc>
                          <a:spcPct val="107000"/>
                        </a:lnSpc>
                        <a:spcBef>
                          <a:spcPts val="0"/>
                        </a:spcBef>
                        <a:spcAft>
                          <a:spcPts val="0"/>
                        </a:spcAft>
                        <a:buNone/>
                      </a:pPr>
                      <a:r>
                        <a:rPr lang="de-DE" sz="1400" u="none" cap="none" strike="noStrike">
                          <a:solidFill>
                            <a:srgbClr val="C00000"/>
                          </a:solidFill>
                        </a:rPr>
                        <a:t>Dirty Data</a:t>
                      </a:r>
                      <a:endParaRPr sz="1200" u="none" cap="none" strike="noStrike">
                        <a:solidFill>
                          <a:srgbClr val="C00000"/>
                        </a:solidFill>
                        <a:latin typeface="Calibri"/>
                        <a:ea typeface="Calibri"/>
                        <a:cs typeface="Calibri"/>
                        <a:sym typeface="Calibri"/>
                      </a:endParaRPr>
                    </a:p>
                  </a:txBody>
                  <a:tcPr marT="0" marB="0" marR="36650" marL="36650" anchor="ctr"/>
                </a:tc>
                <a:tc>
                  <a:txBody>
                    <a:bodyPr/>
                    <a:lstStyle/>
                    <a:p>
                      <a:pPr indent="0" lvl="0" marL="0" marR="0" rtl="0" algn="l">
                        <a:lnSpc>
                          <a:spcPct val="107000"/>
                        </a:lnSpc>
                        <a:spcBef>
                          <a:spcPts val="0"/>
                        </a:spcBef>
                        <a:spcAft>
                          <a:spcPts val="0"/>
                        </a:spcAft>
                        <a:buNone/>
                      </a:pPr>
                      <a:r>
                        <a:rPr lang="de-DE" sz="1400" u="none" cap="none" strike="noStrike">
                          <a:solidFill>
                            <a:srgbClr val="C00000"/>
                          </a:solidFill>
                        </a:rPr>
                        <a:t>Reasons/Remarks</a:t>
                      </a:r>
                      <a:endParaRPr sz="1200" u="none" cap="none" strike="noStrike">
                        <a:solidFill>
                          <a:srgbClr val="C00000"/>
                        </a:solidFill>
                        <a:latin typeface="Calibri"/>
                        <a:ea typeface="Calibri"/>
                        <a:cs typeface="Calibri"/>
                        <a:sym typeface="Calibri"/>
                      </a:endParaRPr>
                    </a:p>
                  </a:txBody>
                  <a:tcPr marT="0" marB="0" marR="36650" marL="36650" anchor="ctr"/>
                </a:tc>
              </a:tr>
              <a:tr h="3607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Unzulässiger Wert</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Kauftermin = 18.02.2322</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Werte außerhalb des Admin Bereichs</a:t>
                      </a:r>
                      <a:endParaRPr sz="1000" u="none" cap="none" strike="noStrike">
                        <a:latin typeface="Calibri"/>
                        <a:ea typeface="Calibri"/>
                        <a:cs typeface="Calibri"/>
                        <a:sym typeface="Calibri"/>
                      </a:endParaRPr>
                    </a:p>
                  </a:txBody>
                  <a:tcPr marT="0" marB="0" marR="38350" marL="38350" anchor="ctr"/>
                </a:tc>
              </a:tr>
              <a:tr h="465200">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Formatfehler</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Kaufpreis = 15.2a5.000</a:t>
                      </a:r>
                      <a:endParaRPr/>
                    </a:p>
                    <a:p>
                      <a:pPr indent="0" lvl="0" marL="0" marR="0" rtl="0" algn="l">
                        <a:lnSpc>
                          <a:spcPct val="107000"/>
                        </a:lnSpc>
                        <a:spcBef>
                          <a:spcPts val="800"/>
                        </a:spcBef>
                        <a:spcAft>
                          <a:spcPts val="0"/>
                        </a:spcAft>
                        <a:buNone/>
                      </a:pPr>
                      <a:r>
                        <a:rPr lang="de-DE" sz="1000" u="none" cap="none" strike="noStrike"/>
                        <a:t>Preis= Float, Preis= String</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Formatfehler</a:t>
                      </a:r>
                      <a:endParaRPr sz="1000" u="none" cap="none" strike="noStrike">
                        <a:latin typeface="Calibri"/>
                        <a:ea typeface="Calibri"/>
                        <a:cs typeface="Calibri"/>
                        <a:sym typeface="Calibri"/>
                      </a:endParaRPr>
                    </a:p>
                  </a:txBody>
                  <a:tcPr marT="0" marB="0" marR="38350" marL="38350" anchor="ctr"/>
                </a:tc>
              </a:tr>
              <a:tr h="465200">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Unplausible Daten</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Anzahl Zimmer = 150 </a:t>
                      </a:r>
                      <a:endParaRPr/>
                    </a:p>
                    <a:p>
                      <a:pPr indent="0" lvl="0" marL="0" marR="0" rtl="0" algn="l">
                        <a:lnSpc>
                          <a:spcPct val="107000"/>
                        </a:lnSpc>
                        <a:spcBef>
                          <a:spcPts val="800"/>
                        </a:spcBef>
                        <a:spcAft>
                          <a:spcPts val="0"/>
                        </a:spcAft>
                        <a:buNone/>
                      </a:pPr>
                      <a:r>
                        <a:rPr lang="de-DE" sz="1000" u="none" cap="none" strike="noStrike"/>
                        <a:t>qm=85</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Ausreißer / Schreibfehler</a:t>
                      </a:r>
                      <a:endParaRPr sz="1000" u="none" cap="none" strike="noStrike">
                        <a:latin typeface="Calibri"/>
                        <a:ea typeface="Calibri"/>
                        <a:cs typeface="Calibri"/>
                        <a:sym typeface="Calibri"/>
                      </a:endParaRPr>
                    </a:p>
                  </a:txBody>
                  <a:tcPr marT="0" marB="0" marR="38350" marL="38350" anchor="ctr"/>
                </a:tc>
              </a:tr>
              <a:tr h="2964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Fehlende Daten</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E-Mail, Preisminimum, Preismaximum</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unpflichtfelder</a:t>
                      </a:r>
                      <a:endParaRPr sz="1000" u="none" cap="none" strike="noStrike">
                        <a:latin typeface="Calibri"/>
                        <a:ea typeface="Calibri"/>
                        <a:cs typeface="Calibri"/>
                        <a:sym typeface="Calibri"/>
                      </a:endParaRPr>
                    </a:p>
                  </a:txBody>
                  <a:tcPr marT="0" marB="0" marR="38350" marL="38350" anchor="ctr"/>
                </a:tc>
              </a:tr>
              <a:tr h="3607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Attribute Abhängigkeit verletzt</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Preisminimum &gt; Preismaximum</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Abhängigkeiten nicht definieren</a:t>
                      </a:r>
                      <a:endParaRPr sz="1000" u="none" cap="none" strike="noStrike">
                        <a:latin typeface="Calibri"/>
                        <a:ea typeface="Calibri"/>
                        <a:cs typeface="Calibri"/>
                        <a:sym typeface="Calibri"/>
                      </a:endParaRPr>
                    </a:p>
                  </a:txBody>
                  <a:tcPr marT="0" marB="0" marR="38350" marL="38350" anchor="ctr"/>
                </a:tc>
              </a:tr>
              <a:tr h="3607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Schreibfehler</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Kontaktwunsch (wann) = (Ab 18) Kontaktwunsch (wann) = (ab 19 Uhr)</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Verschiedene schreibweise</a:t>
                      </a:r>
                      <a:endParaRPr sz="1000" u="none" cap="none" strike="noStrike">
                        <a:latin typeface="Calibri"/>
                        <a:ea typeface="Calibri"/>
                        <a:cs typeface="Calibri"/>
                        <a:sym typeface="Calibri"/>
                      </a:endParaRPr>
                    </a:p>
                  </a:txBody>
                  <a:tcPr marT="0" marB="0" marR="38350" marL="38350" anchor="ctr"/>
                </a:tc>
              </a:tr>
              <a:tr h="3607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Schreibfehler</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gewünschte Kontaktart = telefon, telefonisch</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Verschiedene schreibweise</a:t>
                      </a:r>
                      <a:endParaRPr sz="1000" u="none" cap="none" strike="noStrike">
                        <a:latin typeface="Calibri"/>
                        <a:ea typeface="Calibri"/>
                        <a:cs typeface="Calibri"/>
                        <a:sym typeface="Calibri"/>
                      </a:endParaRPr>
                    </a:p>
                  </a:txBody>
                  <a:tcPr marT="0" marB="0" marR="38350" marL="38350" anchor="ctr"/>
                </a:tc>
              </a:tr>
              <a:tr h="465200">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Schreibfehler</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Art des Objektes = 1FH</a:t>
                      </a:r>
                      <a:endParaRPr/>
                    </a:p>
                    <a:p>
                      <a:pPr indent="0" lvl="0" marL="0" marR="0" rtl="0" algn="l">
                        <a:lnSpc>
                          <a:spcPct val="107000"/>
                        </a:lnSpc>
                        <a:spcBef>
                          <a:spcPts val="800"/>
                        </a:spcBef>
                        <a:spcAft>
                          <a:spcPts val="0"/>
                        </a:spcAft>
                        <a:buNone/>
                      </a:pPr>
                      <a:r>
                        <a:rPr lang="de-DE" sz="1000" u="none" cap="none" strike="noStrike"/>
                        <a:t>Art des Objektes  = Einfamilienhaus</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Verschiedene schreibweise</a:t>
                      </a:r>
                      <a:endParaRPr sz="1000" u="none" cap="none" strike="noStrike">
                        <a:latin typeface="Calibri"/>
                        <a:ea typeface="Calibri"/>
                        <a:cs typeface="Calibri"/>
                        <a:sym typeface="Calibri"/>
                      </a:endParaRPr>
                    </a:p>
                  </a:txBody>
                  <a:tcPr marT="0" marB="0" marR="38350" marL="38350" anchor="ctr"/>
                </a:tc>
              </a:tr>
              <a:tr h="465200">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referentielle Integrität verletzt.</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Kauftermin =21.01.2022</a:t>
                      </a:r>
                      <a:endParaRPr/>
                    </a:p>
                    <a:p>
                      <a:pPr indent="0" lvl="0" marL="0" marR="0" rtl="0" algn="l">
                        <a:lnSpc>
                          <a:spcPct val="107000"/>
                        </a:lnSpc>
                        <a:spcBef>
                          <a:spcPts val="800"/>
                        </a:spcBef>
                        <a:spcAft>
                          <a:spcPts val="0"/>
                        </a:spcAft>
                        <a:buNone/>
                      </a:pPr>
                      <a:r>
                        <a:rPr lang="de-DE" sz="1000" u="none" cap="none" strike="noStrike"/>
                        <a:t>ObjektID = 4567</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Referenzierte ObjektID nicht vorhanden/schon verkauft</a:t>
                      </a:r>
                      <a:endParaRPr sz="1000" u="none" cap="none" strike="noStrike">
                        <a:latin typeface="Calibri"/>
                        <a:ea typeface="Calibri"/>
                        <a:cs typeface="Calibri"/>
                        <a:sym typeface="Calibri"/>
                      </a:endParaRPr>
                    </a:p>
                  </a:txBody>
                  <a:tcPr marT="0" marB="0" marR="38350" marL="38350" anchor="ctr"/>
                </a:tc>
              </a:tr>
              <a:tr h="2964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Fehlende Daten</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e-mail = null</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unpflichtfelder</a:t>
                      </a:r>
                      <a:endParaRPr sz="1000" u="none" cap="none" strike="noStrike">
                        <a:latin typeface="Calibri"/>
                        <a:ea typeface="Calibri"/>
                        <a:cs typeface="Calibri"/>
                        <a:sym typeface="Calibri"/>
                      </a:endParaRPr>
                    </a:p>
                  </a:txBody>
                  <a:tcPr marT="0" marB="0" marR="38350" marL="38350" anchor="ctr"/>
                </a:tc>
              </a:tr>
              <a:tr h="296425">
                <a:tc>
                  <a:txBody>
                    <a:bodyPr/>
                    <a:lstStyle/>
                    <a:p>
                      <a:pPr indent="0" lvl="0" marL="0" marR="0" rtl="0" algn="l">
                        <a:lnSpc>
                          <a:spcPct val="107000"/>
                        </a:lnSpc>
                        <a:spcBef>
                          <a:spcPts val="0"/>
                        </a:spcBef>
                        <a:spcAft>
                          <a:spcPts val="0"/>
                        </a:spcAft>
                        <a:buNone/>
                      </a:pPr>
                      <a:r>
                        <a:rPr b="1" lang="de-DE" sz="1000" u="none" cap="none" strike="noStrike">
                          <a:solidFill>
                            <a:schemeClr val="dk1"/>
                          </a:solidFill>
                          <a:latin typeface="Calibri"/>
                          <a:ea typeface="Calibri"/>
                          <a:cs typeface="Calibri"/>
                          <a:sym typeface="Calibri"/>
                        </a:rPr>
                        <a:t>Schreibfehler</a:t>
                      </a:r>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e-mail = bilici@gmail</a:t>
                      </a:r>
                      <a:endParaRPr sz="1000" u="none" cap="none" strike="noStrike">
                        <a:latin typeface="Calibri"/>
                        <a:ea typeface="Calibri"/>
                        <a:cs typeface="Calibri"/>
                        <a:sym typeface="Calibri"/>
                      </a:endParaRPr>
                    </a:p>
                  </a:txBody>
                  <a:tcPr marT="0" marB="0" marR="38350" marL="38350" anchor="ctr"/>
                </a:tc>
                <a:tc>
                  <a:txBody>
                    <a:bodyPr/>
                    <a:lstStyle/>
                    <a:p>
                      <a:pPr indent="0" lvl="0" marL="0" marR="0" rtl="0" algn="l">
                        <a:lnSpc>
                          <a:spcPct val="107000"/>
                        </a:lnSpc>
                        <a:spcBef>
                          <a:spcPts val="0"/>
                        </a:spcBef>
                        <a:spcAft>
                          <a:spcPts val="0"/>
                        </a:spcAft>
                        <a:buNone/>
                      </a:pPr>
                      <a:r>
                        <a:rPr lang="de-DE" sz="1000" u="none" cap="none" strike="noStrike"/>
                        <a:t>Verschiedene schreibweise</a:t>
                      </a:r>
                      <a:endParaRPr sz="1000" u="none" cap="none" strike="noStrike">
                        <a:latin typeface="Calibri"/>
                        <a:ea typeface="Calibri"/>
                        <a:cs typeface="Calibri"/>
                        <a:sym typeface="Calibri"/>
                      </a:endParaRPr>
                    </a:p>
                  </a:txBody>
                  <a:tcPr marT="0" marB="0" marR="38350" marL="38350" anchor="ctr"/>
                </a:tc>
              </a:tr>
            </a:tbl>
          </a:graphicData>
        </a:graphic>
      </p:graphicFrame>
      <p:sp>
        <p:nvSpPr>
          <p:cNvPr id="239" name="Google Shape;239;p13"/>
          <p:cNvSpPr txBox="1"/>
          <p:nvPr/>
        </p:nvSpPr>
        <p:spPr>
          <a:xfrm>
            <a:off x="579269" y="1629379"/>
            <a:ext cx="1952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800" u="sng">
                <a:solidFill>
                  <a:schemeClr val="dk1"/>
                </a:solidFill>
                <a:latin typeface="Calibri"/>
                <a:ea typeface="Calibri"/>
                <a:cs typeface="Calibri"/>
                <a:sym typeface="Calibri"/>
              </a:rPr>
              <a:t>Mögliche Probleme</a:t>
            </a:r>
            <a:endParaRPr/>
          </a:p>
        </p:txBody>
      </p:sp>
      <p:sp>
        <p:nvSpPr>
          <p:cNvPr id="240" name="Google Shape;240;p13"/>
          <p:cNvSpPr txBox="1"/>
          <p:nvPr>
            <p:ph type="title"/>
          </p:nvPr>
        </p:nvSpPr>
        <p:spPr>
          <a:xfrm>
            <a:off x="657224" y="16820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5 Data Quality</a:t>
            </a:r>
            <a:endParaRPr/>
          </a:p>
        </p:txBody>
      </p:sp>
      <p:pic>
        <p:nvPicPr>
          <p:cNvPr id="241" name="Google Shape;241;p13"/>
          <p:cNvPicPr preferRelativeResize="0"/>
          <p:nvPr/>
        </p:nvPicPr>
        <p:blipFill rotWithShape="1">
          <a:blip r:embed="rId3">
            <a:alphaModFix/>
          </a:blip>
          <a:srcRect b="1740" l="0" r="0" t="0"/>
          <a:stretch/>
        </p:blipFill>
        <p:spPr>
          <a:xfrm>
            <a:off x="8737659" y="352337"/>
            <a:ext cx="2501691" cy="14143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4"/>
          <p:cNvPicPr preferRelativeResize="0"/>
          <p:nvPr/>
        </p:nvPicPr>
        <p:blipFill rotWithShape="1">
          <a:blip r:embed="rId3">
            <a:alphaModFix/>
          </a:blip>
          <a:srcRect b="1740" l="0" r="0" t="0"/>
          <a:stretch/>
        </p:blipFill>
        <p:spPr>
          <a:xfrm>
            <a:off x="8737659" y="352337"/>
            <a:ext cx="2501691" cy="1414319"/>
          </a:xfrm>
          <a:prstGeom prst="rect">
            <a:avLst/>
          </a:prstGeom>
          <a:noFill/>
          <a:ln>
            <a:noFill/>
          </a:ln>
        </p:spPr>
      </p:pic>
      <p:graphicFrame>
        <p:nvGraphicFramePr>
          <p:cNvPr id="247" name="Google Shape;247;p14"/>
          <p:cNvGraphicFramePr/>
          <p:nvPr/>
        </p:nvGraphicFramePr>
        <p:xfrm>
          <a:off x="5464199" y="2080679"/>
          <a:ext cx="3000000" cy="3000000"/>
        </p:xfrm>
        <a:graphic>
          <a:graphicData uri="http://schemas.openxmlformats.org/drawingml/2006/table">
            <a:tbl>
              <a:tblPr bandRow="1" firstCol="1" firstRow="1">
                <a:noFill/>
                <a:tableStyleId>{037CE0DE-A691-48EA-9528-D6194DA6E47E}</a:tableStyleId>
              </a:tblPr>
              <a:tblGrid>
                <a:gridCol w="1029050"/>
                <a:gridCol w="1033550"/>
                <a:gridCol w="2132100"/>
              </a:tblGrid>
              <a:tr h="154400">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Fehlerart</a:t>
                      </a:r>
                      <a:endParaRPr/>
                    </a:p>
                  </a:txBody>
                  <a:tcPr marT="0" marB="0" marR="37750" marL="37750"/>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Lösung</a:t>
                      </a:r>
                      <a:endParaRPr/>
                    </a:p>
                  </a:txBody>
                  <a:tcPr marT="0" marB="0" marR="37750" marL="37750"/>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Attribute</a:t>
                      </a:r>
                      <a:endParaRPr/>
                    </a:p>
                  </a:txBody>
                  <a:tcPr marT="0" marB="0" marR="37750" marL="37750"/>
                </a:tc>
              </a:tr>
              <a:tr h="5014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Schreibfehler</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Einschränkungen definieren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E-Mail, Telefonnummer, Fax, TelefonGeschäftlich, TelefonPrivat, TelefonMobil, ExposeLink</a:t>
                      </a:r>
                      <a:endParaRPr sz="1000" u="none" cap="none" strike="noStrike">
                        <a:solidFill>
                          <a:schemeClr val="dk1"/>
                        </a:solidFill>
                        <a:latin typeface="Calibri"/>
                        <a:ea typeface="Calibri"/>
                        <a:cs typeface="Calibri"/>
                        <a:sym typeface="Calibri"/>
                      </a:endParaRPr>
                    </a:p>
                  </a:txBody>
                  <a:tcPr marT="0" marB="0" marR="37750" marL="37750"/>
                </a:tc>
              </a:tr>
              <a:tr h="5014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Schreibfehler</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einheitliche Groß/Kleinschreibungsform</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Vorname, Nachname, Firma</a:t>
                      </a:r>
                      <a:endParaRPr sz="1000" u="none" cap="none" strike="noStrike">
                        <a:solidFill>
                          <a:schemeClr val="dk1"/>
                        </a:solidFill>
                        <a:latin typeface="Calibri"/>
                        <a:ea typeface="Calibri"/>
                        <a:cs typeface="Calibri"/>
                        <a:sym typeface="Calibri"/>
                      </a:endParaRPr>
                    </a:p>
                  </a:txBody>
                  <a:tcPr marT="0" marB="0" marR="37750" marL="37750"/>
                </a:tc>
              </a:tr>
              <a:tr h="3677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Falsche Zuordnung </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Vergleichen mit referenz Tabelle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Ort, PLZ, Lage</a:t>
                      </a:r>
                      <a:endParaRPr sz="1000" u="none" cap="none" strike="noStrike">
                        <a:solidFill>
                          <a:schemeClr val="dk1"/>
                        </a:solidFill>
                        <a:latin typeface="Calibri"/>
                        <a:ea typeface="Calibri"/>
                        <a:cs typeface="Calibri"/>
                        <a:sym typeface="Calibri"/>
                      </a:endParaRPr>
                    </a:p>
                  </a:txBody>
                  <a:tcPr marT="0" marB="0" marR="37750" marL="37750"/>
                </a:tc>
              </a:tr>
              <a:tr h="3677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Eindeutigkeit verletzt</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Lookup/Referenz Tabelle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Ort, PLZ, Straße, Land, Bundesland, </a:t>
                      </a:r>
                      <a:endParaRPr sz="1000" u="none" cap="none" strike="noStrike">
                        <a:solidFill>
                          <a:schemeClr val="dk1"/>
                        </a:solidFill>
                        <a:latin typeface="Calibri"/>
                        <a:ea typeface="Calibri"/>
                        <a:cs typeface="Calibri"/>
                        <a:sym typeface="Calibri"/>
                      </a:endParaRPr>
                    </a:p>
                  </a:txBody>
                  <a:tcPr marT="0" marB="0" marR="37750" marL="37750"/>
                </a:tc>
              </a:tr>
              <a:tr h="1069700">
                <a:tc>
                  <a:txBody>
                    <a:bodyPr/>
                    <a:lstStyle/>
                    <a:p>
                      <a:pPr indent="0" lvl="0" marL="0" marR="0" rtl="0" algn="l">
                        <a:lnSpc>
                          <a:spcPct val="107000"/>
                        </a:lnSpc>
                        <a:spcBef>
                          <a:spcPts val="0"/>
                        </a:spcBef>
                        <a:spcAft>
                          <a:spcPts val="0"/>
                        </a:spcAft>
                        <a:buNone/>
                      </a:pPr>
                      <a:r>
                        <a:rPr lang="de-DE" sz="1000" u="none" cap="none" strike="noStrike">
                          <a:solidFill>
                            <a:schemeClr val="dk1"/>
                          </a:solidFill>
                        </a:rPr>
                        <a:t>Attribute Abhängigkeit verletzt</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Einschränkungen definieren, Identifizieren von ungültigen Werten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Preisminimum, Preismaximum, E-Mail, DatumID(Kauf), DatumID(Termin)</a:t>
                      </a:r>
                      <a:endParaRPr sz="1000" u="none" cap="none" strike="noStrike">
                        <a:solidFill>
                          <a:schemeClr val="dk1"/>
                        </a:solidFill>
                        <a:latin typeface="Calibri"/>
                        <a:ea typeface="Calibri"/>
                        <a:cs typeface="Calibri"/>
                        <a:sym typeface="Calibri"/>
                      </a:endParaRPr>
                    </a:p>
                  </a:txBody>
                  <a:tcPr marT="0" marB="0" marR="37750" marL="37750"/>
                </a:tc>
              </a:tr>
              <a:tr h="10959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Falsche Format</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einheitliches Format für Datums-/Zeit-Angaben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Datum, Jahr, Monat, Tag</a:t>
                      </a:r>
                      <a:endParaRPr sz="1000" u="none" cap="none" strike="noStrike">
                        <a:solidFill>
                          <a:schemeClr val="dk1"/>
                        </a:solidFill>
                        <a:latin typeface="Calibri"/>
                        <a:ea typeface="Calibri"/>
                        <a:cs typeface="Calibri"/>
                        <a:sym typeface="Calibri"/>
                      </a:endParaRPr>
                    </a:p>
                  </a:txBody>
                  <a:tcPr marT="0" marB="0" marR="37750" marL="37750"/>
                </a:tc>
              </a:tr>
            </a:tbl>
          </a:graphicData>
        </a:graphic>
      </p:graphicFrame>
      <p:graphicFrame>
        <p:nvGraphicFramePr>
          <p:cNvPr id="248" name="Google Shape;248;p14"/>
          <p:cNvGraphicFramePr/>
          <p:nvPr/>
        </p:nvGraphicFramePr>
        <p:xfrm>
          <a:off x="762001" y="2080679"/>
          <a:ext cx="3000000" cy="3000000"/>
        </p:xfrm>
        <a:graphic>
          <a:graphicData uri="http://schemas.openxmlformats.org/drawingml/2006/table">
            <a:tbl>
              <a:tblPr bandRow="1" firstCol="1" firstRow="1">
                <a:noFill/>
                <a:tableStyleId>{037CE0DE-A691-48EA-9528-D6194DA6E47E}</a:tableStyleId>
              </a:tblPr>
              <a:tblGrid>
                <a:gridCol w="985500"/>
                <a:gridCol w="912275"/>
                <a:gridCol w="2119375"/>
              </a:tblGrid>
              <a:tr h="374225">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Fehlerart</a:t>
                      </a:r>
                      <a:endParaRPr/>
                    </a:p>
                  </a:txBody>
                  <a:tcPr marT="0" marB="0" marR="37750" marL="37750"/>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Lösung</a:t>
                      </a:r>
                      <a:endParaRPr/>
                    </a:p>
                  </a:txBody>
                  <a:tcPr marT="0" marB="0" marR="37750" marL="37750"/>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Attribute</a:t>
                      </a:r>
                      <a:endParaRPr/>
                    </a:p>
                  </a:txBody>
                  <a:tcPr marT="0" marB="0" marR="37750" marL="37750"/>
                </a:tc>
              </a:tr>
              <a:tr h="11950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Fehlende Daten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Pflichtfelder definieren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E-Mail, Ansprechpartner (für Firmen), Preisminimum, Preismaximum, Vorname, Nachname, Anrede, Anzahl Zimmer, Größe, Kundentypen, Ort, PLZ, Straße, Land, Bundesland, Telefonnummer</a:t>
                      </a:r>
                      <a:endParaRPr sz="1000" u="none" cap="none" strike="noStrike">
                        <a:solidFill>
                          <a:schemeClr val="dk1"/>
                        </a:solidFill>
                        <a:latin typeface="Calibri"/>
                        <a:ea typeface="Calibri"/>
                        <a:cs typeface="Calibri"/>
                        <a:sym typeface="Calibri"/>
                      </a:endParaRPr>
                    </a:p>
                  </a:txBody>
                  <a:tcPr marT="0" marB="0" marR="37750" marL="37750"/>
                </a:tc>
              </a:tr>
              <a:tr h="392400">
                <a:tc>
                  <a:txBody>
                    <a:bodyPr/>
                    <a:lstStyle/>
                    <a:p>
                      <a:pPr indent="0" lvl="0" marL="0" marR="0" rtl="0" algn="l">
                        <a:lnSpc>
                          <a:spcPct val="107000"/>
                        </a:lnSpc>
                        <a:spcBef>
                          <a:spcPts val="0"/>
                        </a:spcBef>
                        <a:spcAft>
                          <a:spcPts val="0"/>
                        </a:spcAft>
                        <a:buNone/>
                      </a:pPr>
                      <a:r>
                        <a:rPr lang="de-DE" sz="1000" u="none" cap="none" strike="noStrike">
                          <a:solidFill>
                            <a:schemeClr val="dk1"/>
                          </a:solidFill>
                        </a:rPr>
                        <a:t>Abkürzung</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Drop Down Liste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Titel</a:t>
                      </a:r>
                      <a:endParaRPr sz="1000" u="none" cap="none" strike="noStrike">
                        <a:solidFill>
                          <a:schemeClr val="dk1"/>
                        </a:solidFill>
                        <a:latin typeface="Calibri"/>
                        <a:ea typeface="Calibri"/>
                        <a:cs typeface="Calibri"/>
                        <a:sym typeface="Calibri"/>
                      </a:endParaRPr>
                    </a:p>
                  </a:txBody>
                  <a:tcPr marT="0" marB="0" marR="37750" marL="37750"/>
                </a:tc>
              </a:tr>
              <a:tr h="392400">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unzuverlässiger Wert</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Drop Down Liste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Anrede, Quelle</a:t>
                      </a:r>
                      <a:endParaRPr sz="1000" u="none" cap="none" strike="noStrike">
                        <a:solidFill>
                          <a:schemeClr val="dk1"/>
                        </a:solidFill>
                        <a:latin typeface="Calibri"/>
                        <a:ea typeface="Calibri"/>
                        <a:cs typeface="Calibri"/>
                        <a:sym typeface="Calibri"/>
                      </a:endParaRPr>
                    </a:p>
                  </a:txBody>
                  <a:tcPr marT="0" marB="0" marR="37750" marL="37750"/>
                </a:tc>
              </a:tr>
              <a:tr h="392400">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unzuverlässiger Wert</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Drop Down Kalender Liste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Datum, Kauftermin</a:t>
                      </a:r>
                      <a:endParaRPr sz="1000" u="none" cap="none" strike="noStrike">
                        <a:solidFill>
                          <a:schemeClr val="dk1"/>
                        </a:solidFill>
                        <a:latin typeface="Calibri"/>
                        <a:ea typeface="Calibri"/>
                        <a:cs typeface="Calibri"/>
                        <a:sym typeface="Calibri"/>
                      </a:endParaRPr>
                    </a:p>
                  </a:txBody>
                  <a:tcPr marT="0" marB="0" marR="37750" marL="37750"/>
                </a:tc>
              </a:tr>
              <a:tr h="793725">
                <a:tc>
                  <a:txBody>
                    <a:bodyPr/>
                    <a:lstStyle/>
                    <a:p>
                      <a:pPr indent="0" lvl="0" marL="0" marR="0" rtl="0" algn="l">
                        <a:lnSpc>
                          <a:spcPct val="107000"/>
                        </a:lnSpc>
                        <a:spcBef>
                          <a:spcPts val="0"/>
                        </a:spcBef>
                        <a:spcAft>
                          <a:spcPts val="0"/>
                        </a:spcAft>
                        <a:buNone/>
                      </a:pPr>
                      <a:r>
                        <a:rPr lang="de-DE" sz="1000" u="none" cap="none" strike="noStrike">
                          <a:solidFill>
                            <a:schemeClr val="dk1"/>
                          </a:solidFill>
                        </a:rPr>
                        <a:t>Unplausible Daten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Max und min definieren</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Anzahl Zimmer, Preisminimum, Preismaximum, Kaufpreis, Provision, Preis, Größe, Zimmer, Hausnummer, ProvisionProzent, verkauft</a:t>
                      </a:r>
                      <a:endParaRPr sz="1000" u="none" cap="none" strike="noStrike">
                        <a:solidFill>
                          <a:schemeClr val="dk1"/>
                        </a:solidFill>
                        <a:latin typeface="Calibri"/>
                        <a:ea typeface="Calibri"/>
                        <a:cs typeface="Calibri"/>
                        <a:sym typeface="Calibri"/>
                      </a:endParaRPr>
                    </a:p>
                  </a:txBody>
                  <a:tcPr marT="0" marB="0" marR="37750" marL="37750"/>
                </a:tc>
              </a:tr>
              <a:tr h="593075">
                <a:tc>
                  <a:txBody>
                    <a:bodyPr/>
                    <a:lstStyle/>
                    <a:p>
                      <a:pPr indent="0" lvl="0" marL="0" marR="0" rtl="0" algn="l">
                        <a:lnSpc>
                          <a:spcPct val="107000"/>
                        </a:lnSpc>
                        <a:spcBef>
                          <a:spcPts val="0"/>
                        </a:spcBef>
                        <a:spcAft>
                          <a:spcPts val="0"/>
                        </a:spcAft>
                        <a:buNone/>
                      </a:pPr>
                      <a:r>
                        <a:rPr lang="de-DE" sz="1000" u="none" cap="none" strike="noStrike">
                          <a:solidFill>
                            <a:schemeClr val="dk1"/>
                          </a:solidFill>
                        </a:rPr>
                        <a:t>Schreibfehler</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Drop Down Liste</a:t>
                      </a:r>
                      <a:endParaRPr sz="1000" u="none" cap="none" strike="noStrike">
                        <a:solidFill>
                          <a:schemeClr val="dk1"/>
                        </a:solidFill>
                        <a:latin typeface="Calibri"/>
                        <a:ea typeface="Calibri"/>
                        <a:cs typeface="Calibri"/>
                        <a:sym typeface="Calibri"/>
                      </a:endParaRPr>
                    </a:p>
                  </a:txBody>
                  <a:tcPr marT="0" marB="0" marR="37750" marL="37750"/>
                </a:tc>
                <a:tc>
                  <a:txBody>
                    <a:bodyPr/>
                    <a:lstStyle/>
                    <a:p>
                      <a:pPr indent="0" lvl="0" marL="0" marR="0" rtl="0" algn="l">
                        <a:lnSpc>
                          <a:spcPct val="107000"/>
                        </a:lnSpc>
                        <a:spcBef>
                          <a:spcPts val="0"/>
                        </a:spcBef>
                        <a:spcAft>
                          <a:spcPts val="0"/>
                        </a:spcAft>
                        <a:buNone/>
                      </a:pPr>
                      <a:r>
                        <a:rPr lang="de-DE" sz="1000" u="none" cap="none" strike="noStrike">
                          <a:solidFill>
                            <a:schemeClr val="dk1"/>
                          </a:solidFill>
                        </a:rPr>
                        <a:t>Kontaktwunsch (wann), gewünschte Kontaktart,, Art des Objektes, Kundentypen, Ort</a:t>
                      </a:r>
                      <a:endParaRPr sz="1000" u="none" cap="none" strike="noStrike">
                        <a:solidFill>
                          <a:schemeClr val="dk1"/>
                        </a:solidFill>
                        <a:latin typeface="Calibri"/>
                        <a:ea typeface="Calibri"/>
                        <a:cs typeface="Calibri"/>
                        <a:sym typeface="Calibri"/>
                      </a:endParaRPr>
                    </a:p>
                  </a:txBody>
                  <a:tcPr marT="0" marB="0" marR="37750" marL="37750"/>
                </a:tc>
              </a:tr>
            </a:tbl>
          </a:graphicData>
        </a:graphic>
      </p:graphicFrame>
      <p:sp>
        <p:nvSpPr>
          <p:cNvPr id="249" name="Google Shape;249;p14"/>
          <p:cNvSpPr txBox="1"/>
          <p:nvPr/>
        </p:nvSpPr>
        <p:spPr>
          <a:xfrm>
            <a:off x="676924" y="1500218"/>
            <a:ext cx="5079724" cy="4234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de-DE" sz="1600">
                <a:solidFill>
                  <a:schemeClr val="dk1"/>
                </a:solidFill>
                <a:latin typeface="Calibri"/>
                <a:ea typeface="Calibri"/>
                <a:cs typeface="Calibri"/>
                <a:sym typeface="Calibri"/>
              </a:rPr>
              <a:t>Lösungen zur Vermeidung von den möglichen Problemen </a:t>
            </a:r>
            <a:endParaRPr sz="1600">
              <a:solidFill>
                <a:schemeClr val="dk1"/>
              </a:solidFill>
              <a:latin typeface="Calibri"/>
              <a:ea typeface="Calibri"/>
              <a:cs typeface="Calibri"/>
              <a:sym typeface="Calibri"/>
            </a:endParaRPr>
          </a:p>
        </p:txBody>
      </p:sp>
      <p:sp>
        <p:nvSpPr>
          <p:cNvPr id="250" name="Google Shape;250;p14"/>
          <p:cNvSpPr txBox="1"/>
          <p:nvPr>
            <p:ph type="title"/>
          </p:nvPr>
        </p:nvSpPr>
        <p:spPr>
          <a:xfrm>
            <a:off x="657224" y="16820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5 Data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5"/>
          <p:cNvPicPr preferRelativeResize="0"/>
          <p:nvPr/>
        </p:nvPicPr>
        <p:blipFill rotWithShape="1">
          <a:blip r:embed="rId3">
            <a:alphaModFix/>
          </a:blip>
          <a:srcRect b="0" l="0" r="0" t="0"/>
          <a:stretch/>
        </p:blipFill>
        <p:spPr>
          <a:xfrm>
            <a:off x="5752730" y="2001445"/>
            <a:ext cx="6294266" cy="4532520"/>
          </a:xfrm>
          <a:prstGeom prst="rect">
            <a:avLst/>
          </a:prstGeom>
          <a:noFill/>
          <a:ln>
            <a:noFill/>
          </a:ln>
        </p:spPr>
      </p:pic>
      <p:graphicFrame>
        <p:nvGraphicFramePr>
          <p:cNvPr id="256" name="Google Shape;256;p15"/>
          <p:cNvGraphicFramePr/>
          <p:nvPr/>
        </p:nvGraphicFramePr>
        <p:xfrm>
          <a:off x="0" y="2001445"/>
          <a:ext cx="3000000" cy="3000000"/>
        </p:xfrm>
        <a:graphic>
          <a:graphicData uri="http://schemas.openxmlformats.org/drawingml/2006/table">
            <a:tbl>
              <a:tblPr bandRow="1" firstCol="1" firstRow="1">
                <a:noFill/>
                <a:tableStyleId>{037CE0DE-A691-48EA-9528-D6194DA6E47E}</a:tableStyleId>
              </a:tblPr>
              <a:tblGrid>
                <a:gridCol w="1591400"/>
                <a:gridCol w="2092925"/>
                <a:gridCol w="1926350"/>
              </a:tblGrid>
              <a:tr h="381925">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Probleme</a:t>
                      </a:r>
                      <a:endParaRPr/>
                    </a:p>
                  </a:txBody>
                  <a:tcPr marT="3125" marB="0" marR="3125" marL="3125" anchor="ctr"/>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Beispiel</a:t>
                      </a:r>
                      <a:endParaRPr/>
                    </a:p>
                  </a:txBody>
                  <a:tcPr marT="3125" marB="0" marR="3125" marL="3125" anchor="ctr"/>
                </a:tc>
                <a:tc>
                  <a:txBody>
                    <a:bodyPr/>
                    <a:lstStyle/>
                    <a:p>
                      <a:pPr indent="0" lvl="0" marL="0" marR="0" rtl="0" algn="l">
                        <a:lnSpc>
                          <a:spcPct val="107000"/>
                        </a:lnSpc>
                        <a:spcBef>
                          <a:spcPts val="0"/>
                        </a:spcBef>
                        <a:spcAft>
                          <a:spcPts val="0"/>
                        </a:spcAft>
                        <a:buNone/>
                      </a:pPr>
                      <a:r>
                        <a:rPr b="1" lang="de-DE" sz="1400" u="none" cap="none" strike="noStrike">
                          <a:solidFill>
                            <a:srgbClr val="C00000"/>
                          </a:solidFill>
                          <a:latin typeface="Calibri"/>
                          <a:ea typeface="Calibri"/>
                          <a:cs typeface="Calibri"/>
                          <a:sym typeface="Calibri"/>
                        </a:rPr>
                        <a:t>Mögliche Lösung</a:t>
                      </a:r>
                      <a:endParaRPr/>
                    </a:p>
                  </a:txBody>
                  <a:tcPr marT="3125" marB="0" marR="3125" marL="3125" anchor="ctr"/>
                </a:tc>
              </a:tr>
              <a:tr h="442675">
                <a:tc>
                  <a:txBody>
                    <a:bodyPr/>
                    <a:lstStyle/>
                    <a:p>
                      <a:pPr indent="0" lvl="0" marL="0" marR="0" rtl="0" algn="l">
                        <a:lnSpc>
                          <a:spcPct val="107000"/>
                        </a:lnSpc>
                        <a:spcBef>
                          <a:spcPts val="0"/>
                        </a:spcBef>
                        <a:spcAft>
                          <a:spcPts val="0"/>
                        </a:spcAft>
                        <a:buClr>
                          <a:schemeClr val="dk1"/>
                        </a:buClr>
                        <a:buSzPts val="1200"/>
                        <a:buFont typeface="Calibri"/>
                        <a:buNone/>
                      </a:pPr>
                      <a:r>
                        <a:rPr b="1" lang="de-DE" sz="1200" u="none" cap="none" strike="noStrike">
                          <a:solidFill>
                            <a:schemeClr val="dk1"/>
                          </a:solidFill>
                          <a:latin typeface="Calibri"/>
                          <a:ea typeface="Calibri"/>
                          <a:cs typeface="Calibri"/>
                          <a:sym typeface="Calibri"/>
                        </a:rPr>
                        <a:t>Einlesen </a:t>
                      </a:r>
                      <a:endParaRPr/>
                    </a:p>
                  </a:txBody>
                  <a:tcPr marT="0" marB="0" marR="36650" marL="36650" anchor="ctr"/>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Csv, mit Java App(E-Mail)</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Prüfsumme, Anzahl der verarbeiteten Zeilen</a:t>
                      </a:r>
                      <a:endParaRPr/>
                    </a:p>
                  </a:txBody>
                  <a:tcPr marT="3125" marB="0" marR="3125" marL="3125"/>
                </a:tc>
              </a:tr>
              <a:tr h="381925">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unlesbar</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Fax</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Nachfragen /Fax vermeiden</a:t>
                      </a:r>
                      <a:endParaRPr/>
                    </a:p>
                  </a:txBody>
                  <a:tcPr marT="3125" marB="0" marR="3125" marL="3125"/>
                </a:tc>
              </a:tr>
              <a:tr h="707775">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Manuelle Eingabe (Web Formular /Operativen Systemen)</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Tippfehler</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Drop Down Liste, interne Prüfprozedur, Pflichtfelder</a:t>
                      </a:r>
                      <a:endParaRPr/>
                    </a:p>
                  </a:txBody>
                  <a:tcPr marT="3125" marB="0" marR="3125" marL="3125"/>
                </a:tc>
              </a:tr>
              <a:tr h="624350">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Fehler bei elektronischer Datenübertragung</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File Transfer</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Prüfsumme</a:t>
                      </a:r>
                      <a:endParaRPr/>
                    </a:p>
                  </a:txBody>
                  <a:tcPr marT="3125" marB="0" marR="3125" marL="3125"/>
                </a:tc>
              </a:tr>
              <a:tr h="707775">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Automatische Update, bestimmte Programme funktionieren nicht mehr</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Mit Java App,</a:t>
                      </a:r>
                      <a:endParaRPr/>
                    </a:p>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Microsoft DDL</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Regelmäßig Fehler Protokolle auswerten</a:t>
                      </a:r>
                      <a:endParaRPr/>
                    </a:p>
                  </a:txBody>
                  <a:tcPr marT="3125" marB="0" marR="3125" marL="3125"/>
                </a:tc>
              </a:tr>
              <a:tr h="661750">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Excel Probleme</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Leerzeichen, leere Spalten, Tippfehler,  inkonsistente Strukturen zwischen gleichartigen Excel Files</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Strukturprüfrutine</a:t>
                      </a:r>
                      <a:endParaRPr/>
                    </a:p>
                  </a:txBody>
                  <a:tcPr marT="3125" marB="0" marR="3125" marL="3125"/>
                </a:tc>
              </a:tr>
              <a:tr h="624350">
                <a:tc>
                  <a:txBody>
                    <a:bodyPr/>
                    <a:lstStyle/>
                    <a:p>
                      <a:pPr indent="0" lvl="0" marL="0" marR="0" rtl="0" algn="l">
                        <a:lnSpc>
                          <a:spcPct val="107000"/>
                        </a:lnSpc>
                        <a:spcBef>
                          <a:spcPts val="0"/>
                        </a:spcBef>
                        <a:spcAft>
                          <a:spcPts val="0"/>
                        </a:spcAft>
                        <a:buNone/>
                      </a:pPr>
                      <a:r>
                        <a:rPr b="1" lang="de-DE" sz="1200" u="none" cap="none" strike="noStrike">
                          <a:solidFill>
                            <a:schemeClr val="dk1"/>
                          </a:solidFill>
                          <a:latin typeface="Calibri"/>
                          <a:ea typeface="Calibri"/>
                          <a:cs typeface="Calibri"/>
                          <a:sym typeface="Calibri"/>
                        </a:rPr>
                        <a:t>Beliebige Datenquellen: Fehlende Felder </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Fehlender Ort</a:t>
                      </a:r>
                      <a:endParaRPr/>
                    </a:p>
                  </a:txBody>
                  <a:tcPr marT="3125" marB="0" marR="3125" marL="3125"/>
                </a:tc>
                <a:tc>
                  <a:txBody>
                    <a:bodyPr/>
                    <a:lstStyle/>
                    <a:p>
                      <a:pPr indent="0" lvl="0" marL="0" marR="0" rtl="0" algn="l">
                        <a:spcBef>
                          <a:spcPts val="0"/>
                        </a:spcBef>
                        <a:spcAft>
                          <a:spcPts val="0"/>
                        </a:spcAft>
                        <a:buNone/>
                      </a:pPr>
                      <a:r>
                        <a:rPr lang="de-DE" sz="1200" u="none" cap="none" strike="noStrike">
                          <a:solidFill>
                            <a:schemeClr val="dk1"/>
                          </a:solidFill>
                          <a:latin typeface="Calibri"/>
                          <a:ea typeface="Calibri"/>
                          <a:cs typeface="Calibri"/>
                          <a:sym typeface="Calibri"/>
                        </a:rPr>
                        <a:t>Lookup in Postdatei, Ort ergänzen</a:t>
                      </a:r>
                      <a:endParaRPr/>
                    </a:p>
                  </a:txBody>
                  <a:tcPr marT="3125" marB="0" marR="3125" marL="3125"/>
                </a:tc>
              </a:tr>
            </a:tbl>
          </a:graphicData>
        </a:graphic>
      </p:graphicFrame>
      <p:pic>
        <p:nvPicPr>
          <p:cNvPr id="257" name="Google Shape;257;p15"/>
          <p:cNvPicPr preferRelativeResize="0"/>
          <p:nvPr/>
        </p:nvPicPr>
        <p:blipFill rotWithShape="1">
          <a:blip r:embed="rId4">
            <a:alphaModFix/>
          </a:blip>
          <a:srcRect b="1740" l="0" r="0" t="0"/>
          <a:stretch/>
        </p:blipFill>
        <p:spPr>
          <a:xfrm>
            <a:off x="8737659" y="352337"/>
            <a:ext cx="2501691" cy="1414319"/>
          </a:xfrm>
          <a:prstGeom prst="rect">
            <a:avLst/>
          </a:prstGeom>
          <a:noFill/>
          <a:ln>
            <a:noFill/>
          </a:ln>
        </p:spPr>
      </p:pic>
      <p:sp>
        <p:nvSpPr>
          <p:cNvPr id="258" name="Google Shape;258;p15"/>
          <p:cNvSpPr txBox="1"/>
          <p:nvPr/>
        </p:nvSpPr>
        <p:spPr>
          <a:xfrm>
            <a:off x="657224" y="168208"/>
            <a:ext cx="10772775" cy="1658198"/>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chemeClr val="accent1"/>
              </a:buClr>
              <a:buSzPts val="5400"/>
              <a:buFont typeface="Calibri"/>
              <a:buNone/>
            </a:pPr>
            <a:r>
              <a:rPr lang="de-DE" sz="5400">
                <a:solidFill>
                  <a:schemeClr val="accent1"/>
                </a:solidFill>
                <a:latin typeface="Calibri"/>
                <a:ea typeface="Calibri"/>
                <a:cs typeface="Calibri"/>
                <a:sym typeface="Calibri"/>
              </a:rPr>
              <a:t>5 Datenflüsse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532595" y="39405"/>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 </a:t>
            </a:r>
            <a:endParaRPr/>
          </a:p>
        </p:txBody>
      </p:sp>
      <p:pic>
        <p:nvPicPr>
          <p:cNvPr id="264" name="Google Shape;264;p16"/>
          <p:cNvPicPr preferRelativeResize="0"/>
          <p:nvPr/>
        </p:nvPicPr>
        <p:blipFill rotWithShape="1">
          <a:blip r:embed="rId3">
            <a:alphaModFix/>
          </a:blip>
          <a:srcRect b="0" l="0" r="0" t="0"/>
          <a:stretch/>
        </p:blipFill>
        <p:spPr>
          <a:xfrm>
            <a:off x="762001" y="1490162"/>
            <a:ext cx="6947428" cy="5004783"/>
          </a:xfrm>
          <a:prstGeom prst="rect">
            <a:avLst/>
          </a:prstGeom>
          <a:noFill/>
          <a:ln>
            <a:noFill/>
          </a:ln>
        </p:spPr>
      </p:pic>
      <p:pic>
        <p:nvPicPr>
          <p:cNvPr id="265" name="Google Shape;265;p16"/>
          <p:cNvPicPr preferRelativeResize="0"/>
          <p:nvPr/>
        </p:nvPicPr>
        <p:blipFill rotWithShape="1">
          <a:blip r:embed="rId4">
            <a:alphaModFix/>
          </a:blip>
          <a:srcRect b="1740" l="0" r="0" t="0"/>
          <a:stretch/>
        </p:blipFill>
        <p:spPr>
          <a:xfrm>
            <a:off x="8737659" y="352337"/>
            <a:ext cx="2501691" cy="1414319"/>
          </a:xfrm>
          <a:prstGeom prst="rect">
            <a:avLst/>
          </a:prstGeom>
          <a:noFill/>
          <a:ln>
            <a:noFill/>
          </a:ln>
        </p:spPr>
      </p:pic>
      <p:sp>
        <p:nvSpPr>
          <p:cNvPr id="266" name="Google Shape;266;p16"/>
          <p:cNvSpPr txBox="1"/>
          <p:nvPr/>
        </p:nvSpPr>
        <p:spPr>
          <a:xfrm>
            <a:off x="657224" y="168208"/>
            <a:ext cx="10772775" cy="1658198"/>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chemeClr val="accent1"/>
              </a:buClr>
              <a:buSzPts val="5400"/>
              <a:buFont typeface="Calibri"/>
              <a:buNone/>
            </a:pPr>
            <a:r>
              <a:rPr lang="de-DE" sz="5400">
                <a:solidFill>
                  <a:schemeClr val="accent1"/>
                </a:solidFill>
                <a:latin typeface="Calibri"/>
                <a:ea typeface="Calibri"/>
                <a:cs typeface="Calibri"/>
                <a:sym typeface="Calibri"/>
              </a:rPr>
              <a:t>5 Data Quality</a:t>
            </a:r>
            <a:endParaRPr sz="5400">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6 Dokumentation</a:t>
            </a:r>
            <a:endParaRPr/>
          </a:p>
        </p:txBody>
      </p:sp>
      <p:sp>
        <p:nvSpPr>
          <p:cNvPr id="272" name="Google Shape;272;p17"/>
          <p:cNvSpPr txBox="1"/>
          <p:nvPr/>
        </p:nvSpPr>
        <p:spPr>
          <a:xfrm>
            <a:off x="657224" y="2407640"/>
            <a:ext cx="7832435" cy="11227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800"/>
              <a:buFont typeface="Arial"/>
              <a:buChar char="•"/>
            </a:pPr>
            <a:r>
              <a:rPr lang="de-DE" sz="1800">
                <a:solidFill>
                  <a:schemeClr val="dk1"/>
                </a:solidFill>
                <a:latin typeface="Calibri"/>
                <a:ea typeface="Calibri"/>
                <a:cs typeface="Calibri"/>
                <a:sym typeface="Calibri"/>
              </a:rPr>
              <a:t>Für die Dokumentation der OLTP Datenbank existiert ein separates Dokument.</a:t>
            </a:r>
            <a:endParaRPr/>
          </a:p>
          <a:p>
            <a:pPr indent="-285750" lvl="0" marL="285750" marR="0" rtl="0" algn="l">
              <a:lnSpc>
                <a:spcPct val="200000"/>
              </a:lnSpc>
              <a:spcBef>
                <a:spcPts val="0"/>
              </a:spcBef>
              <a:spcAft>
                <a:spcPts val="0"/>
              </a:spcAft>
              <a:buClr>
                <a:schemeClr val="dk1"/>
              </a:buClr>
              <a:buSzPts val="1800"/>
              <a:buFont typeface="Arial"/>
              <a:buChar char="•"/>
            </a:pPr>
            <a:r>
              <a:rPr lang="de-DE" sz="1800">
                <a:solidFill>
                  <a:schemeClr val="dk1"/>
                </a:solidFill>
                <a:latin typeface="Calibri"/>
                <a:ea typeface="Calibri"/>
                <a:cs typeface="Calibri"/>
                <a:sym typeface="Calibri"/>
              </a:rPr>
              <a:t>Für die Dokumentation der Datenbank gibt es ein separates Dokument. </a:t>
            </a:r>
            <a:endParaRPr/>
          </a:p>
        </p:txBody>
      </p:sp>
      <p:pic>
        <p:nvPicPr>
          <p:cNvPr id="273" name="Google Shape;273;p17"/>
          <p:cNvPicPr preferRelativeResize="0"/>
          <p:nvPr/>
        </p:nvPicPr>
        <p:blipFill rotWithShape="1">
          <a:blip r:embed="rId3">
            <a:alphaModFix/>
          </a:blip>
          <a:srcRect b="0" l="0" r="0" t="0"/>
          <a:stretch/>
        </p:blipFill>
        <p:spPr>
          <a:xfrm>
            <a:off x="8931787" y="662732"/>
            <a:ext cx="2092832" cy="24214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 Datenbanken</a:t>
            </a:r>
            <a:br>
              <a:rPr lang="de-DE"/>
            </a:br>
            <a:r>
              <a:rPr lang="de-DE" sz="4400"/>
              <a:t>7.1 Einführung</a:t>
            </a:r>
            <a:endParaRPr/>
          </a:p>
        </p:txBody>
      </p:sp>
      <p:sp>
        <p:nvSpPr>
          <p:cNvPr id="279" name="Google Shape;279;p18"/>
          <p:cNvSpPr txBox="1"/>
          <p:nvPr/>
        </p:nvSpPr>
        <p:spPr>
          <a:xfrm>
            <a:off x="1249959" y="2298583"/>
            <a:ext cx="4957893"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Im </a:t>
            </a:r>
            <a:r>
              <a:rPr b="1" lang="de-DE" sz="1800">
                <a:solidFill>
                  <a:schemeClr val="dk1"/>
                </a:solidFill>
                <a:latin typeface="Calibri"/>
                <a:ea typeface="Calibri"/>
                <a:cs typeface="Calibri"/>
                <a:sym typeface="Calibri"/>
              </a:rPr>
              <a:t>Proof of Concept </a:t>
            </a:r>
            <a:r>
              <a:rPr lang="de-DE" sz="1800">
                <a:solidFill>
                  <a:schemeClr val="dk1"/>
                </a:solidFill>
                <a:latin typeface="Calibri"/>
                <a:ea typeface="Calibri"/>
                <a:cs typeface="Calibri"/>
                <a:sym typeface="Calibri"/>
              </a:rPr>
              <a:t>wird die generelle Machbarkeit des angedachten Projektes überprüft, einige technische Möglichkeiten ausgelotet und an der Realität verprobt.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In dieser ersten Phase eines möglichen Projektes geht es </a:t>
            </a:r>
            <a:r>
              <a:rPr b="1" lang="de-DE" sz="1800">
                <a:solidFill>
                  <a:schemeClr val="dk1"/>
                </a:solidFill>
                <a:latin typeface="Calibri"/>
                <a:ea typeface="Calibri"/>
                <a:cs typeface="Calibri"/>
                <a:sym typeface="Calibri"/>
              </a:rPr>
              <a:t>nicht</a:t>
            </a:r>
            <a:r>
              <a:rPr lang="de-DE" sz="1800">
                <a:solidFill>
                  <a:schemeClr val="dk1"/>
                </a:solidFill>
                <a:latin typeface="Calibri"/>
                <a:ea typeface="Calibri"/>
                <a:cs typeface="Calibri"/>
                <a:sym typeface="Calibri"/>
              </a:rPr>
              <a:t> um die </a:t>
            </a:r>
            <a:r>
              <a:rPr b="1" lang="de-DE" sz="1800">
                <a:solidFill>
                  <a:schemeClr val="dk1"/>
                </a:solidFill>
                <a:latin typeface="Calibri"/>
                <a:ea typeface="Calibri"/>
                <a:cs typeface="Calibri"/>
                <a:sym typeface="Calibri"/>
              </a:rPr>
              <a:t>exakte Vorwegnahme </a:t>
            </a:r>
            <a:r>
              <a:rPr lang="de-DE" sz="1800">
                <a:solidFill>
                  <a:schemeClr val="dk1"/>
                </a:solidFill>
                <a:latin typeface="Calibri"/>
                <a:ea typeface="Calibri"/>
                <a:cs typeface="Calibri"/>
                <a:sym typeface="Calibri"/>
              </a:rPr>
              <a:t>künftiger Strukturen und Abläufe.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Im Verlaufe eines Projektes werden sich aufgrund inhaltlicher, technischer und organisatorischer Gegebenheiten einiges verändern.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Diesen Veränderungen wird mit einer agilen Vorgehensweise Rechnung getragen.</a:t>
            </a:r>
            <a:endParaRPr/>
          </a:p>
        </p:txBody>
      </p:sp>
      <p:pic>
        <p:nvPicPr>
          <p:cNvPr id="280" name="Google Shape;280;p18"/>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7.2 Datenbanken</a:t>
            </a:r>
            <a:endParaRPr/>
          </a:p>
        </p:txBody>
      </p:sp>
      <p:sp>
        <p:nvSpPr>
          <p:cNvPr id="286" name="Google Shape;286;p19"/>
          <p:cNvSpPr txBox="1"/>
          <p:nvPr/>
        </p:nvSpPr>
        <p:spPr>
          <a:xfrm>
            <a:off x="1249959" y="2298583"/>
            <a:ext cx="484604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Dieser Teil der Gesamtpräsentation beschäftigt sich ausschließlich mit den Strukturen der zu entwickelnden Datenbanken.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Prozesse, Abläufe, Datenflüsse, ETL-Pipelines u.ä. werden an anderen Stellen behandelt.</a:t>
            </a:r>
            <a:endParaRPr/>
          </a:p>
        </p:txBody>
      </p:sp>
      <p:pic>
        <p:nvPicPr>
          <p:cNvPr id="287" name="Google Shape;287;p19"/>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grpSp>
        <p:nvGrpSpPr>
          <p:cNvPr id="288" name="Google Shape;288;p19"/>
          <p:cNvGrpSpPr/>
          <p:nvPr/>
        </p:nvGrpSpPr>
        <p:grpSpPr>
          <a:xfrm>
            <a:off x="7219507" y="3040912"/>
            <a:ext cx="4019843" cy="2557593"/>
            <a:chOff x="1297954" y="3797401"/>
            <a:chExt cx="4745657" cy="2561066"/>
          </a:xfrm>
        </p:grpSpPr>
        <p:sp>
          <p:nvSpPr>
            <p:cNvPr id="289" name="Google Shape;289;p19"/>
            <p:cNvSpPr/>
            <p:nvPr/>
          </p:nvSpPr>
          <p:spPr>
            <a:xfrm>
              <a:off x="1297954" y="4551755"/>
              <a:ext cx="1050390" cy="1052356"/>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OLTP</a:t>
              </a:r>
              <a:endParaRPr/>
            </a:p>
            <a:p>
              <a:pPr indent="0" lvl="0" marL="0" marR="0" rtl="0" algn="ctr">
                <a:spcBef>
                  <a:spcPts val="0"/>
                </a:spcBef>
                <a:spcAft>
                  <a:spcPts val="0"/>
                </a:spcAft>
                <a:buNone/>
              </a:pPr>
              <a:r>
                <a:rPr lang="de-DE" sz="1400">
                  <a:solidFill>
                    <a:schemeClr val="dk1"/>
                  </a:solidFill>
                  <a:latin typeface="Calibri"/>
                  <a:ea typeface="Calibri"/>
                  <a:cs typeface="Calibri"/>
                  <a:sym typeface="Calibri"/>
                </a:rPr>
                <a:t>Database</a:t>
              </a:r>
              <a:endParaRPr/>
            </a:p>
          </p:txBody>
        </p:sp>
        <p:sp>
          <p:nvSpPr>
            <p:cNvPr id="290" name="Google Shape;290;p19"/>
            <p:cNvSpPr/>
            <p:nvPr/>
          </p:nvSpPr>
          <p:spPr>
            <a:xfrm>
              <a:off x="2971990" y="4278150"/>
              <a:ext cx="1616713" cy="1599568"/>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DWH</a:t>
              </a:r>
              <a:endParaRPr/>
            </a:p>
            <a:p>
              <a:pPr indent="0" lvl="0" marL="0" marR="0" rtl="0" algn="ctr">
                <a:spcBef>
                  <a:spcPts val="0"/>
                </a:spcBef>
                <a:spcAft>
                  <a:spcPts val="0"/>
                </a:spcAft>
                <a:buNone/>
              </a:pPr>
              <a:r>
                <a:rPr lang="de-DE" sz="1400">
                  <a:solidFill>
                    <a:schemeClr val="dk1"/>
                  </a:solidFill>
                  <a:latin typeface="Calibri"/>
                  <a:ea typeface="Calibri"/>
                  <a:cs typeface="Calibri"/>
                  <a:sym typeface="Calibri"/>
                </a:rPr>
                <a:t>Database</a:t>
              </a:r>
              <a:endParaRPr/>
            </a:p>
          </p:txBody>
        </p:sp>
        <p:sp>
          <p:nvSpPr>
            <p:cNvPr id="291" name="Google Shape;291;p19"/>
            <p:cNvSpPr/>
            <p:nvPr/>
          </p:nvSpPr>
          <p:spPr>
            <a:xfrm>
              <a:off x="5260345" y="3797401"/>
              <a:ext cx="783265" cy="817944"/>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Data Mart</a:t>
              </a:r>
              <a:endParaRPr/>
            </a:p>
          </p:txBody>
        </p:sp>
        <p:sp>
          <p:nvSpPr>
            <p:cNvPr id="292" name="Google Shape;292;p19"/>
            <p:cNvSpPr/>
            <p:nvPr/>
          </p:nvSpPr>
          <p:spPr>
            <a:xfrm>
              <a:off x="5260346" y="4668962"/>
              <a:ext cx="783265" cy="817944"/>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Data Mart</a:t>
              </a:r>
              <a:endParaRPr/>
            </a:p>
          </p:txBody>
        </p:sp>
        <p:sp>
          <p:nvSpPr>
            <p:cNvPr id="293" name="Google Shape;293;p19"/>
            <p:cNvSpPr/>
            <p:nvPr/>
          </p:nvSpPr>
          <p:spPr>
            <a:xfrm>
              <a:off x="5260345" y="5540523"/>
              <a:ext cx="783265" cy="817944"/>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Data Mart</a:t>
              </a:r>
              <a:endParaRPr/>
            </a:p>
          </p:txBody>
        </p:sp>
        <p:sp>
          <p:nvSpPr>
            <p:cNvPr id="294" name="Google Shape;294;p19"/>
            <p:cNvSpPr/>
            <p:nvPr/>
          </p:nvSpPr>
          <p:spPr>
            <a:xfrm>
              <a:off x="4742393" y="4957223"/>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9"/>
            <p:cNvSpPr/>
            <p:nvPr/>
          </p:nvSpPr>
          <p:spPr>
            <a:xfrm>
              <a:off x="2530883" y="4957223"/>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9"/>
            <p:cNvSpPr/>
            <p:nvPr/>
          </p:nvSpPr>
          <p:spPr>
            <a:xfrm rot="2900318">
              <a:off x="4744043" y="5573103"/>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9"/>
            <p:cNvSpPr/>
            <p:nvPr/>
          </p:nvSpPr>
          <p:spPr>
            <a:xfrm rot="-2494209">
              <a:off x="4749149" y="4371335"/>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Inhalt</a:t>
            </a:r>
            <a:endParaRPr/>
          </a:p>
        </p:txBody>
      </p:sp>
      <p:sp>
        <p:nvSpPr>
          <p:cNvPr id="94" name="Google Shape;94;p2"/>
          <p:cNvSpPr txBox="1"/>
          <p:nvPr/>
        </p:nvSpPr>
        <p:spPr>
          <a:xfrm>
            <a:off x="1226563" y="1872774"/>
            <a:ext cx="4957893" cy="440120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Scenario</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Architektur OLTP</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Architektur Data Warehouse</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Density und Datenvolumen</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Data Quality und Datenflüsse</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Dokumentation </a:t>
            </a:r>
            <a:endParaRPr/>
          </a:p>
          <a:p>
            <a:pPr indent="-342900" lvl="0" marL="342900" marR="0" rtl="0" algn="l">
              <a:spcBef>
                <a:spcPts val="0"/>
              </a:spcBef>
              <a:spcAft>
                <a:spcPts val="0"/>
              </a:spcAft>
              <a:buClr>
                <a:schemeClr val="dk1"/>
              </a:buClr>
              <a:buSzPts val="2000"/>
              <a:buFont typeface="Calibri"/>
              <a:buAutoNum type="arabicPeriod"/>
            </a:pPr>
            <a:r>
              <a:rPr b="0" i="0" lang="de-DE" sz="2000" u="none" cap="none" strike="noStrike">
                <a:solidFill>
                  <a:schemeClr val="dk1"/>
                </a:solidFill>
                <a:latin typeface="Calibri"/>
                <a:ea typeface="Calibri"/>
                <a:cs typeface="Calibri"/>
                <a:sym typeface="Calibri"/>
              </a:rPr>
              <a:t>Datenbanken</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7.1 Einführung</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7.2 Datenbanken</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7.3 OLTP</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7.4 Data Warehouse</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7.5 Data Mart</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7.6 Reports/ Analysen</a:t>
            </a:r>
            <a:endParaRPr/>
          </a:p>
          <a:p>
            <a:pPr indent="0" lvl="1" marL="457200" marR="0" rtl="0" algn="l">
              <a:spcBef>
                <a:spcPts val="0"/>
              </a:spcBef>
              <a:spcAft>
                <a:spcPts val="0"/>
              </a:spcAft>
              <a:buNone/>
            </a:pPr>
            <a:r>
              <a:rPr b="0" i="0" lang="de-DE" sz="2000" u="none" cap="none" strike="noStrike">
                <a:solidFill>
                  <a:schemeClr val="dk1"/>
                </a:solidFill>
                <a:latin typeface="Calibri"/>
                <a:ea typeface="Calibri"/>
                <a:cs typeface="Calibri"/>
                <a:sym typeface="Calibri"/>
              </a:rPr>
              <a:t>7.7 Live 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7.3 OLTP</a:t>
            </a:r>
            <a:endParaRPr/>
          </a:p>
        </p:txBody>
      </p:sp>
      <p:sp>
        <p:nvSpPr>
          <p:cNvPr id="303" name="Google Shape;303;p20"/>
          <p:cNvSpPr txBox="1"/>
          <p:nvPr/>
        </p:nvSpPr>
        <p:spPr>
          <a:xfrm>
            <a:off x="1249959" y="2298583"/>
            <a:ext cx="4957893"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Eine </a:t>
            </a:r>
            <a:r>
              <a:rPr b="1" lang="de-DE" sz="2800">
                <a:solidFill>
                  <a:srgbClr val="00B0F0"/>
                </a:solidFill>
                <a:latin typeface="Calibri"/>
                <a:ea typeface="Calibri"/>
                <a:cs typeface="Calibri"/>
                <a:sym typeface="Calibri"/>
              </a:rPr>
              <a:t>O</a:t>
            </a:r>
            <a:r>
              <a:rPr lang="de-DE" sz="1800">
                <a:solidFill>
                  <a:schemeClr val="dk1"/>
                </a:solidFill>
                <a:latin typeface="Calibri"/>
                <a:ea typeface="Calibri"/>
                <a:cs typeface="Calibri"/>
                <a:sym typeface="Calibri"/>
              </a:rPr>
              <a:t>n</a:t>
            </a:r>
            <a:r>
              <a:rPr lang="de-DE" sz="2800">
                <a:solidFill>
                  <a:srgbClr val="00B0F0"/>
                </a:solidFill>
                <a:latin typeface="Calibri"/>
                <a:ea typeface="Calibri"/>
                <a:cs typeface="Calibri"/>
                <a:sym typeface="Calibri"/>
              </a:rPr>
              <a:t>L</a:t>
            </a:r>
            <a:r>
              <a:rPr lang="de-DE" sz="1800">
                <a:solidFill>
                  <a:schemeClr val="dk1"/>
                </a:solidFill>
                <a:latin typeface="Calibri"/>
                <a:ea typeface="Calibri"/>
                <a:cs typeface="Calibri"/>
                <a:sym typeface="Calibri"/>
              </a:rPr>
              <a:t>ine </a:t>
            </a:r>
            <a:r>
              <a:rPr lang="de-DE" sz="2800">
                <a:solidFill>
                  <a:srgbClr val="00B0F0"/>
                </a:solidFill>
                <a:latin typeface="Calibri"/>
                <a:ea typeface="Calibri"/>
                <a:cs typeface="Calibri"/>
                <a:sym typeface="Calibri"/>
              </a:rPr>
              <a:t>T</a:t>
            </a:r>
            <a:r>
              <a:rPr lang="de-DE" sz="1800">
                <a:solidFill>
                  <a:schemeClr val="dk1"/>
                </a:solidFill>
                <a:latin typeface="Calibri"/>
                <a:ea typeface="Calibri"/>
                <a:cs typeface="Calibri"/>
                <a:sym typeface="Calibri"/>
              </a:rPr>
              <a:t>ransactional </a:t>
            </a:r>
            <a:r>
              <a:rPr lang="de-DE" sz="2800">
                <a:solidFill>
                  <a:srgbClr val="00B0F0"/>
                </a:solidFill>
                <a:latin typeface="Calibri"/>
                <a:ea typeface="Calibri"/>
                <a:cs typeface="Calibri"/>
                <a:sym typeface="Calibri"/>
              </a:rPr>
              <a:t>P</a:t>
            </a:r>
            <a:r>
              <a:rPr lang="de-DE" sz="1800">
                <a:solidFill>
                  <a:schemeClr val="dk1"/>
                </a:solidFill>
                <a:latin typeface="Calibri"/>
                <a:ea typeface="Calibri"/>
                <a:cs typeface="Calibri"/>
                <a:sym typeface="Calibri"/>
              </a:rPr>
              <a:t>rocessing Datenbank ist das Herzstück der täglichen Arbeit.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Hier werde alle für die Geschäftsprozesse anfallenden Daten erfasst und verwaltet.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Klassische OLTP-DB sind ERP, CRM u.a.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Diese Arte von DB ist auf schnelles und paralleles Erfassen von Daten im Multi-User Modus optimiert.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4" name="Google Shape;304;p20"/>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pic>
        <p:nvPicPr>
          <p:cNvPr id="305" name="Google Shape;305;p20"/>
          <p:cNvPicPr preferRelativeResize="0"/>
          <p:nvPr/>
        </p:nvPicPr>
        <p:blipFill rotWithShape="1">
          <a:blip r:embed="rId4">
            <a:alphaModFix/>
          </a:blip>
          <a:srcRect b="0" l="0" r="0" t="0"/>
          <a:stretch/>
        </p:blipFill>
        <p:spPr>
          <a:xfrm>
            <a:off x="6899565" y="2621948"/>
            <a:ext cx="4339785" cy="2568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7.4 Data Warehouse</a:t>
            </a:r>
            <a:endParaRPr/>
          </a:p>
        </p:txBody>
      </p:sp>
      <p:sp>
        <p:nvSpPr>
          <p:cNvPr id="311" name="Google Shape;311;p21"/>
          <p:cNvSpPr txBox="1"/>
          <p:nvPr/>
        </p:nvSpPr>
        <p:spPr>
          <a:xfrm>
            <a:off x="1249959" y="2298583"/>
            <a:ext cx="515084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Das DWH ist das Herzstück für Reporting und Analyse von Daten. Es wird regelmäßig (täglich, stündlich, near real time) mit Daten aus der OLTP-DB und anderen Quellen befüllt (ergänzt).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Diese Art von DB ist designt und optimiert für komplexe Abfragen über große Datenmengen.</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OLTP-DB und DWH-DB haben sehr unterschiedlich technische Anforderungen und werden daher i.d.R. auf getrennten Systemen gehostet.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Wir verwenden ein Data Vault Modell aufgrund der vielen Vorteile: schnelle Entwicklung, einfache Wartung, Auditierbarkeit, Data Lineage,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2" name="Google Shape;312;p21"/>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pic>
        <p:nvPicPr>
          <p:cNvPr id="313" name="Google Shape;313;p21"/>
          <p:cNvPicPr preferRelativeResize="0"/>
          <p:nvPr/>
        </p:nvPicPr>
        <p:blipFill rotWithShape="1">
          <a:blip r:embed="rId4">
            <a:alphaModFix/>
          </a:blip>
          <a:srcRect b="0" l="0" r="0" t="0"/>
          <a:stretch/>
        </p:blipFill>
        <p:spPr>
          <a:xfrm>
            <a:off x="7665910" y="2917845"/>
            <a:ext cx="3456884" cy="29308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7.5 Data Mart(s)</a:t>
            </a:r>
            <a:endParaRPr/>
          </a:p>
        </p:txBody>
      </p:sp>
      <p:sp>
        <p:nvSpPr>
          <p:cNvPr id="319" name="Google Shape;319;p22"/>
          <p:cNvSpPr txBox="1"/>
          <p:nvPr/>
        </p:nvSpPr>
        <p:spPr>
          <a:xfrm>
            <a:off x="1249959" y="2298583"/>
            <a:ext cx="4957893"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Die DWH-Datenbank kann sehr groß und komplex werden und je nach innerer Struktur nicht für den unmittelbaren Konsum durch Gelegenheitsnutzer geeignet.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Daher werden oft Teile der DWH-DB separat aufbereitet und in kleinere, anders strukturierte DB übertragen.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Kriterien für diese „Auszüge“ können inhaltlicher, regionaler, rechtlicher Natur sein.</a:t>
            </a:r>
            <a:endParaRPr/>
          </a:p>
        </p:txBody>
      </p:sp>
      <p:pic>
        <p:nvPicPr>
          <p:cNvPr id="320" name="Google Shape;320;p22"/>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pic>
        <p:nvPicPr>
          <p:cNvPr id="321" name="Google Shape;321;p22"/>
          <p:cNvPicPr preferRelativeResize="0"/>
          <p:nvPr/>
        </p:nvPicPr>
        <p:blipFill rotWithShape="1">
          <a:blip r:embed="rId4">
            <a:alphaModFix/>
          </a:blip>
          <a:srcRect b="0" l="0" r="0" t="0"/>
          <a:stretch/>
        </p:blipFill>
        <p:spPr>
          <a:xfrm>
            <a:off x="7357328" y="2772366"/>
            <a:ext cx="3882022" cy="32966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3"/>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7.6 Reports und Analysen</a:t>
            </a:r>
            <a:endParaRPr/>
          </a:p>
        </p:txBody>
      </p:sp>
      <p:sp>
        <p:nvSpPr>
          <p:cNvPr id="327" name="Google Shape;327;p23"/>
          <p:cNvSpPr txBox="1"/>
          <p:nvPr/>
        </p:nvSpPr>
        <p:spPr>
          <a:xfrm>
            <a:off x="1249959" y="2298583"/>
            <a:ext cx="4957893"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Die Data Marts sind strukturell für das Erzeugen von Reports und Analysen optimiert.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Sie liegen i.d.R. in Form einfacher Star- oder Galaxy-Schemas vor und erlauben auch unerfahrenen Nutzern einen schnellen und einfachen Zugang zu Informationen.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Es lassen sich so inhaltliche und zeitliche Zusammenhänge darstellen, wie etwa: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 Summen nach Produkten/Produktgruppen,</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 Werte pro Jahr/Monat/Tag</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 Veränderung von Werten über die Zeit</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 Dauer bestimmter Prozesse.</a:t>
            </a:r>
            <a:endParaRPr/>
          </a:p>
        </p:txBody>
      </p:sp>
      <p:pic>
        <p:nvPicPr>
          <p:cNvPr id="328" name="Google Shape;328;p23"/>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pic>
        <p:nvPicPr>
          <p:cNvPr id="329" name="Google Shape;329;p23"/>
          <p:cNvPicPr preferRelativeResize="0"/>
          <p:nvPr/>
        </p:nvPicPr>
        <p:blipFill rotWithShape="1">
          <a:blip r:embed="rId4">
            <a:alphaModFix/>
          </a:blip>
          <a:srcRect b="0" l="0" r="0" t="0"/>
          <a:stretch/>
        </p:blipFill>
        <p:spPr>
          <a:xfrm>
            <a:off x="6999714" y="2813588"/>
            <a:ext cx="4796250" cy="28907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7.7 Live View</a:t>
            </a:r>
            <a:endParaRPr/>
          </a:p>
        </p:txBody>
      </p:sp>
      <p:sp>
        <p:nvSpPr>
          <p:cNvPr id="335" name="Google Shape;335;p24"/>
          <p:cNvSpPr txBox="1"/>
          <p:nvPr/>
        </p:nvSpPr>
        <p:spPr>
          <a:xfrm>
            <a:off x="1249959" y="2298583"/>
            <a:ext cx="495789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800">
                <a:solidFill>
                  <a:schemeClr val="dk1"/>
                </a:solidFill>
                <a:latin typeface="Calibri"/>
                <a:ea typeface="Calibri"/>
                <a:cs typeface="Calibri"/>
                <a:sym typeface="Calibri"/>
              </a:rPr>
              <a:t>Viel besser als in PowerPoint</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Präsentationen lassen sich </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Details im lebenden System</a:t>
            </a:r>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zeigen und erklären.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DE" sz="1800">
                <a:solidFill>
                  <a:schemeClr val="dk1"/>
                </a:solidFill>
                <a:latin typeface="Calibri"/>
                <a:ea typeface="Calibri"/>
                <a:cs typeface="Calibri"/>
                <a:sym typeface="Calibri"/>
              </a:rPr>
              <a:t>Daher ab ins Filesystem… </a:t>
            </a:r>
            <a:endParaRPr/>
          </a:p>
        </p:txBody>
      </p:sp>
      <p:pic>
        <p:nvPicPr>
          <p:cNvPr id="336" name="Google Shape;336;p24"/>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pic>
        <p:nvPicPr>
          <p:cNvPr id="337" name="Google Shape;337;p24"/>
          <p:cNvPicPr preferRelativeResize="0"/>
          <p:nvPr/>
        </p:nvPicPr>
        <p:blipFill rotWithShape="1">
          <a:blip r:embed="rId4">
            <a:alphaModFix/>
          </a:blip>
          <a:srcRect b="0" l="0" r="0" t="0"/>
          <a:stretch/>
        </p:blipFill>
        <p:spPr>
          <a:xfrm>
            <a:off x="4617655" y="1041991"/>
            <a:ext cx="2228850" cy="55291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5"/>
          <p:cNvSpPr txBox="1"/>
          <p:nvPr/>
        </p:nvSpPr>
        <p:spPr>
          <a:xfrm>
            <a:off x="2493627" y="2890391"/>
            <a:ext cx="7204746"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3200">
                <a:solidFill>
                  <a:schemeClr val="dk1"/>
                </a:solidFill>
                <a:latin typeface="Calibri"/>
                <a:ea typeface="Calibri"/>
                <a:cs typeface="Calibri"/>
                <a:sym typeface="Calibri"/>
              </a:rPr>
              <a:t>Vielen Dank für ihre Aufmerksamkeit. </a:t>
            </a:r>
            <a:endParaRPr/>
          </a:p>
          <a:p>
            <a:pPr indent="0" lvl="0" marL="0" marR="0" rtl="0" algn="ctr">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ctr">
              <a:spcBef>
                <a:spcPts val="0"/>
              </a:spcBef>
              <a:spcAft>
                <a:spcPts val="0"/>
              </a:spcAft>
              <a:buNone/>
            </a:pPr>
            <a:r>
              <a:rPr b="1" lang="de-DE" sz="3200">
                <a:solidFill>
                  <a:schemeClr val="dk1"/>
                </a:solidFill>
                <a:latin typeface="Calibri"/>
                <a:ea typeface="Calibri"/>
                <a:cs typeface="Calibri"/>
                <a:sym typeface="Calibri"/>
              </a:rPr>
              <a:t>Wir freuen uns auf zukünftige Projekte.  </a:t>
            </a:r>
            <a:endParaRPr/>
          </a:p>
        </p:txBody>
      </p:sp>
      <p:pic>
        <p:nvPicPr>
          <p:cNvPr id="343" name="Google Shape;343;p25"/>
          <p:cNvPicPr preferRelativeResize="0"/>
          <p:nvPr/>
        </p:nvPicPr>
        <p:blipFill rotWithShape="1">
          <a:blip r:embed="rId3">
            <a:alphaModFix/>
          </a:blip>
          <a:srcRect b="2836" l="0" r="0" t="0"/>
          <a:stretch/>
        </p:blipFill>
        <p:spPr>
          <a:xfrm>
            <a:off x="4475257" y="453937"/>
            <a:ext cx="3754193" cy="2098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1 Scenario</a:t>
            </a:r>
            <a:endParaRPr/>
          </a:p>
        </p:txBody>
      </p:sp>
      <p:pic>
        <p:nvPicPr>
          <p:cNvPr id="100" name="Google Shape;100;p3"/>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sp>
        <p:nvSpPr>
          <p:cNvPr id="101" name="Google Shape;101;p3"/>
          <p:cNvSpPr txBox="1"/>
          <p:nvPr/>
        </p:nvSpPr>
        <p:spPr>
          <a:xfrm>
            <a:off x="654961" y="2350480"/>
            <a:ext cx="8103766" cy="12592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800" u="sng" cap="none" strike="noStrike">
                <a:solidFill>
                  <a:schemeClr val="dk1"/>
                </a:solidFill>
                <a:latin typeface="Calibri"/>
                <a:ea typeface="Calibri"/>
                <a:cs typeface="Calibri"/>
                <a:sym typeface="Calibri"/>
              </a:rPr>
              <a:t>Scenario Schmitt AG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de-DE" sz="1400">
                <a:solidFill>
                  <a:schemeClr val="dk1"/>
                </a:solidFill>
                <a:latin typeface="Calibri"/>
                <a:ea typeface="Calibri"/>
                <a:cs typeface="Calibri"/>
                <a:sym typeface="Calibri"/>
              </a:rPr>
              <a:t>Branche: Immobilien</a:t>
            </a:r>
            <a:endParaRPr/>
          </a:p>
          <a:p>
            <a:pPr indent="0" lvl="0" marL="0" marR="0" rtl="0" algn="l">
              <a:lnSpc>
                <a:spcPct val="150000"/>
              </a:lnSpc>
              <a:spcBef>
                <a:spcPts val="0"/>
              </a:spcBef>
              <a:spcAft>
                <a:spcPts val="0"/>
              </a:spcAft>
              <a:buNone/>
            </a:pPr>
            <a:r>
              <a:rPr b="1" lang="de-DE" sz="1400">
                <a:solidFill>
                  <a:schemeClr val="dk1"/>
                </a:solidFill>
                <a:latin typeface="Calibri"/>
                <a:ea typeface="Calibri"/>
                <a:cs typeface="Calibri"/>
                <a:sym typeface="Calibri"/>
              </a:rPr>
              <a:t>Bereich: Vermittlung von Immobilien</a:t>
            </a:r>
            <a:endParaRPr/>
          </a:p>
        </p:txBody>
      </p:sp>
      <p:sp>
        <p:nvSpPr>
          <p:cNvPr id="102" name="Google Shape;102;p3"/>
          <p:cNvSpPr txBox="1"/>
          <p:nvPr/>
        </p:nvSpPr>
        <p:spPr>
          <a:xfrm>
            <a:off x="602370" y="3823108"/>
            <a:ext cx="10987259"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de-DE" sz="1600">
                <a:solidFill>
                  <a:schemeClr val="dk1"/>
                </a:solidFill>
                <a:latin typeface="Calibri"/>
                <a:ea typeface="Calibri"/>
                <a:cs typeface="Calibri"/>
                <a:sym typeface="Calibri"/>
              </a:rPr>
              <a:t>Die Schmitt AG möchte ihr Geschäftsfeld erweitern und in neue Geschäftsbereiche investieren. Deswegen hat die Schmitt AG vor 3 Monaten auch einen Real Estate Bereich gegründet, deren Hauptaufgabe es ist, Immobilienobjekte zu vermitteln. Für den Betrieb der neuen Abteilung wird ein neues IT-System benötigt, zu dem eine Relationale Datenbank für die Datenverwaltung gehört. Mit den Daten sollen abgesehen von den Standardabfragen, auch analytische Auswertungen möglich sein. Aus dem Grund wird auch ein Data Warehouse angebunden, mit dem solche Analytische Abfragen realisiert werden.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1 Scenario</a:t>
            </a:r>
            <a:endParaRPr/>
          </a:p>
        </p:txBody>
      </p:sp>
      <p:sp>
        <p:nvSpPr>
          <p:cNvPr id="108" name="Google Shape;108;p4"/>
          <p:cNvSpPr txBox="1"/>
          <p:nvPr/>
        </p:nvSpPr>
        <p:spPr>
          <a:xfrm>
            <a:off x="725420" y="1662824"/>
            <a:ext cx="4442050" cy="54014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600">
                <a:solidFill>
                  <a:srgbClr val="0070C0"/>
                </a:solidFill>
                <a:latin typeface="Calibri"/>
                <a:ea typeface="Calibri"/>
                <a:cs typeface="Calibri"/>
                <a:sym typeface="Calibri"/>
              </a:rPr>
              <a:t>Entitäten</a:t>
            </a:r>
            <a:endParaRPr/>
          </a:p>
          <a:p>
            <a:pPr indent="0" lvl="0" marL="0" marR="0" rtl="0" algn="l">
              <a:spcBef>
                <a:spcPts val="0"/>
              </a:spcBef>
              <a:spcAft>
                <a:spcPts val="0"/>
              </a:spcAft>
              <a:buNone/>
            </a:pPr>
            <a:r>
              <a:t/>
            </a:r>
            <a:endParaRPr sz="500">
              <a:solidFill>
                <a:srgbClr val="0070C0"/>
              </a:solidFill>
              <a:latin typeface="Calibri"/>
              <a:ea typeface="Calibri"/>
              <a:cs typeface="Calibri"/>
              <a:sym typeface="Calibri"/>
            </a:endParaRPr>
          </a:p>
          <a:p>
            <a:pPr indent="0" lvl="0" marL="0" marR="0" rtl="0" algn="l">
              <a:spcBef>
                <a:spcPts val="0"/>
              </a:spcBef>
              <a:spcAft>
                <a:spcPts val="0"/>
              </a:spcAft>
              <a:buNone/>
            </a:pPr>
            <a:r>
              <a:rPr b="1" lang="de-DE" sz="1200">
                <a:solidFill>
                  <a:schemeClr val="dk1"/>
                </a:solidFill>
                <a:latin typeface="Calibri"/>
                <a:ea typeface="Calibri"/>
                <a:cs typeface="Calibri"/>
                <a:sym typeface="Calibri"/>
              </a:rPr>
              <a:t>Entity Relationship Modell (OLTP) für die operative ERP Datenbank</a:t>
            </a:r>
            <a:endParaRPr/>
          </a:p>
          <a:p>
            <a:pPr indent="0" lvl="0" marL="0" marR="0" rtl="0" algn="l">
              <a:spcBef>
                <a:spcPts val="0"/>
              </a:spcBef>
              <a:spcAft>
                <a:spcPts val="0"/>
              </a:spcAft>
              <a:buNone/>
            </a:pPr>
            <a:r>
              <a:rPr lang="de-DE" sz="1200">
                <a:solidFill>
                  <a:schemeClr val="dk1"/>
                </a:solidFill>
                <a:latin typeface="Calibri"/>
                <a:ea typeface="Calibri"/>
                <a:cs typeface="Calibri"/>
                <a:sym typeface="Calibri"/>
              </a:rPr>
              <a:t>Stammdaten/Bewegungsdaten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ChanelArt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Datum</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Expose</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ExposeVersand</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Kauf</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Kontakt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KontaktArt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KundenArt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Lage</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Lead</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Objekt</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ObjektArt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PersonenArt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PersonKauf</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PersonKontakt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PersonObjekt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PersonRolle</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PersonTermin</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Termin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TerminArt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Wunsch</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09" name="Google Shape;109;p4"/>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grpSp>
        <p:nvGrpSpPr>
          <p:cNvPr id="110" name="Google Shape;110;p4"/>
          <p:cNvGrpSpPr/>
          <p:nvPr/>
        </p:nvGrpSpPr>
        <p:grpSpPr>
          <a:xfrm>
            <a:off x="5720080" y="2989493"/>
            <a:ext cx="5746500" cy="3045819"/>
            <a:chOff x="4861878" y="2776133"/>
            <a:chExt cx="5746500" cy="3045819"/>
          </a:xfrm>
        </p:grpSpPr>
        <p:sp>
          <p:nvSpPr>
            <p:cNvPr id="111" name="Google Shape;111;p4"/>
            <p:cNvSpPr txBox="1"/>
            <p:nvPr/>
          </p:nvSpPr>
          <p:spPr>
            <a:xfrm>
              <a:off x="4861878" y="2776133"/>
              <a:ext cx="548100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200">
                  <a:solidFill>
                    <a:schemeClr val="dk1"/>
                  </a:solidFill>
                  <a:latin typeface="Calibri"/>
                  <a:ea typeface="Calibri"/>
                  <a:cs typeface="Calibri"/>
                  <a:sym typeface="Calibri"/>
                </a:rPr>
                <a:t>Data Vault Modell ist ähnlich strukturiert wie das OLTP –Modell, daher verwenden</a:t>
              </a:r>
              <a:endParaRPr/>
            </a:p>
            <a:p>
              <a:pPr indent="0" lvl="0" marL="0" marR="0" rtl="0" algn="l">
                <a:spcBef>
                  <a:spcPts val="0"/>
                </a:spcBef>
                <a:spcAft>
                  <a:spcPts val="0"/>
                </a:spcAft>
                <a:buNone/>
              </a:pPr>
              <a:r>
                <a:rPr b="1" lang="de-DE" sz="1200">
                  <a:solidFill>
                    <a:schemeClr val="dk1"/>
                  </a:solidFill>
                  <a:latin typeface="Calibri"/>
                  <a:ea typeface="Calibri"/>
                  <a:cs typeface="Calibri"/>
                  <a:sym typeface="Calibri"/>
                </a:rPr>
                <a:t>wir im ersten Projektschritt die selben Entitäten</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lang="de-DE" sz="1200">
                  <a:solidFill>
                    <a:schemeClr val="dk1"/>
                  </a:solidFill>
                  <a:latin typeface="Calibri"/>
                  <a:ea typeface="Calibri"/>
                  <a:cs typeface="Calibri"/>
                  <a:sym typeface="Calibri"/>
                </a:rPr>
                <a:t>Dimensionen / Fakten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ChanelArt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Datum</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Expose</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ExposeVersand</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Kauf</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Kontakt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KontaktArt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KundenArt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Lage</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Lead</a:t>
              </a:r>
              <a:endParaRPr/>
            </a:p>
          </p:txBody>
        </p:sp>
        <p:sp>
          <p:nvSpPr>
            <p:cNvPr id="112" name="Google Shape;112;p4"/>
            <p:cNvSpPr txBox="1"/>
            <p:nvPr/>
          </p:nvSpPr>
          <p:spPr>
            <a:xfrm>
              <a:off x="7342256" y="3513628"/>
              <a:ext cx="3266122"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vom Objekt</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ObjektArt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PersonenArt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PersonKauf</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PersonKontakt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PersonObjekt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PersonRolle</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PersonTermin</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Termin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TerminArt</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Abbildung der Wunsch</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1 Scenario</a:t>
            </a:r>
            <a:endParaRPr/>
          </a:p>
        </p:txBody>
      </p:sp>
      <p:sp>
        <p:nvSpPr>
          <p:cNvPr id="118" name="Google Shape;118;p5"/>
          <p:cNvSpPr txBox="1"/>
          <p:nvPr/>
        </p:nvSpPr>
        <p:spPr>
          <a:xfrm>
            <a:off x="778779" y="1965139"/>
            <a:ext cx="6102633" cy="44165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600">
                <a:solidFill>
                  <a:srgbClr val="0070C0"/>
                </a:solidFill>
                <a:latin typeface="Calibri"/>
                <a:ea typeface="Calibri"/>
                <a:cs typeface="Calibri"/>
                <a:sym typeface="Calibri"/>
              </a:rPr>
              <a:t>ETL</a:t>
            </a:r>
            <a:endParaRPr/>
          </a:p>
          <a:p>
            <a:pPr indent="0" lvl="0" marL="0" marR="0" rtl="0" algn="l">
              <a:spcBef>
                <a:spcPts val="0"/>
              </a:spcBef>
              <a:spcAft>
                <a:spcPts val="0"/>
              </a:spcAft>
              <a:buNone/>
            </a:pPr>
            <a:r>
              <a:t/>
            </a:r>
            <a:endParaRPr sz="500">
              <a:solidFill>
                <a:srgbClr val="0070C0"/>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Personendaten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Kundendaten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Objektdaten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Lagedaten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Wunschdaten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Vertragsdaten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Lagedaten von der Operativen Datenbank ins Data Vault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Erstellung ETL Prozess für die Termindaten von der Operativen Datenbank ins Data Vault</a:t>
            </a:r>
            <a:endParaRPr sz="1200">
              <a:solidFill>
                <a:schemeClr val="dk1"/>
              </a:solidFill>
              <a:latin typeface="Calibri"/>
              <a:ea typeface="Calibri"/>
              <a:cs typeface="Calibri"/>
              <a:sym typeface="Calibri"/>
            </a:endParaRPr>
          </a:p>
          <a:p>
            <a:pPr indent="-209550" lvl="0" marL="285750" marR="0" rtl="0" algn="l">
              <a:lnSpc>
                <a:spcPct val="150000"/>
              </a:lnSpc>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209550" lvl="0" marL="285750" marR="0" rtl="0" algn="l">
              <a:lnSpc>
                <a:spcPct val="150000"/>
              </a:lnSpc>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209550" lvl="0" marL="285750" marR="0" rtl="0" algn="l">
              <a:lnSpc>
                <a:spcPct val="150000"/>
              </a:lnSpc>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209550" lvl="0" marL="285750" marR="0" rtl="0" algn="l">
              <a:lnSpc>
                <a:spcPct val="150000"/>
              </a:lnSpc>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209550" lvl="0" marL="285750" marR="0" rtl="0" algn="l">
              <a:lnSpc>
                <a:spcPct val="150000"/>
              </a:lnSpc>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5"/>
          <p:cNvSpPr txBox="1"/>
          <p:nvPr/>
        </p:nvSpPr>
        <p:spPr>
          <a:xfrm>
            <a:off x="778779" y="4904405"/>
            <a:ext cx="3515834" cy="1661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600">
                <a:solidFill>
                  <a:srgbClr val="0070C0"/>
                </a:solidFill>
                <a:latin typeface="Calibri"/>
                <a:ea typeface="Calibri"/>
                <a:cs typeface="Calibri"/>
                <a:sym typeface="Calibri"/>
              </a:rPr>
              <a:t>Datenquellen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Alt-Daten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CSV-Dateien</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Webformular</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Leads</a:t>
            </a:r>
            <a:endParaRPr/>
          </a:p>
          <a:p>
            <a:pPr indent="-285750" lvl="0" marL="285750" marR="0" rtl="0" algn="l">
              <a:spcBef>
                <a:spcPts val="0"/>
              </a:spcBef>
              <a:spcAft>
                <a:spcPts val="0"/>
              </a:spcAft>
              <a:buClr>
                <a:schemeClr val="dk1"/>
              </a:buClr>
              <a:buSzPts val="1200"/>
              <a:buFont typeface="Arial"/>
              <a:buChar char="•"/>
            </a:pPr>
            <a:r>
              <a:rPr lang="de-DE" sz="1200">
                <a:solidFill>
                  <a:schemeClr val="dk1"/>
                </a:solidFill>
                <a:latin typeface="Calibri"/>
                <a:ea typeface="Calibri"/>
                <a:cs typeface="Calibri"/>
                <a:sym typeface="Calibri"/>
              </a:rPr>
              <a:t>Telefon/Fax/E-Mail (Erfordern manuelle Eingabe)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20" name="Google Shape;120;p5"/>
          <p:cNvPicPr preferRelativeResize="0"/>
          <p:nvPr/>
        </p:nvPicPr>
        <p:blipFill rotWithShape="1">
          <a:blip r:embed="rId3">
            <a:alphaModFix/>
          </a:blip>
          <a:srcRect b="1740" l="0" r="0" t="0"/>
          <a:stretch/>
        </p:blipFill>
        <p:spPr>
          <a:xfrm>
            <a:off x="7485157" y="352337"/>
            <a:ext cx="3754193" cy="21224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6"/>
          <p:cNvGrpSpPr/>
          <p:nvPr/>
        </p:nvGrpSpPr>
        <p:grpSpPr>
          <a:xfrm>
            <a:off x="1927580" y="2231847"/>
            <a:ext cx="781765" cy="3208223"/>
            <a:chOff x="697418" y="2263638"/>
            <a:chExt cx="781765" cy="3208223"/>
          </a:xfrm>
        </p:grpSpPr>
        <p:sp>
          <p:nvSpPr>
            <p:cNvPr id="126" name="Google Shape;126;p6"/>
            <p:cNvSpPr/>
            <p:nvPr/>
          </p:nvSpPr>
          <p:spPr>
            <a:xfrm>
              <a:off x="842663" y="2263638"/>
              <a:ext cx="442125" cy="558258"/>
            </a:xfrm>
            <a:prstGeom prst="snip1Rect">
              <a:avLst>
                <a:gd fmla="val 16667" name="adj"/>
              </a:avLst>
            </a:prstGeom>
            <a:solidFill>
              <a:srgbClr val="B0B8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dk1"/>
                  </a:solidFill>
                  <a:latin typeface="Calibri"/>
                  <a:ea typeface="Calibri"/>
                  <a:cs typeface="Calibri"/>
                  <a:sym typeface="Calibri"/>
                </a:rPr>
                <a:t>CSV</a:t>
              </a:r>
              <a:endParaRPr/>
            </a:p>
          </p:txBody>
        </p:sp>
        <p:sp>
          <p:nvSpPr>
            <p:cNvPr id="127" name="Google Shape;127;p6"/>
            <p:cNvSpPr/>
            <p:nvPr/>
          </p:nvSpPr>
          <p:spPr>
            <a:xfrm>
              <a:off x="760301" y="4723522"/>
              <a:ext cx="718882" cy="748339"/>
            </a:xfrm>
            <a:prstGeom prst="can">
              <a:avLst>
                <a:gd fmla="val 25000" name="adj"/>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700">
                  <a:solidFill>
                    <a:schemeClr val="dk1"/>
                  </a:solidFill>
                  <a:latin typeface="Calibri"/>
                  <a:ea typeface="Calibri"/>
                  <a:cs typeface="Calibri"/>
                  <a:sym typeface="Calibri"/>
                </a:rPr>
                <a:t>Leads</a:t>
              </a:r>
              <a:endParaRPr/>
            </a:p>
          </p:txBody>
        </p:sp>
        <p:sp>
          <p:nvSpPr>
            <p:cNvPr id="128" name="Google Shape;128;p6"/>
            <p:cNvSpPr/>
            <p:nvPr/>
          </p:nvSpPr>
          <p:spPr>
            <a:xfrm>
              <a:off x="697418" y="3501037"/>
              <a:ext cx="781765" cy="639048"/>
            </a:xfrm>
            <a:prstGeom prst="roundRect">
              <a:avLst>
                <a:gd fmla="val 16667" name="adj"/>
              </a:avLst>
            </a:prstGeom>
            <a:solidFill>
              <a:srgbClr val="00B0F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dk1"/>
                  </a:solidFill>
                  <a:latin typeface="Calibri"/>
                  <a:ea typeface="Calibri"/>
                  <a:cs typeface="Calibri"/>
                  <a:sym typeface="Calibri"/>
                </a:rPr>
                <a:t>Web-Formular</a:t>
              </a:r>
              <a:endParaRPr/>
            </a:p>
          </p:txBody>
        </p:sp>
        <p:sp>
          <p:nvSpPr>
            <p:cNvPr id="129" name="Google Shape;129;p6"/>
            <p:cNvSpPr/>
            <p:nvPr/>
          </p:nvSpPr>
          <p:spPr>
            <a:xfrm>
              <a:off x="933521" y="2373145"/>
              <a:ext cx="442125" cy="558258"/>
            </a:xfrm>
            <a:prstGeom prst="snip1Rect">
              <a:avLst>
                <a:gd fmla="val 16667" name="adj"/>
              </a:avLst>
            </a:prstGeom>
            <a:solidFill>
              <a:srgbClr val="B0B8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dk1"/>
                  </a:solidFill>
                  <a:latin typeface="Calibri"/>
                  <a:ea typeface="Calibri"/>
                  <a:cs typeface="Calibri"/>
                  <a:sym typeface="Calibri"/>
                </a:rPr>
                <a:t>CSV</a:t>
              </a:r>
              <a:endParaRPr/>
            </a:p>
          </p:txBody>
        </p:sp>
      </p:grpSp>
      <p:sp>
        <p:nvSpPr>
          <p:cNvPr id="130" name="Google Shape;130;p6"/>
          <p:cNvSpPr txBox="1"/>
          <p:nvPr/>
        </p:nvSpPr>
        <p:spPr>
          <a:xfrm>
            <a:off x="1696274" y="5827401"/>
            <a:ext cx="256705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Dokumente </a:t>
            </a:r>
            <a:endParaRPr/>
          </a:p>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Operative Datenquellen</a:t>
            </a:r>
            <a:endParaRPr/>
          </a:p>
        </p:txBody>
      </p:sp>
      <p:sp>
        <p:nvSpPr>
          <p:cNvPr id="131" name="Google Shape;131;p6"/>
          <p:cNvSpPr txBox="1"/>
          <p:nvPr/>
        </p:nvSpPr>
        <p:spPr>
          <a:xfrm>
            <a:off x="3974975" y="6044117"/>
            <a:ext cx="2857009"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Zusammenführen Daten aus verschiedenen Quellen</a:t>
            </a:r>
            <a:endParaRPr/>
          </a:p>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Datenstruktur wird festgelegt</a:t>
            </a:r>
            <a:endParaRPr/>
          </a:p>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Erzeugte Tabellen werden in Operatives Data Storage geschrieben</a:t>
            </a:r>
            <a:endParaRPr/>
          </a:p>
        </p:txBody>
      </p:sp>
      <p:sp>
        <p:nvSpPr>
          <p:cNvPr id="132" name="Google Shape;132;p6"/>
          <p:cNvSpPr/>
          <p:nvPr/>
        </p:nvSpPr>
        <p:spPr>
          <a:xfrm>
            <a:off x="5058196" y="3257819"/>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6"/>
          <p:cNvSpPr txBox="1"/>
          <p:nvPr/>
        </p:nvSpPr>
        <p:spPr>
          <a:xfrm>
            <a:off x="7963282" y="5828730"/>
            <a:ext cx="1706618" cy="2308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900"/>
              <a:buFont typeface="Arial"/>
              <a:buChar char="•"/>
            </a:pPr>
            <a:r>
              <a:rPr b="1" lang="de-DE" sz="900">
                <a:solidFill>
                  <a:schemeClr val="dk1"/>
                </a:solidFill>
                <a:latin typeface="Calibri"/>
                <a:ea typeface="Calibri"/>
                <a:cs typeface="Calibri"/>
                <a:sym typeface="Calibri"/>
              </a:rPr>
              <a:t>Aggregierte Daten</a:t>
            </a:r>
            <a:endParaRPr/>
          </a:p>
        </p:txBody>
      </p:sp>
      <p:sp>
        <p:nvSpPr>
          <p:cNvPr id="134" name="Google Shape;134;p6"/>
          <p:cNvSpPr txBox="1"/>
          <p:nvPr/>
        </p:nvSpPr>
        <p:spPr>
          <a:xfrm>
            <a:off x="1706328" y="1772854"/>
            <a:ext cx="15663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de-DE" sz="1400">
                <a:solidFill>
                  <a:schemeClr val="dk1"/>
                </a:solidFill>
                <a:latin typeface="Calibri"/>
                <a:ea typeface="Calibri"/>
                <a:cs typeface="Calibri"/>
                <a:sym typeface="Calibri"/>
              </a:rPr>
              <a:t>Externe Quellen</a:t>
            </a:r>
            <a:endParaRPr/>
          </a:p>
        </p:txBody>
      </p:sp>
      <p:grpSp>
        <p:nvGrpSpPr>
          <p:cNvPr id="135" name="Google Shape;135;p6"/>
          <p:cNvGrpSpPr/>
          <p:nvPr/>
        </p:nvGrpSpPr>
        <p:grpSpPr>
          <a:xfrm>
            <a:off x="3543114" y="2080631"/>
            <a:ext cx="3611754" cy="3805717"/>
            <a:chOff x="3556793" y="1883133"/>
            <a:chExt cx="3611754" cy="3805717"/>
          </a:xfrm>
        </p:grpSpPr>
        <p:grpSp>
          <p:nvGrpSpPr>
            <p:cNvPr id="136" name="Google Shape;136;p6"/>
            <p:cNvGrpSpPr/>
            <p:nvPr/>
          </p:nvGrpSpPr>
          <p:grpSpPr>
            <a:xfrm>
              <a:off x="3583402" y="2034225"/>
              <a:ext cx="3519987" cy="3567193"/>
              <a:chOff x="2658656" y="2079532"/>
              <a:chExt cx="3519987" cy="3567193"/>
            </a:xfrm>
          </p:grpSpPr>
          <p:sp>
            <p:nvSpPr>
              <p:cNvPr id="137" name="Google Shape;137;p6"/>
              <p:cNvSpPr/>
              <p:nvPr/>
            </p:nvSpPr>
            <p:spPr>
              <a:xfrm>
                <a:off x="2703743" y="2079532"/>
                <a:ext cx="1344772" cy="942435"/>
              </a:xfrm>
              <a:prstGeom prst="rect">
                <a:avLst/>
              </a:prstGeom>
              <a:solidFill>
                <a:srgbClr val="B4CC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de-DE" sz="800" u="sng">
                    <a:solidFill>
                      <a:schemeClr val="dk1"/>
                    </a:solidFill>
                    <a:latin typeface="Calibri"/>
                    <a:ea typeface="Calibri"/>
                    <a:cs typeface="Calibri"/>
                    <a:sym typeface="Calibri"/>
                  </a:rPr>
                  <a:t>Extraktion der Daten</a:t>
                </a:r>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Tabellen:</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Verkäufer</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Käufer</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Objekte</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6"/>
              <p:cNvSpPr/>
              <p:nvPr/>
            </p:nvSpPr>
            <p:spPr>
              <a:xfrm>
                <a:off x="4616787" y="2125938"/>
                <a:ext cx="1135623" cy="2200802"/>
              </a:xfrm>
              <a:prstGeom prst="rect">
                <a:avLst/>
              </a:prstGeom>
              <a:solidFill>
                <a:srgbClr val="B4CC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de-DE" sz="800" u="sng">
                    <a:solidFill>
                      <a:schemeClr val="dk1"/>
                    </a:solidFill>
                    <a:latin typeface="Calibri"/>
                    <a:ea typeface="Calibri"/>
                    <a:cs typeface="Calibri"/>
                    <a:sym typeface="Calibri"/>
                  </a:rPr>
                  <a:t>Transformation und bereinigen der Daten</a:t>
                </a:r>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Tabellen:</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Verkäufer</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Käufer</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Objekte</a:t>
                </a:r>
                <a:endParaRPr/>
              </a:p>
              <a:p>
                <a:pPr indent="0" lvl="0" marL="0" marR="0" rtl="0" algn="l">
                  <a:spcBef>
                    <a:spcPts val="0"/>
                  </a:spcBef>
                  <a:spcAft>
                    <a:spcPts val="0"/>
                  </a:spcAft>
                  <a:buNone/>
                </a:pPr>
                <a:r>
                  <a:rPr lang="de-DE" sz="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6"/>
              <p:cNvSpPr/>
              <p:nvPr/>
            </p:nvSpPr>
            <p:spPr>
              <a:xfrm>
                <a:off x="2658656" y="4578320"/>
                <a:ext cx="1305739" cy="1068405"/>
              </a:xfrm>
              <a:prstGeom prst="rect">
                <a:avLst/>
              </a:prstGeom>
              <a:solidFill>
                <a:srgbClr val="B4CC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800"/>
                  <a:buFont typeface="Arial"/>
                  <a:buChar char="•"/>
                </a:pPr>
                <a:r>
                  <a:rPr lang="de-DE" sz="800">
                    <a:solidFill>
                      <a:schemeClr val="dk1"/>
                    </a:solidFill>
                    <a:latin typeface="Calibri"/>
                    <a:ea typeface="Calibri"/>
                    <a:cs typeface="Calibri"/>
                    <a:sym typeface="Calibri"/>
                  </a:rPr>
                  <a:t>Daten in eigenständige Leadstabelle schreiben </a:t>
                </a:r>
                <a:endParaRPr/>
              </a:p>
              <a:p>
                <a:pPr indent="-171450" lvl="0" marL="171450" marR="0" rtl="0" algn="l">
                  <a:spcBef>
                    <a:spcPts val="0"/>
                  </a:spcBef>
                  <a:spcAft>
                    <a:spcPts val="0"/>
                  </a:spcAft>
                  <a:buClr>
                    <a:schemeClr val="dk1"/>
                  </a:buClr>
                  <a:buSzPts val="800"/>
                  <a:buFont typeface="Arial"/>
                  <a:buChar char="•"/>
                </a:pPr>
                <a:r>
                  <a:rPr lang="de-DE" sz="800">
                    <a:solidFill>
                      <a:schemeClr val="dk1"/>
                    </a:solidFill>
                    <a:latin typeface="Calibri"/>
                    <a:ea typeface="Calibri"/>
                    <a:cs typeface="Calibri"/>
                    <a:sym typeface="Calibri"/>
                  </a:rPr>
                  <a:t>Datenformat standardisiert und technisch geprüft</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0" name="Google Shape;140;p6"/>
              <p:cNvGrpSpPr/>
              <p:nvPr/>
            </p:nvGrpSpPr>
            <p:grpSpPr>
              <a:xfrm>
                <a:off x="2687019" y="3146455"/>
                <a:ext cx="1365754" cy="1180285"/>
                <a:chOff x="2855588" y="3183369"/>
                <a:chExt cx="1135623" cy="920432"/>
              </a:xfrm>
            </p:grpSpPr>
            <p:sp>
              <p:nvSpPr>
                <p:cNvPr id="141" name="Google Shape;141;p6"/>
                <p:cNvSpPr/>
                <p:nvPr/>
              </p:nvSpPr>
              <p:spPr>
                <a:xfrm>
                  <a:off x="2855588" y="3183369"/>
                  <a:ext cx="1135623" cy="920432"/>
                </a:xfrm>
                <a:prstGeom prst="rect">
                  <a:avLst/>
                </a:prstGeom>
                <a:solidFill>
                  <a:srgbClr val="B4CC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de-DE" sz="700" u="sng">
                      <a:solidFill>
                        <a:schemeClr val="dk1"/>
                      </a:solidFill>
                      <a:latin typeface="Calibri"/>
                      <a:ea typeface="Calibri"/>
                      <a:cs typeface="Calibri"/>
                      <a:sym typeface="Calibri"/>
                    </a:rPr>
                    <a:t>Manuelle Eingabe der Daten aus</a:t>
                  </a:r>
                  <a:endParaRPr/>
                </a:p>
                <a:p>
                  <a:pPr indent="0" lvl="0" marL="0" marR="0" rtl="0" algn="l">
                    <a:spcBef>
                      <a:spcPts val="0"/>
                    </a:spcBef>
                    <a:spcAft>
                      <a:spcPts val="0"/>
                    </a:spcAft>
                    <a:buNone/>
                  </a:pPr>
                  <a:r>
                    <a:rPr lang="de-DE" sz="700" u="sng">
                      <a:solidFill>
                        <a:schemeClr val="dk1"/>
                      </a:solidFill>
                      <a:latin typeface="Calibri"/>
                      <a:ea typeface="Calibri"/>
                      <a:cs typeface="Calibri"/>
                      <a:sym typeface="Calibri"/>
                    </a:rPr>
                    <a:t>Telefon/Fax/Email</a:t>
                  </a:r>
                  <a:endParaRPr/>
                </a:p>
                <a:p>
                  <a:pPr indent="0" lvl="0" marL="0" marR="0" rtl="0" algn="l">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l">
                    <a:spcBef>
                      <a:spcPts val="0"/>
                    </a:spcBef>
                    <a:spcAft>
                      <a:spcPts val="0"/>
                    </a:spcAft>
                    <a:buNone/>
                  </a:pPr>
                  <a:r>
                    <a:rPr lang="de-DE" sz="700">
                      <a:solidFill>
                        <a:schemeClr val="dk1"/>
                      </a:solidFill>
                      <a:latin typeface="Calibri"/>
                      <a:ea typeface="Calibri"/>
                      <a:cs typeface="Calibri"/>
                      <a:sym typeface="Calibri"/>
                    </a:rPr>
                    <a:t>Tabellen:</a:t>
                  </a:r>
                  <a:endParaRPr/>
                </a:p>
                <a:p>
                  <a:pPr indent="0" lvl="0" marL="0" marR="0" rtl="0" algn="l">
                    <a:spcBef>
                      <a:spcPts val="0"/>
                    </a:spcBef>
                    <a:spcAft>
                      <a:spcPts val="0"/>
                    </a:spcAft>
                    <a:buNone/>
                  </a:pPr>
                  <a:r>
                    <a:rPr lang="de-DE" sz="700">
                      <a:solidFill>
                        <a:schemeClr val="dk1"/>
                      </a:solidFill>
                      <a:latin typeface="Calibri"/>
                      <a:ea typeface="Calibri"/>
                      <a:cs typeface="Calibri"/>
                      <a:sym typeface="Calibri"/>
                    </a:rPr>
                    <a:t>Verkäufer</a:t>
                  </a:r>
                  <a:endParaRPr/>
                </a:p>
                <a:p>
                  <a:pPr indent="0" lvl="0" marL="0" marR="0" rtl="0" algn="l">
                    <a:spcBef>
                      <a:spcPts val="0"/>
                    </a:spcBef>
                    <a:spcAft>
                      <a:spcPts val="0"/>
                    </a:spcAft>
                    <a:buNone/>
                  </a:pPr>
                  <a:r>
                    <a:rPr lang="de-DE" sz="700">
                      <a:solidFill>
                        <a:schemeClr val="dk1"/>
                      </a:solidFill>
                      <a:latin typeface="Calibri"/>
                      <a:ea typeface="Calibri"/>
                      <a:cs typeface="Calibri"/>
                      <a:sym typeface="Calibri"/>
                    </a:rPr>
                    <a:t>Käufer</a:t>
                  </a:r>
                  <a:endParaRPr/>
                </a:p>
                <a:p>
                  <a:pPr indent="0" lvl="0" marL="0" marR="0" rtl="0" algn="l">
                    <a:spcBef>
                      <a:spcPts val="0"/>
                    </a:spcBef>
                    <a:spcAft>
                      <a:spcPts val="0"/>
                    </a:spcAft>
                    <a:buNone/>
                  </a:pPr>
                  <a:r>
                    <a:rPr lang="de-DE" sz="700">
                      <a:solidFill>
                        <a:schemeClr val="dk1"/>
                      </a:solidFill>
                      <a:latin typeface="Calibri"/>
                      <a:ea typeface="Calibri"/>
                      <a:cs typeface="Calibri"/>
                      <a:sym typeface="Calibri"/>
                    </a:rPr>
                    <a:t>Objekte</a:t>
                  </a:r>
                  <a:endParaRPr/>
                </a:p>
                <a:p>
                  <a:pPr indent="0" lvl="0" marL="0" marR="0" rtl="0" algn="l">
                    <a:spcBef>
                      <a:spcPts val="0"/>
                    </a:spcBef>
                    <a:spcAft>
                      <a:spcPts val="0"/>
                    </a:spcAft>
                    <a:buNone/>
                  </a:pPr>
                  <a:r>
                    <a:rPr lang="de-DE" sz="7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pic>
              <p:nvPicPr>
                <p:cNvPr id="142" name="Google Shape;142;p6"/>
                <p:cNvPicPr preferRelativeResize="0"/>
                <p:nvPr/>
              </p:nvPicPr>
              <p:blipFill rotWithShape="1">
                <a:blip r:embed="rId3">
                  <a:alphaModFix/>
                </a:blip>
                <a:srcRect b="0" l="0" r="0" t="0"/>
                <a:stretch/>
              </p:blipFill>
              <p:spPr>
                <a:xfrm>
                  <a:off x="3622169" y="3673036"/>
                  <a:ext cx="254948" cy="384582"/>
                </a:xfrm>
                <a:prstGeom prst="rect">
                  <a:avLst/>
                </a:prstGeom>
                <a:noFill/>
                <a:ln>
                  <a:noFill/>
                </a:ln>
              </p:spPr>
            </p:pic>
          </p:grpSp>
          <p:grpSp>
            <p:nvGrpSpPr>
              <p:cNvPr id="143" name="Google Shape;143;p6"/>
              <p:cNvGrpSpPr/>
              <p:nvPr/>
            </p:nvGrpSpPr>
            <p:grpSpPr>
              <a:xfrm>
                <a:off x="4408102" y="4389335"/>
                <a:ext cx="1770541" cy="1244866"/>
                <a:chOff x="4408102" y="4389335"/>
                <a:chExt cx="1770541" cy="1244866"/>
              </a:xfrm>
            </p:grpSpPr>
            <p:sp>
              <p:nvSpPr>
                <p:cNvPr id="144" name="Google Shape;144;p6"/>
                <p:cNvSpPr/>
                <p:nvPr/>
              </p:nvSpPr>
              <p:spPr>
                <a:xfrm>
                  <a:off x="4408102" y="4389335"/>
                  <a:ext cx="1770541" cy="1244866"/>
                </a:xfrm>
                <a:prstGeom prst="diamond">
                  <a:avLst/>
                </a:prstGeom>
                <a:solidFill>
                  <a:srgbClr val="95D2DD"/>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800">
                      <a:solidFill>
                        <a:schemeClr val="dk1"/>
                      </a:solidFill>
                      <a:latin typeface="Arial"/>
                      <a:ea typeface="Arial"/>
                      <a:cs typeface="Arial"/>
                      <a:sym typeface="Arial"/>
                    </a:rPr>
                    <a:t>Daten erst nach erfolgreicher Qualifizierung in Datenbank schreiben </a:t>
                  </a:r>
                  <a:endParaRPr/>
                </a:p>
              </p:txBody>
            </p:sp>
            <p:pic>
              <p:nvPicPr>
                <p:cNvPr id="145" name="Google Shape;145;p6"/>
                <p:cNvPicPr preferRelativeResize="0"/>
                <p:nvPr/>
              </p:nvPicPr>
              <p:blipFill rotWithShape="1">
                <a:blip r:embed="rId4">
                  <a:alphaModFix/>
                </a:blip>
                <a:srcRect b="0" l="0" r="0" t="0"/>
                <a:stretch/>
              </p:blipFill>
              <p:spPr>
                <a:xfrm flipH="1">
                  <a:off x="5765361" y="4844558"/>
                  <a:ext cx="141877" cy="334423"/>
                </a:xfrm>
                <a:prstGeom prst="rect">
                  <a:avLst/>
                </a:prstGeom>
                <a:noFill/>
                <a:ln>
                  <a:noFill/>
                </a:ln>
              </p:spPr>
            </p:pic>
          </p:grpSp>
        </p:grpSp>
        <p:sp>
          <p:nvSpPr>
            <p:cNvPr id="146" name="Google Shape;146;p6"/>
            <p:cNvSpPr/>
            <p:nvPr/>
          </p:nvSpPr>
          <p:spPr>
            <a:xfrm>
              <a:off x="3556793" y="1883133"/>
              <a:ext cx="3611754" cy="3805717"/>
            </a:xfrm>
            <a:prstGeom prst="rect">
              <a:avLst/>
            </a:prstGeom>
            <a:noFill/>
            <a:ln cap="flat" cmpd="sng" w="19050">
              <a:solidFill>
                <a:srgbClr val="FFC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7" name="Google Shape;147;p6"/>
          <p:cNvSpPr/>
          <p:nvPr/>
        </p:nvSpPr>
        <p:spPr>
          <a:xfrm>
            <a:off x="8176574" y="3071228"/>
            <a:ext cx="1035624" cy="1244866"/>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OLTP</a:t>
            </a:r>
            <a:endParaRPr/>
          </a:p>
          <a:p>
            <a:pPr indent="0" lvl="0" marL="0" marR="0" rtl="0" algn="ctr">
              <a:spcBef>
                <a:spcPts val="0"/>
              </a:spcBef>
              <a:spcAft>
                <a:spcPts val="0"/>
              </a:spcAft>
              <a:buNone/>
            </a:pPr>
            <a:r>
              <a:rPr lang="de-DE" sz="1400">
                <a:solidFill>
                  <a:schemeClr val="dk1"/>
                </a:solidFill>
                <a:latin typeface="Calibri"/>
                <a:ea typeface="Calibri"/>
                <a:cs typeface="Calibri"/>
                <a:sym typeface="Calibri"/>
              </a:rPr>
              <a:t>Database</a:t>
            </a:r>
            <a:endParaRPr/>
          </a:p>
        </p:txBody>
      </p:sp>
      <p:sp>
        <p:nvSpPr>
          <p:cNvPr id="148" name="Google Shape;148;p6"/>
          <p:cNvSpPr/>
          <p:nvPr/>
        </p:nvSpPr>
        <p:spPr>
          <a:xfrm>
            <a:off x="4959682" y="5030332"/>
            <a:ext cx="281193" cy="267255"/>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6"/>
          <p:cNvSpPr/>
          <p:nvPr/>
        </p:nvSpPr>
        <p:spPr>
          <a:xfrm rot="5400000">
            <a:off x="1668485" y="3667754"/>
            <a:ext cx="2930412" cy="307777"/>
          </a:xfrm>
          <a:prstGeom prst="triangle">
            <a:avLst>
              <a:gd fmla="val 50000" name="adj"/>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6"/>
          <p:cNvSpPr/>
          <p:nvPr/>
        </p:nvSpPr>
        <p:spPr>
          <a:xfrm rot="5400000">
            <a:off x="6209963" y="3563443"/>
            <a:ext cx="2930412" cy="307777"/>
          </a:xfrm>
          <a:prstGeom prst="triangle">
            <a:avLst>
              <a:gd fmla="val 50000" name="adj"/>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6"/>
          <p:cNvSpPr txBox="1"/>
          <p:nvPr>
            <p:ph type="title"/>
          </p:nvPr>
        </p:nvSpPr>
        <p:spPr>
          <a:xfrm>
            <a:off x="532595" y="39405"/>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2 Architektur OLTP</a:t>
            </a:r>
            <a:endParaRPr/>
          </a:p>
        </p:txBody>
      </p:sp>
      <p:sp>
        <p:nvSpPr>
          <p:cNvPr id="152" name="Google Shape;152;p6"/>
          <p:cNvSpPr txBox="1"/>
          <p:nvPr/>
        </p:nvSpPr>
        <p:spPr>
          <a:xfrm>
            <a:off x="339572" y="1318660"/>
            <a:ext cx="1754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800" u="sng">
                <a:solidFill>
                  <a:schemeClr val="dk1"/>
                </a:solidFill>
                <a:latin typeface="Calibri"/>
                <a:ea typeface="Calibri"/>
                <a:cs typeface="Calibri"/>
                <a:sym typeface="Calibri"/>
              </a:rPr>
              <a:t>OLTP Architektur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532595" y="39405"/>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3 Architektur Data Warehouse</a:t>
            </a:r>
            <a:endParaRPr/>
          </a:p>
        </p:txBody>
      </p:sp>
      <p:sp>
        <p:nvSpPr>
          <p:cNvPr id="158" name="Google Shape;158;p7"/>
          <p:cNvSpPr txBox="1"/>
          <p:nvPr/>
        </p:nvSpPr>
        <p:spPr>
          <a:xfrm>
            <a:off x="9802739" y="4254829"/>
            <a:ext cx="1513969" cy="707886"/>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Reports</a:t>
            </a:r>
            <a:endParaRPr/>
          </a:p>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Auswertungen</a:t>
            </a:r>
            <a:endParaRPr/>
          </a:p>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Meldungen</a:t>
            </a:r>
            <a:endParaRPr/>
          </a:p>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Dashboards</a:t>
            </a:r>
            <a:endParaRPr b="1" sz="14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3">
            <a:alphaModFix/>
          </a:blip>
          <a:srcRect b="0" l="0" r="0" t="0"/>
          <a:stretch/>
        </p:blipFill>
        <p:spPr>
          <a:xfrm>
            <a:off x="9802739" y="3363906"/>
            <a:ext cx="1099758" cy="721023"/>
          </a:xfrm>
          <a:prstGeom prst="rect">
            <a:avLst/>
          </a:prstGeom>
          <a:noFill/>
          <a:ln>
            <a:noFill/>
          </a:ln>
        </p:spPr>
      </p:pic>
      <p:sp>
        <p:nvSpPr>
          <p:cNvPr id="160" name="Google Shape;160;p7"/>
          <p:cNvSpPr txBox="1"/>
          <p:nvPr/>
        </p:nvSpPr>
        <p:spPr>
          <a:xfrm>
            <a:off x="10092943" y="2162194"/>
            <a:ext cx="4667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de-DE" sz="1400">
                <a:solidFill>
                  <a:schemeClr val="dk1"/>
                </a:solidFill>
                <a:latin typeface="Calibri"/>
                <a:ea typeface="Calibri"/>
                <a:cs typeface="Calibri"/>
                <a:sym typeface="Calibri"/>
              </a:rPr>
              <a:t>BI</a:t>
            </a:r>
            <a:endParaRPr/>
          </a:p>
        </p:txBody>
      </p:sp>
      <p:sp>
        <p:nvSpPr>
          <p:cNvPr id="161" name="Google Shape;161;p7"/>
          <p:cNvSpPr/>
          <p:nvPr/>
        </p:nvSpPr>
        <p:spPr>
          <a:xfrm>
            <a:off x="570050" y="3599753"/>
            <a:ext cx="1050390" cy="1052356"/>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OLTP</a:t>
            </a:r>
            <a:endParaRPr/>
          </a:p>
          <a:p>
            <a:pPr indent="0" lvl="0" marL="0" marR="0" rtl="0" algn="ctr">
              <a:spcBef>
                <a:spcPts val="0"/>
              </a:spcBef>
              <a:spcAft>
                <a:spcPts val="0"/>
              </a:spcAft>
              <a:buNone/>
            </a:pPr>
            <a:r>
              <a:rPr lang="de-DE" sz="1400">
                <a:solidFill>
                  <a:schemeClr val="dk1"/>
                </a:solidFill>
                <a:latin typeface="Calibri"/>
                <a:ea typeface="Calibri"/>
                <a:cs typeface="Calibri"/>
                <a:sym typeface="Calibri"/>
              </a:rPr>
              <a:t>Database</a:t>
            </a:r>
            <a:endParaRPr/>
          </a:p>
        </p:txBody>
      </p:sp>
      <p:grpSp>
        <p:nvGrpSpPr>
          <p:cNvPr id="162" name="Google Shape;162;p7"/>
          <p:cNvGrpSpPr/>
          <p:nvPr/>
        </p:nvGrpSpPr>
        <p:grpSpPr>
          <a:xfrm>
            <a:off x="7756501" y="3013677"/>
            <a:ext cx="433823" cy="1442028"/>
            <a:chOff x="7378174" y="2982329"/>
            <a:chExt cx="433823" cy="1442028"/>
          </a:xfrm>
        </p:grpSpPr>
        <p:sp>
          <p:nvSpPr>
            <p:cNvPr id="163" name="Google Shape;163;p7"/>
            <p:cNvSpPr/>
            <p:nvPr/>
          </p:nvSpPr>
          <p:spPr>
            <a:xfrm rot="2681468">
              <a:off x="7410415" y="4089742"/>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7"/>
            <p:cNvSpPr/>
            <p:nvPr/>
          </p:nvSpPr>
          <p:spPr>
            <a:xfrm>
              <a:off x="7414801" y="3541644"/>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7"/>
            <p:cNvSpPr/>
            <p:nvPr/>
          </p:nvSpPr>
          <p:spPr>
            <a:xfrm rot="-2622482">
              <a:off x="7414800" y="3074726"/>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6" name="Google Shape;166;p7"/>
          <p:cNvSpPr/>
          <p:nvPr/>
        </p:nvSpPr>
        <p:spPr>
          <a:xfrm rot="5400000">
            <a:off x="1401855" y="4046000"/>
            <a:ext cx="1052356" cy="213419"/>
          </a:xfrm>
          <a:prstGeom prst="triangle">
            <a:avLst>
              <a:gd fmla="val 50000" name="adj"/>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7"/>
          <p:cNvSpPr/>
          <p:nvPr/>
        </p:nvSpPr>
        <p:spPr>
          <a:xfrm>
            <a:off x="2222215" y="3599753"/>
            <a:ext cx="822684" cy="1051840"/>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Staging Layer</a:t>
            </a:r>
            <a:endParaRPr/>
          </a:p>
          <a:p>
            <a:pPr indent="0" lvl="0" marL="0" marR="0" rtl="0" algn="ctr">
              <a:spcBef>
                <a:spcPts val="0"/>
              </a:spcBef>
              <a:spcAft>
                <a:spcPts val="0"/>
              </a:spcAft>
              <a:buNone/>
            </a:pPr>
            <a:r>
              <a:rPr lang="de-DE" sz="1400">
                <a:solidFill>
                  <a:schemeClr val="dk1"/>
                </a:solidFill>
                <a:latin typeface="Calibri"/>
                <a:ea typeface="Calibri"/>
                <a:cs typeface="Calibri"/>
                <a:sym typeface="Calibri"/>
              </a:rPr>
              <a:t>in</a:t>
            </a:r>
            <a:endParaRPr/>
          </a:p>
        </p:txBody>
      </p:sp>
      <p:sp>
        <p:nvSpPr>
          <p:cNvPr id="168" name="Google Shape;168;p7"/>
          <p:cNvSpPr/>
          <p:nvPr/>
        </p:nvSpPr>
        <p:spPr>
          <a:xfrm rot="5400000">
            <a:off x="2798690" y="4032971"/>
            <a:ext cx="1060943" cy="213419"/>
          </a:xfrm>
          <a:prstGeom prst="triangle">
            <a:avLst>
              <a:gd fmla="val 50000" name="adj"/>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7"/>
          <p:cNvSpPr/>
          <p:nvPr/>
        </p:nvSpPr>
        <p:spPr>
          <a:xfrm>
            <a:off x="8244335" y="2562529"/>
            <a:ext cx="823091" cy="609739"/>
          </a:xfrm>
          <a:prstGeom prst="can">
            <a:avLst>
              <a:gd fmla="val 25000" name="adj"/>
            </a:avLst>
          </a:prstGeom>
          <a:solidFill>
            <a:srgbClr val="B7E0E9"/>
          </a:solidFill>
          <a:ln cap="flat" cmpd="sng" w="12700">
            <a:solidFill>
              <a:srgbClr val="3A839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200">
                <a:solidFill>
                  <a:schemeClr val="dk1"/>
                </a:solidFill>
                <a:latin typeface="Calibri"/>
                <a:ea typeface="Calibri"/>
                <a:cs typeface="Calibri"/>
                <a:sym typeface="Calibri"/>
              </a:rPr>
              <a:t>datamart</a:t>
            </a:r>
            <a:endParaRPr sz="1200">
              <a:solidFill>
                <a:schemeClr val="dk1"/>
              </a:solidFill>
              <a:latin typeface="Calibri"/>
              <a:ea typeface="Calibri"/>
              <a:cs typeface="Calibri"/>
              <a:sym typeface="Calibri"/>
            </a:endParaRPr>
          </a:p>
        </p:txBody>
      </p:sp>
      <p:sp>
        <p:nvSpPr>
          <p:cNvPr id="170" name="Google Shape;170;p7"/>
          <p:cNvSpPr/>
          <p:nvPr/>
        </p:nvSpPr>
        <p:spPr>
          <a:xfrm>
            <a:off x="8247079" y="3363906"/>
            <a:ext cx="823091" cy="609739"/>
          </a:xfrm>
          <a:prstGeom prst="can">
            <a:avLst>
              <a:gd fmla="val 25000" name="adj"/>
            </a:avLst>
          </a:prstGeom>
          <a:solidFill>
            <a:srgbClr val="B7E0E9"/>
          </a:solidFill>
          <a:ln cap="flat" cmpd="sng" w="12700">
            <a:solidFill>
              <a:srgbClr val="3A839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200">
                <a:solidFill>
                  <a:schemeClr val="dk1"/>
                </a:solidFill>
                <a:latin typeface="Calibri"/>
                <a:ea typeface="Calibri"/>
                <a:cs typeface="Calibri"/>
                <a:sym typeface="Calibri"/>
              </a:rPr>
              <a:t>datamart</a:t>
            </a:r>
            <a:endParaRPr sz="1200">
              <a:solidFill>
                <a:schemeClr val="dk1"/>
              </a:solidFill>
              <a:latin typeface="Calibri"/>
              <a:ea typeface="Calibri"/>
              <a:cs typeface="Calibri"/>
              <a:sym typeface="Calibri"/>
            </a:endParaRPr>
          </a:p>
        </p:txBody>
      </p:sp>
      <p:sp>
        <p:nvSpPr>
          <p:cNvPr id="171" name="Google Shape;171;p7"/>
          <p:cNvSpPr/>
          <p:nvPr/>
        </p:nvSpPr>
        <p:spPr>
          <a:xfrm>
            <a:off x="8254510" y="4139680"/>
            <a:ext cx="823091" cy="609739"/>
          </a:xfrm>
          <a:prstGeom prst="can">
            <a:avLst>
              <a:gd fmla="val 25000" name="adj"/>
            </a:avLst>
          </a:prstGeom>
          <a:solidFill>
            <a:srgbClr val="B7E0E9"/>
          </a:solidFill>
          <a:ln cap="flat" cmpd="sng" w="12700">
            <a:solidFill>
              <a:srgbClr val="3A839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200">
                <a:solidFill>
                  <a:schemeClr val="dk1"/>
                </a:solidFill>
                <a:latin typeface="Calibri"/>
                <a:ea typeface="Calibri"/>
                <a:cs typeface="Calibri"/>
                <a:sym typeface="Calibri"/>
              </a:rPr>
              <a:t>datamart</a:t>
            </a:r>
            <a:endParaRPr sz="1200">
              <a:solidFill>
                <a:schemeClr val="dk1"/>
              </a:solidFill>
              <a:latin typeface="Calibri"/>
              <a:ea typeface="Calibri"/>
              <a:cs typeface="Calibri"/>
              <a:sym typeface="Calibri"/>
            </a:endParaRPr>
          </a:p>
        </p:txBody>
      </p:sp>
      <p:sp>
        <p:nvSpPr>
          <p:cNvPr id="172" name="Google Shape;172;p7"/>
          <p:cNvSpPr/>
          <p:nvPr/>
        </p:nvSpPr>
        <p:spPr>
          <a:xfrm>
            <a:off x="6857318" y="3019295"/>
            <a:ext cx="822684" cy="1244866"/>
          </a:xfrm>
          <a:prstGeom prst="can">
            <a:avLst>
              <a:gd fmla="val 25000" name="adj"/>
            </a:avLst>
          </a:prstGeom>
          <a:solidFill>
            <a:srgbClr val="B7E0E9"/>
          </a:solidFill>
          <a:ln cap="flat" cmpd="sng" w="12700">
            <a:solidFill>
              <a:srgbClr val="3A839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200">
                <a:solidFill>
                  <a:schemeClr val="dk1"/>
                </a:solidFill>
                <a:latin typeface="Calibri"/>
                <a:ea typeface="Calibri"/>
                <a:cs typeface="Calibri"/>
                <a:sym typeface="Calibri"/>
              </a:rPr>
              <a:t>Staging Layer</a:t>
            </a:r>
            <a:endParaRPr/>
          </a:p>
          <a:p>
            <a:pPr indent="0" lvl="0" marL="0" marR="0" rtl="0" algn="ctr">
              <a:spcBef>
                <a:spcPts val="0"/>
              </a:spcBef>
              <a:spcAft>
                <a:spcPts val="0"/>
              </a:spcAft>
              <a:buNone/>
            </a:pPr>
            <a:r>
              <a:rPr lang="de-DE" sz="1200">
                <a:solidFill>
                  <a:schemeClr val="dk1"/>
                </a:solidFill>
                <a:latin typeface="Calibri"/>
                <a:ea typeface="Calibri"/>
                <a:cs typeface="Calibri"/>
                <a:sym typeface="Calibri"/>
              </a:rPr>
              <a:t>out</a:t>
            </a:r>
            <a:endParaRPr/>
          </a:p>
        </p:txBody>
      </p:sp>
      <p:sp>
        <p:nvSpPr>
          <p:cNvPr id="173" name="Google Shape;173;p7"/>
          <p:cNvSpPr/>
          <p:nvPr/>
        </p:nvSpPr>
        <p:spPr>
          <a:xfrm rot="5400000">
            <a:off x="5961209" y="4020448"/>
            <a:ext cx="1060943" cy="213419"/>
          </a:xfrm>
          <a:prstGeom prst="triangle">
            <a:avLst>
              <a:gd fmla="val 50000" name="adj"/>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7"/>
          <p:cNvSpPr/>
          <p:nvPr/>
        </p:nvSpPr>
        <p:spPr>
          <a:xfrm>
            <a:off x="9359639" y="3556416"/>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7"/>
          <p:cNvSpPr txBox="1"/>
          <p:nvPr/>
        </p:nvSpPr>
        <p:spPr>
          <a:xfrm>
            <a:off x="6636752" y="4452054"/>
            <a:ext cx="1513969" cy="40011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Transport der Daten in ein anderes Model</a:t>
            </a:r>
            <a:endParaRPr/>
          </a:p>
        </p:txBody>
      </p:sp>
      <p:sp>
        <p:nvSpPr>
          <p:cNvPr id="176" name="Google Shape;176;p7"/>
          <p:cNvSpPr/>
          <p:nvPr/>
        </p:nvSpPr>
        <p:spPr>
          <a:xfrm>
            <a:off x="6705753" y="2522294"/>
            <a:ext cx="2540760" cy="2309666"/>
          </a:xfrm>
          <a:prstGeom prst="rect">
            <a:avLst/>
          </a:prstGeom>
          <a:noFill/>
          <a:ln cap="flat" cmpd="sng" w="1905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7" name="Google Shape;177;p7"/>
          <p:cNvGrpSpPr/>
          <p:nvPr/>
        </p:nvGrpSpPr>
        <p:grpSpPr>
          <a:xfrm>
            <a:off x="7025681" y="5513237"/>
            <a:ext cx="3380837" cy="796068"/>
            <a:chOff x="7188912" y="5113063"/>
            <a:chExt cx="3380837" cy="796068"/>
          </a:xfrm>
        </p:grpSpPr>
        <p:sp>
          <p:nvSpPr>
            <p:cNvPr id="178" name="Google Shape;178;p7"/>
            <p:cNvSpPr/>
            <p:nvPr/>
          </p:nvSpPr>
          <p:spPr>
            <a:xfrm>
              <a:off x="8946219" y="5419422"/>
              <a:ext cx="364262" cy="241421"/>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7"/>
            <p:cNvPicPr preferRelativeResize="0"/>
            <p:nvPr/>
          </p:nvPicPr>
          <p:blipFill rotWithShape="1">
            <a:blip r:embed="rId4">
              <a:alphaModFix/>
            </a:blip>
            <a:srcRect b="0" l="0" r="0" t="0"/>
            <a:stretch/>
          </p:blipFill>
          <p:spPr>
            <a:xfrm>
              <a:off x="9469991" y="5150585"/>
              <a:ext cx="1099758" cy="721023"/>
            </a:xfrm>
            <a:prstGeom prst="rect">
              <a:avLst/>
            </a:prstGeom>
            <a:noFill/>
            <a:ln>
              <a:noFill/>
            </a:ln>
          </p:spPr>
        </p:pic>
        <p:sp>
          <p:nvSpPr>
            <p:cNvPr id="180" name="Google Shape;180;p7"/>
            <p:cNvSpPr/>
            <p:nvPr/>
          </p:nvSpPr>
          <p:spPr>
            <a:xfrm>
              <a:off x="7188912" y="5113063"/>
              <a:ext cx="1583405" cy="796068"/>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Virtueller Data- Mart (View‘s)</a:t>
              </a:r>
              <a:endParaRPr sz="1400">
                <a:solidFill>
                  <a:schemeClr val="dk1"/>
                </a:solidFill>
                <a:latin typeface="Calibri"/>
                <a:ea typeface="Calibri"/>
                <a:cs typeface="Calibri"/>
                <a:sym typeface="Calibri"/>
              </a:endParaRPr>
            </a:p>
          </p:txBody>
        </p:sp>
      </p:grpSp>
      <p:sp>
        <p:nvSpPr>
          <p:cNvPr id="181" name="Google Shape;181;p7"/>
          <p:cNvSpPr/>
          <p:nvPr/>
        </p:nvSpPr>
        <p:spPr>
          <a:xfrm rot="2510751">
            <a:off x="5662108" y="5162181"/>
            <a:ext cx="1308689" cy="142989"/>
          </a:xfrm>
          <a:prstGeom prst="rightArrow">
            <a:avLst>
              <a:gd fmla="val 50000" name="adj1"/>
              <a:gd fmla="val 50000" name="adj2"/>
            </a:avLst>
          </a:prstGeom>
          <a:solidFill>
            <a:srgbClr val="B5CA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7"/>
          <p:cNvSpPr txBox="1"/>
          <p:nvPr/>
        </p:nvSpPr>
        <p:spPr>
          <a:xfrm>
            <a:off x="781239" y="6171245"/>
            <a:ext cx="4445448" cy="40011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Projektphase 1 für schnellere Ergebnisse wird ein Virtueles Data-Vault angelegt.</a:t>
            </a:r>
            <a:endParaRPr/>
          </a:p>
          <a:p>
            <a:pPr indent="-171450" lvl="0" marL="171450" marR="0" rtl="0" algn="l">
              <a:spcBef>
                <a:spcPts val="0"/>
              </a:spcBef>
              <a:spcAft>
                <a:spcPts val="0"/>
              </a:spcAft>
              <a:buClr>
                <a:schemeClr val="dk1"/>
              </a:buClr>
              <a:buSzPts val="1000"/>
              <a:buFont typeface="Arial"/>
              <a:buChar char="•"/>
            </a:pPr>
            <a:r>
              <a:rPr b="1" lang="de-DE" sz="1000">
                <a:solidFill>
                  <a:schemeClr val="dk1"/>
                </a:solidFill>
                <a:latin typeface="Calibri"/>
                <a:ea typeface="Calibri"/>
                <a:cs typeface="Calibri"/>
                <a:sym typeface="Calibri"/>
              </a:rPr>
              <a:t>Projektphase 2 wird auf eine Klassische Datamart Struktur angepasst werden </a:t>
            </a:r>
            <a:endParaRPr/>
          </a:p>
        </p:txBody>
      </p:sp>
      <p:sp>
        <p:nvSpPr>
          <p:cNvPr id="183" name="Google Shape;183;p7"/>
          <p:cNvSpPr txBox="1"/>
          <p:nvPr/>
        </p:nvSpPr>
        <p:spPr>
          <a:xfrm>
            <a:off x="339572" y="1318660"/>
            <a:ext cx="2815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800" u="sng">
                <a:solidFill>
                  <a:schemeClr val="dk1"/>
                </a:solidFill>
                <a:latin typeface="Calibri"/>
                <a:ea typeface="Calibri"/>
                <a:cs typeface="Calibri"/>
                <a:sym typeface="Calibri"/>
              </a:rPr>
              <a:t>Data Warehouse Architektur </a:t>
            </a:r>
            <a:endParaRPr/>
          </a:p>
        </p:txBody>
      </p:sp>
      <p:sp>
        <p:nvSpPr>
          <p:cNvPr id="184" name="Google Shape;184;p7"/>
          <p:cNvSpPr/>
          <p:nvPr/>
        </p:nvSpPr>
        <p:spPr>
          <a:xfrm>
            <a:off x="3567572" y="3594229"/>
            <a:ext cx="2641056" cy="1042592"/>
          </a:xfrm>
          <a:prstGeom prst="can">
            <a:avLst>
              <a:gd fmla="val 25000" name="adj"/>
            </a:avLst>
          </a:prstGeom>
          <a:solidFill>
            <a:schemeClr val="accent1"/>
          </a:solidFill>
          <a:ln cap="flat" cmpd="sng" w="12700">
            <a:solidFill>
              <a:srgbClr val="3A83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400">
                <a:solidFill>
                  <a:schemeClr val="dk1"/>
                </a:solidFill>
                <a:latin typeface="Calibri"/>
                <a:ea typeface="Calibri"/>
                <a:cs typeface="Calibri"/>
                <a:sym typeface="Calibri"/>
              </a:rPr>
              <a:t>Raw Data Vault</a:t>
            </a:r>
            <a:endParaRPr sz="1400">
              <a:solidFill>
                <a:schemeClr val="dk1"/>
              </a:solidFill>
              <a:latin typeface="Calibri"/>
              <a:ea typeface="Calibri"/>
              <a:cs typeface="Calibri"/>
              <a:sym typeface="Calibri"/>
            </a:endParaRPr>
          </a:p>
        </p:txBody>
      </p:sp>
      <p:sp>
        <p:nvSpPr>
          <p:cNvPr id="185" name="Google Shape;185;p7"/>
          <p:cNvSpPr txBox="1"/>
          <p:nvPr/>
        </p:nvSpPr>
        <p:spPr>
          <a:xfrm>
            <a:off x="6683246" y="2580851"/>
            <a:ext cx="108510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200">
                <a:solidFill>
                  <a:schemeClr val="dk1"/>
                </a:solidFill>
                <a:latin typeface="Calibri"/>
                <a:ea typeface="Calibri"/>
                <a:cs typeface="Calibri"/>
                <a:sym typeface="Calibri"/>
              </a:rPr>
              <a:t>Projektphase 2</a:t>
            </a:r>
            <a:endParaRPr sz="1200">
              <a:solidFill>
                <a:schemeClr val="dk1"/>
              </a:solidFill>
              <a:latin typeface="Calibri"/>
              <a:ea typeface="Calibri"/>
              <a:cs typeface="Calibri"/>
              <a:sym typeface="Calibri"/>
            </a:endParaRPr>
          </a:p>
        </p:txBody>
      </p:sp>
      <p:sp>
        <p:nvSpPr>
          <p:cNvPr id="186" name="Google Shape;186;p7"/>
          <p:cNvSpPr/>
          <p:nvPr/>
        </p:nvSpPr>
        <p:spPr>
          <a:xfrm>
            <a:off x="2034743" y="2845375"/>
            <a:ext cx="1187709" cy="296672"/>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de-DE" sz="1400">
                <a:solidFill>
                  <a:schemeClr val="dk1"/>
                </a:solidFill>
                <a:latin typeface="Calibri"/>
                <a:ea typeface="Calibri"/>
                <a:cs typeface="Calibri"/>
                <a:sym typeface="Calibri"/>
              </a:rPr>
              <a:t>ETL</a:t>
            </a:r>
            <a:endParaRPr/>
          </a:p>
        </p:txBody>
      </p:sp>
      <p:sp>
        <p:nvSpPr>
          <p:cNvPr id="187" name="Google Shape;187;p7"/>
          <p:cNvSpPr/>
          <p:nvPr/>
        </p:nvSpPr>
        <p:spPr>
          <a:xfrm>
            <a:off x="549102" y="1957324"/>
            <a:ext cx="2673350" cy="296672"/>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de-DE" sz="1400">
                <a:solidFill>
                  <a:schemeClr val="dk1"/>
                </a:solidFill>
                <a:latin typeface="Calibri"/>
                <a:ea typeface="Calibri"/>
                <a:cs typeface="Calibri"/>
                <a:sym typeface="Calibri"/>
              </a:rPr>
              <a:t>Up stream</a:t>
            </a:r>
            <a:endParaRPr/>
          </a:p>
        </p:txBody>
      </p:sp>
      <p:sp>
        <p:nvSpPr>
          <p:cNvPr id="188" name="Google Shape;188;p7"/>
          <p:cNvSpPr/>
          <p:nvPr/>
        </p:nvSpPr>
        <p:spPr>
          <a:xfrm>
            <a:off x="3388161" y="1957324"/>
            <a:ext cx="2996810" cy="296672"/>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de-DE" sz="1400">
                <a:solidFill>
                  <a:schemeClr val="dk1"/>
                </a:solidFill>
                <a:latin typeface="Calibri"/>
                <a:ea typeface="Calibri"/>
                <a:cs typeface="Calibri"/>
                <a:sym typeface="Calibri"/>
              </a:rPr>
              <a:t>Core DWH </a:t>
            </a:r>
            <a:endParaRPr/>
          </a:p>
        </p:txBody>
      </p:sp>
      <p:sp>
        <p:nvSpPr>
          <p:cNvPr id="189" name="Google Shape;189;p7"/>
          <p:cNvSpPr/>
          <p:nvPr/>
        </p:nvSpPr>
        <p:spPr>
          <a:xfrm>
            <a:off x="6529704" y="1607545"/>
            <a:ext cx="4372792" cy="296672"/>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de-DE" sz="1400">
                <a:solidFill>
                  <a:schemeClr val="dk1"/>
                </a:solidFill>
                <a:latin typeface="Calibri"/>
                <a:ea typeface="Calibri"/>
                <a:cs typeface="Calibri"/>
                <a:sym typeface="Calibri"/>
              </a:rPr>
              <a:t>down stream</a:t>
            </a:r>
            <a:endParaRPr/>
          </a:p>
        </p:txBody>
      </p:sp>
      <p:sp>
        <p:nvSpPr>
          <p:cNvPr id="190" name="Google Shape;190;p7"/>
          <p:cNvSpPr/>
          <p:nvPr/>
        </p:nvSpPr>
        <p:spPr>
          <a:xfrm>
            <a:off x="6529704" y="2208044"/>
            <a:ext cx="1401129" cy="296672"/>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de-DE" sz="1400">
                <a:solidFill>
                  <a:schemeClr val="dk1"/>
                </a:solidFill>
                <a:latin typeface="Calibri"/>
                <a:ea typeface="Calibri"/>
                <a:cs typeface="Calibri"/>
                <a:sym typeface="Calibri"/>
              </a:rPr>
              <a:t>ETL</a:t>
            </a:r>
            <a:endParaRPr/>
          </a:p>
        </p:txBody>
      </p:sp>
      <p:sp>
        <p:nvSpPr>
          <p:cNvPr id="191" name="Google Shape;191;p7"/>
          <p:cNvSpPr txBox="1"/>
          <p:nvPr/>
        </p:nvSpPr>
        <p:spPr>
          <a:xfrm>
            <a:off x="6913964" y="5172597"/>
            <a:ext cx="101662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100">
                <a:solidFill>
                  <a:schemeClr val="dk1"/>
                </a:solidFill>
                <a:latin typeface="Calibri"/>
                <a:ea typeface="Calibri"/>
                <a:cs typeface="Calibri"/>
                <a:sym typeface="Calibri"/>
              </a:rPr>
              <a:t>Projektphase 1</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657224" y="34503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4 Density und Datenvolumen</a:t>
            </a:r>
            <a:endParaRPr/>
          </a:p>
        </p:txBody>
      </p:sp>
      <p:sp>
        <p:nvSpPr>
          <p:cNvPr id="197" name="Google Shape;197;p8"/>
          <p:cNvSpPr txBox="1"/>
          <p:nvPr/>
        </p:nvSpPr>
        <p:spPr>
          <a:xfrm>
            <a:off x="762001" y="4584157"/>
            <a:ext cx="756405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de-DE" sz="1600">
                <a:solidFill>
                  <a:schemeClr val="dk1"/>
                </a:solidFill>
                <a:latin typeface="Calibri"/>
                <a:ea typeface="Calibri"/>
                <a:cs typeface="Calibri"/>
                <a:sym typeface="Calibri"/>
              </a:rPr>
              <a:t>Für eine Berechnung des benötigten Speicherbedarfs werden folgende annahmen getroffen</a:t>
            </a:r>
            <a:r>
              <a:rPr lang="de-DE" sz="1600">
                <a:solidFill>
                  <a:schemeClr val="dk1"/>
                </a:solidFill>
                <a:latin typeface="Calibri"/>
                <a:ea typeface="Calibri"/>
                <a:cs typeface="Calibri"/>
                <a:sym typeface="Calibri"/>
              </a:rPr>
              <a:t>:</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4 Byte für jeden Primary- und Foreign-key und Integer</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50 Byte für Text</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100 Byte für einen Link</a:t>
            </a:r>
            <a:endParaRPr/>
          </a:p>
        </p:txBody>
      </p:sp>
      <p:sp>
        <p:nvSpPr>
          <p:cNvPr id="198" name="Google Shape;198;p8"/>
          <p:cNvSpPr txBox="1"/>
          <p:nvPr/>
        </p:nvSpPr>
        <p:spPr>
          <a:xfrm>
            <a:off x="762001" y="3617165"/>
            <a:ext cx="5878404" cy="95410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de-DE" sz="1600">
                <a:solidFill>
                  <a:schemeClr val="dk1"/>
                </a:solidFill>
                <a:latin typeface="Calibri"/>
                <a:ea typeface="Calibri"/>
                <a:cs typeface="Calibri"/>
                <a:sym typeface="Calibri"/>
              </a:rPr>
              <a:t>Quantität:</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1000 Anfragen pro Tag</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Abteilung läuft bereit seit 3 Monaten : 3 * 30 Tage = 90 Tage</a:t>
            </a:r>
            <a:endParaRPr/>
          </a:p>
        </p:txBody>
      </p:sp>
      <p:sp>
        <p:nvSpPr>
          <p:cNvPr id="199" name="Google Shape;199;p8"/>
          <p:cNvSpPr txBox="1"/>
          <p:nvPr/>
        </p:nvSpPr>
        <p:spPr>
          <a:xfrm>
            <a:off x="762001" y="2047505"/>
            <a:ext cx="956609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600">
                <a:solidFill>
                  <a:schemeClr val="dk1"/>
                </a:solidFill>
                <a:latin typeface="Calibri"/>
                <a:ea typeface="Calibri"/>
                <a:cs typeface="Calibri"/>
                <a:sym typeface="Calibri"/>
              </a:rPr>
              <a:t>Für die Berechnung des Speicherbedarfs wird eine Prognose für Zeitraum von 1, 5 und 10 Jahre getroffen. Berücksichtigt werden aus der Datenbank die Tabellen mit den meisten Merkmalen.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Tabellen mit größten Speicherbedarf sind : Lage, Objekte, Person, Wunsch</a:t>
            </a:r>
            <a:endParaRPr/>
          </a:p>
          <a:p>
            <a:pPr indent="-285750" lvl="1" marL="742950" marR="0" rtl="0" algn="l">
              <a:spcBef>
                <a:spcPts val="0"/>
              </a:spcBef>
              <a:spcAft>
                <a:spcPts val="0"/>
              </a:spcAft>
              <a:buClr>
                <a:schemeClr val="dk1"/>
              </a:buClr>
              <a:buSzPts val="1600"/>
              <a:buFont typeface="Arial"/>
              <a:buChar char="•"/>
            </a:pPr>
            <a:r>
              <a:rPr b="0" i="0" lang="de-DE" sz="1600" u="none" cap="none" strike="noStrike">
                <a:solidFill>
                  <a:schemeClr val="dk1"/>
                </a:solidFill>
                <a:latin typeface="Calibri"/>
                <a:ea typeface="Calibri"/>
                <a:cs typeface="Calibri"/>
                <a:sym typeface="Calibri"/>
              </a:rPr>
              <a:t>Zu den wichtigsten Nebentabellen gehören Datum, VersandExpose, Kauf, Kontakt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nvSpPr>
        <p:spPr>
          <a:xfrm>
            <a:off x="854280" y="1712113"/>
            <a:ext cx="8506688"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1600" u="sng">
                <a:solidFill>
                  <a:schemeClr val="dk1"/>
                </a:solidFill>
                <a:latin typeface="Calibri"/>
                <a:ea typeface="Calibri"/>
                <a:cs typeface="Calibri"/>
                <a:sym typeface="Calibri"/>
              </a:rPr>
              <a:t>Haupttabellen:</a:t>
            </a:r>
            <a:endParaRPr/>
          </a:p>
          <a:p>
            <a:pPr indent="0" lvl="0" marL="0" marR="0" rtl="0" algn="l">
              <a:spcBef>
                <a:spcPts val="0"/>
              </a:spcBef>
              <a:spcAft>
                <a:spcPts val="0"/>
              </a:spcAft>
              <a:buNone/>
            </a:pPr>
            <a:r>
              <a:t/>
            </a:r>
            <a:endParaRPr b="1" sz="1400" u="sng">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Person:</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2PK +2FK+16 Merkmale = 2* 4 + 1 * 4 + 15 * 50 = 762 * 1000 = 720000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720000 = 64800000 /1000000 = 64,8MB an Personendaten angesammelt.</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Lage:</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2PK + 6 Merkmale = 1* 4  + 6 * 50 = 304 * 1000 = 304000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304000 = 27360000 /1000000 = 27,36MB an Lagedaten angesammelt.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Objekte:</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+3FK+11 Merkmale = 1* 4 + 3 * 4 + 8 * 50 + 3 * 4 = 428 * 1000 = 428000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428000 = 38520000 /1000000 = 38,52MB an Objektdaten angesammelt.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Tabelle Wunsch:</a:t>
            </a:r>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1PK + 3FK + 6 Merkmale = 1* 4 + 3 * 4 + 2 * 50 + 2 * 4 = 124 * 1000 = 124000 Bytes/Tag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de-DE" sz="1400">
                <a:solidFill>
                  <a:schemeClr val="dk1"/>
                </a:solidFill>
                <a:latin typeface="Calibri"/>
                <a:ea typeface="Calibri"/>
                <a:cs typeface="Calibri"/>
                <a:sym typeface="Calibri"/>
              </a:rPr>
              <a:t>Für die ersten 3 Monaten haben sich 90 * 124000 = 11160000 /1000000 = 11,16MB an Wunschdaten angesammelt.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9"/>
          <p:cNvSpPr txBox="1"/>
          <p:nvPr>
            <p:ph type="title"/>
          </p:nvPr>
        </p:nvSpPr>
        <p:spPr>
          <a:xfrm>
            <a:off x="657224" y="345038"/>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de-DE"/>
              <a:t>4 Density und Datenvolumen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2022-01-17T12:54:54Z</dcterms:created>
  <dc:creator>Christos Terzoglou</dc:creator>
</cp:coreProperties>
</file>