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42803763" cy="30275213"/>
  <p:notesSz cx="9144000" cy="6858000"/>
  <p:defaultTextStyle>
    <a:defPPr>
      <a:defRPr lang="en-US"/>
    </a:defPPr>
    <a:lvl1pPr marL="0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06" autoAdjust="0"/>
    <p:restoredTop sz="94660"/>
  </p:normalViewPr>
  <p:slideViewPr>
    <p:cSldViewPr snapToGrid="0">
      <p:cViewPr>
        <p:scale>
          <a:sx n="33" d="100"/>
          <a:sy n="33" d="100"/>
        </p:scale>
        <p:origin x="-1820" y="-1520"/>
      </p:cViewPr>
      <p:guideLst>
        <p:guide orient="horz" pos="9536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2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6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4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1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94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2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E8F3-D8A4-4C85-A56D-A500810C8DB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ti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t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tif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ubtitle 4"/>
          <p:cNvSpPr txBox="1">
            <a:spLocks/>
          </p:cNvSpPr>
          <p:nvPr/>
        </p:nvSpPr>
        <p:spPr>
          <a:xfrm>
            <a:off x="14390913" y="21861490"/>
            <a:ext cx="13879287" cy="6807232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/>
          </a:bodyPr>
          <a:lstStyle>
            <a:defPPr>
              <a:defRPr lang="en-US"/>
            </a:defPPr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endParaRPr lang="en-GB" sz="1698" dirty="0"/>
          </a:p>
        </p:txBody>
      </p:sp>
      <p:sp>
        <p:nvSpPr>
          <p:cNvPr id="46" name="Rectangle 45"/>
          <p:cNvSpPr/>
          <p:nvPr/>
        </p:nvSpPr>
        <p:spPr>
          <a:xfrm>
            <a:off x="0" y="-114709"/>
            <a:ext cx="42803763" cy="3143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509" y="792048"/>
            <a:ext cx="34491874" cy="1131778"/>
          </a:xfrm>
        </p:spPr>
        <p:txBody>
          <a:bodyPr>
            <a:noAutofit/>
          </a:bodyPr>
          <a:lstStyle/>
          <a:p>
            <a:pPr algn="l"/>
            <a:r>
              <a:rPr lang="en-GB" sz="9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Modelling Addictive Drugs at Striatal Dopaminergic Synapses</a:t>
            </a:r>
            <a:r>
              <a:rPr lang="en-GB" sz="6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GB" sz="6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510" y="12279150"/>
            <a:ext cx="13195806" cy="4122103"/>
          </a:xfr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 lnSpcReduction="10000"/>
          </a:bodyPr>
          <a:lstStyle/>
          <a:p>
            <a:pPr marL="604838" indent="-342900" algn="l" defTabSz="3027487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MATLAB</a:t>
            </a:r>
            <a:r>
              <a:rPr lang="en-GB" sz="2800" dirty="0"/>
              <a:t> </a:t>
            </a:r>
            <a:r>
              <a:rPr lang="en-GB" sz="2800" dirty="0" smtClean="0"/>
              <a:t>- A </a:t>
            </a:r>
            <a:r>
              <a:rPr lang="en-GB" sz="2800" dirty="0"/>
              <a:t>deterministic model of dopamine change in the cleft and for fitting curves to calculate the rate of diffusion out of the cleft.</a:t>
            </a:r>
          </a:p>
          <a:p>
            <a:pPr marL="604838" indent="-342900" algn="l" defTabSz="3027487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BMA</a:t>
            </a:r>
            <a:r>
              <a:rPr lang="en-GB" sz="2800" dirty="0"/>
              <a:t> </a:t>
            </a:r>
            <a:r>
              <a:rPr lang="en-GB" sz="2800" dirty="0" smtClean="0"/>
              <a:t>-  A qualitative </a:t>
            </a:r>
            <a:r>
              <a:rPr lang="en-GB" sz="2800" dirty="0"/>
              <a:t>network of </a:t>
            </a:r>
            <a:r>
              <a:rPr lang="en-GB" sz="2800" dirty="0"/>
              <a:t>dopamine transmission </a:t>
            </a:r>
            <a:r>
              <a:rPr lang="en-GB" sz="2800" dirty="0" smtClean="0"/>
              <a:t>and the </a:t>
            </a:r>
            <a:r>
              <a:rPr lang="en-GB" sz="2800" dirty="0"/>
              <a:t>effects of cocaine and </a:t>
            </a:r>
            <a:r>
              <a:rPr lang="en-GB" sz="2800" dirty="0" smtClean="0"/>
              <a:t>AMPH on </a:t>
            </a:r>
            <a:r>
              <a:rPr lang="en-GB" sz="2800" dirty="0"/>
              <a:t>postsynaptic action potentials</a:t>
            </a:r>
            <a:endParaRPr lang="en-GB" sz="2800" dirty="0" smtClean="0"/>
          </a:p>
          <a:p>
            <a:pPr marL="604838" indent="-342900" algn="l" defTabSz="3027487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/>
              <a:t>Smoldyn</a:t>
            </a:r>
            <a:r>
              <a:rPr lang="en-GB" sz="2800" dirty="0" smtClean="0"/>
              <a:t> - A stochastic and spatial model </a:t>
            </a:r>
            <a:r>
              <a:rPr lang="en-GB" sz="2800" dirty="0"/>
              <a:t>of the </a:t>
            </a:r>
            <a:r>
              <a:rPr lang="en-GB" sz="2800" dirty="0" smtClean="0"/>
              <a:t>synapse </a:t>
            </a:r>
            <a:r>
              <a:rPr lang="en-GB" sz="2800" dirty="0"/>
              <a:t>to simulate the effects of cocaine and amphetamine at different levels. </a:t>
            </a:r>
            <a:endParaRPr lang="en-GB" sz="2800" dirty="0" smtClean="0"/>
          </a:p>
          <a:p>
            <a:pPr marL="604838" indent="-342900" algn="l" defTabSz="3027487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/>
              <a:t>Python</a:t>
            </a:r>
            <a:r>
              <a:rPr lang="en-GB" sz="2800" dirty="0" smtClean="0"/>
              <a:t> </a:t>
            </a:r>
            <a:r>
              <a:rPr lang="en-GB" sz="2800" dirty="0"/>
              <a:t>was used for repeating Smoldyn </a:t>
            </a:r>
            <a:r>
              <a:rPr lang="en-GB" sz="2800" dirty="0" smtClean="0"/>
              <a:t>simulations</a:t>
            </a:r>
          </a:p>
          <a:p>
            <a:pPr marL="604838" indent="-342900" algn="l" defTabSz="3027487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/>
              <a:t>R</a:t>
            </a:r>
            <a:r>
              <a:rPr lang="en-GB" sz="2800" dirty="0" smtClean="0"/>
              <a:t> </a:t>
            </a:r>
            <a:r>
              <a:rPr lang="en-GB" sz="2800" dirty="0"/>
              <a:t>was used for plotting the outputs from </a:t>
            </a:r>
            <a:r>
              <a:rPr lang="en-GB" sz="2800" dirty="0" smtClean="0"/>
              <a:t>Smoldyn and BMA.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6583" y="3726061"/>
            <a:ext cx="13193733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364" y="11570943"/>
            <a:ext cx="13213952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535872" y="17389849"/>
            <a:ext cx="13224306" cy="11297969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Autofit/>
          </a:bodyPr>
          <a:lstStyle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14399561" y="14467301"/>
            <a:ext cx="13873156" cy="6997732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/>
          </a:bodyPr>
          <a:lstStyle>
            <a:defPPr>
              <a:defRPr lang="en-US"/>
            </a:defPPr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endParaRPr lang="en-GB" sz="1698" dirty="0"/>
          </a:p>
        </p:txBody>
      </p:sp>
      <p:sp>
        <p:nvSpPr>
          <p:cNvPr id="10" name="TextBox 9"/>
          <p:cNvSpPr txBox="1"/>
          <p:nvPr/>
        </p:nvSpPr>
        <p:spPr>
          <a:xfrm>
            <a:off x="28940798" y="19181042"/>
            <a:ext cx="13133453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4318" y="3720153"/>
            <a:ext cx="13868399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 smtClean="0">
                <a:solidFill>
                  <a:schemeClr val="bg1"/>
                </a:solidFill>
              </a:rPr>
              <a:t>BMA – Qualitative Analysis of Dopaminergic Transmission</a:t>
            </a:r>
            <a:endParaRPr lang="en-GB" sz="4002" b="1" dirty="0">
              <a:solidFill>
                <a:schemeClr val="bg1"/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14404318" y="4416460"/>
            <a:ext cx="13868400" cy="9062611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/>
          </a:bodyPr>
          <a:lstStyle>
            <a:defPPr>
              <a:defRPr lang="en-US"/>
            </a:defPPr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endParaRPr lang="en-GB" sz="1698" dirty="0"/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586583" y="4428360"/>
            <a:ext cx="13193733" cy="6900109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en-GB" sz="2800" dirty="0" smtClean="0"/>
              <a:t>A </a:t>
            </a:r>
            <a:r>
              <a:rPr lang="en-GB" sz="2800" dirty="0"/>
              <a:t>detailed mechanism of </a:t>
            </a:r>
            <a:r>
              <a:rPr lang="en-GB" sz="2800" dirty="0" smtClean="0"/>
              <a:t>psychoactive </a:t>
            </a:r>
            <a:r>
              <a:rPr lang="en-GB" sz="2800" dirty="0" smtClean="0"/>
              <a:t>drugs </a:t>
            </a:r>
            <a:r>
              <a:rPr lang="en-GB" sz="2800" dirty="0"/>
              <a:t>remain </a:t>
            </a:r>
            <a:r>
              <a:rPr lang="en-GB" sz="2800" dirty="0" smtClean="0"/>
              <a:t>elusive</a:t>
            </a:r>
            <a:r>
              <a:rPr lang="en-GB" sz="2800" dirty="0" smtClean="0"/>
              <a:t> with</a:t>
            </a:r>
            <a:r>
              <a:rPr lang="en-GB" sz="2800" dirty="0" smtClean="0"/>
              <a:t> </a:t>
            </a:r>
            <a:r>
              <a:rPr lang="en-GB" sz="2800" dirty="0"/>
              <a:t>e</a:t>
            </a:r>
            <a:r>
              <a:rPr lang="en-GB" sz="2800" dirty="0" smtClean="0"/>
              <a:t>xperimental </a:t>
            </a:r>
            <a:r>
              <a:rPr lang="en-GB" sz="2800" dirty="0"/>
              <a:t>research </a:t>
            </a:r>
            <a:r>
              <a:rPr lang="en-GB" sz="2800" dirty="0" smtClean="0"/>
              <a:t>being</a:t>
            </a:r>
            <a:r>
              <a:rPr lang="en-GB" sz="2800" dirty="0" smtClean="0"/>
              <a:t> </a:t>
            </a:r>
            <a:r>
              <a:rPr lang="en-GB" sz="2800" dirty="0"/>
              <a:t>challenging due to ethical </a:t>
            </a:r>
            <a:r>
              <a:rPr lang="en-GB" sz="2800" dirty="0" smtClean="0"/>
              <a:t>restrictions. Computational </a:t>
            </a:r>
            <a:r>
              <a:rPr lang="en-GB" sz="2800" dirty="0"/>
              <a:t>models provide a practical alternative that </a:t>
            </a:r>
            <a:r>
              <a:rPr lang="en-GB" sz="2800" dirty="0" smtClean="0"/>
              <a:t>allow investigation into </a:t>
            </a:r>
            <a:r>
              <a:rPr lang="en-GB" sz="2800" dirty="0"/>
              <a:t>the mechanisms of addictive drugs</a:t>
            </a:r>
            <a:r>
              <a:rPr lang="en-GB" sz="2800" dirty="0" smtClean="0"/>
              <a:t>.</a:t>
            </a:r>
            <a:endParaRPr lang="en-GB" sz="2800" dirty="0"/>
          </a:p>
          <a:p>
            <a:pPr marL="261938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en-GB" sz="2800" dirty="0"/>
              <a:t>C</a:t>
            </a:r>
            <a:r>
              <a:rPr lang="en-GB" sz="2800" dirty="0" smtClean="0"/>
              <a:t>ocaine </a:t>
            </a:r>
            <a:r>
              <a:rPr lang="en-GB" sz="2800" dirty="0"/>
              <a:t>and </a:t>
            </a:r>
            <a:r>
              <a:rPr lang="en-GB" sz="2800" dirty="0" smtClean="0"/>
              <a:t>amphetamine (AMPH) </a:t>
            </a:r>
            <a:r>
              <a:rPr lang="en-GB" sz="2800" dirty="0" smtClean="0"/>
              <a:t>are </a:t>
            </a:r>
            <a:r>
              <a:rPr lang="en-GB" sz="2800" dirty="0"/>
              <a:t>two commonly </a:t>
            </a:r>
            <a:r>
              <a:rPr lang="en-GB" sz="2800" dirty="0" smtClean="0"/>
              <a:t>abused addictive drugs that both prevent </a:t>
            </a:r>
            <a:r>
              <a:rPr lang="en-GB" sz="2800" dirty="0" smtClean="0"/>
              <a:t>dopamine (DA) uptake by the </a:t>
            </a:r>
            <a:r>
              <a:rPr lang="en-GB" sz="2800" dirty="0"/>
              <a:t>Dopamine Transporter (</a:t>
            </a:r>
            <a:r>
              <a:rPr lang="en-GB" sz="2800" dirty="0" smtClean="0"/>
              <a:t>DAT) via a </a:t>
            </a:r>
            <a:r>
              <a:rPr lang="en-GB" sz="2800" dirty="0"/>
              <a:t>non-competitive and competitive </a:t>
            </a:r>
            <a:r>
              <a:rPr lang="en-GB" sz="2800" dirty="0" smtClean="0"/>
              <a:t>mechanism respectively. </a:t>
            </a:r>
            <a:r>
              <a:rPr lang="en-GB" sz="2800" dirty="0" smtClean="0"/>
              <a:t>At </a:t>
            </a:r>
            <a:r>
              <a:rPr lang="en-GB" sz="2800" dirty="0"/>
              <a:t>high concentrations </a:t>
            </a:r>
            <a:r>
              <a:rPr lang="en-GB" sz="2800" dirty="0" smtClean="0"/>
              <a:t>AMPH also </a:t>
            </a:r>
            <a:r>
              <a:rPr lang="en-GB" sz="2800" dirty="0"/>
              <a:t>removes </a:t>
            </a:r>
            <a:r>
              <a:rPr lang="en-GB" sz="2800" dirty="0" smtClean="0"/>
              <a:t>DA from </a:t>
            </a:r>
            <a:r>
              <a:rPr lang="en-GB" sz="2800" dirty="0"/>
              <a:t>the vesical and reverses </a:t>
            </a:r>
            <a:r>
              <a:rPr lang="en-GB" sz="2800" dirty="0" smtClean="0"/>
              <a:t>direction of DAT transport </a:t>
            </a:r>
            <a:r>
              <a:rPr lang="en-GB" sz="2800" dirty="0"/>
              <a:t>(Fig. 1). </a:t>
            </a:r>
            <a:r>
              <a:rPr lang="en-GB" sz="1800" dirty="0"/>
              <a:t/>
            </a:r>
            <a:br>
              <a:rPr lang="en-GB" sz="1800" dirty="0"/>
            </a:br>
            <a:endParaRPr lang="en-GB" sz="1698" dirty="0"/>
          </a:p>
        </p:txBody>
      </p:sp>
      <p:sp>
        <p:nvSpPr>
          <p:cNvPr id="14" name="TextBox 13"/>
          <p:cNvSpPr txBox="1"/>
          <p:nvPr/>
        </p:nvSpPr>
        <p:spPr>
          <a:xfrm>
            <a:off x="14404319" y="13759093"/>
            <a:ext cx="13868398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>
                <a:solidFill>
                  <a:schemeClr val="bg1"/>
                </a:solidFill>
              </a:rPr>
              <a:t>Smoldyn – </a:t>
            </a:r>
            <a:r>
              <a:rPr lang="en-GB" sz="4002" b="1" dirty="0" smtClean="0">
                <a:solidFill>
                  <a:schemeClr val="bg1"/>
                </a:solidFill>
              </a:rPr>
              <a:t>A Spatial and Stochastic Model</a:t>
            </a:r>
            <a:endParaRPr lang="en-GB" sz="4002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364" y="16662546"/>
            <a:ext cx="13213952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 smtClean="0">
                <a:solidFill>
                  <a:schemeClr val="bg1"/>
                </a:solidFill>
              </a:rPr>
              <a:t> Deterministic Model - DA diffusion and reuptake</a:t>
            </a:r>
            <a:endParaRPr lang="en-GB" sz="4002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2579" y="24476483"/>
            <a:ext cx="13130805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28957338" y="19889249"/>
            <a:ext cx="13130805" cy="4493753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 lnSpcReduction="10000"/>
          </a:bodyPr>
          <a:lstStyle>
            <a:defPPr>
              <a:defRPr lang="en-US"/>
            </a:defPPr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r>
              <a:rPr lang="en-GB" sz="2800" dirty="0" smtClean="0"/>
              <a:t>Conclusions: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Diffusion is the main method of dopamine clearance from the cleft opposed from DAT uptake.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The mechanisms of high [AMPH] are more effective at increasing DA levels in the cleft than just the competitive inhibition of low [AMPH]</a:t>
            </a:r>
            <a:endParaRPr lang="en-GB" sz="28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Cocaine inhibits AMPH uptake therefore is likely to inhibit the intracellular effects of high [APMH] in the </a:t>
            </a:r>
            <a:r>
              <a:rPr lang="en-GB" sz="2800" dirty="0" err="1" smtClean="0"/>
              <a:t>presynapse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Outlook: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</a:rPr>
              <a:t>Considering additional contributors that alter dopamine transmission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Increase scale of model both spatially with a multi-synapse system and temporally to consider the build of basal dopamine levels in the striatum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18" name="Subtitle 4"/>
          <p:cNvSpPr txBox="1">
            <a:spLocks/>
          </p:cNvSpPr>
          <p:nvPr/>
        </p:nvSpPr>
        <p:spPr>
          <a:xfrm>
            <a:off x="28957337" y="25186563"/>
            <a:ext cx="13130805" cy="3482157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/>
          </a:bodyPr>
          <a:lstStyle>
            <a:defPPr>
              <a:defRPr lang="en-US"/>
            </a:defPPr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We created deterministic</a:t>
            </a:r>
            <a:r>
              <a:rPr lang="en-GB" sz="2800" dirty="0" smtClean="0"/>
              <a:t>, qualitative and stochastic spatial models to show that AMPH and cocaine  </a:t>
            </a: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49698" y="1743560"/>
            <a:ext cx="16471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Louisa Sober, Gregory Tate, Catrin Lloyd	Part III Systems Biology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735946" y="12744098"/>
            <a:ext cx="3813174" cy="35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98" dirty="0"/>
          </a:p>
        </p:txBody>
      </p:sp>
      <p:sp>
        <p:nvSpPr>
          <p:cNvPr id="40" name="TextBox 39"/>
          <p:cNvSpPr txBox="1"/>
          <p:nvPr/>
        </p:nvSpPr>
        <p:spPr>
          <a:xfrm>
            <a:off x="14993434" y="19547448"/>
            <a:ext cx="13113579" cy="213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Figure </a:t>
            </a:r>
            <a:r>
              <a:rPr lang="en-GB" sz="2400" b="1" i="1" dirty="0" smtClean="0"/>
              <a:t>5 </a:t>
            </a:r>
            <a:r>
              <a:rPr lang="en-GB" sz="2400" b="1" i="1" dirty="0"/>
              <a:t>: Stills of </a:t>
            </a:r>
            <a:r>
              <a:rPr lang="en-GB" sz="2400" b="1" i="1" dirty="0" smtClean="0"/>
              <a:t>a </a:t>
            </a:r>
            <a:r>
              <a:rPr lang="en-GB" sz="2400" b="1" i="1" dirty="0"/>
              <a:t>dopamine vesicle release from the presynaptic bouton. </a:t>
            </a:r>
          </a:p>
          <a:p>
            <a:r>
              <a:rPr lang="en-GB" sz="2400" i="1" dirty="0"/>
              <a:t>(A) </a:t>
            </a:r>
            <a:r>
              <a:rPr lang="en-GB" sz="2400" i="1" dirty="0" smtClean="0"/>
              <a:t>DA </a:t>
            </a:r>
            <a:r>
              <a:rPr lang="en-GB" sz="2400" i="1" dirty="0"/>
              <a:t>molecules are stored in the vesicle at the active zone ready for release. </a:t>
            </a:r>
            <a:r>
              <a:rPr lang="en-GB" sz="2400" i="1" dirty="0" smtClean="0"/>
              <a:t>(B</a:t>
            </a:r>
            <a:r>
              <a:rPr lang="en-GB" sz="2400" i="1" dirty="0"/>
              <a:t>) Mid-vesicular release </a:t>
            </a:r>
            <a:r>
              <a:rPr lang="en-GB" sz="2400" i="1" dirty="0" smtClean="0"/>
              <a:t>with DA diffusing </a:t>
            </a:r>
            <a:r>
              <a:rPr lang="en-GB" sz="2400" i="1" dirty="0"/>
              <a:t>out of the bouton. Some D1 receptors (blue) on the postsynaptic membrane become bound to DA (cyan</a:t>
            </a:r>
            <a:r>
              <a:rPr lang="en-GB" sz="2400" i="1" dirty="0" smtClean="0"/>
              <a:t>). (</a:t>
            </a:r>
            <a:r>
              <a:rPr lang="en-GB" sz="2400" i="1" dirty="0"/>
              <a:t>C) </a:t>
            </a:r>
            <a:r>
              <a:rPr lang="en-GB" sz="2400" i="1" dirty="0" smtClean="0"/>
              <a:t>DA </a:t>
            </a:r>
            <a:r>
              <a:rPr lang="en-GB" sz="2400" i="1" dirty="0"/>
              <a:t>= yellow, AMPH = pink,  DAT = red, DAT-DA = orange, DAT-AMPH = purple, DAT-COC = maroon, D1 = blue, D1DA = cyan. Scale bar represents 10nm.</a:t>
            </a:r>
          </a:p>
          <a:p>
            <a:endParaRPr lang="en-GB" sz="1273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80229" y="10490343"/>
            <a:ext cx="793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Figure 1 :  Schematic of the mechanisms of action of Amphetamine and Cocaine at a dopaminergic synapse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5118542" y="14720274"/>
            <a:ext cx="12453713" cy="4452893"/>
            <a:chOff x="1051840" y="21315918"/>
            <a:chExt cx="13101766" cy="4441191"/>
          </a:xfrm>
        </p:grpSpPr>
        <p:grpSp>
          <p:nvGrpSpPr>
            <p:cNvPr id="37" name="Group 36"/>
            <p:cNvGrpSpPr/>
            <p:nvPr/>
          </p:nvGrpSpPr>
          <p:grpSpPr>
            <a:xfrm>
              <a:off x="1051840" y="21315918"/>
              <a:ext cx="13101766" cy="4441191"/>
              <a:chOff x="3251709" y="23637119"/>
              <a:chExt cx="16197461" cy="5329769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07" t="-2087" r="29194" b="16919"/>
              <a:stretch/>
            </p:blipFill>
            <p:spPr>
              <a:xfrm>
                <a:off x="3251709" y="23637119"/>
                <a:ext cx="5352126" cy="532976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68" t="-256" r="28751" b="17447"/>
              <a:stretch/>
            </p:blipFill>
            <p:spPr>
              <a:xfrm>
                <a:off x="8712731" y="23637119"/>
                <a:ext cx="5305060" cy="532976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25" t="1372" r="29935" b="18561"/>
              <a:stretch/>
            </p:blipFill>
            <p:spPr>
              <a:xfrm>
                <a:off x="14126687" y="23637120"/>
                <a:ext cx="5322483" cy="532976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4772424" y="21512765"/>
              <a:ext cx="590550" cy="299795"/>
              <a:chOff x="4772424" y="21512765"/>
              <a:chExt cx="590550" cy="299795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927299" y="21512765"/>
                <a:ext cx="2808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772424" y="21512765"/>
                <a:ext cx="590550" cy="29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78" dirty="0"/>
                  <a:t>10nm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084861" y="21512765"/>
              <a:ext cx="590550" cy="299795"/>
              <a:chOff x="4772424" y="21512765"/>
              <a:chExt cx="590550" cy="29979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4927299" y="21512765"/>
                <a:ext cx="2808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772424" y="21512765"/>
                <a:ext cx="590550" cy="29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78" dirty="0"/>
                  <a:t>10nm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3403499" y="21512765"/>
              <a:ext cx="590550" cy="299795"/>
              <a:chOff x="4772424" y="21512765"/>
              <a:chExt cx="590550" cy="299795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927299" y="21512765"/>
                <a:ext cx="2808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772424" y="21512765"/>
                <a:ext cx="590550" cy="29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78" dirty="0"/>
                  <a:t>10nm</a:t>
                </a:r>
              </a:p>
            </p:txBody>
          </p:sp>
        </p:grpSp>
      </p:grpSp>
      <p:sp>
        <p:nvSpPr>
          <p:cNvPr id="60" name="Rectangle 59"/>
          <p:cNvSpPr/>
          <p:nvPr/>
        </p:nvSpPr>
        <p:spPr>
          <a:xfrm>
            <a:off x="0" y="28925998"/>
            <a:ext cx="42803763" cy="14050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Subtitle 4"/>
          <p:cNvSpPr txBox="1">
            <a:spLocks/>
          </p:cNvSpPr>
          <p:nvPr/>
        </p:nvSpPr>
        <p:spPr>
          <a:xfrm>
            <a:off x="28952579" y="10985878"/>
            <a:ext cx="13198305" cy="7970398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/>
          </a:bodyPr>
          <a:lstStyle>
            <a:defPPr>
              <a:defRPr lang="en-US"/>
            </a:defPPr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endParaRPr lang="en-GB" sz="1698" dirty="0"/>
          </a:p>
        </p:txBody>
      </p:sp>
      <p:sp>
        <p:nvSpPr>
          <p:cNvPr id="64" name="TextBox 63"/>
          <p:cNvSpPr txBox="1"/>
          <p:nvPr/>
        </p:nvSpPr>
        <p:spPr>
          <a:xfrm>
            <a:off x="28957338" y="10293606"/>
            <a:ext cx="13243821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 smtClean="0">
                <a:solidFill>
                  <a:schemeClr val="bg1"/>
                </a:solidFill>
              </a:rPr>
              <a:t>Cocain</a:t>
            </a:r>
            <a:r>
              <a:rPr lang="en-GB" sz="4002" b="1" dirty="0" smtClean="0">
                <a:solidFill>
                  <a:schemeClr val="bg1"/>
                </a:solidFill>
              </a:rPr>
              <a:t>e inhibits AMPH</a:t>
            </a:r>
            <a:r>
              <a:rPr lang="en-GB" sz="4002" b="1" dirty="0" smtClean="0">
                <a:solidFill>
                  <a:schemeClr val="bg1"/>
                </a:solidFill>
              </a:rPr>
              <a:t> uptake</a:t>
            </a:r>
            <a:endParaRPr lang="en-GB" sz="4002" b="1" dirty="0">
              <a:solidFill>
                <a:schemeClr val="bg1"/>
              </a:solidFill>
            </a:endParaRPr>
          </a:p>
        </p:txBody>
      </p:sp>
      <p:sp>
        <p:nvSpPr>
          <p:cNvPr id="65" name="Subtitle 4"/>
          <p:cNvSpPr txBox="1">
            <a:spLocks/>
          </p:cNvSpPr>
          <p:nvPr/>
        </p:nvSpPr>
        <p:spPr>
          <a:xfrm>
            <a:off x="28957338" y="4440430"/>
            <a:ext cx="13349261" cy="5601027"/>
          </a:xfrm>
          <a:prstGeom prst="rect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vert="horz" lIns="64676" tIns="32338" rIns="64676" bIns="32338" rtlCol="0">
            <a:normAutofit/>
          </a:bodyPr>
          <a:lstStyle>
            <a:defPPr>
              <a:defRPr lang="en-US"/>
            </a:defPPr>
            <a:lvl1pPr indent="0" defTabSz="3027487" fontAlgn="base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400"/>
            </a:lvl1pPr>
            <a:lvl2pPr marL="1513743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/>
            </a:lvl2pPr>
            <a:lvl3pPr marL="302748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/>
            </a:lvl3pPr>
            <a:lvl4pPr marL="4541230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4pPr>
            <a:lvl5pPr marL="605497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5pPr>
            <a:lvl6pPr marL="7568717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6pPr>
            <a:lvl7pPr marL="9082461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7pPr>
            <a:lvl8pPr marL="10596204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8pPr>
            <a:lvl9pPr marL="12109948" indent="0" algn="ctr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/>
            </a:lvl9pPr>
          </a:lstStyle>
          <a:p>
            <a:endParaRPr lang="en-GB" sz="1698" dirty="0"/>
          </a:p>
        </p:txBody>
      </p:sp>
      <p:sp>
        <p:nvSpPr>
          <p:cNvPr id="66" name="TextBox 65"/>
          <p:cNvSpPr txBox="1"/>
          <p:nvPr/>
        </p:nvSpPr>
        <p:spPr>
          <a:xfrm>
            <a:off x="28970633" y="3732222"/>
            <a:ext cx="13314319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 smtClean="0">
                <a:solidFill>
                  <a:schemeClr val="bg1"/>
                </a:solidFill>
              </a:rPr>
              <a:t>Effects </a:t>
            </a:r>
            <a:r>
              <a:rPr lang="en-GB" sz="4002" b="1" dirty="0" smtClean="0">
                <a:solidFill>
                  <a:schemeClr val="bg1"/>
                </a:solidFill>
              </a:rPr>
              <a:t>of different AMPH </a:t>
            </a:r>
            <a:r>
              <a:rPr lang="en-GB" sz="4002" b="1" dirty="0" smtClean="0">
                <a:solidFill>
                  <a:schemeClr val="bg1"/>
                </a:solidFill>
              </a:rPr>
              <a:t>levels continued</a:t>
            </a:r>
            <a:endParaRPr lang="en-GB" sz="4002" b="1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1"/>
          <a:stretch/>
        </p:blipFill>
        <p:spPr>
          <a:xfrm>
            <a:off x="35166300" y="4586135"/>
            <a:ext cx="6907951" cy="427049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708" y="22764508"/>
            <a:ext cx="6261477" cy="422401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141" y="492674"/>
            <a:ext cx="8872803" cy="18793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7"/>
          <a:stretch/>
        </p:blipFill>
        <p:spPr>
          <a:xfrm>
            <a:off x="6858404" y="8078621"/>
            <a:ext cx="6419875" cy="240459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59346" y="8300449"/>
            <a:ext cx="6291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"/>
            <a:r>
              <a:rPr lang="en-GB" sz="2800" dirty="0"/>
              <a:t>We have compiled data from the literature to build multiple in silico models in order to study the effects of </a:t>
            </a:r>
            <a:r>
              <a:rPr lang="en-GB" sz="2800" dirty="0" smtClean="0"/>
              <a:t>AMPH and </a:t>
            </a:r>
            <a:r>
              <a:rPr lang="en-GB" sz="2800" dirty="0"/>
              <a:t>cocaine, both singularly and in combination, at the level of the single synapse.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9" y="22349502"/>
            <a:ext cx="6624631" cy="4361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6641049" y="19774251"/>
                <a:ext cx="6920286" cy="261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      (1)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      (2)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 </a:t>
                </a: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49" y="19774251"/>
                <a:ext cx="6920286" cy="26137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35136" y="17628029"/>
                <a:ext cx="608201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Changes in dopamine concentration were described by equation 1, including terms for diffusion and enzymatic degradation.</a:t>
                </a:r>
                <a:endParaRPr lang="en-GB" sz="28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Action </a:t>
                </a:r>
                <a:r>
                  <a:rPr lang="en-US" sz="2800" dirty="0"/>
                  <a:t>potentials released dopamine every 500ms.</a:t>
                </a:r>
                <a:endParaRPr lang="en-GB" sz="28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Cocaine’s effect on re-uptake was modelled by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/>
                        </m:ctrlPr>
                      </m:sSubPr>
                      <m:e>
                        <m:r>
                          <a:rPr lang="en-US" sz="2800" i="1"/>
                          <m:t>𝑉</m:t>
                        </m:r>
                      </m:e>
                      <m:sub>
                        <m:r>
                          <a:rPr lang="en-US" sz="2800" i="1"/>
                          <m:t>𝑚𝑎𝑥</m:t>
                        </m:r>
                      </m:sub>
                    </m:sSub>
                  </m:oMath>
                </a14:m>
                <a:r>
                  <a:rPr lang="en-US" sz="2800" dirty="0"/>
                  <a:t> proportionally to the change in available DAT. </a:t>
                </a:r>
                <a:endParaRPr lang="en-GB" sz="2800" dirty="0"/>
              </a:p>
              <a:p>
                <a:pPr marL="342900" indent="-342900">
                  <a:spcAft>
                    <a:spcPts val="1500"/>
                  </a:spcAft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17628029"/>
                <a:ext cx="6082010" cy="4770537"/>
              </a:xfrm>
              <a:prstGeom prst="rect">
                <a:avLst/>
              </a:prstGeom>
              <a:blipFill rotWithShape="0">
                <a:blip r:embed="rId11"/>
                <a:stretch>
                  <a:fillRect l="-1805" t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1091277" y="26922867"/>
            <a:ext cx="12187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FF0000"/>
                </a:solidFill>
              </a:rPr>
              <a:t>Figure </a:t>
            </a:r>
            <a:r>
              <a:rPr lang="en-GB" sz="2400" b="1" i="1" dirty="0" smtClean="0">
                <a:solidFill>
                  <a:srgbClr val="FF0000"/>
                </a:solidFill>
              </a:rPr>
              <a:t>2 : 1D model DA levels in the cleft over time</a:t>
            </a:r>
          </a:p>
          <a:p>
            <a:pPr marL="342900" indent="-342900">
              <a:buAutoNum type="alphaUcParenBoth"/>
            </a:pPr>
            <a:r>
              <a:rPr lang="en-GB" sz="2400" i="1" dirty="0" smtClean="0">
                <a:solidFill>
                  <a:srgbClr val="FF0000"/>
                </a:solidFill>
              </a:rPr>
              <a:t>Over five dopamine releases </a:t>
            </a:r>
          </a:p>
          <a:p>
            <a:pPr marL="342900" indent="-342900">
              <a:buAutoNum type="alphaUcParenBoth"/>
            </a:pPr>
            <a:r>
              <a:rPr lang="en-GB" sz="2400" i="1" dirty="0" smtClean="0">
                <a:solidFill>
                  <a:srgbClr val="FF0000"/>
                </a:solidFill>
              </a:rPr>
              <a:t>Zoomed in version of the second dopamine release at 1ms </a:t>
            </a:r>
            <a:endParaRPr lang="en-GB" sz="2400" i="1" dirty="0">
              <a:solidFill>
                <a:srgbClr val="FF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21" y="22375434"/>
            <a:ext cx="6556117" cy="431627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986443" y="4723748"/>
            <a:ext cx="60164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25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Both AMPH and </a:t>
            </a:r>
            <a:r>
              <a:rPr lang="en-GB" sz="2800" dirty="0"/>
              <a:t>cocaine increased dopamine levels in the cleft and prolonged the action potential </a:t>
            </a:r>
            <a:r>
              <a:rPr lang="en-GB" sz="2800" dirty="0" smtClean="0"/>
              <a:t>(Fig. 3). </a:t>
            </a:r>
            <a:endParaRPr lang="en-GB" sz="2800" dirty="0" smtClean="0"/>
          </a:p>
          <a:p>
            <a:pPr marL="441325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C</a:t>
            </a:r>
            <a:r>
              <a:rPr lang="en-GB" sz="2800" dirty="0" smtClean="0"/>
              <a:t>ocaine inhibits </a:t>
            </a:r>
            <a:r>
              <a:rPr lang="en-GB" sz="2800" dirty="0" smtClean="0"/>
              <a:t>the </a:t>
            </a:r>
            <a:r>
              <a:rPr lang="en-GB" sz="2800" dirty="0"/>
              <a:t>effects of </a:t>
            </a:r>
            <a:r>
              <a:rPr lang="en-GB" sz="2800" dirty="0" smtClean="0"/>
              <a:t>AMPH by </a:t>
            </a:r>
            <a:r>
              <a:rPr lang="en-GB" sz="2800" dirty="0"/>
              <a:t>preventing </a:t>
            </a:r>
            <a:r>
              <a:rPr lang="en-GB" sz="2800" dirty="0" smtClean="0"/>
              <a:t>its uptake into the presynaptic bouton</a:t>
            </a:r>
            <a:r>
              <a:rPr lang="en-GB" sz="2800" dirty="0" smtClean="0"/>
              <a:t>.</a:t>
            </a:r>
          </a:p>
          <a:p>
            <a:pPr marL="98425"/>
            <a:endParaRPr lang="en-GB" sz="700" dirty="0" smtClean="0"/>
          </a:p>
          <a:p>
            <a:pPr marL="98425"/>
            <a:r>
              <a:rPr lang="en-GB" sz="2800" b="1" dirty="0" smtClean="0"/>
              <a:t>Limitations</a:t>
            </a:r>
            <a:r>
              <a:rPr lang="en-GB" sz="2800" dirty="0" smtClean="0"/>
              <a:t>: not temporal or quantitative</a:t>
            </a:r>
            <a:endParaRPr lang="en-GB" sz="28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593" y="11120119"/>
            <a:ext cx="6304723" cy="42114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4865809" y="8763444"/>
            <a:ext cx="13115104" cy="4715805"/>
            <a:chOff x="14879362" y="9422339"/>
            <a:chExt cx="13115104" cy="4715805"/>
          </a:xfrm>
        </p:grpSpPr>
        <p:sp>
          <p:nvSpPr>
            <p:cNvPr id="39" name="TextBox 38"/>
            <p:cNvSpPr txBox="1"/>
            <p:nvPr/>
          </p:nvSpPr>
          <p:spPr>
            <a:xfrm>
              <a:off x="15070286" y="12828739"/>
              <a:ext cx="8063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i="1" dirty="0"/>
                <a:t>Figure </a:t>
              </a:r>
              <a:r>
                <a:rPr lang="en-GB" sz="2400" b="1" i="1" dirty="0" smtClean="0"/>
                <a:t>4 </a:t>
              </a:r>
              <a:r>
                <a:rPr lang="en-GB" sz="2400" b="1" i="1" dirty="0"/>
                <a:t>:  BMA results with and without AMPH and Cocaine</a:t>
              </a:r>
            </a:p>
            <a:p>
              <a:r>
                <a:rPr lang="en-GB" sz="2400" i="1" dirty="0"/>
                <a:t>(A) Control </a:t>
              </a:r>
              <a:r>
                <a:rPr lang="en-GB" sz="2400" i="1" dirty="0" smtClean="0"/>
                <a:t>(no AMPH, no cocaine) </a:t>
              </a:r>
              <a:r>
                <a:rPr lang="en-GB" sz="2400" i="1" dirty="0"/>
                <a:t>(B) AMPH only (C) Cocaine only (D) Both AMPH and Cocaine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730762" y="9460704"/>
              <a:ext cx="190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C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31" t="36623" r="583" b="50079"/>
            <a:stretch/>
          </p:blipFill>
          <p:spPr>
            <a:xfrm>
              <a:off x="22992829" y="12876459"/>
              <a:ext cx="2826343" cy="120738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31" t="50035" r="583" b="36378"/>
            <a:stretch/>
          </p:blipFill>
          <p:spPr>
            <a:xfrm>
              <a:off x="25168122" y="12904449"/>
              <a:ext cx="2826344" cy="1233695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14879362" y="9455668"/>
              <a:ext cx="190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231241" y="9422339"/>
              <a:ext cx="190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072660" y="9456935"/>
              <a:ext cx="190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D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9149878" y="4744256"/>
            <a:ext cx="601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"/>
            <a:r>
              <a:rPr lang="en-GB" sz="2800" dirty="0" smtClean="0"/>
              <a:t>DA levels in cleft (fig.7):</a:t>
            </a:r>
          </a:p>
          <a:p>
            <a:pPr marL="441325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Low [AMPH] led to slight increase in the free DA in the cleft</a:t>
            </a:r>
          </a:p>
          <a:p>
            <a:pPr marL="441325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High [AMPH] dramatically increased the free DA in </a:t>
            </a:r>
            <a:r>
              <a:rPr lang="en-GB" sz="2800" dirty="0"/>
              <a:t>the </a:t>
            </a:r>
            <a:r>
              <a:rPr lang="en-GB" sz="2800" dirty="0" smtClean="0"/>
              <a:t>cleft</a:t>
            </a:r>
          </a:p>
          <a:p>
            <a:pPr marL="441325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41325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8980481" y="11328469"/>
            <a:ext cx="60164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342900">
              <a:buFont typeface="Arial" panose="020B0604020202020204" pitchFamily="34" charset="0"/>
              <a:buChar char="•"/>
            </a:pPr>
            <a:r>
              <a:rPr lang="en-GB" sz="2800" dirty="0"/>
              <a:t>I</a:t>
            </a:r>
            <a:r>
              <a:rPr lang="en-GB" sz="2800" dirty="0" smtClean="0"/>
              <a:t>ncreasing </a:t>
            </a:r>
            <a:r>
              <a:rPr lang="en-GB" sz="2800" dirty="0"/>
              <a:t>cocaine </a:t>
            </a:r>
            <a:r>
              <a:rPr lang="en-GB" sz="2800" dirty="0" smtClean="0"/>
              <a:t>reduced </a:t>
            </a:r>
            <a:r>
              <a:rPr lang="en-GB" sz="2800" dirty="0"/>
              <a:t>the absolute effect of </a:t>
            </a:r>
            <a:r>
              <a:rPr lang="en-GB" sz="2800" dirty="0" smtClean="0"/>
              <a:t>AMPH on </a:t>
            </a:r>
            <a:r>
              <a:rPr lang="en-GB" sz="2800" dirty="0"/>
              <a:t>dopamine uptake from the </a:t>
            </a:r>
            <a:r>
              <a:rPr lang="en-GB" sz="2800" dirty="0" smtClean="0"/>
              <a:t>cleft. </a:t>
            </a:r>
            <a:r>
              <a:rPr lang="en-GB" sz="2800" dirty="0"/>
              <a:t>I</a:t>
            </a:r>
            <a:r>
              <a:rPr lang="en-GB" sz="2800" dirty="0" smtClean="0"/>
              <a:t>t </a:t>
            </a:r>
            <a:r>
              <a:rPr lang="en-GB" sz="2800" dirty="0"/>
              <a:t>did not completely </a:t>
            </a:r>
            <a:r>
              <a:rPr lang="en-GB" sz="2800" dirty="0" smtClean="0"/>
              <a:t>abolish the effect of AMPH (fig 8)</a:t>
            </a:r>
          </a:p>
          <a:p>
            <a:pPr marL="441325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Cocaine inhibited AMPH uptake </a:t>
            </a:r>
            <a:r>
              <a:rPr lang="en-GB" sz="2800" dirty="0"/>
              <a:t>into the presynaptic bouton (fig </a:t>
            </a:r>
            <a:r>
              <a:rPr lang="en-GB" sz="2800" dirty="0" smtClean="0"/>
              <a:t>9)</a:t>
            </a:r>
            <a:endParaRPr lang="en-GB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20979951" y="27052652"/>
            <a:ext cx="7621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Figure </a:t>
            </a:r>
            <a:r>
              <a:rPr lang="en-GB" sz="2400" b="1" i="1" dirty="0"/>
              <a:t>6</a:t>
            </a:r>
            <a:r>
              <a:rPr lang="en-GB" sz="2400" b="1" i="1" dirty="0" smtClean="0"/>
              <a:t> : DA uptake in the </a:t>
            </a:r>
            <a:r>
              <a:rPr lang="en-GB" sz="2400" b="1" i="1" dirty="0" err="1" smtClean="0"/>
              <a:t>presynapse</a:t>
            </a:r>
            <a:r>
              <a:rPr lang="en-GB" sz="2400" b="1" i="1" dirty="0" smtClean="0"/>
              <a:t> with differing AMPH </a:t>
            </a:r>
            <a:r>
              <a:rPr lang="en-GB" sz="2400" b="1" i="1" dirty="0" err="1" smtClean="0"/>
              <a:t>concernrations</a:t>
            </a:r>
            <a:r>
              <a:rPr lang="en-GB" sz="2400" b="1" i="1" dirty="0" smtClean="0"/>
              <a:t>.    </a:t>
            </a:r>
            <a:endParaRPr lang="en-GB" sz="1273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14399560" y="21861490"/>
            <a:ext cx="13873157" cy="7082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2" b="1" dirty="0" smtClean="0">
                <a:solidFill>
                  <a:schemeClr val="bg1"/>
                </a:solidFill>
              </a:rPr>
              <a:t>Effects </a:t>
            </a:r>
            <a:r>
              <a:rPr lang="en-GB" sz="4002" b="1" dirty="0">
                <a:solidFill>
                  <a:schemeClr val="bg1"/>
                </a:solidFill>
              </a:rPr>
              <a:t>of different </a:t>
            </a:r>
            <a:r>
              <a:rPr lang="en-GB" sz="4002" b="1" dirty="0" smtClean="0">
                <a:solidFill>
                  <a:schemeClr val="bg1"/>
                </a:solidFill>
              </a:rPr>
              <a:t>AMPH levels</a:t>
            </a:r>
            <a:endParaRPr lang="en-GB" sz="4002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056733" y="23017589"/>
            <a:ext cx="6016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"/>
            <a:r>
              <a:rPr lang="en-GB" sz="2800" dirty="0" smtClean="0"/>
              <a:t>DA levels in the </a:t>
            </a:r>
            <a:r>
              <a:rPr lang="en-GB" sz="2800" dirty="0" err="1" smtClean="0"/>
              <a:t>presynapse</a:t>
            </a:r>
            <a:r>
              <a:rPr lang="en-GB" sz="2800" dirty="0" smtClean="0"/>
              <a:t> (fig.6):</a:t>
            </a:r>
          </a:p>
          <a:p>
            <a:pPr marL="555625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Low concentration of AMPH reduces [DA] in the </a:t>
            </a:r>
            <a:r>
              <a:rPr lang="en-GB" sz="2800" dirty="0" err="1" smtClean="0"/>
              <a:t>presynapse</a:t>
            </a:r>
            <a:r>
              <a:rPr lang="en-GB" sz="2800" dirty="0" smtClean="0"/>
              <a:t> by inhibiting DA uptake</a:t>
            </a:r>
          </a:p>
          <a:p>
            <a:pPr marL="555625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High concentration of AMPH initially increases [DA] as DA is </a:t>
            </a:r>
            <a:r>
              <a:rPr lang="en-GB" sz="2800" dirty="0" smtClean="0">
                <a:solidFill>
                  <a:srgbClr val="FF0000"/>
                </a:solidFill>
              </a:rPr>
              <a:t>partially excluded </a:t>
            </a:r>
            <a:r>
              <a:rPr lang="en-GB" sz="2800" dirty="0" smtClean="0"/>
              <a:t>out the vesicle. DA concentration then decreases due to the effect DAT reversal and inhibited DA </a:t>
            </a:r>
            <a:r>
              <a:rPr lang="en-GB" sz="2800" dirty="0"/>
              <a:t>u</a:t>
            </a:r>
            <a:r>
              <a:rPr lang="en-GB" sz="2800" dirty="0" smtClean="0"/>
              <a:t>ptake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076383" y="8896622"/>
            <a:ext cx="76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Figure </a:t>
            </a:r>
            <a:r>
              <a:rPr lang="en-GB" sz="2400" b="1" i="1" dirty="0" smtClean="0"/>
              <a:t>7 : DA levels in the cleft with differing [AMPH]</a:t>
            </a:r>
            <a:endParaRPr lang="en-GB" sz="1273" i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/>
          <a:stretch/>
        </p:blipFill>
        <p:spPr>
          <a:xfrm>
            <a:off x="20343858" y="4211467"/>
            <a:ext cx="7827376" cy="410033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4502247" y="9262181"/>
            <a:ext cx="13655566" cy="2665493"/>
            <a:chOff x="14451447" y="9100859"/>
            <a:chExt cx="14706140" cy="304271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6" r="23473"/>
            <a:stretch/>
          </p:blipFill>
          <p:spPr>
            <a:xfrm>
              <a:off x="14451447" y="9100859"/>
              <a:ext cx="3715940" cy="303813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2" r="23650"/>
            <a:stretch/>
          </p:blipFill>
          <p:spPr>
            <a:xfrm>
              <a:off x="21809001" y="9107800"/>
              <a:ext cx="3694173" cy="303577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67" r="23291"/>
            <a:stretch/>
          </p:blipFill>
          <p:spPr>
            <a:xfrm>
              <a:off x="18131300" y="9107800"/>
              <a:ext cx="3730265" cy="303546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8" r="23666"/>
            <a:stretch/>
          </p:blipFill>
          <p:spPr>
            <a:xfrm>
              <a:off x="25454797" y="9107622"/>
              <a:ext cx="3702790" cy="303564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50621" y="17522027"/>
                <a:ext cx="6489967" cy="297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Equation </a:t>
                </a:r>
                <a:r>
                  <a:rPr lang="en-US" sz="2800" dirty="0"/>
                  <a:t>(1) was solved numerically using a finite-difference scheme, an implementation of which can be seen in equation (2), where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/>
                        </m:ctrlPr>
                      </m:sSubSupPr>
                      <m:e>
                        <m:r>
                          <a:rPr lang="en-US" sz="2800" i="1"/>
                          <m:t> </m:t>
                        </m:r>
                        <m:r>
                          <a:rPr lang="en-US" sz="2800" i="1"/>
                          <m:t>𝑢</m:t>
                        </m:r>
                      </m:e>
                      <m:sub>
                        <m:r>
                          <a:rPr lang="en-US" sz="2800" i="1"/>
                          <m:t>𝑖</m:t>
                        </m:r>
                      </m:sub>
                      <m:sup>
                        <m:r>
                          <a:rPr lang="en-US" sz="2800" i="1"/>
                          <m:t>𝑗</m:t>
                        </m:r>
                      </m:sup>
                    </m:sSubSup>
                    <m:r>
                      <a:rPr lang="en-US" sz="2800" i="1"/>
                      <m:t>≔</m:t>
                    </m:r>
                    <m:r>
                      <a:rPr lang="en-US" sz="2800" i="1"/>
                      <m:t>𝑢</m:t>
                    </m:r>
                    <m:d>
                      <m:dPr>
                        <m:ctrlPr>
                          <a:rPr lang="en-GB" sz="2800" i="1"/>
                        </m:ctrlPr>
                      </m:dPr>
                      <m:e>
                        <m:r>
                          <a:rPr lang="en-US" sz="2800" i="1"/>
                          <m:t>𝑖</m:t>
                        </m:r>
                        <m:r>
                          <a:rPr lang="el-GR" sz="2800" i="1"/>
                          <m:t>𝛥</m:t>
                        </m:r>
                        <m:r>
                          <a:rPr lang="en-US" sz="2800" i="1"/>
                          <m:t>𝑥</m:t>
                        </m:r>
                        <m:r>
                          <a:rPr lang="en-US" sz="2800" i="1"/>
                          <m:t>,</m:t>
                        </m:r>
                        <m:r>
                          <a:rPr lang="en-US" sz="2800" i="1"/>
                          <m:t>𝑗</m:t>
                        </m:r>
                        <m:r>
                          <a:rPr lang="el-GR" sz="2800" i="1"/>
                          <m:t>𝛥</m:t>
                        </m:r>
                        <m:r>
                          <a:rPr lang="en-US" sz="2800" i="1"/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GB" sz="2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21" y="17522027"/>
                <a:ext cx="6489967" cy="2977546"/>
              </a:xfrm>
              <a:prstGeom prst="rect">
                <a:avLst/>
              </a:prstGeom>
              <a:blipFill rotWithShape="0">
                <a:blip r:embed="rId20"/>
                <a:stretch>
                  <a:fillRect l="-1692" t="-1840" r="-18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7422501" y="22398190"/>
            <a:ext cx="19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53473" y="22395320"/>
            <a:ext cx="19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0405133" y="7965933"/>
            <a:ext cx="806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Figure </a:t>
            </a:r>
            <a:r>
              <a:rPr lang="en-GB" sz="2400" b="1" i="1" dirty="0"/>
              <a:t>3</a:t>
            </a:r>
            <a:r>
              <a:rPr lang="en-GB" sz="2400" b="1" i="1" dirty="0" smtClean="0"/>
              <a:t> </a:t>
            </a:r>
            <a:r>
              <a:rPr lang="en-GB" sz="2400" b="1" i="1" dirty="0"/>
              <a:t>:  BMA results with and without AMPH and </a:t>
            </a:r>
            <a:r>
              <a:rPr lang="en-GB" sz="2400" b="1" i="1" dirty="0" smtClean="0"/>
              <a:t>Cocaine</a:t>
            </a:r>
            <a:endParaRPr lang="en-GB" sz="2400" b="1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9698" y="29085710"/>
            <a:ext cx="41424553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REFERENCES</a:t>
            </a:r>
            <a:r>
              <a:rPr lang="en-GB" dirty="0" smtClean="0">
                <a:solidFill>
                  <a:srgbClr val="FF0000"/>
                </a:solidFill>
              </a:rPr>
              <a:t>!!!!!!!!!!!!!!!!!!!!!!!!!!!!!!!!!!!!!!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477365" y="15332511"/>
            <a:ext cx="742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Figure </a:t>
            </a:r>
            <a:r>
              <a:rPr lang="en-GB" sz="2400" b="1" i="1" dirty="0" smtClean="0"/>
              <a:t>8 (top) </a:t>
            </a:r>
            <a:r>
              <a:rPr lang="en-GB" sz="2400" b="1" i="1" dirty="0"/>
              <a:t>: </a:t>
            </a:r>
            <a:r>
              <a:rPr lang="en-GB" sz="2400" b="1" i="1" dirty="0" smtClean="0"/>
              <a:t>DA uptake in the </a:t>
            </a:r>
            <a:r>
              <a:rPr lang="en-GB" sz="2400" b="1" i="1" dirty="0" err="1" smtClean="0"/>
              <a:t>presynapse</a:t>
            </a:r>
            <a:r>
              <a:rPr lang="en-GB" sz="2400" b="1" i="1" dirty="0" smtClean="0"/>
              <a:t> with differing levels of cocaine and AMPH </a:t>
            </a:r>
            <a:endParaRPr lang="en-GB" sz="1273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4426301" y="16687819"/>
            <a:ext cx="7479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Figure </a:t>
            </a:r>
            <a:r>
              <a:rPr lang="en-GB" sz="2400" b="1" i="1" dirty="0" smtClean="0"/>
              <a:t>9 (left) </a:t>
            </a:r>
            <a:r>
              <a:rPr lang="en-GB" sz="2400" b="1" i="1" dirty="0"/>
              <a:t>: </a:t>
            </a:r>
            <a:r>
              <a:rPr lang="en-GB" sz="2400" b="1" i="1" dirty="0" smtClean="0"/>
              <a:t>DA uptake in the </a:t>
            </a:r>
            <a:r>
              <a:rPr lang="en-GB" sz="2400" b="1" i="1" dirty="0" err="1" smtClean="0"/>
              <a:t>presynapse</a:t>
            </a:r>
            <a:r>
              <a:rPr lang="en-GB" sz="2400" b="1" i="1" dirty="0" smtClean="0"/>
              <a:t> with differing levels of cocaine and AMPH </a:t>
            </a:r>
            <a:endParaRPr lang="en-GB" sz="1273" i="1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71"/>
          <a:stretch/>
        </p:blipFill>
        <p:spPr>
          <a:xfrm>
            <a:off x="29149879" y="14471607"/>
            <a:ext cx="5130186" cy="409906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0" t="39095" b="45195"/>
          <a:stretch/>
        </p:blipFill>
        <p:spPr>
          <a:xfrm>
            <a:off x="34194162" y="17370753"/>
            <a:ext cx="1905637" cy="11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9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99" y="15963663"/>
            <a:ext cx="4944165" cy="340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789" y="22880101"/>
            <a:ext cx="5483661" cy="3771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18122" y="26786377"/>
            <a:ext cx="620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Figure </a:t>
            </a:r>
            <a:r>
              <a:rPr lang="en-GB" sz="2000" b="1" i="1" dirty="0"/>
              <a:t>6</a:t>
            </a:r>
            <a:r>
              <a:rPr lang="en-GB" sz="2000" b="1" i="1" dirty="0" smtClean="0"/>
              <a:t> </a:t>
            </a:r>
            <a:r>
              <a:rPr lang="en-GB" sz="2000" b="1" i="1" dirty="0" smtClean="0"/>
              <a:t>: Basal level of Dopamine leading to changes in D1 occupancy</a:t>
            </a:r>
          </a:p>
          <a:p>
            <a:r>
              <a:rPr lang="en-GB" sz="2000" i="1" dirty="0" smtClean="0"/>
              <a:t>CHANGE THE ORDER OF THE LINES!!!!!!!!!!!!!!!!!!!!!</a:t>
            </a:r>
            <a:r>
              <a:rPr lang="en-GB" sz="2000" b="1" i="1" dirty="0" smtClean="0"/>
              <a:t> </a:t>
            </a:r>
            <a:endParaRPr lang="en-GB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5009245" y="20455896"/>
            <a:ext cx="13113579" cy="287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Figure </a:t>
            </a:r>
            <a:r>
              <a:rPr lang="en-GB" sz="2400" b="1" i="1" dirty="0" smtClean="0"/>
              <a:t>5 </a:t>
            </a:r>
            <a:r>
              <a:rPr lang="en-GB" sz="2400" b="1" i="1" dirty="0"/>
              <a:t>: Stills of </a:t>
            </a:r>
            <a:r>
              <a:rPr lang="en-GB" sz="2400" b="1" i="1" dirty="0" smtClean="0"/>
              <a:t>a </a:t>
            </a:r>
            <a:r>
              <a:rPr lang="en-GB" sz="2400" b="1" i="1" dirty="0"/>
              <a:t>dopamine vesicle release from the presynaptic bouton. </a:t>
            </a:r>
          </a:p>
          <a:p>
            <a:r>
              <a:rPr lang="en-GB" sz="2400" i="1" dirty="0"/>
              <a:t>(A) </a:t>
            </a:r>
            <a:r>
              <a:rPr lang="en-GB" sz="2400" i="1" dirty="0" smtClean="0"/>
              <a:t>DA </a:t>
            </a:r>
            <a:r>
              <a:rPr lang="en-GB" sz="2400" i="1" dirty="0"/>
              <a:t>molecules are stored in the vesicle at the active zone ready for release. </a:t>
            </a:r>
            <a:r>
              <a:rPr lang="en-GB" sz="2400" i="1" dirty="0" smtClean="0"/>
              <a:t>(B</a:t>
            </a:r>
            <a:r>
              <a:rPr lang="en-GB" sz="2400" i="1" dirty="0"/>
              <a:t>) Mid-vesicular release </a:t>
            </a:r>
            <a:r>
              <a:rPr lang="en-GB" sz="2400" i="1" dirty="0" smtClean="0"/>
              <a:t>with DA diffusing </a:t>
            </a:r>
            <a:r>
              <a:rPr lang="en-GB" sz="2400" i="1" dirty="0"/>
              <a:t>out of the bouton. Some D1 receptors (blue) on the postsynaptic membrane become bound to DA (cyan</a:t>
            </a:r>
            <a:r>
              <a:rPr lang="en-GB" sz="2400" i="1" dirty="0" smtClean="0"/>
              <a:t>). (</a:t>
            </a:r>
            <a:r>
              <a:rPr lang="en-GB" sz="2400" i="1" dirty="0"/>
              <a:t>C) DA from the release has been either taken up into the presynaptic bouton or diffused out of the cleft</a:t>
            </a:r>
          </a:p>
          <a:p>
            <a:r>
              <a:rPr lang="en-GB" sz="2400" i="1" dirty="0"/>
              <a:t>DA = yellow, AMPH = pink,  DAT = red, DAT-DA = orange, DAT-AMPH = purple, DAT-COC = maroon, D1 = blue, D1DA = cyan. Scale bar represents 10nm.</a:t>
            </a:r>
          </a:p>
          <a:p>
            <a:endParaRPr lang="en-GB" sz="1273" i="1" dirty="0"/>
          </a:p>
        </p:txBody>
      </p:sp>
    </p:spTree>
    <p:extLst>
      <p:ext uri="{BB962C8B-B14F-4D97-AF65-F5344CB8AC3E}">
        <p14:creationId xmlns:p14="http://schemas.microsoft.com/office/powerpoint/2010/main" val="282720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1021</Words>
  <Application>Microsoft Office PowerPoint</Application>
  <PresentationFormat>Custom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Modelling Addictive Drugs at Striatal Dopaminergic Synapses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Addictive Drugs at Striatal Dopaminergic Synapses Louisa Sober, Gregory Tate, Catrin Lloyd  Part III System Biology University of Cambridge</dc:title>
  <dc:creator>Catrin Lloyd</dc:creator>
  <cp:lastModifiedBy>Catrin Lloyd</cp:lastModifiedBy>
  <cp:revision>75</cp:revision>
  <dcterms:created xsi:type="dcterms:W3CDTF">2018-03-03T17:33:11Z</dcterms:created>
  <dcterms:modified xsi:type="dcterms:W3CDTF">2018-03-12T22:12:24Z</dcterms:modified>
</cp:coreProperties>
</file>