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snapToObjects="1">
      <p:cViewPr varScale="1">
        <p:scale>
          <a:sx n="79" d="100"/>
          <a:sy n="79" d="100"/>
        </p:scale>
        <p:origin x="240"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12/22/19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avelform-etl.herokuapp.com/" TargetMode="External"/><Relationship Id="rId2" Type="http://schemas.openxmlformats.org/officeDocument/2006/relationships/hyperlink" Target="https://github.com/tateha26/ETL_Project_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A577-2614-5B42-A0D0-B2ACA4BBC8E2}"/>
              </a:ext>
            </a:extLst>
          </p:cNvPr>
          <p:cNvSpPr>
            <a:spLocks noGrp="1"/>
          </p:cNvSpPr>
          <p:nvPr>
            <p:ph type="ctrTitle"/>
          </p:nvPr>
        </p:nvSpPr>
        <p:spPr/>
        <p:txBody>
          <a:bodyPr/>
          <a:lstStyle/>
          <a:p>
            <a:r>
              <a:rPr lang="en-US" dirty="0"/>
              <a:t>ETL Project 2 </a:t>
            </a:r>
          </a:p>
        </p:txBody>
      </p:sp>
      <p:sp>
        <p:nvSpPr>
          <p:cNvPr id="3" name="Subtitle 2">
            <a:extLst>
              <a:ext uri="{FF2B5EF4-FFF2-40B4-BE49-F238E27FC236}">
                <a16:creationId xmlns:a16="http://schemas.microsoft.com/office/drawing/2014/main" id="{0EA3F281-EBE7-A04B-9A4A-B32DEA2C8CB4}"/>
              </a:ext>
            </a:extLst>
          </p:cNvPr>
          <p:cNvSpPr>
            <a:spLocks noGrp="1"/>
          </p:cNvSpPr>
          <p:nvPr>
            <p:ph type="subTitle" idx="1"/>
          </p:nvPr>
        </p:nvSpPr>
        <p:spPr/>
        <p:txBody>
          <a:bodyPr/>
          <a:lstStyle/>
          <a:p>
            <a:r>
              <a:rPr lang="en-US" dirty="0"/>
              <a:t>JANICE JAVIER, HANNAH TATE</a:t>
            </a:r>
          </a:p>
        </p:txBody>
      </p:sp>
    </p:spTree>
    <p:extLst>
      <p:ext uri="{BB962C8B-B14F-4D97-AF65-F5344CB8AC3E}">
        <p14:creationId xmlns:p14="http://schemas.microsoft.com/office/powerpoint/2010/main" val="364152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4AD2-A93F-7A45-A0D9-D3A1F5907E95}"/>
              </a:ext>
            </a:extLst>
          </p:cNvPr>
          <p:cNvSpPr>
            <a:spLocks noGrp="1"/>
          </p:cNvSpPr>
          <p:nvPr>
            <p:ph type="title"/>
          </p:nvPr>
        </p:nvSpPr>
        <p:spPr/>
        <p:txBody>
          <a:bodyPr/>
          <a:lstStyle/>
          <a:p>
            <a:pPr algn="ctr"/>
            <a:r>
              <a:rPr lang="en-US" dirty="0"/>
              <a:t>WHAT DID WE DO? </a:t>
            </a:r>
            <a:br>
              <a:rPr lang="en-US" dirty="0"/>
            </a:br>
            <a:r>
              <a:rPr lang="en-US" dirty="0"/>
              <a:t>extract, TRANSFORM, LOAD (ETL)</a:t>
            </a:r>
          </a:p>
        </p:txBody>
      </p:sp>
      <p:sp>
        <p:nvSpPr>
          <p:cNvPr id="3" name="Content Placeholder 2">
            <a:extLst>
              <a:ext uri="{FF2B5EF4-FFF2-40B4-BE49-F238E27FC236}">
                <a16:creationId xmlns:a16="http://schemas.microsoft.com/office/drawing/2014/main" id="{1F78020B-B300-EC43-9F22-F41AF66213CF}"/>
              </a:ext>
            </a:extLst>
          </p:cNvPr>
          <p:cNvSpPr>
            <a:spLocks noGrp="1"/>
          </p:cNvSpPr>
          <p:nvPr>
            <p:ph idx="1"/>
          </p:nvPr>
        </p:nvSpPr>
        <p:spPr>
          <a:xfrm>
            <a:off x="1024128" y="2084832"/>
            <a:ext cx="9720073" cy="4023360"/>
          </a:xfrm>
        </p:spPr>
        <p:txBody>
          <a:bodyPr>
            <a:normAutofit fontScale="92500" lnSpcReduction="20000"/>
          </a:bodyPr>
          <a:lstStyle/>
          <a:p>
            <a:pPr marL="0" indent="0">
              <a:buNone/>
            </a:pPr>
            <a:r>
              <a:rPr lang="en-US" b="1" u="sng" dirty="0"/>
              <a:t>TASK</a:t>
            </a:r>
            <a:r>
              <a:rPr lang="en-US" dirty="0"/>
              <a:t>: To create a web-based platform with a fillable form to populate a cloud-based SQL database upon submission of data. This platform is intended to serve as a foundation to further integrate subsequent customized report outputs and approval workflows to help optimize efficient automation. </a:t>
            </a:r>
          </a:p>
          <a:p>
            <a:pPr marL="457200" indent="-457200">
              <a:buFont typeface="+mj-lt"/>
              <a:buAutoNum type="arabicPeriod"/>
            </a:pPr>
            <a:r>
              <a:rPr lang="en-US" b="1" dirty="0"/>
              <a:t>Extract</a:t>
            </a:r>
            <a:r>
              <a:rPr lang="en-US" dirty="0"/>
              <a:t>: Data source/normalization resided in a SQL database created using MySQL hosted in Amazon Web Services (AWS).</a:t>
            </a:r>
          </a:p>
          <a:p>
            <a:pPr marL="457200" indent="-457200">
              <a:buFont typeface="+mj-lt"/>
              <a:buAutoNum type="arabicPeriod"/>
            </a:pPr>
            <a:r>
              <a:rPr lang="en-US" b="1" dirty="0"/>
              <a:t>Transform</a:t>
            </a:r>
            <a:r>
              <a:rPr lang="en-US" dirty="0"/>
              <a:t>: The “transformation” of data is best characterized in how we took the existing fields associated to each of the tables within the SQL database and developed a front-end web-based form. There was no data in attribution to each of the fields </a:t>
            </a:r>
          </a:p>
          <a:p>
            <a:pPr marL="457200" indent="-457200">
              <a:buFont typeface="+mj-lt"/>
              <a:buAutoNum type="arabicPeriod"/>
            </a:pPr>
            <a:r>
              <a:rPr lang="en-US" b="1" dirty="0"/>
              <a:t>Load</a:t>
            </a:r>
            <a:r>
              <a:rPr lang="en-US" dirty="0"/>
              <a:t>: The data loading process was essentially a “user-input” model, where the database is populated via user-input and loaded accordingly over time. </a:t>
            </a:r>
          </a:p>
          <a:p>
            <a:pPr marL="0" indent="0">
              <a:buNone/>
            </a:pPr>
            <a:r>
              <a:rPr lang="en-US" b="1" u="sng" dirty="0"/>
              <a:t>WAY FORWARD: </a:t>
            </a:r>
            <a:r>
              <a:rPr lang="en-US" dirty="0"/>
              <a:t>Explore different methods to incorporating workflows whether it is by integrating automatic email generation tied with reports automation, approval work-flows,  enabling more efficient budget tracking, etc. </a:t>
            </a:r>
          </a:p>
        </p:txBody>
      </p:sp>
    </p:spTree>
    <p:extLst>
      <p:ext uri="{BB962C8B-B14F-4D97-AF65-F5344CB8AC3E}">
        <p14:creationId xmlns:p14="http://schemas.microsoft.com/office/powerpoint/2010/main" val="184745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17D70-6F96-484D-BF10-D02D053CFB9D}"/>
              </a:ext>
            </a:extLst>
          </p:cNvPr>
          <p:cNvSpPr>
            <a:spLocks noGrp="1"/>
          </p:cNvSpPr>
          <p:nvPr>
            <p:ph type="title"/>
          </p:nvPr>
        </p:nvSpPr>
        <p:spPr/>
        <p:txBody>
          <a:bodyPr/>
          <a:lstStyle/>
          <a:p>
            <a:r>
              <a:rPr lang="en-US" dirty="0"/>
              <a:t>HOW DID WE DO IT?</a:t>
            </a:r>
          </a:p>
        </p:txBody>
      </p:sp>
      <p:sp>
        <p:nvSpPr>
          <p:cNvPr id="3" name="Content Placeholder 2">
            <a:extLst>
              <a:ext uri="{FF2B5EF4-FFF2-40B4-BE49-F238E27FC236}">
                <a16:creationId xmlns:a16="http://schemas.microsoft.com/office/drawing/2014/main" id="{982B0425-2381-2F4C-8503-81C449086C72}"/>
              </a:ext>
            </a:extLst>
          </p:cNvPr>
          <p:cNvSpPr>
            <a:spLocks noGrp="1"/>
          </p:cNvSpPr>
          <p:nvPr>
            <p:ph idx="1"/>
          </p:nvPr>
        </p:nvSpPr>
        <p:spPr>
          <a:xfrm>
            <a:off x="1024127" y="1770994"/>
            <a:ext cx="9720073" cy="4023360"/>
          </a:xfrm>
        </p:spPr>
        <p:txBody>
          <a:bodyPr>
            <a:normAutofit fontScale="92500" lnSpcReduction="20000"/>
          </a:bodyPr>
          <a:lstStyle/>
          <a:p>
            <a:pPr marL="457200" indent="-457200">
              <a:buFont typeface="+mj-lt"/>
              <a:buAutoNum type="arabicPeriod"/>
            </a:pPr>
            <a:r>
              <a:rPr lang="en-US" dirty="0"/>
              <a:t>We organized our files into different folders located in our local machine. The folders consisted of the following: static, templates.</a:t>
            </a:r>
          </a:p>
          <a:p>
            <a:pPr marL="457200" indent="-457200">
              <a:buFont typeface="+mj-lt"/>
              <a:buAutoNum type="arabicPeriod"/>
            </a:pPr>
            <a:r>
              <a:rPr lang="en-US" dirty="0"/>
              <a:t>We used the “app.py” file as the central nervous system to all the other files we created. In our case, we had all the code with the functions associated with the “app.py” folder and then created different files and libraries to call to. This included:</a:t>
            </a:r>
          </a:p>
          <a:p>
            <a:pPr>
              <a:buFont typeface="Courier New" panose="02070309020205020404" pitchFamily="49" charset="0"/>
              <a:buChar char="o"/>
            </a:pPr>
            <a:r>
              <a:rPr lang="en-US" dirty="0"/>
              <a:t> Bootstrap stylesheets referenced. </a:t>
            </a:r>
          </a:p>
          <a:p>
            <a:pPr>
              <a:buFont typeface="Courier New" panose="02070309020205020404" pitchFamily="49" charset="0"/>
              <a:buChar char="o"/>
            </a:pPr>
            <a:r>
              <a:rPr lang="en-US" dirty="0"/>
              <a:t> Using </a:t>
            </a:r>
            <a:r>
              <a:rPr lang="en-US" dirty="0" err="1"/>
              <a:t>SQLAlchemy</a:t>
            </a:r>
            <a:r>
              <a:rPr lang="en-US" dirty="0"/>
              <a:t> in order to establish the database connection using config file credentials. </a:t>
            </a:r>
          </a:p>
          <a:p>
            <a:pPr>
              <a:buFont typeface="Courier New" panose="02070309020205020404" pitchFamily="49" charset="0"/>
              <a:buChar char="o"/>
            </a:pPr>
            <a:r>
              <a:rPr lang="en-US" dirty="0"/>
              <a:t> Using additional Flask functions to initiate formatting processes in association to the web-page. These were: </a:t>
            </a:r>
            <a:r>
              <a:rPr lang="en-US" dirty="0" err="1"/>
              <a:t>render_template</a:t>
            </a:r>
            <a:r>
              <a:rPr lang="en-US" dirty="0"/>
              <a:t>, </a:t>
            </a:r>
            <a:r>
              <a:rPr lang="en-US" dirty="0" err="1"/>
              <a:t>jsonify</a:t>
            </a:r>
            <a:r>
              <a:rPr lang="en-US" dirty="0"/>
              <a:t>, and request.</a:t>
            </a:r>
          </a:p>
          <a:p>
            <a:pPr>
              <a:buFont typeface="Courier New" panose="02070309020205020404" pitchFamily="49" charset="0"/>
              <a:buChar char="o"/>
            </a:pPr>
            <a:r>
              <a:rPr lang="en-US" dirty="0"/>
              <a:t> Using </a:t>
            </a:r>
            <a:r>
              <a:rPr lang="en-US" dirty="0" err="1"/>
              <a:t>SQLAlchemy</a:t>
            </a:r>
            <a:r>
              <a:rPr lang="en-US" dirty="0"/>
              <a:t> to establish the database connection and also initiate the process to populate the cloud-based database. There were three functions imported in association with </a:t>
            </a:r>
            <a:r>
              <a:rPr lang="en-US" dirty="0" err="1"/>
              <a:t>SQLAlchemy</a:t>
            </a:r>
            <a:r>
              <a:rPr lang="en-US" dirty="0"/>
              <a:t> here: “</a:t>
            </a:r>
            <a:r>
              <a:rPr lang="en-US" dirty="0" err="1"/>
              <a:t>create_engine</a:t>
            </a:r>
            <a:r>
              <a:rPr lang="en-US" dirty="0"/>
              <a:t>”, “</a:t>
            </a:r>
            <a:r>
              <a:rPr lang="en-US" dirty="0" err="1"/>
              <a:t>automap</a:t>
            </a:r>
            <a:br>
              <a:rPr lang="en-US" dirty="0"/>
            </a:br>
            <a:r>
              <a:rPr lang="en-US" dirty="0"/>
              <a:t>_base” and “Session</a:t>
            </a:r>
            <a:r>
              <a:rPr lang="en-US"/>
              <a:t>”. </a:t>
            </a:r>
            <a:endParaRPr lang="en-US" u="sng" dirty="0"/>
          </a:p>
          <a:p>
            <a:endParaRPr lang="en-US" dirty="0"/>
          </a:p>
        </p:txBody>
      </p:sp>
    </p:spTree>
    <p:extLst>
      <p:ext uri="{BB962C8B-B14F-4D97-AF65-F5344CB8AC3E}">
        <p14:creationId xmlns:p14="http://schemas.microsoft.com/office/powerpoint/2010/main" val="212389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FED2-A72E-7143-92C5-B81E2EC5A6BE}"/>
              </a:ext>
            </a:extLst>
          </p:cNvPr>
          <p:cNvSpPr>
            <a:spLocks noGrp="1"/>
          </p:cNvSpPr>
          <p:nvPr>
            <p:ph type="title"/>
          </p:nvPr>
        </p:nvSpPr>
        <p:spPr/>
        <p:txBody>
          <a:bodyPr/>
          <a:lstStyle/>
          <a:p>
            <a:r>
              <a:rPr lang="en-US" dirty="0"/>
              <a:t>WHAT WAS INTERESTING?</a:t>
            </a:r>
          </a:p>
        </p:txBody>
      </p:sp>
      <p:sp>
        <p:nvSpPr>
          <p:cNvPr id="3" name="Content Placeholder 2">
            <a:extLst>
              <a:ext uri="{FF2B5EF4-FFF2-40B4-BE49-F238E27FC236}">
                <a16:creationId xmlns:a16="http://schemas.microsoft.com/office/drawing/2014/main" id="{F13DA6E5-0AB2-A948-A42F-C32F5F5FD2BE}"/>
              </a:ext>
            </a:extLst>
          </p:cNvPr>
          <p:cNvSpPr>
            <a:spLocks noGrp="1"/>
          </p:cNvSpPr>
          <p:nvPr>
            <p:ph idx="1"/>
          </p:nvPr>
        </p:nvSpPr>
        <p:spPr/>
        <p:txBody>
          <a:bodyPr/>
          <a:lstStyle/>
          <a:p>
            <a:r>
              <a:rPr lang="en-US" dirty="0" err="1"/>
              <a:t>SQLAlchemy</a:t>
            </a:r>
            <a:r>
              <a:rPr lang="en-US" dirty="0"/>
              <a:t> ORM (Object Relational Mapping)</a:t>
            </a:r>
          </a:p>
          <a:p>
            <a:pPr>
              <a:buFont typeface="Courier New" panose="02070309020205020404" pitchFamily="49" charset="0"/>
              <a:buChar char="o"/>
            </a:pPr>
            <a:r>
              <a:rPr lang="en-US" dirty="0"/>
              <a:t> You can create a SQL schema using SQL Alchemy and render that inside the SQL database once a connection is established. </a:t>
            </a:r>
          </a:p>
          <a:p>
            <a:pPr>
              <a:buFont typeface="Courier New" panose="02070309020205020404" pitchFamily="49" charset="0"/>
              <a:buChar char="o"/>
            </a:pPr>
            <a:r>
              <a:rPr lang="en-US" dirty="0"/>
              <a:t> Creating a “Session” class starts a communication session with the database. The information associated with the communication is populated by using “Session” and calling “add”. ”Session” commit will commit the changes to the database. The “Rollback” function can undo changes and the “Query” function to “Session” permits searching the database. </a:t>
            </a:r>
          </a:p>
        </p:txBody>
      </p:sp>
    </p:spTree>
    <p:extLst>
      <p:ext uri="{BB962C8B-B14F-4D97-AF65-F5344CB8AC3E}">
        <p14:creationId xmlns:p14="http://schemas.microsoft.com/office/powerpoint/2010/main" val="174998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139C-AA3C-2A43-AA96-B413192ED096}"/>
              </a:ext>
            </a:extLst>
          </p:cNvPr>
          <p:cNvSpPr>
            <a:spLocks noGrp="1"/>
          </p:cNvSpPr>
          <p:nvPr>
            <p:ph type="title"/>
          </p:nvPr>
        </p:nvSpPr>
        <p:spPr/>
        <p:txBody>
          <a:bodyPr/>
          <a:lstStyle/>
          <a:p>
            <a:pPr algn="ctr"/>
            <a:r>
              <a:rPr lang="en-US" dirty="0"/>
              <a:t>The end</a:t>
            </a:r>
          </a:p>
        </p:txBody>
      </p:sp>
      <p:sp>
        <p:nvSpPr>
          <p:cNvPr id="3" name="Content Placeholder 2">
            <a:extLst>
              <a:ext uri="{FF2B5EF4-FFF2-40B4-BE49-F238E27FC236}">
                <a16:creationId xmlns:a16="http://schemas.microsoft.com/office/drawing/2014/main" id="{115F55DA-F761-6E4C-8861-AE824FF94BC5}"/>
              </a:ext>
            </a:extLst>
          </p:cNvPr>
          <p:cNvSpPr>
            <a:spLocks noGrp="1"/>
          </p:cNvSpPr>
          <p:nvPr>
            <p:ph idx="1"/>
          </p:nvPr>
        </p:nvSpPr>
        <p:spPr/>
        <p:txBody>
          <a:bodyPr/>
          <a:lstStyle/>
          <a:p>
            <a:r>
              <a:rPr lang="en-US" dirty="0"/>
              <a:t>Find our stuff here:</a:t>
            </a:r>
          </a:p>
          <a:p>
            <a:pPr marL="0" indent="0">
              <a:buNone/>
            </a:pPr>
            <a:r>
              <a:rPr lang="en-US" dirty="0">
                <a:hlinkClick r:id="rId2"/>
              </a:rPr>
              <a:t>https://github.com/tateha26/ETL_Project_2</a:t>
            </a:r>
            <a:endParaRPr lang="en-US" dirty="0"/>
          </a:p>
          <a:p>
            <a:pPr marL="0" indent="0">
              <a:buNone/>
            </a:pPr>
            <a:r>
              <a:rPr lang="en-US" dirty="0">
                <a:hlinkClick r:id="rId3"/>
              </a:rPr>
              <a:t>https://travelform-etl.herokuapp.com/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887596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124</TotalTime>
  <Words>506</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Courier New</vt:lpstr>
      <vt:lpstr>Tw Cen MT</vt:lpstr>
      <vt:lpstr>Tw Cen MT Condensed</vt:lpstr>
      <vt:lpstr>Wingdings 3</vt:lpstr>
      <vt:lpstr>Integral</vt:lpstr>
      <vt:lpstr>ETL Project 2 </vt:lpstr>
      <vt:lpstr>WHAT DID WE DO?  extract, TRANSFORM, LOAD (ETL)</vt:lpstr>
      <vt:lpstr>HOW DID WE DO IT?</vt:lpstr>
      <vt:lpstr>WHAT WAS INTERESTING?</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2 </dc:title>
  <dc:creator>Hannah Tate</dc:creator>
  <cp:lastModifiedBy>Hannah Tate</cp:lastModifiedBy>
  <cp:revision>14</cp:revision>
  <dcterms:created xsi:type="dcterms:W3CDTF">2019-12-22T14:29:48Z</dcterms:created>
  <dcterms:modified xsi:type="dcterms:W3CDTF">2019-12-22T16:34:03Z</dcterms:modified>
</cp:coreProperties>
</file>