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0"/>
  </p:notesMasterIdLst>
  <p:sldIdLst>
    <p:sldId id="256" r:id="rId2"/>
    <p:sldId id="257" r:id="rId3"/>
    <p:sldId id="264" r:id="rId4"/>
    <p:sldId id="259" r:id="rId5"/>
    <p:sldId id="265" r:id="rId6"/>
    <p:sldId id="274" r:id="rId7"/>
    <p:sldId id="270" r:id="rId8"/>
    <p:sldId id="272" r:id="rId9"/>
    <p:sldId id="271" r:id="rId10"/>
    <p:sldId id="269" r:id="rId11"/>
    <p:sldId id="267" r:id="rId12"/>
    <p:sldId id="268" r:id="rId13"/>
    <p:sldId id="275" r:id="rId14"/>
    <p:sldId id="277" r:id="rId15"/>
    <p:sldId id="262" r:id="rId16"/>
    <p:sldId id="263" r:id="rId17"/>
    <p:sldId id="276"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5"/>
    <p:restoredTop sz="88725"/>
  </p:normalViewPr>
  <p:slideViewPr>
    <p:cSldViewPr snapToGrid="0" snapToObjects="1">
      <p:cViewPr varScale="1">
        <p:scale>
          <a:sx n="76" d="100"/>
          <a:sy n="76" d="100"/>
        </p:scale>
        <p:origin x="10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D4325E-9C66-1D46-AE71-93FCC45B3E7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70EF959A-2D7C-8842-B106-E7BCDDDEACD1}">
      <dgm:prSet/>
      <dgm:spPr/>
      <dgm:t>
        <a:bodyPr/>
        <a:lstStyle/>
        <a:p>
          <a:r>
            <a:rPr lang="en-US" dirty="0"/>
            <a:t>Goods – Producing</a:t>
          </a:r>
        </a:p>
      </dgm:t>
    </dgm:pt>
    <dgm:pt modelId="{83477DDD-C024-1C49-A015-12F578247F4A}" type="parTrans" cxnId="{4685746E-2753-EC47-8189-FECFDC80E441}">
      <dgm:prSet/>
      <dgm:spPr/>
      <dgm:t>
        <a:bodyPr/>
        <a:lstStyle/>
        <a:p>
          <a:endParaRPr lang="en-US"/>
        </a:p>
      </dgm:t>
    </dgm:pt>
    <dgm:pt modelId="{FF3A9ECB-980E-3C4F-B030-A7E0ABF4A3F3}" type="sibTrans" cxnId="{4685746E-2753-EC47-8189-FECFDC80E441}">
      <dgm:prSet/>
      <dgm:spPr/>
      <dgm:t>
        <a:bodyPr/>
        <a:lstStyle/>
        <a:p>
          <a:endParaRPr lang="en-US"/>
        </a:p>
      </dgm:t>
    </dgm:pt>
    <dgm:pt modelId="{74C06073-DCC7-A748-8EC4-1C5BF12BEC1C}">
      <dgm:prSet custT="1"/>
      <dgm:spPr/>
      <dgm:t>
        <a:bodyPr/>
        <a:lstStyle/>
        <a:p>
          <a:r>
            <a:rPr lang="en-US" sz="1600" dirty="0"/>
            <a:t>Natural Resources &amp; Mining</a:t>
          </a:r>
        </a:p>
      </dgm:t>
    </dgm:pt>
    <dgm:pt modelId="{96E640CA-8FD3-AA41-8CE2-7F4DBF378B7A}" type="parTrans" cxnId="{59ACEA87-1EC4-134B-A2DF-6EAC79E0A471}">
      <dgm:prSet/>
      <dgm:spPr/>
      <dgm:t>
        <a:bodyPr/>
        <a:lstStyle/>
        <a:p>
          <a:endParaRPr lang="en-US"/>
        </a:p>
      </dgm:t>
    </dgm:pt>
    <dgm:pt modelId="{C59A1F62-C6ED-9C43-93D5-E0D6E6F2DD62}" type="sibTrans" cxnId="{59ACEA87-1EC4-134B-A2DF-6EAC79E0A471}">
      <dgm:prSet/>
      <dgm:spPr/>
      <dgm:t>
        <a:bodyPr/>
        <a:lstStyle/>
        <a:p>
          <a:endParaRPr lang="en-US"/>
        </a:p>
      </dgm:t>
    </dgm:pt>
    <dgm:pt modelId="{0C5CDFC5-5968-3248-B499-A3DB7628D4CE}">
      <dgm:prSet custT="1"/>
      <dgm:spPr/>
      <dgm:t>
        <a:bodyPr/>
        <a:lstStyle/>
        <a:p>
          <a:r>
            <a:rPr lang="en-US" sz="1600" dirty="0"/>
            <a:t>Construction</a:t>
          </a:r>
        </a:p>
      </dgm:t>
    </dgm:pt>
    <dgm:pt modelId="{5F65F1D4-C8E5-F44B-946A-49F37F99D411}" type="parTrans" cxnId="{3442CB53-29BE-284F-9E4C-7831EF2551D6}">
      <dgm:prSet/>
      <dgm:spPr/>
      <dgm:t>
        <a:bodyPr/>
        <a:lstStyle/>
        <a:p>
          <a:endParaRPr lang="en-US"/>
        </a:p>
      </dgm:t>
    </dgm:pt>
    <dgm:pt modelId="{C4482560-8D75-BC41-AAD9-B587C009A610}" type="sibTrans" cxnId="{3442CB53-29BE-284F-9E4C-7831EF2551D6}">
      <dgm:prSet/>
      <dgm:spPr/>
      <dgm:t>
        <a:bodyPr/>
        <a:lstStyle/>
        <a:p>
          <a:endParaRPr lang="en-US"/>
        </a:p>
      </dgm:t>
    </dgm:pt>
    <dgm:pt modelId="{82329F22-D997-E44C-A68E-393F0C4E02D7}">
      <dgm:prSet custT="1"/>
      <dgm:spPr/>
      <dgm:t>
        <a:bodyPr/>
        <a:lstStyle/>
        <a:p>
          <a:r>
            <a:rPr lang="en-US" sz="1600" dirty="0"/>
            <a:t>Manufacturing</a:t>
          </a:r>
        </a:p>
      </dgm:t>
    </dgm:pt>
    <dgm:pt modelId="{3B08C0C6-42AE-BD4B-B3A8-6224E2D1DBDB}" type="parTrans" cxnId="{52ECCD72-F488-C942-966B-BE62F3308A3C}">
      <dgm:prSet/>
      <dgm:spPr/>
      <dgm:t>
        <a:bodyPr/>
        <a:lstStyle/>
        <a:p>
          <a:endParaRPr lang="en-US"/>
        </a:p>
      </dgm:t>
    </dgm:pt>
    <dgm:pt modelId="{725FDDB0-CEAA-D54D-A685-0C8A0AD405F4}" type="sibTrans" cxnId="{52ECCD72-F488-C942-966B-BE62F3308A3C}">
      <dgm:prSet/>
      <dgm:spPr/>
      <dgm:t>
        <a:bodyPr/>
        <a:lstStyle/>
        <a:p>
          <a:endParaRPr lang="en-US"/>
        </a:p>
      </dgm:t>
    </dgm:pt>
    <dgm:pt modelId="{7BAA38C4-1BE8-954B-9D96-09BF8F25E793}">
      <dgm:prSet/>
      <dgm:spPr/>
      <dgm:t>
        <a:bodyPr/>
        <a:lstStyle/>
        <a:p>
          <a:r>
            <a:rPr lang="en-US" dirty="0"/>
            <a:t>Service – Providing</a:t>
          </a:r>
        </a:p>
      </dgm:t>
    </dgm:pt>
    <dgm:pt modelId="{17C1704E-FEE5-844F-9786-F48E8B356289}" type="parTrans" cxnId="{3D38C3D1-DC4D-404D-8BDA-4F554B751DC5}">
      <dgm:prSet/>
      <dgm:spPr/>
      <dgm:t>
        <a:bodyPr/>
        <a:lstStyle/>
        <a:p>
          <a:endParaRPr lang="en-US"/>
        </a:p>
      </dgm:t>
    </dgm:pt>
    <dgm:pt modelId="{B8132698-2C03-0A4D-8AE3-5C83F6E47282}" type="sibTrans" cxnId="{3D38C3D1-DC4D-404D-8BDA-4F554B751DC5}">
      <dgm:prSet/>
      <dgm:spPr/>
      <dgm:t>
        <a:bodyPr/>
        <a:lstStyle/>
        <a:p>
          <a:endParaRPr lang="en-US"/>
        </a:p>
      </dgm:t>
    </dgm:pt>
    <dgm:pt modelId="{1907BBEC-FAA4-5745-B6AD-4DEA6816F640}">
      <dgm:prSet/>
      <dgm:spPr/>
      <dgm:t>
        <a:bodyPr/>
        <a:lstStyle/>
        <a:p>
          <a:r>
            <a:rPr lang="en-US" dirty="0"/>
            <a:t>Trade, Transportation, &amp; Utilities</a:t>
          </a:r>
        </a:p>
      </dgm:t>
    </dgm:pt>
    <dgm:pt modelId="{00381970-0A42-364B-A86C-0A617DF6B810}" type="parTrans" cxnId="{B6D0607E-63E5-8E48-82B7-BCDB47F6E1CF}">
      <dgm:prSet/>
      <dgm:spPr/>
      <dgm:t>
        <a:bodyPr/>
        <a:lstStyle/>
        <a:p>
          <a:endParaRPr lang="en-US"/>
        </a:p>
      </dgm:t>
    </dgm:pt>
    <dgm:pt modelId="{2C2A9DBC-3A06-064D-8AA1-CF24E3743DD3}" type="sibTrans" cxnId="{B6D0607E-63E5-8E48-82B7-BCDB47F6E1CF}">
      <dgm:prSet/>
      <dgm:spPr/>
      <dgm:t>
        <a:bodyPr/>
        <a:lstStyle/>
        <a:p>
          <a:endParaRPr lang="en-US"/>
        </a:p>
      </dgm:t>
    </dgm:pt>
    <dgm:pt modelId="{DE560332-0568-534B-A0C0-977BA88A868C}">
      <dgm:prSet/>
      <dgm:spPr/>
      <dgm:t>
        <a:bodyPr/>
        <a:lstStyle/>
        <a:p>
          <a:r>
            <a:rPr lang="en-US" dirty="0"/>
            <a:t>Information</a:t>
          </a:r>
        </a:p>
      </dgm:t>
    </dgm:pt>
    <dgm:pt modelId="{F71EF561-A89D-474B-8596-B3EDC51482BB}" type="parTrans" cxnId="{59BAC688-16CC-5C46-B486-1EE483A771D3}">
      <dgm:prSet/>
      <dgm:spPr/>
      <dgm:t>
        <a:bodyPr/>
        <a:lstStyle/>
        <a:p>
          <a:endParaRPr lang="en-US"/>
        </a:p>
      </dgm:t>
    </dgm:pt>
    <dgm:pt modelId="{5FC7F9E0-23E5-5041-81A6-4865264B9765}" type="sibTrans" cxnId="{59BAC688-16CC-5C46-B486-1EE483A771D3}">
      <dgm:prSet/>
      <dgm:spPr/>
      <dgm:t>
        <a:bodyPr/>
        <a:lstStyle/>
        <a:p>
          <a:endParaRPr lang="en-US"/>
        </a:p>
      </dgm:t>
    </dgm:pt>
    <dgm:pt modelId="{B0268C31-4179-B74B-B8F4-9E0BF7775107}">
      <dgm:prSet/>
      <dgm:spPr/>
      <dgm:t>
        <a:bodyPr/>
        <a:lstStyle/>
        <a:p>
          <a:r>
            <a:rPr lang="en-US" dirty="0"/>
            <a:t>Financial Activities</a:t>
          </a:r>
        </a:p>
      </dgm:t>
    </dgm:pt>
    <dgm:pt modelId="{5455F282-5018-8A4B-95E1-D51940D8C249}" type="parTrans" cxnId="{2E5671DA-656F-094B-A3B1-F7CE401D0907}">
      <dgm:prSet/>
      <dgm:spPr/>
      <dgm:t>
        <a:bodyPr/>
        <a:lstStyle/>
        <a:p>
          <a:endParaRPr lang="en-US"/>
        </a:p>
      </dgm:t>
    </dgm:pt>
    <dgm:pt modelId="{1B0B4B63-1C7B-2849-B10D-7869505A6866}" type="sibTrans" cxnId="{2E5671DA-656F-094B-A3B1-F7CE401D0907}">
      <dgm:prSet/>
      <dgm:spPr/>
      <dgm:t>
        <a:bodyPr/>
        <a:lstStyle/>
        <a:p>
          <a:endParaRPr lang="en-US"/>
        </a:p>
      </dgm:t>
    </dgm:pt>
    <dgm:pt modelId="{B98EA9B9-ADF6-044D-BAFC-980E8487718F}">
      <dgm:prSet/>
      <dgm:spPr/>
      <dgm:t>
        <a:bodyPr/>
        <a:lstStyle/>
        <a:p>
          <a:r>
            <a:rPr lang="en-US" dirty="0"/>
            <a:t>Professional &amp; Business Services</a:t>
          </a:r>
        </a:p>
      </dgm:t>
    </dgm:pt>
    <dgm:pt modelId="{C5D5DAC4-38E3-D44C-BFDD-568A835BB209}" type="parTrans" cxnId="{9BD66DAA-5460-A047-B4E6-0618BB13DD4C}">
      <dgm:prSet/>
      <dgm:spPr/>
      <dgm:t>
        <a:bodyPr/>
        <a:lstStyle/>
        <a:p>
          <a:endParaRPr lang="en-US"/>
        </a:p>
      </dgm:t>
    </dgm:pt>
    <dgm:pt modelId="{B26DDFB3-2896-2C40-9E18-2CBD58CB4A94}" type="sibTrans" cxnId="{9BD66DAA-5460-A047-B4E6-0618BB13DD4C}">
      <dgm:prSet/>
      <dgm:spPr/>
      <dgm:t>
        <a:bodyPr/>
        <a:lstStyle/>
        <a:p>
          <a:endParaRPr lang="en-US"/>
        </a:p>
      </dgm:t>
    </dgm:pt>
    <dgm:pt modelId="{BA4044C2-4693-A840-9017-536EC6574521}">
      <dgm:prSet/>
      <dgm:spPr/>
      <dgm:t>
        <a:bodyPr/>
        <a:lstStyle/>
        <a:p>
          <a:r>
            <a:rPr lang="en-US" dirty="0"/>
            <a:t>Education &amp; Health Services</a:t>
          </a:r>
        </a:p>
      </dgm:t>
    </dgm:pt>
    <dgm:pt modelId="{1A52CE71-47C8-0146-B903-D1D7840FB1C7}" type="parTrans" cxnId="{672753E1-B7A3-BC4E-A0A5-8F1DD3E9A0CC}">
      <dgm:prSet/>
      <dgm:spPr/>
      <dgm:t>
        <a:bodyPr/>
        <a:lstStyle/>
        <a:p>
          <a:endParaRPr lang="en-US"/>
        </a:p>
      </dgm:t>
    </dgm:pt>
    <dgm:pt modelId="{65E129C2-B426-434A-9B6B-5CA584FD3DB4}" type="sibTrans" cxnId="{672753E1-B7A3-BC4E-A0A5-8F1DD3E9A0CC}">
      <dgm:prSet/>
      <dgm:spPr/>
      <dgm:t>
        <a:bodyPr/>
        <a:lstStyle/>
        <a:p>
          <a:endParaRPr lang="en-US"/>
        </a:p>
      </dgm:t>
    </dgm:pt>
    <dgm:pt modelId="{C6D3232F-E383-9D4D-A972-F07DCFD87E4A}">
      <dgm:prSet/>
      <dgm:spPr/>
      <dgm:t>
        <a:bodyPr/>
        <a:lstStyle/>
        <a:p>
          <a:r>
            <a:rPr lang="en-US"/>
            <a:t>Leisure &amp; Hospitality</a:t>
          </a:r>
        </a:p>
      </dgm:t>
    </dgm:pt>
    <dgm:pt modelId="{AFF89D4C-D42D-6645-A544-AA563C1A60F3}" type="parTrans" cxnId="{75D66A84-7C5C-2B49-AB5B-62C5D2CB36C9}">
      <dgm:prSet/>
      <dgm:spPr/>
      <dgm:t>
        <a:bodyPr/>
        <a:lstStyle/>
        <a:p>
          <a:endParaRPr lang="en-US"/>
        </a:p>
      </dgm:t>
    </dgm:pt>
    <dgm:pt modelId="{8CD89A61-D0B4-6041-A61E-CE63FB02F400}" type="sibTrans" cxnId="{75D66A84-7C5C-2B49-AB5B-62C5D2CB36C9}">
      <dgm:prSet/>
      <dgm:spPr/>
      <dgm:t>
        <a:bodyPr/>
        <a:lstStyle/>
        <a:p>
          <a:endParaRPr lang="en-US"/>
        </a:p>
      </dgm:t>
    </dgm:pt>
    <dgm:pt modelId="{1954962F-B5D8-0E47-8FB4-2EA7E9F1BEF0}">
      <dgm:prSet/>
      <dgm:spPr/>
      <dgm:t>
        <a:bodyPr/>
        <a:lstStyle/>
        <a:p>
          <a:r>
            <a:rPr lang="en-US"/>
            <a:t>Other</a:t>
          </a:r>
        </a:p>
      </dgm:t>
    </dgm:pt>
    <dgm:pt modelId="{E1644F8B-2736-E649-92B9-C5D39259326E}" type="parTrans" cxnId="{0D4CA2F7-8F77-6B44-88FE-FB7C06C1BE2E}">
      <dgm:prSet/>
      <dgm:spPr/>
      <dgm:t>
        <a:bodyPr/>
        <a:lstStyle/>
        <a:p>
          <a:endParaRPr lang="en-US"/>
        </a:p>
      </dgm:t>
    </dgm:pt>
    <dgm:pt modelId="{D01784AB-6921-CE4D-AABC-B19A2DD385DD}" type="sibTrans" cxnId="{0D4CA2F7-8F77-6B44-88FE-FB7C06C1BE2E}">
      <dgm:prSet/>
      <dgm:spPr/>
      <dgm:t>
        <a:bodyPr/>
        <a:lstStyle/>
        <a:p>
          <a:endParaRPr lang="en-US"/>
        </a:p>
      </dgm:t>
    </dgm:pt>
    <dgm:pt modelId="{70D2B1D5-A7CD-7A43-B142-857413D48189}">
      <dgm:prSet/>
      <dgm:spPr/>
      <dgm:t>
        <a:bodyPr/>
        <a:lstStyle/>
        <a:p>
          <a:r>
            <a:rPr lang="en-US"/>
            <a:t>Unclassified</a:t>
          </a:r>
        </a:p>
      </dgm:t>
    </dgm:pt>
    <dgm:pt modelId="{377911F8-6CFE-D640-8D41-07B400A6AEF4}" type="parTrans" cxnId="{5F0FC078-B939-BE40-86F6-5E0652F20EC2}">
      <dgm:prSet/>
      <dgm:spPr/>
      <dgm:t>
        <a:bodyPr/>
        <a:lstStyle/>
        <a:p>
          <a:endParaRPr lang="en-US"/>
        </a:p>
      </dgm:t>
    </dgm:pt>
    <dgm:pt modelId="{22FF5B31-5054-164C-8501-59928FFC5ABD}" type="sibTrans" cxnId="{5F0FC078-B939-BE40-86F6-5E0652F20EC2}">
      <dgm:prSet/>
      <dgm:spPr/>
      <dgm:t>
        <a:bodyPr/>
        <a:lstStyle/>
        <a:p>
          <a:endParaRPr lang="en-US"/>
        </a:p>
      </dgm:t>
    </dgm:pt>
    <dgm:pt modelId="{0F51531D-8628-8B48-A571-5DFF7E8748B8}" type="pres">
      <dgm:prSet presAssocID="{66D4325E-9C66-1D46-AE71-93FCC45B3E76}" presName="composite" presStyleCnt="0">
        <dgm:presLayoutVars>
          <dgm:chMax val="5"/>
          <dgm:dir/>
          <dgm:animLvl val="ctr"/>
          <dgm:resizeHandles val="exact"/>
        </dgm:presLayoutVars>
      </dgm:prSet>
      <dgm:spPr/>
    </dgm:pt>
    <dgm:pt modelId="{AC166A23-A4D9-0C4D-92CF-FFE7E037C516}" type="pres">
      <dgm:prSet presAssocID="{66D4325E-9C66-1D46-AE71-93FCC45B3E76}" presName="cycle" presStyleCnt="0"/>
      <dgm:spPr/>
    </dgm:pt>
    <dgm:pt modelId="{F90E532A-90D6-E243-832E-6FB9A7430AE4}" type="pres">
      <dgm:prSet presAssocID="{66D4325E-9C66-1D46-AE71-93FCC45B3E76}" presName="centerShape" presStyleCnt="0"/>
      <dgm:spPr/>
    </dgm:pt>
    <dgm:pt modelId="{A4D14182-36F0-154F-A5C5-2D675B263DC6}" type="pres">
      <dgm:prSet presAssocID="{66D4325E-9C66-1D46-AE71-93FCC45B3E76}" presName="connSite" presStyleLbl="node1" presStyleIdx="0" presStyleCnt="3"/>
      <dgm:spPr/>
    </dgm:pt>
    <dgm:pt modelId="{FDECD0D3-5C08-5046-9AD0-A724C82762C1}" type="pres">
      <dgm:prSet presAssocID="{66D4325E-9C66-1D46-AE71-93FCC45B3E76}" presName="visible" presStyleLbl="node1" presStyleIdx="0" presStyleCnt="3" custScaleX="84149" custScaleY="80123"/>
      <dgm:spPr/>
    </dgm:pt>
    <dgm:pt modelId="{B7F21938-784B-374F-A275-EB195977FE65}" type="pres">
      <dgm:prSet presAssocID="{83477DDD-C024-1C49-A015-12F578247F4A}" presName="Name25" presStyleLbl="parChTrans1D1" presStyleIdx="0" presStyleCnt="2"/>
      <dgm:spPr/>
    </dgm:pt>
    <dgm:pt modelId="{DDCED7F9-35D6-B54C-970E-D255BF0DC7B3}" type="pres">
      <dgm:prSet presAssocID="{70EF959A-2D7C-8842-B106-E7BCDDDEACD1}" presName="node" presStyleCnt="0"/>
      <dgm:spPr/>
    </dgm:pt>
    <dgm:pt modelId="{360528DD-116B-1946-84A0-CE773A2D5199}" type="pres">
      <dgm:prSet presAssocID="{70EF959A-2D7C-8842-B106-E7BCDDDEACD1}" presName="parentNode" presStyleLbl="node1" presStyleIdx="1" presStyleCnt="3">
        <dgm:presLayoutVars>
          <dgm:chMax val="1"/>
          <dgm:bulletEnabled val="1"/>
        </dgm:presLayoutVars>
      </dgm:prSet>
      <dgm:spPr/>
    </dgm:pt>
    <dgm:pt modelId="{57730827-D41C-C746-99F8-A7E960E1B71B}" type="pres">
      <dgm:prSet presAssocID="{70EF959A-2D7C-8842-B106-E7BCDDDEACD1}" presName="childNode" presStyleLbl="revTx" presStyleIdx="0" presStyleCnt="2">
        <dgm:presLayoutVars>
          <dgm:bulletEnabled val="1"/>
        </dgm:presLayoutVars>
      </dgm:prSet>
      <dgm:spPr/>
    </dgm:pt>
    <dgm:pt modelId="{9334D785-84DD-B84C-A5F1-F2E297448BD3}" type="pres">
      <dgm:prSet presAssocID="{17C1704E-FEE5-844F-9786-F48E8B356289}" presName="Name25" presStyleLbl="parChTrans1D1" presStyleIdx="1" presStyleCnt="2"/>
      <dgm:spPr/>
    </dgm:pt>
    <dgm:pt modelId="{BD000A31-2459-8E44-AD40-09847FE0E695}" type="pres">
      <dgm:prSet presAssocID="{7BAA38C4-1BE8-954B-9D96-09BF8F25E793}" presName="node" presStyleCnt="0"/>
      <dgm:spPr/>
    </dgm:pt>
    <dgm:pt modelId="{4A05A07F-88B9-4A43-8503-8F7A9E2B83B2}" type="pres">
      <dgm:prSet presAssocID="{7BAA38C4-1BE8-954B-9D96-09BF8F25E793}" presName="parentNode" presStyleLbl="node1" presStyleIdx="2" presStyleCnt="3" custLinFactNeighborX="7518" custLinFactNeighborY="-29778">
        <dgm:presLayoutVars>
          <dgm:chMax val="1"/>
          <dgm:bulletEnabled val="1"/>
        </dgm:presLayoutVars>
      </dgm:prSet>
      <dgm:spPr/>
    </dgm:pt>
    <dgm:pt modelId="{4E692EBB-CA82-7C43-8868-E1688D753841}" type="pres">
      <dgm:prSet presAssocID="{7BAA38C4-1BE8-954B-9D96-09BF8F25E793}" presName="childNode" presStyleLbl="revTx" presStyleIdx="1" presStyleCnt="2">
        <dgm:presLayoutVars>
          <dgm:bulletEnabled val="1"/>
        </dgm:presLayoutVars>
      </dgm:prSet>
      <dgm:spPr/>
    </dgm:pt>
  </dgm:ptLst>
  <dgm:cxnLst>
    <dgm:cxn modelId="{DFE5312D-8C3F-E94F-A71F-007F01D68A85}" type="presOf" srcId="{82329F22-D997-E44C-A68E-393F0C4E02D7}" destId="{57730827-D41C-C746-99F8-A7E960E1B71B}" srcOrd="0" destOrd="2" presId="urn:microsoft.com/office/officeart/2005/8/layout/radial2"/>
    <dgm:cxn modelId="{FF6C1D2F-6A2E-AB43-B51A-6A721A185147}" type="presOf" srcId="{1954962F-B5D8-0E47-8FB4-2EA7E9F1BEF0}" destId="{4E692EBB-CA82-7C43-8868-E1688D753841}" srcOrd="0" destOrd="6" presId="urn:microsoft.com/office/officeart/2005/8/layout/radial2"/>
    <dgm:cxn modelId="{C0BF7639-500D-0F41-8737-7CF0043D8748}" type="presOf" srcId="{DE560332-0568-534B-A0C0-977BA88A868C}" destId="{4E692EBB-CA82-7C43-8868-E1688D753841}" srcOrd="0" destOrd="1" presId="urn:microsoft.com/office/officeart/2005/8/layout/radial2"/>
    <dgm:cxn modelId="{3A72003C-B850-C44F-B722-F7F3C8600191}" type="presOf" srcId="{0C5CDFC5-5968-3248-B499-A3DB7628D4CE}" destId="{57730827-D41C-C746-99F8-A7E960E1B71B}" srcOrd="0" destOrd="1" presId="urn:microsoft.com/office/officeart/2005/8/layout/radial2"/>
    <dgm:cxn modelId="{7F802C63-8030-F74E-9B05-5A19FBC39C6C}" type="presOf" srcId="{17C1704E-FEE5-844F-9786-F48E8B356289}" destId="{9334D785-84DD-B84C-A5F1-F2E297448BD3}" srcOrd="0" destOrd="0" presId="urn:microsoft.com/office/officeart/2005/8/layout/radial2"/>
    <dgm:cxn modelId="{4685746E-2753-EC47-8189-FECFDC80E441}" srcId="{66D4325E-9C66-1D46-AE71-93FCC45B3E76}" destId="{70EF959A-2D7C-8842-B106-E7BCDDDEACD1}" srcOrd="0" destOrd="0" parTransId="{83477DDD-C024-1C49-A015-12F578247F4A}" sibTransId="{FF3A9ECB-980E-3C4F-B030-A7E0ABF4A3F3}"/>
    <dgm:cxn modelId="{31438A50-B6F2-9F4E-85DB-EB113673CBBD}" type="presOf" srcId="{83477DDD-C024-1C49-A015-12F578247F4A}" destId="{B7F21938-784B-374F-A275-EB195977FE65}" srcOrd="0" destOrd="0" presId="urn:microsoft.com/office/officeart/2005/8/layout/radial2"/>
    <dgm:cxn modelId="{52ECCD72-F488-C942-966B-BE62F3308A3C}" srcId="{70EF959A-2D7C-8842-B106-E7BCDDDEACD1}" destId="{82329F22-D997-E44C-A68E-393F0C4E02D7}" srcOrd="2" destOrd="0" parTransId="{3B08C0C6-42AE-BD4B-B3A8-6224E2D1DBDB}" sibTransId="{725FDDB0-CEAA-D54D-A685-0C8A0AD405F4}"/>
    <dgm:cxn modelId="{3442CB53-29BE-284F-9E4C-7831EF2551D6}" srcId="{70EF959A-2D7C-8842-B106-E7BCDDDEACD1}" destId="{0C5CDFC5-5968-3248-B499-A3DB7628D4CE}" srcOrd="1" destOrd="0" parTransId="{5F65F1D4-C8E5-F44B-946A-49F37F99D411}" sibTransId="{C4482560-8D75-BC41-AAD9-B587C009A610}"/>
    <dgm:cxn modelId="{5F0FC078-B939-BE40-86F6-5E0652F20EC2}" srcId="{7BAA38C4-1BE8-954B-9D96-09BF8F25E793}" destId="{70D2B1D5-A7CD-7A43-B142-857413D48189}" srcOrd="7" destOrd="0" parTransId="{377911F8-6CFE-D640-8D41-07B400A6AEF4}" sibTransId="{22FF5B31-5054-164C-8501-59928FFC5ABD}"/>
    <dgm:cxn modelId="{62B52E59-0F00-724D-B799-71518EF851C3}" type="presOf" srcId="{B98EA9B9-ADF6-044D-BAFC-980E8487718F}" destId="{4E692EBB-CA82-7C43-8868-E1688D753841}" srcOrd="0" destOrd="3" presId="urn:microsoft.com/office/officeart/2005/8/layout/radial2"/>
    <dgm:cxn modelId="{B6D0607E-63E5-8E48-82B7-BCDB47F6E1CF}" srcId="{7BAA38C4-1BE8-954B-9D96-09BF8F25E793}" destId="{1907BBEC-FAA4-5745-B6AD-4DEA6816F640}" srcOrd="0" destOrd="0" parTransId="{00381970-0A42-364B-A86C-0A617DF6B810}" sibTransId="{2C2A9DBC-3A06-064D-8AA1-CF24E3743DD3}"/>
    <dgm:cxn modelId="{75D66A84-7C5C-2B49-AB5B-62C5D2CB36C9}" srcId="{7BAA38C4-1BE8-954B-9D96-09BF8F25E793}" destId="{C6D3232F-E383-9D4D-A972-F07DCFD87E4A}" srcOrd="5" destOrd="0" parTransId="{AFF89D4C-D42D-6645-A544-AA563C1A60F3}" sibTransId="{8CD89A61-D0B4-6041-A61E-CE63FB02F400}"/>
    <dgm:cxn modelId="{8B9D5987-B58D-CF41-BD78-53386B03328A}" type="presOf" srcId="{BA4044C2-4693-A840-9017-536EC6574521}" destId="{4E692EBB-CA82-7C43-8868-E1688D753841}" srcOrd="0" destOrd="4" presId="urn:microsoft.com/office/officeart/2005/8/layout/radial2"/>
    <dgm:cxn modelId="{59ACEA87-1EC4-134B-A2DF-6EAC79E0A471}" srcId="{70EF959A-2D7C-8842-B106-E7BCDDDEACD1}" destId="{74C06073-DCC7-A748-8EC4-1C5BF12BEC1C}" srcOrd="0" destOrd="0" parTransId="{96E640CA-8FD3-AA41-8CE2-7F4DBF378B7A}" sibTransId="{C59A1F62-C6ED-9C43-93D5-E0D6E6F2DD62}"/>
    <dgm:cxn modelId="{59BAC688-16CC-5C46-B486-1EE483A771D3}" srcId="{7BAA38C4-1BE8-954B-9D96-09BF8F25E793}" destId="{DE560332-0568-534B-A0C0-977BA88A868C}" srcOrd="1" destOrd="0" parTransId="{F71EF561-A89D-474B-8596-B3EDC51482BB}" sibTransId="{5FC7F9E0-23E5-5041-81A6-4865264B9765}"/>
    <dgm:cxn modelId="{9419A994-7681-5141-BB4E-5D403DC5481C}" type="presOf" srcId="{74C06073-DCC7-A748-8EC4-1C5BF12BEC1C}" destId="{57730827-D41C-C746-99F8-A7E960E1B71B}" srcOrd="0" destOrd="0" presId="urn:microsoft.com/office/officeart/2005/8/layout/radial2"/>
    <dgm:cxn modelId="{275A899A-4544-5A4A-8353-75FB3295F684}" type="presOf" srcId="{70EF959A-2D7C-8842-B106-E7BCDDDEACD1}" destId="{360528DD-116B-1946-84A0-CE773A2D5199}" srcOrd="0" destOrd="0" presId="urn:microsoft.com/office/officeart/2005/8/layout/radial2"/>
    <dgm:cxn modelId="{9BD66DAA-5460-A047-B4E6-0618BB13DD4C}" srcId="{7BAA38C4-1BE8-954B-9D96-09BF8F25E793}" destId="{B98EA9B9-ADF6-044D-BAFC-980E8487718F}" srcOrd="3" destOrd="0" parTransId="{C5D5DAC4-38E3-D44C-BFDD-568A835BB209}" sibTransId="{B26DDFB3-2896-2C40-9E18-2CBD58CB4A94}"/>
    <dgm:cxn modelId="{3D38C3D1-DC4D-404D-8BDA-4F554B751DC5}" srcId="{66D4325E-9C66-1D46-AE71-93FCC45B3E76}" destId="{7BAA38C4-1BE8-954B-9D96-09BF8F25E793}" srcOrd="1" destOrd="0" parTransId="{17C1704E-FEE5-844F-9786-F48E8B356289}" sibTransId="{B8132698-2C03-0A4D-8AE3-5C83F6E47282}"/>
    <dgm:cxn modelId="{2E5671DA-656F-094B-A3B1-F7CE401D0907}" srcId="{7BAA38C4-1BE8-954B-9D96-09BF8F25E793}" destId="{B0268C31-4179-B74B-B8F4-9E0BF7775107}" srcOrd="2" destOrd="0" parTransId="{5455F282-5018-8A4B-95E1-D51940D8C249}" sibTransId="{1B0B4B63-1C7B-2849-B10D-7869505A6866}"/>
    <dgm:cxn modelId="{672753E1-B7A3-BC4E-A0A5-8F1DD3E9A0CC}" srcId="{7BAA38C4-1BE8-954B-9D96-09BF8F25E793}" destId="{BA4044C2-4693-A840-9017-536EC6574521}" srcOrd="4" destOrd="0" parTransId="{1A52CE71-47C8-0146-B903-D1D7840FB1C7}" sibTransId="{65E129C2-B426-434A-9B6B-5CA584FD3DB4}"/>
    <dgm:cxn modelId="{5B7F7FEA-1711-9E42-80A3-42A1C1A067C2}" type="presOf" srcId="{1907BBEC-FAA4-5745-B6AD-4DEA6816F640}" destId="{4E692EBB-CA82-7C43-8868-E1688D753841}" srcOrd="0" destOrd="0" presId="urn:microsoft.com/office/officeart/2005/8/layout/radial2"/>
    <dgm:cxn modelId="{3B7ABDEA-160B-A34A-A749-56491B3684BA}" type="presOf" srcId="{66D4325E-9C66-1D46-AE71-93FCC45B3E76}" destId="{0F51531D-8628-8B48-A571-5DFF7E8748B8}" srcOrd="0" destOrd="0" presId="urn:microsoft.com/office/officeart/2005/8/layout/radial2"/>
    <dgm:cxn modelId="{555FB7EE-9E0B-5B4E-8EDF-00775DCB9E68}" type="presOf" srcId="{70D2B1D5-A7CD-7A43-B142-857413D48189}" destId="{4E692EBB-CA82-7C43-8868-E1688D753841}" srcOrd="0" destOrd="7" presId="urn:microsoft.com/office/officeart/2005/8/layout/radial2"/>
    <dgm:cxn modelId="{349820F6-C025-EA4F-A2A8-1BB6759B6806}" type="presOf" srcId="{C6D3232F-E383-9D4D-A972-F07DCFD87E4A}" destId="{4E692EBB-CA82-7C43-8868-E1688D753841}" srcOrd="0" destOrd="5" presId="urn:microsoft.com/office/officeart/2005/8/layout/radial2"/>
    <dgm:cxn modelId="{0D4CA2F7-8F77-6B44-88FE-FB7C06C1BE2E}" srcId="{7BAA38C4-1BE8-954B-9D96-09BF8F25E793}" destId="{1954962F-B5D8-0E47-8FB4-2EA7E9F1BEF0}" srcOrd="6" destOrd="0" parTransId="{E1644F8B-2736-E649-92B9-C5D39259326E}" sibTransId="{D01784AB-6921-CE4D-AABC-B19A2DD385DD}"/>
    <dgm:cxn modelId="{002FF0FC-058B-3945-B23D-7CC0112CAF6E}" type="presOf" srcId="{7BAA38C4-1BE8-954B-9D96-09BF8F25E793}" destId="{4A05A07F-88B9-4A43-8503-8F7A9E2B83B2}" srcOrd="0" destOrd="0" presId="urn:microsoft.com/office/officeart/2005/8/layout/radial2"/>
    <dgm:cxn modelId="{A57A33FE-103C-404C-8446-B25A2872222F}" type="presOf" srcId="{B0268C31-4179-B74B-B8F4-9E0BF7775107}" destId="{4E692EBB-CA82-7C43-8868-E1688D753841}" srcOrd="0" destOrd="2" presId="urn:microsoft.com/office/officeart/2005/8/layout/radial2"/>
    <dgm:cxn modelId="{895A2C54-F4DD-314D-BED7-E48C9E003C74}" type="presParOf" srcId="{0F51531D-8628-8B48-A571-5DFF7E8748B8}" destId="{AC166A23-A4D9-0C4D-92CF-FFE7E037C516}" srcOrd="0" destOrd="0" presId="urn:microsoft.com/office/officeart/2005/8/layout/radial2"/>
    <dgm:cxn modelId="{89DE46A9-7EB0-0043-9479-83FDB16891CD}" type="presParOf" srcId="{AC166A23-A4D9-0C4D-92CF-FFE7E037C516}" destId="{F90E532A-90D6-E243-832E-6FB9A7430AE4}" srcOrd="0" destOrd="0" presId="urn:microsoft.com/office/officeart/2005/8/layout/radial2"/>
    <dgm:cxn modelId="{5295D454-4FAE-6748-99AC-99EC356FC235}" type="presParOf" srcId="{F90E532A-90D6-E243-832E-6FB9A7430AE4}" destId="{A4D14182-36F0-154F-A5C5-2D675B263DC6}" srcOrd="0" destOrd="0" presId="urn:microsoft.com/office/officeart/2005/8/layout/radial2"/>
    <dgm:cxn modelId="{98950359-58B0-E34E-9D49-C602AE3B2143}" type="presParOf" srcId="{F90E532A-90D6-E243-832E-6FB9A7430AE4}" destId="{FDECD0D3-5C08-5046-9AD0-A724C82762C1}" srcOrd="1" destOrd="0" presId="urn:microsoft.com/office/officeart/2005/8/layout/radial2"/>
    <dgm:cxn modelId="{E98401B1-37D4-C148-B347-8387D4575E65}" type="presParOf" srcId="{AC166A23-A4D9-0C4D-92CF-FFE7E037C516}" destId="{B7F21938-784B-374F-A275-EB195977FE65}" srcOrd="1" destOrd="0" presId="urn:microsoft.com/office/officeart/2005/8/layout/radial2"/>
    <dgm:cxn modelId="{BACB9010-D075-434F-940E-06016EA5884F}" type="presParOf" srcId="{AC166A23-A4D9-0C4D-92CF-FFE7E037C516}" destId="{DDCED7F9-35D6-B54C-970E-D255BF0DC7B3}" srcOrd="2" destOrd="0" presId="urn:microsoft.com/office/officeart/2005/8/layout/radial2"/>
    <dgm:cxn modelId="{67AFBC17-1857-9049-BFEC-0DAC6DF21839}" type="presParOf" srcId="{DDCED7F9-35D6-B54C-970E-D255BF0DC7B3}" destId="{360528DD-116B-1946-84A0-CE773A2D5199}" srcOrd="0" destOrd="0" presId="urn:microsoft.com/office/officeart/2005/8/layout/radial2"/>
    <dgm:cxn modelId="{5F5DC5C3-D657-1149-AD1C-0B81330E62D4}" type="presParOf" srcId="{DDCED7F9-35D6-B54C-970E-D255BF0DC7B3}" destId="{57730827-D41C-C746-99F8-A7E960E1B71B}" srcOrd="1" destOrd="0" presId="urn:microsoft.com/office/officeart/2005/8/layout/radial2"/>
    <dgm:cxn modelId="{326BF0EC-D527-2D4C-84D8-83BAB8D57D6B}" type="presParOf" srcId="{AC166A23-A4D9-0C4D-92CF-FFE7E037C516}" destId="{9334D785-84DD-B84C-A5F1-F2E297448BD3}" srcOrd="3" destOrd="0" presId="urn:microsoft.com/office/officeart/2005/8/layout/radial2"/>
    <dgm:cxn modelId="{E56D0D1A-DF4A-374C-A4DD-470EC43EA0C5}" type="presParOf" srcId="{AC166A23-A4D9-0C4D-92CF-FFE7E037C516}" destId="{BD000A31-2459-8E44-AD40-09847FE0E695}" srcOrd="4" destOrd="0" presId="urn:microsoft.com/office/officeart/2005/8/layout/radial2"/>
    <dgm:cxn modelId="{0EA38168-5887-3F44-B85F-A73944CAAF6A}" type="presParOf" srcId="{BD000A31-2459-8E44-AD40-09847FE0E695}" destId="{4A05A07F-88B9-4A43-8503-8F7A9E2B83B2}" srcOrd="0" destOrd="0" presId="urn:microsoft.com/office/officeart/2005/8/layout/radial2"/>
    <dgm:cxn modelId="{22CBF1AD-8713-2940-A531-99F996E37012}" type="presParOf" srcId="{BD000A31-2459-8E44-AD40-09847FE0E695}" destId="{4E692EBB-CA82-7C43-8868-E1688D75384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EC3363-4DAF-0F47-8A1F-0BC513F7447E}" type="doc">
      <dgm:prSet loTypeId="urn:microsoft.com/office/officeart/2005/8/layout/radial2" loCatId="relationship" qsTypeId="urn:microsoft.com/office/officeart/2005/8/quickstyle/simple1" qsCatId="simple" csTypeId="urn:microsoft.com/office/officeart/2005/8/colors/accent1_2" csCatId="accent1"/>
      <dgm:spPr/>
      <dgm:t>
        <a:bodyPr/>
        <a:lstStyle/>
        <a:p>
          <a:endParaRPr lang="en-US"/>
        </a:p>
      </dgm:t>
    </dgm:pt>
    <dgm:pt modelId="{4F7E580B-475C-DD43-B56A-F15DE8101D4B}" type="pres">
      <dgm:prSet presAssocID="{8CEC3363-4DAF-0F47-8A1F-0BC513F7447E}" presName="composite" presStyleCnt="0">
        <dgm:presLayoutVars>
          <dgm:chMax val="5"/>
          <dgm:dir/>
          <dgm:animLvl val="ctr"/>
          <dgm:resizeHandles val="exact"/>
        </dgm:presLayoutVars>
      </dgm:prSet>
      <dgm:spPr/>
    </dgm:pt>
    <dgm:pt modelId="{C98126C8-C298-FA43-9CA4-C91503133513}" type="pres">
      <dgm:prSet presAssocID="{8CEC3363-4DAF-0F47-8A1F-0BC513F7447E}" presName="cycle" presStyleCnt="0"/>
      <dgm:spPr/>
    </dgm:pt>
  </dgm:ptLst>
  <dgm:cxnLst>
    <dgm:cxn modelId="{0A6A0295-CA85-1043-B57B-25EB6360D611}" type="presOf" srcId="{8CEC3363-4DAF-0F47-8A1F-0BC513F7447E}" destId="{4F7E580B-475C-DD43-B56A-F15DE8101D4B}" srcOrd="0" destOrd="0" presId="urn:microsoft.com/office/officeart/2005/8/layout/radial2"/>
    <dgm:cxn modelId="{92817E10-8A78-514F-8F96-317696681DB8}" type="presParOf" srcId="{4F7E580B-475C-DD43-B56A-F15DE8101D4B}" destId="{C98126C8-C298-FA43-9CA4-C91503133513}" srcOrd="0" destOrd="0" presId="urn:microsoft.com/office/officeart/2005/8/layout/radial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4D785-84DD-B84C-A5F1-F2E297448BD3}">
      <dsp:nvSpPr>
        <dsp:cNvPr id="0" name=""/>
        <dsp:cNvSpPr/>
      </dsp:nvSpPr>
      <dsp:spPr>
        <a:xfrm rot="1131283">
          <a:off x="3603139" y="3518636"/>
          <a:ext cx="1071506" cy="60908"/>
        </a:xfrm>
        <a:custGeom>
          <a:avLst/>
          <a:gdLst/>
          <a:ahLst/>
          <a:cxnLst/>
          <a:rect l="0" t="0" r="0" b="0"/>
          <a:pathLst>
            <a:path>
              <a:moveTo>
                <a:pt x="0" y="30454"/>
              </a:moveTo>
              <a:lnTo>
                <a:pt x="1071506" y="3045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F21938-784B-374F-A275-EB195977FE65}">
      <dsp:nvSpPr>
        <dsp:cNvPr id="0" name=""/>
        <dsp:cNvSpPr/>
      </dsp:nvSpPr>
      <dsp:spPr>
        <a:xfrm rot="19827499">
          <a:off x="3562291" y="1900099"/>
          <a:ext cx="1070673" cy="60908"/>
        </a:xfrm>
        <a:custGeom>
          <a:avLst/>
          <a:gdLst/>
          <a:ahLst/>
          <a:cxnLst/>
          <a:rect l="0" t="0" r="0" b="0"/>
          <a:pathLst>
            <a:path>
              <a:moveTo>
                <a:pt x="0" y="30454"/>
              </a:moveTo>
              <a:lnTo>
                <a:pt x="1070673" y="3045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ECD0D3-5C08-5046-9AD0-A724C82762C1}">
      <dsp:nvSpPr>
        <dsp:cNvPr id="0" name=""/>
        <dsp:cNvSpPr/>
      </dsp:nvSpPr>
      <dsp:spPr>
        <a:xfrm>
          <a:off x="767298" y="1442781"/>
          <a:ext cx="3127522" cy="29778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0528DD-116B-1946-84A0-CE773A2D5199}">
      <dsp:nvSpPr>
        <dsp:cNvPr id="0" name=""/>
        <dsp:cNvSpPr/>
      </dsp:nvSpPr>
      <dsp:spPr>
        <a:xfrm>
          <a:off x="4418417" y="1852"/>
          <a:ext cx="2229988" cy="2229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Goods – Producing</a:t>
          </a:r>
        </a:p>
      </dsp:txBody>
      <dsp:txXfrm>
        <a:off x="4744991" y="328426"/>
        <a:ext cx="1576840" cy="1576840"/>
      </dsp:txXfrm>
    </dsp:sp>
    <dsp:sp modelId="{57730827-D41C-C746-99F8-A7E960E1B71B}">
      <dsp:nvSpPr>
        <dsp:cNvPr id="0" name=""/>
        <dsp:cNvSpPr/>
      </dsp:nvSpPr>
      <dsp:spPr>
        <a:xfrm>
          <a:off x="6871405" y="1852"/>
          <a:ext cx="3344983" cy="2229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Natural Resources &amp; Mining</a:t>
          </a:r>
        </a:p>
        <a:p>
          <a:pPr marL="171450" lvl="1" indent="-171450" algn="l" defTabSz="711200">
            <a:lnSpc>
              <a:spcPct val="90000"/>
            </a:lnSpc>
            <a:spcBef>
              <a:spcPct val="0"/>
            </a:spcBef>
            <a:spcAft>
              <a:spcPct val="15000"/>
            </a:spcAft>
            <a:buChar char="•"/>
          </a:pPr>
          <a:r>
            <a:rPr lang="en-US" sz="1600" kern="1200" dirty="0"/>
            <a:t>Construction</a:t>
          </a:r>
        </a:p>
        <a:p>
          <a:pPr marL="171450" lvl="1" indent="-171450" algn="l" defTabSz="711200">
            <a:lnSpc>
              <a:spcPct val="90000"/>
            </a:lnSpc>
            <a:spcBef>
              <a:spcPct val="0"/>
            </a:spcBef>
            <a:spcAft>
              <a:spcPct val="15000"/>
            </a:spcAft>
            <a:buChar char="•"/>
          </a:pPr>
          <a:r>
            <a:rPr lang="en-US" sz="1600" kern="1200" dirty="0"/>
            <a:t>Manufacturing</a:t>
          </a:r>
        </a:p>
      </dsp:txBody>
      <dsp:txXfrm>
        <a:off x="6871405" y="1852"/>
        <a:ext cx="3344983" cy="2229988"/>
      </dsp:txXfrm>
    </dsp:sp>
    <dsp:sp modelId="{4A05A07F-88B9-4A43-8503-8F7A9E2B83B2}">
      <dsp:nvSpPr>
        <dsp:cNvPr id="0" name=""/>
        <dsp:cNvSpPr/>
      </dsp:nvSpPr>
      <dsp:spPr>
        <a:xfrm>
          <a:off x="4586068" y="2967566"/>
          <a:ext cx="2229988" cy="2229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Service – Providing</a:t>
          </a:r>
        </a:p>
      </dsp:txBody>
      <dsp:txXfrm>
        <a:off x="4912642" y="3294140"/>
        <a:ext cx="1576840" cy="1576840"/>
      </dsp:txXfrm>
    </dsp:sp>
    <dsp:sp modelId="{4E692EBB-CA82-7C43-8868-E1688D753841}">
      <dsp:nvSpPr>
        <dsp:cNvPr id="0" name=""/>
        <dsp:cNvSpPr/>
      </dsp:nvSpPr>
      <dsp:spPr>
        <a:xfrm>
          <a:off x="7039056" y="2967566"/>
          <a:ext cx="3344983" cy="2229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Trade, Transportation, &amp; Utilities</a:t>
          </a:r>
        </a:p>
        <a:p>
          <a:pPr marL="171450" lvl="1" indent="-171450" algn="l" defTabSz="711200">
            <a:lnSpc>
              <a:spcPct val="90000"/>
            </a:lnSpc>
            <a:spcBef>
              <a:spcPct val="0"/>
            </a:spcBef>
            <a:spcAft>
              <a:spcPct val="15000"/>
            </a:spcAft>
            <a:buChar char="•"/>
          </a:pPr>
          <a:r>
            <a:rPr lang="en-US" sz="1600" kern="1200" dirty="0"/>
            <a:t>Information</a:t>
          </a:r>
        </a:p>
        <a:p>
          <a:pPr marL="171450" lvl="1" indent="-171450" algn="l" defTabSz="711200">
            <a:lnSpc>
              <a:spcPct val="90000"/>
            </a:lnSpc>
            <a:spcBef>
              <a:spcPct val="0"/>
            </a:spcBef>
            <a:spcAft>
              <a:spcPct val="15000"/>
            </a:spcAft>
            <a:buChar char="•"/>
          </a:pPr>
          <a:r>
            <a:rPr lang="en-US" sz="1600" kern="1200" dirty="0"/>
            <a:t>Financial Activities</a:t>
          </a:r>
        </a:p>
        <a:p>
          <a:pPr marL="171450" lvl="1" indent="-171450" algn="l" defTabSz="711200">
            <a:lnSpc>
              <a:spcPct val="90000"/>
            </a:lnSpc>
            <a:spcBef>
              <a:spcPct val="0"/>
            </a:spcBef>
            <a:spcAft>
              <a:spcPct val="15000"/>
            </a:spcAft>
            <a:buChar char="•"/>
          </a:pPr>
          <a:r>
            <a:rPr lang="en-US" sz="1600" kern="1200" dirty="0"/>
            <a:t>Professional &amp; Business Services</a:t>
          </a:r>
        </a:p>
        <a:p>
          <a:pPr marL="171450" lvl="1" indent="-171450" algn="l" defTabSz="711200">
            <a:lnSpc>
              <a:spcPct val="90000"/>
            </a:lnSpc>
            <a:spcBef>
              <a:spcPct val="0"/>
            </a:spcBef>
            <a:spcAft>
              <a:spcPct val="15000"/>
            </a:spcAft>
            <a:buChar char="•"/>
          </a:pPr>
          <a:r>
            <a:rPr lang="en-US" sz="1600" kern="1200" dirty="0"/>
            <a:t>Education &amp; Health Services</a:t>
          </a:r>
        </a:p>
        <a:p>
          <a:pPr marL="171450" lvl="1" indent="-171450" algn="l" defTabSz="711200">
            <a:lnSpc>
              <a:spcPct val="90000"/>
            </a:lnSpc>
            <a:spcBef>
              <a:spcPct val="0"/>
            </a:spcBef>
            <a:spcAft>
              <a:spcPct val="15000"/>
            </a:spcAft>
            <a:buChar char="•"/>
          </a:pPr>
          <a:r>
            <a:rPr lang="en-US" sz="1600" kern="1200"/>
            <a:t>Leisure &amp; Hospitality</a:t>
          </a:r>
        </a:p>
        <a:p>
          <a:pPr marL="171450" lvl="1" indent="-171450" algn="l" defTabSz="711200">
            <a:lnSpc>
              <a:spcPct val="90000"/>
            </a:lnSpc>
            <a:spcBef>
              <a:spcPct val="0"/>
            </a:spcBef>
            <a:spcAft>
              <a:spcPct val="15000"/>
            </a:spcAft>
            <a:buChar char="•"/>
          </a:pPr>
          <a:r>
            <a:rPr lang="en-US" sz="1600" kern="1200"/>
            <a:t>Other</a:t>
          </a:r>
        </a:p>
        <a:p>
          <a:pPr marL="171450" lvl="1" indent="-171450" algn="l" defTabSz="711200">
            <a:lnSpc>
              <a:spcPct val="90000"/>
            </a:lnSpc>
            <a:spcBef>
              <a:spcPct val="0"/>
            </a:spcBef>
            <a:spcAft>
              <a:spcPct val="15000"/>
            </a:spcAft>
            <a:buChar char="•"/>
          </a:pPr>
          <a:r>
            <a:rPr lang="en-US" sz="1600" kern="1200"/>
            <a:t>Unclassified</a:t>
          </a:r>
        </a:p>
      </dsp:txBody>
      <dsp:txXfrm>
        <a:off x="7039056" y="2967566"/>
        <a:ext cx="3344983" cy="2229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7535E-6B1F-1346-85DC-F4C942C13CF3}"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ECE34-BDB4-BB47-A990-1212915B9A5A}" type="slidenum">
              <a:rPr lang="en-US" smtClean="0"/>
              <a:t>‹#›</a:t>
            </a:fld>
            <a:endParaRPr lang="en-US"/>
          </a:p>
        </p:txBody>
      </p:sp>
    </p:spTree>
    <p:extLst>
      <p:ext uri="{BB962C8B-B14F-4D97-AF65-F5344CB8AC3E}">
        <p14:creationId xmlns:p14="http://schemas.microsoft.com/office/powerpoint/2010/main" val="334034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&amp; Summary Slide</a:t>
            </a:r>
          </a:p>
          <a:p>
            <a:r>
              <a:rPr lang="en-US" dirty="0"/>
              <a:t>Define the core message or </a:t>
            </a:r>
            <a:r>
              <a:rPr lang="en-US" dirty="0" err="1"/>
              <a:t>hypoth</a:t>
            </a:r>
            <a:r>
              <a:rPr lang="en-US" dirty="0"/>
              <a:t> of your project</a:t>
            </a:r>
          </a:p>
          <a:p>
            <a:r>
              <a:rPr lang="en-US" dirty="0"/>
              <a:t>Describe the questions you asked and why you asked them</a:t>
            </a:r>
          </a:p>
          <a:p>
            <a:r>
              <a:rPr lang="en-US" dirty="0"/>
              <a:t>Describe whether you were able to answer these questions to your satisfaction, and briefly summarize your findings</a:t>
            </a:r>
          </a:p>
        </p:txBody>
      </p:sp>
      <p:sp>
        <p:nvSpPr>
          <p:cNvPr id="4" name="Slide Number Placeholder 3"/>
          <p:cNvSpPr>
            <a:spLocks noGrp="1"/>
          </p:cNvSpPr>
          <p:nvPr>
            <p:ph type="sldNum" sz="quarter" idx="5"/>
          </p:nvPr>
        </p:nvSpPr>
        <p:spPr/>
        <p:txBody>
          <a:bodyPr/>
          <a:lstStyle/>
          <a:p>
            <a:fld id="{5C4ECE34-BDB4-BB47-A990-1212915B9A5A}" type="slidenum">
              <a:rPr lang="en-US" smtClean="0"/>
              <a:t>2</a:t>
            </a:fld>
            <a:endParaRPr lang="en-US"/>
          </a:p>
        </p:txBody>
      </p:sp>
    </p:spTree>
    <p:extLst>
      <p:ext uri="{BB962C8B-B14F-4D97-AF65-F5344CB8AC3E}">
        <p14:creationId xmlns:p14="http://schemas.microsoft.com/office/powerpoint/2010/main" val="2729794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Est by Industry</a:t>
            </a:r>
          </a:p>
          <a:p>
            <a:endParaRPr lang="en-US" dirty="0"/>
          </a:p>
          <a:p>
            <a:r>
              <a:rPr lang="en-US" dirty="0"/>
              <a:t>The</a:t>
            </a:r>
            <a:r>
              <a:rPr lang="en-US" baseline="0" dirty="0"/>
              <a:t> number of “</a:t>
            </a:r>
            <a:r>
              <a:rPr lang="en-US" baseline="0" dirty="0" err="1"/>
              <a:t>buisnesses</a:t>
            </a:r>
            <a:r>
              <a:rPr lang="en-US" baseline="0" dirty="0"/>
              <a:t>” in those industries? Seems to have had the greatest correlation with Education and Health Services. </a:t>
            </a:r>
          </a:p>
          <a:p>
            <a:r>
              <a:rPr lang="en-US" baseline="0" dirty="0"/>
              <a:t>However other services drops drastically around similar time as the housing prices dropped. This could be an after affect of the housing market low, because before and after it seems to be a slow and steady increase.</a:t>
            </a:r>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12</a:t>
            </a:fld>
            <a:endParaRPr lang="en-US"/>
          </a:p>
        </p:txBody>
      </p:sp>
    </p:spTree>
    <p:extLst>
      <p:ext uri="{BB962C8B-B14F-4D97-AF65-F5344CB8AC3E}">
        <p14:creationId xmlns:p14="http://schemas.microsoft.com/office/powerpoint/2010/main" val="12016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a:t>
            </a:r>
          </a:p>
          <a:p>
            <a:r>
              <a:rPr lang="en-US" dirty="0"/>
              <a:t>Discuss your findings. Did you find what you expected to find?</a:t>
            </a:r>
          </a:p>
          <a:p>
            <a:r>
              <a:rPr lang="en-US" dirty="0"/>
              <a:t>If not why?</a:t>
            </a:r>
          </a:p>
          <a:p>
            <a:r>
              <a:rPr lang="en-US" dirty="0"/>
              <a:t>What inferences or general conclusions can you draw from your analysis?</a:t>
            </a:r>
          </a:p>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15</a:t>
            </a:fld>
            <a:endParaRPr lang="en-US"/>
          </a:p>
        </p:txBody>
      </p:sp>
    </p:spTree>
    <p:extLst>
      <p:ext uri="{BB962C8B-B14F-4D97-AF65-F5344CB8AC3E}">
        <p14:creationId xmlns:p14="http://schemas.microsoft.com/office/powerpoint/2010/main" val="637906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Mortem</a:t>
            </a:r>
          </a:p>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5C4ECE34-BDB4-BB47-A990-1212915B9A5A}" type="slidenum">
              <a:rPr lang="en-US" smtClean="0"/>
              <a:t>16</a:t>
            </a:fld>
            <a:endParaRPr lang="en-US"/>
          </a:p>
        </p:txBody>
      </p:sp>
    </p:spTree>
    <p:extLst>
      <p:ext uri="{BB962C8B-B14F-4D97-AF65-F5344CB8AC3E}">
        <p14:creationId xmlns:p14="http://schemas.microsoft.com/office/powerpoint/2010/main" val="238276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3</a:t>
            </a:fld>
            <a:endParaRPr lang="en-US"/>
          </a:p>
        </p:txBody>
      </p:sp>
    </p:spTree>
    <p:extLst>
      <p:ext uri="{BB962C8B-B14F-4D97-AF65-F5344CB8AC3E}">
        <p14:creationId xmlns:p14="http://schemas.microsoft.com/office/powerpoint/2010/main" val="220426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&amp; Data</a:t>
            </a:r>
          </a:p>
          <a:p>
            <a:r>
              <a:rPr lang="en-US" dirty="0"/>
              <a:t>Elaborate on the questions you asked, describing what kinds of data you needed to answer them, and where you found them</a:t>
            </a:r>
          </a:p>
        </p:txBody>
      </p:sp>
      <p:sp>
        <p:nvSpPr>
          <p:cNvPr id="4" name="Slide Number Placeholder 3"/>
          <p:cNvSpPr>
            <a:spLocks noGrp="1"/>
          </p:cNvSpPr>
          <p:nvPr>
            <p:ph type="sldNum" sz="quarter" idx="5"/>
          </p:nvPr>
        </p:nvSpPr>
        <p:spPr/>
        <p:txBody>
          <a:bodyPr/>
          <a:lstStyle/>
          <a:p>
            <a:fld id="{5C4ECE34-BDB4-BB47-A990-1212915B9A5A}" type="slidenum">
              <a:rPr lang="en-US" smtClean="0"/>
              <a:t>4</a:t>
            </a:fld>
            <a:endParaRPr lang="en-US"/>
          </a:p>
        </p:txBody>
      </p:sp>
    </p:spTree>
    <p:extLst>
      <p:ext uri="{BB962C8B-B14F-4D97-AF65-F5344CB8AC3E}">
        <p14:creationId xmlns:p14="http://schemas.microsoft.com/office/powerpoint/2010/main" val="60459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breakdown on the industry subsectors by BLS</a:t>
            </a:r>
          </a:p>
        </p:txBody>
      </p:sp>
      <p:sp>
        <p:nvSpPr>
          <p:cNvPr id="4" name="Slide Number Placeholder 3"/>
          <p:cNvSpPr>
            <a:spLocks noGrp="1"/>
          </p:cNvSpPr>
          <p:nvPr>
            <p:ph type="sldNum" sz="quarter" idx="5"/>
          </p:nvPr>
        </p:nvSpPr>
        <p:spPr/>
        <p:txBody>
          <a:bodyPr/>
          <a:lstStyle/>
          <a:p>
            <a:fld id="{5C4ECE34-BDB4-BB47-A990-1212915B9A5A}" type="slidenum">
              <a:rPr lang="en-US" smtClean="0"/>
              <a:t>5</a:t>
            </a:fld>
            <a:endParaRPr lang="en-US"/>
          </a:p>
        </p:txBody>
      </p:sp>
    </p:spTree>
    <p:extLst>
      <p:ext uri="{BB962C8B-B14F-4D97-AF65-F5344CB8AC3E}">
        <p14:creationId xmlns:p14="http://schemas.microsoft.com/office/powerpoint/2010/main" val="227957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why this was cut off</a:t>
            </a:r>
          </a:p>
          <a:p>
            <a:r>
              <a:rPr lang="en-US" dirty="0"/>
              <a:t>Overhead view</a:t>
            </a:r>
          </a:p>
          <a:p>
            <a:r>
              <a:rPr lang="en-US" dirty="0"/>
              <a:t>This is examining</a:t>
            </a:r>
            <a:r>
              <a:rPr lang="en-US" baseline="0" dirty="0"/>
              <a:t> national change in hosing prices and by industry specific. Here it shows the unclassified industry trends far higher than the other industries. (Spies and soon to be Donald Trumps taxes) </a:t>
            </a:r>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7</a:t>
            </a:fld>
            <a:endParaRPr lang="en-US"/>
          </a:p>
        </p:txBody>
      </p:sp>
    </p:spTree>
    <p:extLst>
      <p:ext uri="{BB962C8B-B14F-4D97-AF65-F5344CB8AC3E}">
        <p14:creationId xmlns:p14="http://schemas.microsoft.com/office/powerpoint/2010/main" val="1758499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8</a:t>
            </a:fld>
            <a:endParaRPr lang="en-US"/>
          </a:p>
        </p:txBody>
      </p:sp>
    </p:spTree>
    <p:extLst>
      <p:ext uri="{BB962C8B-B14F-4D97-AF65-F5344CB8AC3E}">
        <p14:creationId xmlns:p14="http://schemas.microsoft.com/office/powerpoint/2010/main" val="304266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Wages by Industry Wages</a:t>
            </a:r>
          </a:p>
          <a:p>
            <a:endParaRPr lang="en-US" dirty="0"/>
          </a:p>
          <a:p>
            <a:r>
              <a:rPr lang="en-US" dirty="0"/>
              <a:t>Pull legends and put on their own. CHANGE THE SCALES, LABEL THE X for</a:t>
            </a:r>
            <a:r>
              <a:rPr lang="en-US" baseline="0" dirty="0"/>
              <a:t> all</a:t>
            </a:r>
            <a:endParaRPr lang="en-US" dirty="0"/>
          </a:p>
          <a:p>
            <a:endParaRPr lang="en-US" dirty="0"/>
          </a:p>
          <a:p>
            <a:r>
              <a:rPr lang="en-US" dirty="0"/>
              <a:t>Housing</a:t>
            </a:r>
            <a:r>
              <a:rPr lang="en-US" baseline="0" dirty="0"/>
              <a:t> prices segmented by industry. Unclassified took a hit in 2016 by wages. </a:t>
            </a:r>
          </a:p>
          <a:p>
            <a:r>
              <a:rPr lang="en-US" baseline="0" dirty="0"/>
              <a:t>They are all going up except </a:t>
            </a:r>
            <a:r>
              <a:rPr lang="en-US" baseline="0" dirty="0" err="1"/>
              <a:t>Unclassifed</a:t>
            </a:r>
            <a:r>
              <a:rPr lang="en-US" baseline="0" dirty="0"/>
              <a:t>. Probably all those yearly shutdowns. </a:t>
            </a:r>
          </a:p>
          <a:p>
            <a:r>
              <a:rPr lang="en-US" dirty="0"/>
              <a:t>Local government is entirely on trend with the housing</a:t>
            </a:r>
            <a:r>
              <a:rPr lang="en-US" baseline="0" dirty="0"/>
              <a:t> market. It makes sense for local government employees to be able to afford to live locally.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Housing market peaked 2007-2009, crashed 2012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Avg Annual Pay Change</a:t>
            </a:r>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9</a:t>
            </a:fld>
            <a:endParaRPr lang="en-US"/>
          </a:p>
        </p:txBody>
      </p:sp>
    </p:spTree>
    <p:extLst>
      <p:ext uri="{BB962C8B-B14F-4D97-AF65-F5344CB8AC3E}">
        <p14:creationId xmlns:p14="http://schemas.microsoft.com/office/powerpoint/2010/main" val="268982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Pay by Industry</a:t>
            </a:r>
          </a:p>
        </p:txBody>
      </p:sp>
      <p:sp>
        <p:nvSpPr>
          <p:cNvPr id="4" name="Slide Number Placeholder 3"/>
          <p:cNvSpPr>
            <a:spLocks noGrp="1"/>
          </p:cNvSpPr>
          <p:nvPr>
            <p:ph type="sldNum" sz="quarter" idx="5"/>
          </p:nvPr>
        </p:nvSpPr>
        <p:spPr/>
        <p:txBody>
          <a:bodyPr/>
          <a:lstStyle/>
          <a:p>
            <a:fld id="{5C4ECE34-BDB4-BB47-A990-1212915B9A5A}" type="slidenum">
              <a:rPr lang="en-US" smtClean="0"/>
              <a:t>10</a:t>
            </a:fld>
            <a:endParaRPr lang="en-US"/>
          </a:p>
        </p:txBody>
      </p:sp>
    </p:spTree>
    <p:extLst>
      <p:ext uri="{BB962C8B-B14F-4D97-AF65-F5344CB8AC3E}">
        <p14:creationId xmlns:p14="http://schemas.microsoft.com/office/powerpoint/2010/main" val="173655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Employment by Industry</a:t>
            </a:r>
          </a:p>
          <a:p>
            <a:endParaRPr lang="en-US" baseline="0" dirty="0"/>
          </a:p>
          <a:p>
            <a:r>
              <a:rPr lang="en-US" baseline="0" dirty="0"/>
              <a:t>Many of the Industries kept the same number of jobs while salary increased, the other industries that appear to have had some  increase in the number of jobs did not increase by much.</a:t>
            </a:r>
          </a:p>
          <a:p>
            <a:r>
              <a:rPr lang="en-US" baseline="0" dirty="0"/>
              <a:t>Wages really increased while the housing market steadily rose</a:t>
            </a:r>
          </a:p>
          <a:p>
            <a:r>
              <a:rPr lang="en-US" baseline="0" dirty="0"/>
              <a:t>There doesn’t seem to be a relationship </a:t>
            </a:r>
            <a:endParaRPr lang="en-US" dirty="0"/>
          </a:p>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11</a:t>
            </a:fld>
            <a:endParaRPr lang="en-US"/>
          </a:p>
        </p:txBody>
      </p:sp>
    </p:spTree>
    <p:extLst>
      <p:ext uri="{BB962C8B-B14F-4D97-AF65-F5344CB8AC3E}">
        <p14:creationId xmlns:p14="http://schemas.microsoft.com/office/powerpoint/2010/main" val="183757200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8405EA8-E1E9-4048-8544-E424A1ECD366}" type="slidenum">
              <a:rPr lang="en-US" smtClean="0"/>
              <a:t>‹#›</a:t>
            </a:fld>
            <a:endParaRPr lang="en-US"/>
          </a:p>
        </p:txBody>
      </p:sp>
    </p:spTree>
    <p:extLst>
      <p:ext uri="{BB962C8B-B14F-4D97-AF65-F5344CB8AC3E}">
        <p14:creationId xmlns:p14="http://schemas.microsoft.com/office/powerpoint/2010/main" val="133306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81413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128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4954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B7968AD-0CE1-E54B-B1BF-7C17DCC7121E}" type="datetimeFigureOut">
              <a:rPr lang="en-US" smtClean="0"/>
              <a:t>11/2/2019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8405EA8-E1E9-4048-8544-E424A1ECD366}" type="slidenum">
              <a:rPr lang="en-US" smtClean="0"/>
              <a:t>‹#›</a:t>
            </a:fld>
            <a:endParaRPr lang="en-US"/>
          </a:p>
        </p:txBody>
      </p:sp>
    </p:spTree>
    <p:extLst>
      <p:ext uri="{BB962C8B-B14F-4D97-AF65-F5344CB8AC3E}">
        <p14:creationId xmlns:p14="http://schemas.microsoft.com/office/powerpoint/2010/main" val="78002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968AD-0CE1-E54B-B1BF-7C17DCC7121E}"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59858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968AD-0CE1-E54B-B1BF-7C17DCC7121E}" type="datetimeFigureOut">
              <a:rPr lang="en-US" smtClean="0"/>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05EA8-E1E9-4048-8544-E424A1ECD36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39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7968AD-0CE1-E54B-B1BF-7C17DCC7121E}" type="datetimeFigureOut">
              <a:rPr lang="en-US" smtClean="0"/>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05EA8-E1E9-4048-8544-E424A1ECD36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078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968AD-0CE1-E54B-B1BF-7C17DCC7121E}" type="datetimeFigureOut">
              <a:rPr lang="en-US" smtClean="0"/>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8517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968AD-0CE1-E54B-B1BF-7C17DCC7121E}"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33993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968AD-0CE1-E54B-B1BF-7C17DCC7121E}" type="datetimeFigureOut">
              <a:rPr lang="en-US" smtClean="0"/>
              <a:t>11/2/2019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71827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B7968AD-0CE1-E54B-B1BF-7C17DCC7121E}" type="datetimeFigureOut">
              <a:rPr lang="en-US" smtClean="0"/>
              <a:t>11/2/2019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8405EA8-E1E9-4048-8544-E424A1ECD366}" type="slidenum">
              <a:rPr lang="en-US" smtClean="0"/>
              <a:t>‹#›</a:t>
            </a:fld>
            <a:endParaRPr lang="en-US"/>
          </a:p>
        </p:txBody>
      </p:sp>
    </p:spTree>
    <p:extLst>
      <p:ext uri="{BB962C8B-B14F-4D97-AF65-F5344CB8AC3E}">
        <p14:creationId xmlns:p14="http://schemas.microsoft.com/office/powerpoint/2010/main" val="15121469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6B2D-02A5-A142-9AF1-AABFE0162791}"/>
              </a:ext>
            </a:extLst>
          </p:cNvPr>
          <p:cNvSpPr>
            <a:spLocks noGrp="1"/>
          </p:cNvSpPr>
          <p:nvPr>
            <p:ph type="ctrTitle"/>
          </p:nvPr>
        </p:nvSpPr>
        <p:spPr>
          <a:xfrm>
            <a:off x="1285358" y="1665549"/>
            <a:ext cx="9621284" cy="2387600"/>
          </a:xfrm>
        </p:spPr>
        <p:txBody>
          <a:bodyPr/>
          <a:lstStyle/>
          <a:p>
            <a:r>
              <a:rPr lang="en-US" sz="6000" spc="300" dirty="0">
                <a:latin typeface="Bodoni 72 Smallcaps Book" pitchFamily="2" charset="0"/>
              </a:rPr>
              <a:t>Can  You  Live  There</a:t>
            </a:r>
            <a:r>
              <a:rPr lang="en-US" spc="300" dirty="0">
                <a:latin typeface="Bodoni 72 Smallcaps Book" pitchFamily="2" charset="0"/>
              </a:rPr>
              <a:t>?</a:t>
            </a:r>
            <a:endParaRPr lang="en-US" sz="6000" spc="300" dirty="0">
              <a:latin typeface="Bodoni 72 Smallcaps Book" pitchFamily="2" charset="0"/>
            </a:endParaRPr>
          </a:p>
        </p:txBody>
      </p:sp>
      <p:sp>
        <p:nvSpPr>
          <p:cNvPr id="3" name="Subtitle 2">
            <a:extLst>
              <a:ext uri="{FF2B5EF4-FFF2-40B4-BE49-F238E27FC236}">
                <a16:creationId xmlns:a16="http://schemas.microsoft.com/office/drawing/2014/main" id="{E5F9969B-BA8D-6C42-8531-EB93EA5F7E0E}"/>
              </a:ext>
            </a:extLst>
          </p:cNvPr>
          <p:cNvSpPr>
            <a:spLocks noGrp="1"/>
          </p:cNvSpPr>
          <p:nvPr>
            <p:ph type="subTitle" idx="1"/>
          </p:nvPr>
        </p:nvSpPr>
        <p:spPr>
          <a:xfrm>
            <a:off x="1524000" y="4766077"/>
            <a:ext cx="9144000" cy="1123682"/>
          </a:xfrm>
        </p:spPr>
        <p:txBody>
          <a:bodyPr/>
          <a:lstStyle/>
          <a:p>
            <a:r>
              <a:rPr lang="en-US" dirty="0">
                <a:latin typeface="Bodoni 72 Book" pitchFamily="2" charset="0"/>
              </a:rPr>
              <a:t>Alex Black, Aaron Isaacson, Michelle Salter, Hannah Tate, Justin Thomas</a:t>
            </a:r>
          </a:p>
        </p:txBody>
      </p:sp>
    </p:spTree>
    <p:extLst>
      <p:ext uri="{BB962C8B-B14F-4D97-AF65-F5344CB8AC3E}">
        <p14:creationId xmlns:p14="http://schemas.microsoft.com/office/powerpoint/2010/main" val="392744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1E1637DA-C151-8049-B208-E7778581A94A}"/>
              </a:ext>
            </a:extLst>
          </p:cNvPr>
          <p:cNvPicPr>
            <a:picLocks noChangeAspect="1"/>
          </p:cNvPicPr>
          <p:nvPr/>
        </p:nvPicPr>
        <p:blipFill>
          <a:blip r:embed="rId3"/>
          <a:stretch>
            <a:fillRect/>
          </a:stretch>
        </p:blipFill>
        <p:spPr>
          <a:xfrm>
            <a:off x="2667000" y="0"/>
            <a:ext cx="6858000" cy="6858000"/>
          </a:xfrm>
          <a:prstGeom prst="rect">
            <a:avLst/>
          </a:prstGeom>
        </p:spPr>
      </p:pic>
      <p:sp>
        <p:nvSpPr>
          <p:cNvPr id="4"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a:t>
            </a:r>
            <a:br>
              <a:rPr lang="en-US" dirty="0"/>
            </a:br>
            <a:r>
              <a:rPr lang="en-US" dirty="0"/>
              <a:t>vs. Annual average Pay</a:t>
            </a:r>
          </a:p>
        </p:txBody>
      </p:sp>
    </p:spTree>
    <p:extLst>
      <p:ext uri="{BB962C8B-B14F-4D97-AF65-F5344CB8AC3E}">
        <p14:creationId xmlns:p14="http://schemas.microsoft.com/office/powerpoint/2010/main" val="345931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548D4DDD-57ED-6646-BB52-1F4C6F6CBD2A}"/>
              </a:ext>
            </a:extLst>
          </p:cNvPr>
          <p:cNvPicPr>
            <a:picLocks noChangeAspect="1"/>
          </p:cNvPicPr>
          <p:nvPr/>
        </p:nvPicPr>
        <p:blipFill>
          <a:blip r:embed="rId3"/>
          <a:stretch>
            <a:fillRect/>
          </a:stretch>
        </p:blipFill>
        <p:spPr>
          <a:xfrm>
            <a:off x="2667000" y="0"/>
            <a:ext cx="6858000" cy="6858000"/>
          </a:xfrm>
          <a:prstGeom prst="rect">
            <a:avLst/>
          </a:prstGeom>
        </p:spPr>
      </p:pic>
      <p:sp>
        <p:nvSpPr>
          <p:cNvPr id="3"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vs. Number of Jobs</a:t>
            </a:r>
          </a:p>
        </p:txBody>
      </p:sp>
    </p:spTree>
    <p:extLst>
      <p:ext uri="{BB962C8B-B14F-4D97-AF65-F5344CB8AC3E}">
        <p14:creationId xmlns:p14="http://schemas.microsoft.com/office/powerpoint/2010/main" val="139135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9FEE5F4C-7AC0-6148-A5B8-E441DBC62C25}"/>
              </a:ext>
            </a:extLst>
          </p:cNvPr>
          <p:cNvPicPr>
            <a:picLocks noChangeAspect="1"/>
          </p:cNvPicPr>
          <p:nvPr/>
        </p:nvPicPr>
        <p:blipFill>
          <a:blip r:embed="rId3"/>
          <a:stretch>
            <a:fillRect/>
          </a:stretch>
        </p:blipFill>
        <p:spPr>
          <a:xfrm>
            <a:off x="2667000" y="0"/>
            <a:ext cx="6858000" cy="6858000"/>
          </a:xfrm>
          <a:prstGeom prst="rect">
            <a:avLst/>
          </a:prstGeom>
        </p:spPr>
      </p:pic>
      <p:sp>
        <p:nvSpPr>
          <p:cNvPr id="4"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VS. Number of Est.</a:t>
            </a:r>
          </a:p>
        </p:txBody>
      </p:sp>
    </p:spTree>
    <p:extLst>
      <p:ext uri="{BB962C8B-B14F-4D97-AF65-F5344CB8AC3E}">
        <p14:creationId xmlns:p14="http://schemas.microsoft.com/office/powerpoint/2010/main" val="14649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63ED40-CF9A-6947-8363-27D1DF28C54C}"/>
              </a:ext>
            </a:extLst>
          </p:cNvPr>
          <p:cNvPicPr>
            <a:picLocks noChangeAspect="1"/>
          </p:cNvPicPr>
          <p:nvPr/>
        </p:nvPicPr>
        <p:blipFill>
          <a:blip r:embed="rId2"/>
          <a:stretch>
            <a:fillRect/>
          </a:stretch>
        </p:blipFill>
        <p:spPr>
          <a:xfrm>
            <a:off x="830036" y="43737"/>
            <a:ext cx="10531928" cy="6770526"/>
          </a:xfrm>
          <a:prstGeom prst="rect">
            <a:avLst/>
          </a:prstGeom>
        </p:spPr>
      </p:pic>
    </p:spTree>
    <p:extLst>
      <p:ext uri="{BB962C8B-B14F-4D97-AF65-F5344CB8AC3E}">
        <p14:creationId xmlns:p14="http://schemas.microsoft.com/office/powerpoint/2010/main" val="163854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481202AC-06B0-934A-89D7-F9E20444804C}"/>
              </a:ext>
            </a:extLst>
          </p:cNvPr>
          <p:cNvPicPr>
            <a:picLocks noChangeAspect="1"/>
          </p:cNvPicPr>
          <p:nvPr/>
        </p:nvPicPr>
        <p:blipFill>
          <a:blip r:embed="rId2"/>
          <a:stretch>
            <a:fillRect/>
          </a:stretch>
        </p:blipFill>
        <p:spPr>
          <a:xfrm>
            <a:off x="0" y="2387270"/>
            <a:ext cx="12192000" cy="444437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95C1AFC-7467-6340-893E-9F3097E15EB4}"/>
              </a:ext>
            </a:extLst>
          </p:cNvPr>
          <p:cNvPicPr>
            <a:picLocks noChangeAspect="1"/>
          </p:cNvPicPr>
          <p:nvPr/>
        </p:nvPicPr>
        <p:blipFill>
          <a:blip r:embed="rId3"/>
          <a:stretch>
            <a:fillRect/>
          </a:stretch>
        </p:blipFill>
        <p:spPr>
          <a:xfrm>
            <a:off x="0" y="26356"/>
            <a:ext cx="12192000" cy="3111312"/>
          </a:xfrm>
          <a:prstGeom prst="rect">
            <a:avLst/>
          </a:prstGeom>
        </p:spPr>
      </p:pic>
    </p:spTree>
    <p:extLst>
      <p:ext uri="{BB962C8B-B14F-4D97-AF65-F5344CB8AC3E}">
        <p14:creationId xmlns:p14="http://schemas.microsoft.com/office/powerpoint/2010/main" val="400226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D007-4E10-5845-904D-9A59851CDA4E}"/>
              </a:ext>
            </a:extLst>
          </p:cNvPr>
          <p:cNvSpPr>
            <a:spLocks noGrp="1"/>
          </p:cNvSpPr>
          <p:nvPr>
            <p:ph type="title"/>
          </p:nvPr>
        </p:nvSpPr>
        <p:spPr>
          <a:xfrm>
            <a:off x="1069848" y="484632"/>
            <a:ext cx="10058400" cy="1376825"/>
          </a:xfrm>
        </p:spPr>
        <p:txBody>
          <a:bodyPr/>
          <a:lstStyle/>
          <a:p>
            <a:r>
              <a:rPr lang="en-US" dirty="0"/>
              <a:t>Conclusions</a:t>
            </a:r>
          </a:p>
        </p:txBody>
      </p:sp>
      <p:sp>
        <p:nvSpPr>
          <p:cNvPr id="3" name="Content Placeholder 2">
            <a:extLst>
              <a:ext uri="{FF2B5EF4-FFF2-40B4-BE49-F238E27FC236}">
                <a16:creationId xmlns:a16="http://schemas.microsoft.com/office/drawing/2014/main" id="{409A6C71-21E4-EE4C-BC9A-2AF531D136C9}"/>
              </a:ext>
            </a:extLst>
          </p:cNvPr>
          <p:cNvSpPr>
            <a:spLocks noGrp="1"/>
          </p:cNvSpPr>
          <p:nvPr>
            <p:ph idx="1"/>
          </p:nvPr>
        </p:nvSpPr>
        <p:spPr/>
        <p:txBody>
          <a:bodyPr/>
          <a:lstStyle/>
          <a:p>
            <a:r>
              <a:rPr lang="en-US" dirty="0"/>
              <a:t>Unclassified!</a:t>
            </a:r>
          </a:p>
          <a:p>
            <a:r>
              <a:rPr lang="en-US" dirty="0"/>
              <a:t>No relationship between number of jobs and average housing market prices as it pertains to any one industry</a:t>
            </a:r>
          </a:p>
          <a:p>
            <a:r>
              <a:rPr lang="en-US" dirty="0"/>
              <a:t>Overall nationally we did not see any clear driving force by an industry</a:t>
            </a:r>
          </a:p>
          <a:p>
            <a:r>
              <a:rPr lang="en-US" dirty="0"/>
              <a:t>It appears that the number of establishments changed in some industries but the number of jobs in that industry did not see the same change</a:t>
            </a:r>
          </a:p>
          <a:p>
            <a:r>
              <a:rPr lang="en-US" dirty="0"/>
              <a:t>Yes as total wages and annual average pay goes up the housing market prices have gone up</a:t>
            </a:r>
          </a:p>
          <a:p>
            <a:r>
              <a:rPr lang="en-US" dirty="0"/>
              <a:t>Our data overall leaned more towards national data, which showed a relationship between average annual pay and the average housing market</a:t>
            </a:r>
          </a:p>
          <a:p>
            <a:endParaRPr lang="en-US" dirty="0"/>
          </a:p>
          <a:p>
            <a:endParaRPr lang="en-US" dirty="0"/>
          </a:p>
        </p:txBody>
      </p:sp>
    </p:spTree>
    <p:extLst>
      <p:ext uri="{BB962C8B-B14F-4D97-AF65-F5344CB8AC3E}">
        <p14:creationId xmlns:p14="http://schemas.microsoft.com/office/powerpoint/2010/main" val="86017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9078-12A5-4840-A34A-68B4BEEA3AAC}"/>
              </a:ext>
            </a:extLst>
          </p:cNvPr>
          <p:cNvSpPr>
            <a:spLocks noGrp="1"/>
          </p:cNvSpPr>
          <p:nvPr>
            <p:ph type="title"/>
          </p:nvPr>
        </p:nvSpPr>
        <p:spPr/>
        <p:txBody>
          <a:bodyPr>
            <a:normAutofit/>
          </a:bodyPr>
          <a:lstStyle/>
          <a:p>
            <a:r>
              <a:rPr lang="en-US" sz="6600" dirty="0"/>
              <a:t>Going Forward</a:t>
            </a:r>
          </a:p>
        </p:txBody>
      </p:sp>
      <p:sp>
        <p:nvSpPr>
          <p:cNvPr id="3" name="Content Placeholder 2">
            <a:extLst>
              <a:ext uri="{FF2B5EF4-FFF2-40B4-BE49-F238E27FC236}">
                <a16:creationId xmlns:a16="http://schemas.microsoft.com/office/drawing/2014/main" id="{80FFE4AB-0051-4D4F-918B-AF71F78F49E7}"/>
              </a:ext>
            </a:extLst>
          </p:cNvPr>
          <p:cNvSpPr>
            <a:spLocks noGrp="1"/>
          </p:cNvSpPr>
          <p:nvPr>
            <p:ph idx="1"/>
          </p:nvPr>
        </p:nvSpPr>
        <p:spPr/>
        <p:txBody>
          <a:bodyPr/>
          <a:lstStyle/>
          <a:p>
            <a:r>
              <a:rPr lang="en-US" sz="3200" dirty="0"/>
              <a:t>Local level – Counties</a:t>
            </a:r>
          </a:p>
          <a:p>
            <a:r>
              <a:rPr lang="en-US" sz="3200" dirty="0"/>
              <a:t>Charts/Maps</a:t>
            </a:r>
          </a:p>
          <a:p>
            <a:r>
              <a:rPr lang="en-US" sz="3200" dirty="0"/>
              <a:t>Looking at changes in underdeveloped neighborhoods</a:t>
            </a:r>
          </a:p>
          <a:p>
            <a:r>
              <a:rPr lang="en-US" sz="3200" dirty="0"/>
              <a:t>Pull from Twitter API about housing market </a:t>
            </a:r>
          </a:p>
          <a:p>
            <a:r>
              <a:rPr lang="en-US" sz="3200" dirty="0"/>
              <a:t>Go deeper to into the statistics</a:t>
            </a:r>
          </a:p>
          <a:p>
            <a:pPr marL="0" indent="0">
              <a:buNone/>
            </a:pPr>
            <a:endParaRPr lang="en-US" dirty="0"/>
          </a:p>
        </p:txBody>
      </p:sp>
    </p:spTree>
    <p:extLst>
      <p:ext uri="{BB962C8B-B14F-4D97-AF65-F5344CB8AC3E}">
        <p14:creationId xmlns:p14="http://schemas.microsoft.com/office/powerpoint/2010/main" val="67940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4E3D-9481-C94A-828B-8A0FC2D796FE}"/>
              </a:ext>
            </a:extLst>
          </p:cNvPr>
          <p:cNvSpPr>
            <a:spLocks noGrp="1"/>
          </p:cNvSpPr>
          <p:nvPr>
            <p:ph type="title"/>
          </p:nvPr>
        </p:nvSpPr>
        <p:spPr/>
        <p:txBody>
          <a:bodyPr/>
          <a:lstStyle/>
          <a:p>
            <a:pPr algn="ctr"/>
            <a:r>
              <a:rPr lang="en-US" dirty="0"/>
              <a:t>Organizational Lessons Learned</a:t>
            </a:r>
          </a:p>
        </p:txBody>
      </p:sp>
      <p:sp>
        <p:nvSpPr>
          <p:cNvPr id="3" name="Content Placeholder 2">
            <a:extLst>
              <a:ext uri="{FF2B5EF4-FFF2-40B4-BE49-F238E27FC236}">
                <a16:creationId xmlns:a16="http://schemas.microsoft.com/office/drawing/2014/main" id="{3B97CF23-E188-C941-B42D-331CEA554FD2}"/>
              </a:ext>
            </a:extLst>
          </p:cNvPr>
          <p:cNvSpPr>
            <a:spLocks noGrp="1"/>
          </p:cNvSpPr>
          <p:nvPr>
            <p:ph idx="1"/>
          </p:nvPr>
        </p:nvSpPr>
        <p:spPr/>
        <p:txBody>
          <a:bodyPr>
            <a:normAutofit fontScale="32500" lnSpcReduction="20000"/>
          </a:bodyPr>
          <a:lstStyle/>
          <a:p>
            <a:r>
              <a:rPr lang="en-US" sz="8000" dirty="0"/>
              <a:t>We learned as much from process or lack of as from the data</a:t>
            </a:r>
          </a:p>
          <a:p>
            <a:r>
              <a:rPr lang="en-US" sz="8000" dirty="0"/>
              <a:t>Coordinating an analysis project amongst 5 people with full time jobs is difficult</a:t>
            </a:r>
          </a:p>
          <a:p>
            <a:r>
              <a:rPr lang="en-US" sz="8000" dirty="0"/>
              <a:t>Should have worked more on git usage and structure and tested for all users initially, use GIT as intended</a:t>
            </a:r>
          </a:p>
          <a:p>
            <a:r>
              <a:rPr lang="en-US" sz="8000" dirty="0"/>
              <a:t>The project had natural breakouts of work (data analysis/cleaning, visualization, presentation) </a:t>
            </a:r>
          </a:p>
          <a:p>
            <a:r>
              <a:rPr lang="en-US" sz="8000" dirty="0"/>
              <a:t>We should have spent more time developing specific questions we wanted to answer and assign them to avoid duplicating work</a:t>
            </a:r>
          </a:p>
          <a:p>
            <a:r>
              <a:rPr lang="en-US" sz="8000" dirty="0"/>
              <a:t>It is easy to miss inconsistent/edge cases in data that throw off analysis, spend more time validating data</a:t>
            </a:r>
          </a:p>
          <a:p>
            <a:endParaRPr lang="en-US" dirty="0"/>
          </a:p>
        </p:txBody>
      </p:sp>
    </p:spTree>
    <p:extLst>
      <p:ext uri="{BB962C8B-B14F-4D97-AF65-F5344CB8AC3E}">
        <p14:creationId xmlns:p14="http://schemas.microsoft.com/office/powerpoint/2010/main" val="4172910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B108-625B-E947-8C9D-118E8124460D}"/>
              </a:ext>
            </a:extLst>
          </p:cNvPr>
          <p:cNvSpPr>
            <a:spLocks noGrp="1"/>
          </p:cNvSpPr>
          <p:nvPr>
            <p:ph type="title"/>
          </p:nvPr>
        </p:nvSpPr>
        <p:spPr>
          <a:xfrm>
            <a:off x="838200" y="365126"/>
            <a:ext cx="10515600" cy="832610"/>
          </a:xfrm>
        </p:spPr>
        <p:txBody>
          <a:bodyPr/>
          <a:lstStyle/>
          <a:p>
            <a:pPr algn="ctr"/>
            <a:r>
              <a:rPr lang="en-US" u="sng" dirty="0">
                <a:latin typeface="Bodoni 72 Smallcaps Book" pitchFamily="2" charset="0"/>
              </a:rPr>
              <a:t>WORKS CITED</a:t>
            </a:r>
          </a:p>
        </p:txBody>
      </p:sp>
      <p:sp>
        <p:nvSpPr>
          <p:cNvPr id="3" name="Content Placeholder 2">
            <a:extLst>
              <a:ext uri="{FF2B5EF4-FFF2-40B4-BE49-F238E27FC236}">
                <a16:creationId xmlns:a16="http://schemas.microsoft.com/office/drawing/2014/main" id="{0D8E4C10-33B6-7642-908A-A22E751DEC4E}"/>
              </a:ext>
            </a:extLst>
          </p:cNvPr>
          <p:cNvSpPr>
            <a:spLocks noGrp="1"/>
          </p:cNvSpPr>
          <p:nvPr>
            <p:ph idx="1"/>
          </p:nvPr>
        </p:nvSpPr>
        <p:spPr>
          <a:xfrm>
            <a:off x="838200" y="1107583"/>
            <a:ext cx="10515600" cy="5069380"/>
          </a:xfrm>
        </p:spPr>
        <p:txBody>
          <a:bodyPr/>
          <a:lstStyle/>
          <a:p>
            <a:r>
              <a:rPr lang="en-US" dirty="0">
                <a:latin typeface="Bodoni 72 Book" pitchFamily="2" charset="0"/>
              </a:rPr>
              <a:t>Zillow API</a:t>
            </a:r>
          </a:p>
          <a:p>
            <a:r>
              <a:rPr lang="en-US" dirty="0">
                <a:latin typeface="Bodoni 72 Book" pitchFamily="2" charset="0"/>
              </a:rPr>
              <a:t>Department of Labor API</a:t>
            </a:r>
          </a:p>
          <a:p>
            <a:r>
              <a:rPr lang="en-US" dirty="0">
                <a:latin typeface="Bodoni 72 Book" pitchFamily="2" charset="0"/>
              </a:rPr>
              <a:t>Census API</a:t>
            </a:r>
          </a:p>
          <a:p>
            <a:endParaRPr lang="en-US" dirty="0">
              <a:latin typeface="Bodoni 72 Book" pitchFamily="2" charset="0"/>
            </a:endParaRPr>
          </a:p>
        </p:txBody>
      </p:sp>
    </p:spTree>
    <p:extLst>
      <p:ext uri="{BB962C8B-B14F-4D97-AF65-F5344CB8AC3E}">
        <p14:creationId xmlns:p14="http://schemas.microsoft.com/office/powerpoint/2010/main" val="169698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EB34-FE86-AB4C-9CB0-9CEE8D54F80E}"/>
              </a:ext>
            </a:extLst>
          </p:cNvPr>
          <p:cNvSpPr>
            <a:spLocks noGrp="1"/>
          </p:cNvSpPr>
          <p:nvPr>
            <p:ph type="title"/>
          </p:nvPr>
        </p:nvSpPr>
        <p:spPr/>
        <p:txBody>
          <a:bodyPr>
            <a:normAutofit/>
          </a:bodyPr>
          <a:lstStyle/>
          <a:p>
            <a:pPr algn="ctr"/>
            <a:r>
              <a:rPr lang="en-US" sz="6600" spc="300" dirty="0">
                <a:cs typeface="Algerian" panose="020F0502020204030204" pitchFamily="34" charset="0"/>
              </a:rPr>
              <a:t>Project Proposal</a:t>
            </a:r>
          </a:p>
        </p:txBody>
      </p:sp>
      <p:sp>
        <p:nvSpPr>
          <p:cNvPr id="3" name="Content Placeholder 2">
            <a:extLst>
              <a:ext uri="{FF2B5EF4-FFF2-40B4-BE49-F238E27FC236}">
                <a16:creationId xmlns:a16="http://schemas.microsoft.com/office/drawing/2014/main" id="{9DEB9AA2-6E43-764F-B2DD-90AE2949C634}"/>
              </a:ext>
            </a:extLst>
          </p:cNvPr>
          <p:cNvSpPr>
            <a:spLocks noGrp="1"/>
          </p:cNvSpPr>
          <p:nvPr>
            <p:ph idx="1"/>
          </p:nvPr>
        </p:nvSpPr>
        <p:spPr>
          <a:xfrm>
            <a:off x="1066800" y="2586701"/>
            <a:ext cx="10058400" cy="3111366"/>
          </a:xfrm>
        </p:spPr>
        <p:txBody>
          <a:bodyPr>
            <a:normAutofit/>
          </a:bodyPr>
          <a:lstStyle/>
          <a:p>
            <a:pPr marL="457200" lvl="1" indent="0">
              <a:buNone/>
            </a:pPr>
            <a:r>
              <a:rPr lang="en-US" sz="2800" dirty="0"/>
              <a:t>Our project examines the relationship between US housing prices and occupations by industry. We will investigate how some industries could be driving housing market prices, what the distribution of jobs by industry looks like in relation to the local housing market, and why an area’s average income correlates with the number of local jobs for specific industries. </a:t>
            </a:r>
          </a:p>
          <a:p>
            <a:pPr marL="457200" lvl="1" indent="0">
              <a:buNone/>
            </a:pPr>
            <a:endParaRPr lang="en-US" dirty="0"/>
          </a:p>
        </p:txBody>
      </p:sp>
    </p:spTree>
    <p:extLst>
      <p:ext uri="{BB962C8B-B14F-4D97-AF65-F5344CB8AC3E}">
        <p14:creationId xmlns:p14="http://schemas.microsoft.com/office/powerpoint/2010/main" val="408078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F350-37AE-164D-847A-F18B0988AE29}"/>
              </a:ext>
            </a:extLst>
          </p:cNvPr>
          <p:cNvSpPr>
            <a:spLocks noGrp="1"/>
          </p:cNvSpPr>
          <p:nvPr>
            <p:ph type="title"/>
          </p:nvPr>
        </p:nvSpPr>
        <p:spPr/>
        <p:txBody>
          <a:bodyPr>
            <a:normAutofit/>
          </a:bodyPr>
          <a:lstStyle/>
          <a:p>
            <a:pPr algn="ctr"/>
            <a:r>
              <a:rPr lang="en-US" sz="6000" spc="300" dirty="0"/>
              <a:t>Data &amp; Questions</a:t>
            </a:r>
          </a:p>
        </p:txBody>
      </p:sp>
      <p:sp>
        <p:nvSpPr>
          <p:cNvPr id="3" name="Content Placeholder 2">
            <a:extLst>
              <a:ext uri="{FF2B5EF4-FFF2-40B4-BE49-F238E27FC236}">
                <a16:creationId xmlns:a16="http://schemas.microsoft.com/office/drawing/2014/main" id="{D6E78DC2-AD0D-5A46-B4D3-6EEAF19BD6A8}"/>
              </a:ext>
            </a:extLst>
          </p:cNvPr>
          <p:cNvSpPr>
            <a:spLocks noGrp="1"/>
          </p:cNvSpPr>
          <p:nvPr>
            <p:ph sz="half" idx="1"/>
          </p:nvPr>
        </p:nvSpPr>
        <p:spPr/>
        <p:txBody>
          <a:bodyPr/>
          <a:lstStyle/>
          <a:p>
            <a:r>
              <a:rPr lang="en-US" sz="2400" dirty="0"/>
              <a:t>Zillow API</a:t>
            </a:r>
          </a:p>
          <a:p>
            <a:pPr lvl="1"/>
            <a:r>
              <a:rPr lang="en-US" sz="2000" dirty="0"/>
              <a:t>Housing market prices data</a:t>
            </a:r>
          </a:p>
          <a:p>
            <a:r>
              <a:rPr lang="en-US" sz="2400" dirty="0"/>
              <a:t>Department of Labor API</a:t>
            </a:r>
          </a:p>
          <a:p>
            <a:pPr lvl="1"/>
            <a:r>
              <a:rPr lang="en-US" sz="2000" dirty="0"/>
              <a:t>Employment data</a:t>
            </a:r>
          </a:p>
          <a:p>
            <a:pPr lvl="1"/>
            <a:r>
              <a:rPr lang="en-US" sz="2000" dirty="0"/>
              <a:t>Bureau of Labor Statistics</a:t>
            </a:r>
          </a:p>
          <a:p>
            <a:r>
              <a:rPr lang="en-US" sz="2400" dirty="0"/>
              <a:t>Census API</a:t>
            </a:r>
          </a:p>
          <a:p>
            <a:pPr lvl="1"/>
            <a:r>
              <a:rPr lang="en-US" sz="2000" dirty="0"/>
              <a:t>Employment data</a:t>
            </a:r>
          </a:p>
          <a:p>
            <a:pPr lvl="1"/>
            <a:r>
              <a:rPr lang="en-US" sz="2000" dirty="0"/>
              <a:t>Household income data</a:t>
            </a:r>
          </a:p>
          <a:p>
            <a:endParaRPr lang="en-US" dirty="0">
              <a:latin typeface="Bodoni 72 Book" pitchFamily="2" charset="0"/>
            </a:endParaRPr>
          </a:p>
          <a:p>
            <a:endParaRPr lang="en-US" dirty="0">
              <a:latin typeface="Bodoni 72 Book" pitchFamily="2" charset="0"/>
            </a:endParaRPr>
          </a:p>
        </p:txBody>
      </p:sp>
      <p:sp>
        <p:nvSpPr>
          <p:cNvPr id="4" name="Content Placeholder 3">
            <a:extLst>
              <a:ext uri="{FF2B5EF4-FFF2-40B4-BE49-F238E27FC236}">
                <a16:creationId xmlns:a16="http://schemas.microsoft.com/office/drawing/2014/main" id="{1E977EDF-BCC1-FE42-B809-D499007B54C6}"/>
              </a:ext>
            </a:extLst>
          </p:cNvPr>
          <p:cNvSpPr>
            <a:spLocks noGrp="1"/>
          </p:cNvSpPr>
          <p:nvPr>
            <p:ph sz="half" idx="2"/>
          </p:nvPr>
        </p:nvSpPr>
        <p:spPr/>
        <p:txBody>
          <a:bodyPr/>
          <a:lstStyle/>
          <a:p>
            <a:r>
              <a:rPr lang="en-US" dirty="0"/>
              <a:t>So how do we show this?</a:t>
            </a:r>
          </a:p>
          <a:p>
            <a:r>
              <a:rPr lang="en-US" dirty="0"/>
              <a:t> Are there industries that have higher housing prices? </a:t>
            </a:r>
          </a:p>
          <a:p>
            <a:r>
              <a:rPr lang="en-US" dirty="0"/>
              <a:t>Is it possibly that those industries have a higher salary or is it that those industries have more jobs and bring more people to those areas? </a:t>
            </a:r>
          </a:p>
          <a:p>
            <a:r>
              <a:rPr lang="en-US" dirty="0"/>
              <a:t>What is the distribution of industry in the top housing markets?</a:t>
            </a:r>
          </a:p>
          <a:p>
            <a:r>
              <a:rPr lang="en-US" dirty="0"/>
              <a:t>What does the national data look like?</a:t>
            </a:r>
          </a:p>
          <a:p>
            <a:endParaRPr lang="en-US" dirty="0"/>
          </a:p>
          <a:p>
            <a:endParaRPr lang="en-US" dirty="0"/>
          </a:p>
        </p:txBody>
      </p:sp>
    </p:spTree>
    <p:extLst>
      <p:ext uri="{BB962C8B-B14F-4D97-AF65-F5344CB8AC3E}">
        <p14:creationId xmlns:p14="http://schemas.microsoft.com/office/powerpoint/2010/main" val="25137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2863-5C9E-2D4A-99D2-CEAE3CF43B1D}"/>
              </a:ext>
            </a:extLst>
          </p:cNvPr>
          <p:cNvSpPr>
            <a:spLocks noGrp="1"/>
          </p:cNvSpPr>
          <p:nvPr>
            <p:ph type="title"/>
          </p:nvPr>
        </p:nvSpPr>
        <p:spPr>
          <a:xfrm>
            <a:off x="821871" y="679269"/>
            <a:ext cx="10515600" cy="1386964"/>
          </a:xfrm>
        </p:spPr>
        <p:txBody>
          <a:bodyPr>
            <a:normAutofit fontScale="90000"/>
          </a:bodyPr>
          <a:lstStyle/>
          <a:p>
            <a:r>
              <a:rPr lang="en-US" spc="300" dirty="0"/>
              <a:t>A little “terminology” before </a:t>
            </a:r>
            <a:br>
              <a:rPr lang="en-US" spc="300" dirty="0"/>
            </a:br>
            <a:r>
              <a:rPr lang="en-US" spc="300" dirty="0"/>
              <a:t>we dive in…</a:t>
            </a:r>
          </a:p>
        </p:txBody>
      </p:sp>
      <p:sp>
        <p:nvSpPr>
          <p:cNvPr id="3" name="Content Placeholder 2">
            <a:extLst>
              <a:ext uri="{FF2B5EF4-FFF2-40B4-BE49-F238E27FC236}">
                <a16:creationId xmlns:a16="http://schemas.microsoft.com/office/drawing/2014/main" id="{8D739AA3-3919-5F4D-8890-5A221374C727}"/>
              </a:ext>
            </a:extLst>
          </p:cNvPr>
          <p:cNvSpPr>
            <a:spLocks noGrp="1"/>
          </p:cNvSpPr>
          <p:nvPr>
            <p:ph idx="1"/>
          </p:nvPr>
        </p:nvSpPr>
        <p:spPr>
          <a:xfrm>
            <a:off x="838200" y="2547257"/>
            <a:ext cx="10515600" cy="3631475"/>
          </a:xfrm>
        </p:spPr>
        <p:txBody>
          <a:bodyPr>
            <a:normAutofit lnSpcReduction="10000"/>
          </a:bodyPr>
          <a:lstStyle/>
          <a:p>
            <a:r>
              <a:rPr lang="en-US" sz="2400" dirty="0"/>
              <a:t>FIPS </a:t>
            </a:r>
          </a:p>
          <a:p>
            <a:pPr lvl="1"/>
            <a:r>
              <a:rPr lang="en-US" sz="2000" dirty="0"/>
              <a:t>Federal Information Processing Series </a:t>
            </a:r>
          </a:p>
          <a:p>
            <a:pPr lvl="1"/>
            <a:r>
              <a:rPr lang="en-US" sz="2000" dirty="0"/>
              <a:t>NIST and ANSI</a:t>
            </a:r>
          </a:p>
          <a:p>
            <a:r>
              <a:rPr lang="en-US" sz="2400" dirty="0"/>
              <a:t>County-</a:t>
            </a:r>
          </a:p>
          <a:p>
            <a:pPr lvl="1"/>
            <a:r>
              <a:rPr lang="en-US" sz="2000" dirty="0"/>
              <a:t>A county or county equivalence determined to be statistically significant (parish, boroughs, city not-within a county , area not covered by a county)</a:t>
            </a:r>
          </a:p>
          <a:p>
            <a:r>
              <a:rPr lang="en-US" sz="2400" dirty="0"/>
              <a:t>Industry</a:t>
            </a:r>
          </a:p>
          <a:p>
            <a:pPr lvl="1"/>
            <a:r>
              <a:rPr lang="en-US" sz="2000" dirty="0"/>
              <a:t>NAICS</a:t>
            </a:r>
          </a:p>
          <a:p>
            <a:pPr lvl="1"/>
            <a:r>
              <a:rPr lang="en-US" sz="2000" dirty="0"/>
              <a:t>Census and BLS subsectors</a:t>
            </a:r>
          </a:p>
          <a:p>
            <a:pPr lvl="1"/>
            <a:r>
              <a:rPr lang="en-US" sz="2000" dirty="0"/>
              <a:t>Government vs Private</a:t>
            </a:r>
          </a:p>
          <a:p>
            <a:pPr lvl="1"/>
            <a:endParaRPr lang="en-US" dirty="0"/>
          </a:p>
        </p:txBody>
      </p:sp>
    </p:spTree>
    <p:extLst>
      <p:ext uri="{BB962C8B-B14F-4D97-AF65-F5344CB8AC3E}">
        <p14:creationId xmlns:p14="http://schemas.microsoft.com/office/powerpoint/2010/main" val="130269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23601FC-9AA8-F446-951E-9AF745617CF0}"/>
              </a:ext>
            </a:extLst>
          </p:cNvPr>
          <p:cNvGraphicFramePr>
            <a:graphicFrameLocks noGrp="1"/>
          </p:cNvGraphicFramePr>
          <p:nvPr>
            <p:ph sz="half" idx="1"/>
            <p:extLst>
              <p:ext uri="{D42A27DB-BD31-4B8C-83A1-F6EECF244321}">
                <p14:modId xmlns:p14="http://schemas.microsoft.com/office/powerpoint/2010/main" val="4074612611"/>
              </p:ext>
            </p:extLst>
          </p:nvPr>
        </p:nvGraphicFramePr>
        <p:xfrm>
          <a:off x="838198" y="313509"/>
          <a:ext cx="10983688" cy="5863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C9A8585B-9CAC-664D-9FEE-BB0BDA66C0A6}"/>
              </a:ext>
            </a:extLst>
          </p:cNvPr>
          <p:cNvSpPr txBox="1"/>
          <p:nvPr/>
        </p:nvSpPr>
        <p:spPr>
          <a:xfrm>
            <a:off x="2024743" y="2706627"/>
            <a:ext cx="2050868" cy="1077218"/>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dirty="0">
                <a:solidFill>
                  <a:schemeClr val="bg1"/>
                </a:solidFill>
              </a:rPr>
              <a:t>Industry</a:t>
            </a:r>
          </a:p>
          <a:p>
            <a:pPr algn="ctr"/>
            <a:r>
              <a:rPr lang="en-US" sz="2800" dirty="0">
                <a:solidFill>
                  <a:schemeClr val="bg1"/>
                </a:solidFill>
              </a:rPr>
              <a:t>(NACIS)</a:t>
            </a:r>
            <a:endParaRPr lang="en-US" sz="2400" dirty="0">
              <a:solidFill>
                <a:schemeClr val="bg1"/>
              </a:solidFill>
            </a:endParaRPr>
          </a:p>
        </p:txBody>
      </p:sp>
      <p:graphicFrame>
        <p:nvGraphicFramePr>
          <p:cNvPr id="12" name="Diagram 11">
            <a:extLst>
              <a:ext uri="{FF2B5EF4-FFF2-40B4-BE49-F238E27FC236}">
                <a16:creationId xmlns:a16="http://schemas.microsoft.com/office/drawing/2014/main" id="{6DE18401-16FB-E34E-8240-A4F713572EA2}"/>
              </a:ext>
            </a:extLst>
          </p:cNvPr>
          <p:cNvGraphicFramePr/>
          <p:nvPr>
            <p:extLst>
              <p:ext uri="{D42A27DB-BD31-4B8C-83A1-F6EECF244321}">
                <p14:modId xmlns:p14="http://schemas.microsoft.com/office/powerpoint/2010/main" val="2622393482"/>
              </p:ext>
            </p:extLst>
          </p:nvPr>
        </p:nvGraphicFramePr>
        <p:xfrm>
          <a:off x="10202091" y="1110343"/>
          <a:ext cx="1201783" cy="89562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1888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a:extLst>
              <a:ext uri="{FF2B5EF4-FFF2-40B4-BE49-F238E27FC236}">
                <a16:creationId xmlns:a16="http://schemas.microsoft.com/office/drawing/2014/main" id="{217FBC43-3E4E-8542-BCCF-FFDD8CAB8A98}"/>
              </a:ext>
            </a:extLst>
          </p:cNvPr>
          <p:cNvSpPr>
            <a:spLocks noGrp="1" noChangeArrowheads="1"/>
          </p:cNvSpPr>
          <p:nvPr>
            <p:ph type="subTitle" idx="1"/>
          </p:nvPr>
        </p:nvSpPr>
        <p:spPr/>
        <p:txBody>
          <a:bodyPr/>
          <a:lstStyle/>
          <a:p>
            <a:endParaRPr lang="en-US" altLang="en-US"/>
          </a:p>
        </p:txBody>
      </p:sp>
      <p:pic>
        <p:nvPicPr>
          <p:cNvPr id="2051" name="Picture 3">
            <a:extLst>
              <a:ext uri="{FF2B5EF4-FFF2-40B4-BE49-F238E27FC236}">
                <a16:creationId xmlns:a16="http://schemas.microsoft.com/office/drawing/2014/main" id="{A8D0B62B-A41C-3C41-AAA1-10DFE674A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982166"/>
            <a:ext cx="121920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Box 5">
            <a:extLst>
              <a:ext uri="{FF2B5EF4-FFF2-40B4-BE49-F238E27FC236}">
                <a16:creationId xmlns:a16="http://schemas.microsoft.com/office/drawing/2014/main" id="{4FC0F3E0-B1B9-EC49-866B-8FE0A75A2B20}"/>
              </a:ext>
            </a:extLst>
          </p:cNvPr>
          <p:cNvSpPr txBox="1">
            <a:spLocks noChangeArrowheads="1"/>
          </p:cNvSpPr>
          <p:nvPr/>
        </p:nvSpPr>
        <p:spPr bwMode="auto">
          <a:xfrm>
            <a:off x="931863" y="5743575"/>
            <a:ext cx="935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a:t>Run Operations on Panda Data frames as vectorized </a:t>
            </a:r>
            <a:r>
              <a:rPr lang="en-US" altLang="en-US" b="1" dirty="0">
                <a:latin typeface="+mn-lt"/>
              </a:rPr>
              <a:t>operations</a:t>
            </a:r>
            <a:r>
              <a:rPr lang="en-US" altLang="en-US" b="1" dirty="0"/>
              <a:t> vs looping whenever possible. </a:t>
            </a:r>
          </a:p>
        </p:txBody>
      </p:sp>
      <p:sp>
        <p:nvSpPr>
          <p:cNvPr id="6" name="Title 1">
            <a:extLst>
              <a:ext uri="{FF2B5EF4-FFF2-40B4-BE49-F238E27FC236}">
                <a16:creationId xmlns:a16="http://schemas.microsoft.com/office/drawing/2014/main" id="{5EA91928-8A9E-3C4F-A584-52BB99B21AC8}"/>
              </a:ext>
            </a:extLst>
          </p:cNvPr>
          <p:cNvSpPr txBox="1">
            <a:spLocks/>
          </p:cNvSpPr>
          <p:nvPr/>
        </p:nvSpPr>
        <p:spPr>
          <a:xfrm>
            <a:off x="1543376" y="443323"/>
            <a:ext cx="10058400" cy="160934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3"/>
                  <a:srcRect/>
                  <a:tile tx="6350" ty="-127000" sx="65000" sy="64000" flip="none" algn="tl"/>
                </a:blipFill>
                <a:latin typeface="+mj-lt"/>
                <a:ea typeface="+mj-ea"/>
                <a:cs typeface="+mj-cs"/>
              </a:defRPr>
            </a:lvl1pPr>
          </a:lstStyle>
          <a:p>
            <a:r>
              <a:rPr lang="en-US" altLang="en-US" sz="4800" dirty="0"/>
              <a:t>Simple Coding Tools/ Lessons Learned</a:t>
            </a:r>
          </a:p>
          <a:p>
            <a:endParaRPr lang="en-US" dirty="0"/>
          </a:p>
        </p:txBody>
      </p:sp>
    </p:spTree>
    <p:extLst>
      <p:ext uri="{BB962C8B-B14F-4D97-AF65-F5344CB8AC3E}">
        <p14:creationId xmlns:p14="http://schemas.microsoft.com/office/powerpoint/2010/main" val="159110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E860DE-66DE-5248-AE6F-E7E13A6D7888}"/>
              </a:ext>
            </a:extLst>
          </p:cNvPr>
          <p:cNvSpPr txBox="1">
            <a:spLocks/>
          </p:cNvSpPr>
          <p:nvPr/>
        </p:nvSpPr>
        <p:spPr>
          <a:xfrm>
            <a:off x="473227" y="329185"/>
            <a:ext cx="6114723"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Overhead View</a:t>
            </a:r>
          </a:p>
        </p:txBody>
      </p:sp>
      <p:pic>
        <p:nvPicPr>
          <p:cNvPr id="6" name="Picture 5">
            <a:extLst>
              <a:ext uri="{FF2B5EF4-FFF2-40B4-BE49-F238E27FC236}">
                <a16:creationId xmlns:a16="http://schemas.microsoft.com/office/drawing/2014/main" id="{E69D8F56-17F1-8A40-94CA-37142B81D35D}"/>
              </a:ext>
            </a:extLst>
          </p:cNvPr>
          <p:cNvPicPr>
            <a:picLocks noChangeAspect="1"/>
          </p:cNvPicPr>
          <p:nvPr/>
        </p:nvPicPr>
        <p:blipFill>
          <a:blip r:embed="rId4"/>
          <a:stretch>
            <a:fillRect/>
          </a:stretch>
        </p:blipFill>
        <p:spPr>
          <a:xfrm>
            <a:off x="3162989" y="1389948"/>
            <a:ext cx="7387780" cy="4913570"/>
          </a:xfrm>
          <a:prstGeom prst="rect">
            <a:avLst/>
          </a:prstGeom>
        </p:spPr>
      </p:pic>
    </p:spTree>
    <p:extLst>
      <p:ext uri="{BB962C8B-B14F-4D97-AF65-F5344CB8AC3E}">
        <p14:creationId xmlns:p14="http://schemas.microsoft.com/office/powerpoint/2010/main" val="31530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668605EC-B80C-9244-8D8A-F8C639D31372}"/>
              </a:ext>
            </a:extLst>
          </p:cNvPr>
          <p:cNvPicPr>
            <a:picLocks noChangeAspect="1"/>
          </p:cNvPicPr>
          <p:nvPr/>
        </p:nvPicPr>
        <p:blipFill>
          <a:blip r:embed="rId3"/>
          <a:stretch>
            <a:fillRect/>
          </a:stretch>
        </p:blipFill>
        <p:spPr>
          <a:xfrm>
            <a:off x="1304000" y="1143000"/>
            <a:ext cx="9584000" cy="4336760"/>
          </a:xfrm>
          <a:prstGeom prst="rect">
            <a:avLst/>
          </a:prstGeom>
        </p:spPr>
      </p:pic>
    </p:spTree>
    <p:extLst>
      <p:ext uri="{BB962C8B-B14F-4D97-AF65-F5344CB8AC3E}">
        <p14:creationId xmlns:p14="http://schemas.microsoft.com/office/powerpoint/2010/main" val="32558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8B074B74-DFAE-DB41-B74D-5A463A249D74}"/>
              </a:ext>
            </a:extLst>
          </p:cNvPr>
          <p:cNvPicPr>
            <a:picLocks noChangeAspect="1"/>
          </p:cNvPicPr>
          <p:nvPr/>
        </p:nvPicPr>
        <p:blipFill>
          <a:blip r:embed="rId3"/>
          <a:stretch>
            <a:fillRect/>
          </a:stretch>
        </p:blipFill>
        <p:spPr>
          <a:xfrm>
            <a:off x="2667000" y="0"/>
            <a:ext cx="6858000" cy="6858000"/>
          </a:xfrm>
          <a:prstGeom prst="rect">
            <a:avLst/>
          </a:prstGeom>
        </p:spPr>
      </p:pic>
      <p:sp>
        <p:nvSpPr>
          <p:cNvPr id="3"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vs.    Total Wages</a:t>
            </a:r>
          </a:p>
        </p:txBody>
      </p:sp>
    </p:spTree>
    <p:extLst>
      <p:ext uri="{BB962C8B-B14F-4D97-AF65-F5344CB8AC3E}">
        <p14:creationId xmlns:p14="http://schemas.microsoft.com/office/powerpoint/2010/main" val="58097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983</Words>
  <Application>Microsoft Office PowerPoint</Application>
  <PresentationFormat>Widescreen</PresentationFormat>
  <Paragraphs>122</Paragraphs>
  <Slides>18</Slides>
  <Notes>12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Bodoni 72 Book</vt:lpstr>
      <vt:lpstr>Bodoni 72 Smallcaps Book</vt:lpstr>
      <vt:lpstr>Calibri</vt:lpstr>
      <vt:lpstr>Rockwell</vt:lpstr>
      <vt:lpstr>Rockwell Condensed</vt:lpstr>
      <vt:lpstr>Rockwell Extra Bold</vt:lpstr>
      <vt:lpstr>Wingdings</vt:lpstr>
      <vt:lpstr>Wood Type</vt:lpstr>
      <vt:lpstr>Can  You  Live  There?</vt:lpstr>
      <vt:lpstr>Project Proposal</vt:lpstr>
      <vt:lpstr>Data &amp; Questions</vt:lpstr>
      <vt:lpstr>A little “terminology” before  we dive 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Going Forward</vt:lpstr>
      <vt:lpstr>Organizational Lessons Learned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Live  There?</dc:title>
  <dc:creator>Michelle Wilson</dc:creator>
  <cp:lastModifiedBy>justint</cp:lastModifiedBy>
  <cp:revision>14</cp:revision>
  <dcterms:created xsi:type="dcterms:W3CDTF">2019-11-02T14:18:58Z</dcterms:created>
  <dcterms:modified xsi:type="dcterms:W3CDTF">2019-11-02T17:35:16Z</dcterms:modified>
</cp:coreProperties>
</file>