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1887200" cy="70405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407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15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223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1631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703881" algn="l" defTabSz="108155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244657" algn="l" defTabSz="108155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785433" algn="l" defTabSz="108155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326209" algn="l" defTabSz="108155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02" y="58"/>
      </p:cViewPr>
      <p:guideLst>
        <p:guide orient="horz" pos="2218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534988" y="685800"/>
            <a:ext cx="57880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41A94F-A4E7-4435-8DCB-32C60C60BD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1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40776" algn="l" rtl="0" fontAlgn="base">
      <a:spcBef>
        <a:spcPct val="30000"/>
      </a:spcBef>
      <a:spcAft>
        <a:spcPct val="0"/>
      </a:spcAft>
      <a:defRPr sz="141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81552" algn="l" rtl="0" fontAlgn="base">
      <a:spcBef>
        <a:spcPct val="30000"/>
      </a:spcBef>
      <a:spcAft>
        <a:spcPct val="0"/>
      </a:spcAft>
      <a:defRPr sz="141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22328" algn="l" rtl="0" fontAlgn="base">
      <a:spcBef>
        <a:spcPct val="30000"/>
      </a:spcBef>
      <a:spcAft>
        <a:spcPct val="0"/>
      </a:spcAft>
      <a:defRPr sz="141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163105" algn="l" rtl="0" fontAlgn="base">
      <a:spcBef>
        <a:spcPct val="30000"/>
      </a:spcBef>
      <a:spcAft>
        <a:spcPct val="0"/>
      </a:spcAft>
      <a:defRPr sz="1419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703881" algn="l" defTabSz="1081552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6pPr>
    <a:lvl7pPr marL="3244657" algn="l" defTabSz="1081552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7pPr>
    <a:lvl8pPr marL="3785433" algn="l" defTabSz="1081552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8pPr>
    <a:lvl9pPr marL="4326209" algn="l" defTabSz="1081552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C66C3-080D-43EA-8F2C-FBC45F821AF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94B02670-32D0-46D2-ADA3-DD8967195300}" type="slidenum">
              <a:rPr lang="en-US" altLang="en-US" sz="1200">
                <a:latin typeface="Times New Roman" panose="02020603050405020304" pitchFamily="18" charset="0"/>
              </a:rPr>
              <a:pPr algn="r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F1842-CAD4-46A2-A91D-823CA22FE60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A3E5167-2DD7-4E9F-8C6E-A11A0E8B1764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57A51-03E3-48D4-B49C-2A1A1E834A7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9A3B8B1-CA02-4C7B-94D1-63C040A30FAA}" type="slidenum">
              <a:rPr lang="en-US" altLang="en-US" sz="12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3BDCD-831F-4267-A90A-E74A7DD86CA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3C8A10E-1660-45E7-8D86-2A22CD95E9D1}" type="slidenum">
              <a:rPr lang="en-US" altLang="en-US" sz="1200">
                <a:latin typeface="Times New Roman" panose="02020603050405020304" pitchFamily="18" charset="0"/>
              </a:rPr>
              <a:pPr algn="r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029A5-8B62-4760-875A-935B00EB39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485AF90F-FB35-49B3-A7FA-D3766D649866}" type="slidenum">
              <a:rPr lang="en-US" altLang="en-US" sz="1200">
                <a:latin typeface="Times New Roman" panose="02020603050405020304" pitchFamily="18" charset="0"/>
              </a:rPr>
              <a:pPr algn="r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5BF29-4D1B-4CB0-B473-6A9F4FD91CE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523EFC27-B762-4554-B63A-F83B38530BD5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1329B-E32B-4EFB-880D-DBE4A8A93FA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C9B8B66-71CC-4612-9C93-6EF78E1B3CCE}" type="slidenum">
              <a:rPr lang="en-US" altLang="en-US" sz="1200">
                <a:latin typeface="Times New Roman" panose="02020603050405020304" pitchFamily="18" charset="0"/>
              </a:rPr>
              <a:pPr algn="r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2ECC1-8360-4189-B79A-21660B0157D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1AC7972A-A961-45F9-9A0F-1D53010147E3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FD291-006C-48BE-8A92-01CDE8DE423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7B08E04B-22DF-48B8-B24B-DF51079BD672}" type="slidenum">
              <a:rPr lang="en-US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02098-236C-4314-9938-3F5952DDC79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88AB420C-776D-4DE3-9467-E4A61AEDE9F8}" type="slidenum">
              <a:rPr lang="en-US" altLang="en-US" sz="1200">
                <a:latin typeface="Times New Roman" panose="02020603050405020304" pitchFamily="18" charset="0"/>
              </a:rPr>
              <a:pPr algn="r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534988" y="685800"/>
            <a:ext cx="5788025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52241"/>
            <a:ext cx="8915400" cy="2451159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97926"/>
            <a:ext cx="8915400" cy="1699839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E76F-9B61-409B-9DE7-BF30C575B0D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4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D338-55C9-488E-822F-E1DE4E4DA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16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74845"/>
            <a:ext cx="2563178" cy="5966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74845"/>
            <a:ext cx="7540943" cy="59665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A6DF-8CCD-4090-9B4D-BB6CA232C4C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1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E8E-6B0E-4146-B2E2-2D15DE7C4A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07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55253"/>
            <a:ext cx="10252710" cy="2928678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711637"/>
            <a:ext cx="10252710" cy="1540123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1BC-186F-44EE-B2EE-A2BDCA4268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79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74224"/>
            <a:ext cx="5052060" cy="4467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74224"/>
            <a:ext cx="5052060" cy="44671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A71-6AD1-41E2-BDB5-C7B7D2DB00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26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74845"/>
            <a:ext cx="10252710" cy="136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25916"/>
            <a:ext cx="5028842" cy="845845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71761"/>
            <a:ext cx="5028842" cy="37826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25916"/>
            <a:ext cx="5053608" cy="845845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71761"/>
            <a:ext cx="5053608" cy="37826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D9FD2-2B9E-4C1D-A1F4-401440BFBB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6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BD07-6585-481D-8171-3E6F8DCB7C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18BA-9E7A-4DA7-B781-4748AAF792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2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69371"/>
            <a:ext cx="3833931" cy="1642798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13711"/>
            <a:ext cx="6017895" cy="500336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12169"/>
            <a:ext cx="3833931" cy="391305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60EB-97A7-4EC0-90CC-E7DB94F0BE8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9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69371"/>
            <a:ext cx="3833931" cy="1642798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53608" y="1013711"/>
            <a:ext cx="6017895" cy="5003363"/>
          </a:xfrm>
        </p:spPr>
        <p:txBody>
          <a:bodyPr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12169"/>
            <a:ext cx="3833931" cy="391305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245" y="6525559"/>
            <a:ext cx="267462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37635" y="6525559"/>
            <a:ext cx="4011930" cy="37484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6689-3B74-4BC3-9765-431DC3CE79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74845"/>
            <a:ext cx="1025271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74224"/>
            <a:ext cx="1025271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525559"/>
            <a:ext cx="267462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0F84-153B-40A4-9195-E68FA8BDA95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644481"/>
            <a:ext cx="1188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iming>
    <p:tnLst>
      <p:par>
        <p:cTn id="1" dur="indefinite" restart="never" nodeType="tmRoot"/>
      </p:par>
    </p:tnLst>
  </p:timing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929481"/>
            <a:ext cx="7979304" cy="1509158"/>
          </a:xfrm>
        </p:spPr>
        <p:txBody>
          <a:bodyPr anchor="ctr"/>
          <a:lstStyle/>
          <a:p>
            <a:r>
              <a:rPr lang="en-US" altLang="en-US" sz="4517" dirty="0"/>
              <a:t>Software Project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58004" y="3989652"/>
            <a:ext cx="6571192" cy="1799255"/>
          </a:xfrm>
        </p:spPr>
        <p:txBody>
          <a:bodyPr/>
          <a:lstStyle/>
          <a:p>
            <a:r>
              <a:rPr lang="en-US" altLang="en-US" sz="3285" dirty="0"/>
              <a:t>CECS 544</a:t>
            </a:r>
          </a:p>
          <a:p>
            <a:r>
              <a:rPr lang="en-US" altLang="en-US" sz="3285" dirty="0"/>
              <a:t>Spring 2019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19881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91481"/>
            <a:ext cx="10699750" cy="4646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Severity</a:t>
            </a:r>
            <a:r>
              <a:rPr lang="en-US" altLang="en-US" dirty="0"/>
              <a:t> - indicates the opinion of the reporter as to the seriousness of the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Beizer</a:t>
            </a:r>
            <a:r>
              <a:rPr lang="en-US" altLang="en-US" dirty="0"/>
              <a:t> rates from 1 to 10 (</a:t>
            </a:r>
            <a:r>
              <a:rPr lang="en-US" altLang="en-US" i="1" dirty="0"/>
              <a:t>Mild</a:t>
            </a:r>
            <a:r>
              <a:rPr lang="en-US" altLang="en-US" dirty="0"/>
              <a:t> to </a:t>
            </a:r>
            <a:r>
              <a:rPr lang="en-US" altLang="en-US" i="1" dirty="0"/>
              <a:t>Infectious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Fewer levels the better (</a:t>
            </a:r>
            <a:r>
              <a:rPr lang="en-US" altLang="en-US" i="1" dirty="0"/>
              <a:t>Minor, Serious, Fatal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Minor errors tend not to be fixed. But many minor errors affect software quality as seen by users.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Annoyances (too many steps, menus too deep) may be minor to the programmer, but major to users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19881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15281"/>
            <a:ext cx="10699750" cy="4646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Attachments</a:t>
            </a:r>
            <a:r>
              <a:rPr lang="en-US" altLang="en-US" dirty="0"/>
              <a:t> - printouts, memory dumps, memos, macros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Problem Summary</a:t>
            </a:r>
            <a:r>
              <a:rPr lang="en-US" altLang="en-US" dirty="0"/>
              <a:t> - one or two line summary. “Program crashes when commission less than 1%.”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Can You Reproduce the Problem? </a:t>
            </a:r>
            <a:r>
              <a:rPr lang="en-US" altLang="en-US" dirty="0"/>
              <a:t>- Yes, No, Sometimes. If the answer is No, many programmers ignore the report. If Yes, you may have to demo for the 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82575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55738"/>
            <a:ext cx="8448675" cy="5241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Problem and How to Reproduce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explain why it is a problem. Describe all steps and symptoms including error messages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 careful to describe how to reproduce the problem. Programmers ignore bugs they can’t reproduce.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to fail reproducing now, than after you’ve reported the bug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Even if you can’t reproduce it, describe all the steps taken to do so, and report the problem anyway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92943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66106"/>
            <a:ext cx="8683625" cy="4772025"/>
          </a:xfrm>
        </p:spPr>
        <p:txBody>
          <a:bodyPr/>
          <a:lstStyle/>
          <a:p>
            <a:r>
              <a:rPr lang="en-US" altLang="en-US" b="1" dirty="0"/>
              <a:t>Suggested Fix</a:t>
            </a:r>
            <a:r>
              <a:rPr lang="en-US" altLang="en-US" dirty="0"/>
              <a:t> - optional. Programmers are not always able to imagine the fix (especially GUI issues)</a:t>
            </a:r>
          </a:p>
          <a:p>
            <a:r>
              <a:rPr lang="en-US" altLang="en-US" b="1" dirty="0"/>
              <a:t>Reported By</a:t>
            </a:r>
            <a:r>
              <a:rPr lang="en-US" altLang="en-US" dirty="0"/>
              <a:t> - Programmer must be able to contact the reporter if can’t understand the issue. Also used for tacking tester productivity.</a:t>
            </a:r>
          </a:p>
          <a:p>
            <a:r>
              <a:rPr lang="en-US" altLang="en-US" b="1" dirty="0"/>
              <a:t>Date</a:t>
            </a:r>
            <a:r>
              <a:rPr lang="en-US" altLang="en-US" dirty="0"/>
              <a:t> - date the problem was discovered, not the date of the report. Helps to identify the version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548481"/>
            <a:ext cx="8293100" cy="625475"/>
          </a:xfrm>
        </p:spPr>
        <p:txBody>
          <a:bodyPr>
            <a:normAutofit fontScale="90000"/>
          </a:bodyPr>
          <a:lstStyle/>
          <a:p>
            <a:r>
              <a:rPr lang="en-US" altLang="en-US" i="1" dirty="0"/>
              <a:t>Optional</a:t>
            </a:r>
            <a:r>
              <a:rPr lang="en-US" altLang="en-US" dirty="0"/>
              <a:t> Contents Problem Report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62881"/>
            <a:ext cx="10210800" cy="4849813"/>
          </a:xfrm>
        </p:spPr>
        <p:txBody>
          <a:bodyPr/>
          <a:lstStyle/>
          <a:p>
            <a:r>
              <a:rPr lang="en-US" altLang="en-US" b="1" dirty="0"/>
              <a:t>Functional Area</a:t>
            </a:r>
            <a:r>
              <a:rPr lang="en-US" altLang="en-US" dirty="0"/>
              <a:t> - Everyone uses the same list</a:t>
            </a:r>
          </a:p>
          <a:p>
            <a:r>
              <a:rPr lang="en-US" altLang="en-US" b="1" dirty="0"/>
              <a:t>Assigned To</a:t>
            </a:r>
            <a:r>
              <a:rPr lang="en-US" altLang="en-US" dirty="0"/>
              <a:t> - group or manager responsible for fixing the problem</a:t>
            </a:r>
          </a:p>
          <a:p>
            <a:r>
              <a:rPr lang="en-US" altLang="en-US" b="1" dirty="0"/>
              <a:t>Comments</a:t>
            </a:r>
            <a:r>
              <a:rPr lang="en-US" altLang="en-US" dirty="0"/>
              <a:t> - in paper systems, a brief statement on how the problem was fixed. In software trackers, can be a running commentary, discussion, feedback from testers, coders,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48481"/>
            <a:ext cx="8213725" cy="625475"/>
          </a:xfrm>
        </p:spPr>
        <p:txBody>
          <a:bodyPr>
            <a:normAutofit fontScale="90000"/>
          </a:bodyPr>
          <a:lstStyle/>
          <a:p>
            <a:r>
              <a:rPr lang="en-US" altLang="en-US" i="1" dirty="0"/>
              <a:t>Optional</a:t>
            </a:r>
            <a:r>
              <a:rPr lang="en-US" altLang="en-US" dirty="0"/>
              <a:t> Contents Problem Report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62881"/>
            <a:ext cx="10699750" cy="4646612"/>
          </a:xfrm>
        </p:spPr>
        <p:txBody>
          <a:bodyPr/>
          <a:lstStyle/>
          <a:p>
            <a:pPr marL="625815" indent="-625815"/>
            <a:r>
              <a:rPr lang="en-US" altLang="en-US" b="1" dirty="0"/>
              <a:t>Status</a:t>
            </a:r>
            <a:r>
              <a:rPr lang="en-US" altLang="en-US" dirty="0"/>
              <a:t> - Open, Closed or Open, Closed, Resolved</a:t>
            </a:r>
          </a:p>
          <a:p>
            <a:pPr marL="625815" indent="-625815"/>
            <a:r>
              <a:rPr lang="en-US" altLang="en-US" b="1" dirty="0"/>
              <a:t>Priority</a:t>
            </a:r>
            <a:r>
              <a:rPr lang="en-US" altLang="en-US" dirty="0"/>
              <a:t> - assigned by manager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Fix immediately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Fix as soon as possible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Fix before next milestone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Fix before release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Fix if possible</a:t>
            </a:r>
          </a:p>
          <a:p>
            <a:pPr marL="1408085" lvl="2" indent="-469362">
              <a:buFontTx/>
              <a:buAutoNum type="arabicPeriod"/>
            </a:pPr>
            <a:r>
              <a:rPr lang="en-US" alt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72281"/>
            <a:ext cx="8213725" cy="625475"/>
          </a:xfrm>
        </p:spPr>
        <p:txBody>
          <a:bodyPr>
            <a:normAutofit fontScale="90000"/>
          </a:bodyPr>
          <a:lstStyle/>
          <a:p>
            <a:r>
              <a:rPr lang="en-US" altLang="en-US" i="1" dirty="0"/>
              <a:t>Optional</a:t>
            </a:r>
            <a:r>
              <a:rPr lang="en-US" altLang="en-US" dirty="0"/>
              <a:t> Contents Problem Report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15281"/>
            <a:ext cx="10699750" cy="4646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74" b="1"/>
              <a:t>Resolution and Resolution Version</a:t>
            </a:r>
            <a:r>
              <a:rPr lang="en-US" altLang="en-US" sz="2874"/>
              <a:t> - current status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Pending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Fixed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Irreproducible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Deferred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As designed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Withdrawn by reporter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Need more info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Disagree with suggestion</a:t>
            </a:r>
          </a:p>
          <a:p>
            <a:pPr lvl="1">
              <a:lnSpc>
                <a:spcPct val="90000"/>
              </a:lnSpc>
            </a:pPr>
            <a:r>
              <a:rPr lang="en-US" altLang="en-US" sz="2464"/>
              <a:t>Duplicate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6" b="1" i="1" dirty="0" err="1"/>
              <a:t>Bughound</a:t>
            </a:r>
            <a:r>
              <a:rPr lang="en-US" altLang="en-US" sz="4106" b="1" i="1" dirty="0"/>
              <a:t> Bug Tracking Software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74" dirty="0" err="1"/>
              <a:t>Bughound</a:t>
            </a:r>
            <a:r>
              <a:rPr lang="en-US" altLang="en-US" sz="2874" dirty="0"/>
              <a:t> is a web-based bug recording and tracking software product</a:t>
            </a:r>
          </a:p>
          <a:p>
            <a:r>
              <a:rPr lang="en-US" altLang="en-US" sz="2874" dirty="0"/>
              <a:t>Key Features:</a:t>
            </a:r>
          </a:p>
          <a:p>
            <a:pPr lvl="1"/>
            <a:r>
              <a:rPr lang="en-US" altLang="en-US" sz="2464" dirty="0"/>
              <a:t>Using web browser, create, edit and update “bug” reports on multiple products</a:t>
            </a:r>
          </a:p>
          <a:p>
            <a:pPr lvl="1"/>
            <a:r>
              <a:rPr lang="en-US" altLang="en-US" sz="2464" dirty="0"/>
              <a:t>Store error report content in relational tables</a:t>
            </a:r>
          </a:p>
          <a:p>
            <a:pPr lvl="1"/>
            <a:r>
              <a:rPr lang="en-US" altLang="en-US" sz="2464" dirty="0"/>
              <a:t>Access error report content via SQL</a:t>
            </a:r>
          </a:p>
          <a:p>
            <a:pPr lvl="1"/>
            <a:r>
              <a:rPr lang="en-US" altLang="en-US" sz="2464" dirty="0"/>
              <a:t>Search for bugs on multiple fields </a:t>
            </a:r>
          </a:p>
          <a:p>
            <a:pPr lvl="1"/>
            <a:r>
              <a:rPr lang="en-US" altLang="en-US" sz="2464" dirty="0"/>
              <a:t>Facilities to add, delete or update information on program, releases, functional areas, </a:t>
            </a:r>
            <a:r>
              <a:rPr lang="en-US" altLang="en-US" sz="2464" dirty="0" smtClean="0"/>
              <a:t>employees</a:t>
            </a:r>
            <a:endParaRPr lang="en-US" altLang="en-US" sz="2464" dirty="0"/>
          </a:p>
          <a:p>
            <a:pPr lvl="1"/>
            <a:endParaRPr lang="en-US" altLang="en-US" sz="246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293440" y="243681"/>
            <a:ext cx="5354955" cy="1360850"/>
          </a:xfrm>
        </p:spPr>
        <p:txBody>
          <a:bodyPr/>
          <a:lstStyle/>
          <a:p>
            <a:r>
              <a:rPr lang="en-US" altLang="en-US" dirty="0" err="1"/>
              <a:t>Bughound</a:t>
            </a:r>
            <a:r>
              <a:rPr lang="en-US" altLang="en-US" dirty="0"/>
              <a:t> Content</a:t>
            </a:r>
          </a:p>
        </p:txBody>
      </p:sp>
      <p:pic>
        <p:nvPicPr>
          <p:cNvPr id="30725" name="Picture 4" descr="Test_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19881"/>
            <a:ext cx="4495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2839" y="0"/>
            <a:ext cx="10699750" cy="1173163"/>
          </a:xfrm>
        </p:spPr>
        <p:txBody>
          <a:bodyPr/>
          <a:lstStyle/>
          <a:p>
            <a:r>
              <a:rPr lang="en-US" altLang="en-US" dirty="0"/>
              <a:t>The Report in Software</a:t>
            </a:r>
          </a:p>
        </p:txBody>
      </p:sp>
      <p:pic>
        <p:nvPicPr>
          <p:cNvPr id="39939" name="Picture 3" descr="bug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3281"/>
            <a:ext cx="8057533" cy="573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Bughound Details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735695"/>
            <a:ext cx="5052060" cy="4467173"/>
          </a:xfrm>
        </p:spPr>
        <p:txBody>
          <a:bodyPr>
            <a:normAutofit/>
          </a:bodyPr>
          <a:lstStyle/>
          <a:p>
            <a:r>
              <a:rPr lang="en-US" altLang="en-US" sz="2464" dirty="0"/>
              <a:t>Searchable fields</a:t>
            </a:r>
          </a:p>
          <a:p>
            <a:pPr lvl="1"/>
            <a:r>
              <a:rPr lang="en-US" altLang="en-US" sz="2053" dirty="0"/>
              <a:t>Program</a:t>
            </a:r>
          </a:p>
          <a:p>
            <a:pPr lvl="1"/>
            <a:r>
              <a:rPr lang="en-US" altLang="en-US" sz="2053" dirty="0"/>
              <a:t>Report Type</a:t>
            </a:r>
          </a:p>
          <a:p>
            <a:pPr lvl="1"/>
            <a:r>
              <a:rPr lang="en-US" altLang="en-US" sz="2053" dirty="0"/>
              <a:t>Severity</a:t>
            </a:r>
          </a:p>
          <a:p>
            <a:pPr lvl="1"/>
            <a:r>
              <a:rPr lang="en-US" altLang="en-US" sz="2053" dirty="0"/>
              <a:t>Functional Area</a:t>
            </a:r>
          </a:p>
          <a:p>
            <a:pPr lvl="1"/>
            <a:r>
              <a:rPr lang="en-US" altLang="en-US" sz="2053" dirty="0"/>
              <a:t>Assigned To</a:t>
            </a:r>
          </a:p>
          <a:p>
            <a:pPr lvl="1"/>
            <a:r>
              <a:rPr lang="en-US" altLang="en-US" sz="2053" dirty="0"/>
              <a:t>Status</a:t>
            </a:r>
          </a:p>
          <a:p>
            <a:pPr lvl="1"/>
            <a:r>
              <a:rPr lang="en-US" altLang="en-US" sz="2053" dirty="0"/>
              <a:t>Priority</a:t>
            </a:r>
          </a:p>
          <a:p>
            <a:pPr lvl="1"/>
            <a:r>
              <a:rPr lang="en-US" altLang="en-US" sz="2053" dirty="0"/>
              <a:t>Resolution</a:t>
            </a:r>
          </a:p>
          <a:p>
            <a:pPr lvl="1"/>
            <a:r>
              <a:rPr lang="en-US" altLang="en-US" sz="2053" dirty="0"/>
              <a:t>Reported By</a:t>
            </a:r>
          </a:p>
          <a:p>
            <a:pPr lvl="1"/>
            <a:r>
              <a:rPr lang="en-US" altLang="en-US" sz="2053" dirty="0"/>
              <a:t>Report Date</a:t>
            </a:r>
          </a:p>
          <a:p>
            <a:pPr lvl="1"/>
            <a:r>
              <a:rPr lang="en-US" altLang="en-US" sz="2053" dirty="0"/>
              <a:t>Resolved By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865372" y="1642798"/>
            <a:ext cx="4537251" cy="5006622"/>
          </a:xfrm>
        </p:spPr>
        <p:txBody>
          <a:bodyPr>
            <a:normAutofit/>
          </a:bodyPr>
          <a:lstStyle/>
          <a:p>
            <a:r>
              <a:rPr lang="en-US" altLang="en-US" sz="2464"/>
              <a:t>Autogenerate bug ID</a:t>
            </a:r>
          </a:p>
          <a:p>
            <a:r>
              <a:rPr lang="en-US" altLang="en-US" sz="2464"/>
              <a:t>Attach to report</a:t>
            </a:r>
          </a:p>
          <a:p>
            <a:pPr lvl="1"/>
            <a:r>
              <a:rPr lang="en-US" altLang="en-US" sz="2053"/>
              <a:t>Images</a:t>
            </a:r>
          </a:p>
          <a:p>
            <a:pPr lvl="1"/>
            <a:r>
              <a:rPr lang="en-US" altLang="en-US" sz="2053"/>
              <a:t>Memory dumps</a:t>
            </a:r>
          </a:p>
          <a:p>
            <a:pPr lvl="1"/>
            <a:r>
              <a:rPr lang="en-US" altLang="en-US" sz="2053"/>
              <a:t>Text files</a:t>
            </a:r>
          </a:p>
          <a:p>
            <a:r>
              <a:rPr lang="en-US" altLang="en-US" sz="2464"/>
              <a:t>Dynamic fields</a:t>
            </a:r>
          </a:p>
          <a:p>
            <a:pPr lvl="1"/>
            <a:r>
              <a:rPr lang="en-US" altLang="en-US" sz="2053"/>
              <a:t>Release and version data correspond to program change</a:t>
            </a:r>
          </a:p>
          <a:p>
            <a:r>
              <a:rPr lang="en-US" altLang="en-US" sz="2464"/>
              <a:t>One bug per report</a:t>
            </a:r>
          </a:p>
          <a:p>
            <a:r>
              <a:rPr lang="en-US" altLang="en-US" sz="2464"/>
              <a:t>Validate input</a:t>
            </a:r>
          </a:p>
          <a:p>
            <a:r>
              <a:rPr lang="en-US" altLang="en-US" sz="2464"/>
              <a:t>Export bug data to ASCII or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Must be web browser based</a:t>
            </a:r>
          </a:p>
          <a:p>
            <a:r>
              <a:rPr lang="en-US" altLang="en-US" dirty="0"/>
              <a:t>Must use a </a:t>
            </a:r>
            <a:r>
              <a:rPr lang="en-US" altLang="en-US" dirty="0" err="1"/>
              <a:t>sql</a:t>
            </a:r>
            <a:r>
              <a:rPr lang="en-US" altLang="en-US" dirty="0"/>
              <a:t> database for all bug data, program data, employee data, area data</a:t>
            </a:r>
          </a:p>
          <a:p>
            <a:r>
              <a:rPr lang="en-US" altLang="en-US" dirty="0"/>
              <a:t>You must HAND CODE the project </a:t>
            </a:r>
          </a:p>
          <a:p>
            <a:pPr lvl="1"/>
            <a:r>
              <a:rPr lang="en-US" altLang="en-US" dirty="0"/>
              <a:t>You may use </a:t>
            </a:r>
            <a:r>
              <a:rPr lang="en-US" altLang="en-US" dirty="0" err="1"/>
              <a:t>netbeans</a:t>
            </a:r>
            <a:r>
              <a:rPr lang="en-US" altLang="en-US" dirty="0"/>
              <a:t>, eclipse, or Visual </a:t>
            </a:r>
            <a:r>
              <a:rPr lang="en-US" altLang="en-US" dirty="0" smtClean="0"/>
              <a:t>Studio </a:t>
            </a:r>
            <a:endParaRPr lang="en-US" altLang="en-US" dirty="0"/>
          </a:p>
          <a:p>
            <a:r>
              <a:rPr lang="en-US" altLang="en-US" dirty="0"/>
              <a:t>It will require server and client scripting such as </a:t>
            </a:r>
            <a:r>
              <a:rPr lang="en-US" altLang="en-US" dirty="0" err="1"/>
              <a:t>php</a:t>
            </a:r>
            <a:r>
              <a:rPr lang="en-US" altLang="en-US" dirty="0"/>
              <a:t> or asp and </a:t>
            </a:r>
            <a:r>
              <a:rPr lang="en-US" altLang="en-US" dirty="0" err="1"/>
              <a:t>javascript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Due Dates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Feb 21 </a:t>
            </a:r>
            <a:r>
              <a:rPr lang="en-US" altLang="en-US" dirty="0"/>
              <a:t>– ER diagram for all DB elements, UML deployment diagram, use cases for create a new bug report, updating an existing bug report, and management functions for the DB including, adding, updating, or deleting programs, areas, </a:t>
            </a:r>
            <a:r>
              <a:rPr lang="en-US" altLang="en-US" dirty="0" smtClean="0"/>
              <a:t>employees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Mar 14 </a:t>
            </a:r>
            <a:r>
              <a:rPr lang="en-US" altLang="en-US" dirty="0"/>
              <a:t>– finished product ready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36222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39081"/>
            <a:ext cx="10699750" cy="4646612"/>
          </a:xfrm>
        </p:spPr>
        <p:txBody>
          <a:bodyPr/>
          <a:lstStyle/>
          <a:p>
            <a:r>
              <a:rPr lang="en-US" altLang="en-US" b="1"/>
              <a:t>Problem Report Number</a:t>
            </a:r>
            <a:r>
              <a:rPr lang="en-US" altLang="en-US"/>
              <a:t> - unique</a:t>
            </a:r>
          </a:p>
          <a:p>
            <a:r>
              <a:rPr lang="en-US" altLang="en-US" b="1" dirty="0"/>
              <a:t>Program</a:t>
            </a:r>
            <a:r>
              <a:rPr lang="en-US" altLang="en-US" dirty="0"/>
              <a:t> - your company may write many</a:t>
            </a:r>
          </a:p>
          <a:p>
            <a:r>
              <a:rPr lang="en-US" altLang="en-US" b="1" dirty="0"/>
              <a:t>Version</a:t>
            </a:r>
            <a:r>
              <a:rPr lang="en-US" altLang="en-US" dirty="0"/>
              <a:t> - </a:t>
            </a:r>
            <a:r>
              <a:rPr lang="en-US" altLang="en-US" i="1" dirty="0"/>
              <a:t>Release and Version</a:t>
            </a:r>
          </a:p>
          <a:p>
            <a:pPr lvl="1"/>
            <a:r>
              <a:rPr lang="en-US" altLang="en-US" dirty="0"/>
              <a:t>necessary because the problem may not be reproducible in other versions</a:t>
            </a:r>
          </a:p>
          <a:p>
            <a:pPr lvl="1"/>
            <a:r>
              <a:rPr lang="en-US" altLang="en-US" dirty="0"/>
              <a:t>prevents confusion as to whether the bug was from a fixed version or the fix failed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1553" y="319881"/>
            <a:ext cx="10699750" cy="1173163"/>
          </a:xfrm>
        </p:spPr>
        <p:txBody>
          <a:bodyPr/>
          <a:lstStyle/>
          <a:p>
            <a:r>
              <a:rPr lang="en-US" altLang="en-US" dirty="0"/>
              <a:t>Contents of the Problem Report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0481"/>
            <a:ext cx="8918575" cy="5164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Report Type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Coding Error</a:t>
            </a:r>
            <a:r>
              <a:rPr lang="en-US" altLang="en-US" dirty="0"/>
              <a:t> - program may work as designed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Design Issue</a:t>
            </a:r>
            <a:r>
              <a:rPr lang="en-US" altLang="en-US" dirty="0"/>
              <a:t> - program works as intended, but design is in question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So? AS long as it works, what’s the problem?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Suggestion</a:t>
            </a:r>
            <a:r>
              <a:rPr lang="en-US" altLang="en-US" dirty="0"/>
              <a:t> - just an idea to improve the program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Documentation</a:t>
            </a:r>
            <a:r>
              <a:rPr lang="en-US" altLang="en-US" dirty="0"/>
              <a:t> - doesn’t behave as described in the manual or feature is not documented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Hardware</a:t>
            </a:r>
            <a:r>
              <a:rPr lang="en-US" altLang="en-US" dirty="0"/>
              <a:t> - when the program fails on some specific type of hardware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Query</a:t>
            </a:r>
            <a:r>
              <a:rPr lang="en-US" altLang="en-US" dirty="0"/>
              <a:t> - program behavior is unexpected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817</Words>
  <Application>Microsoft Office PowerPoint</Application>
  <PresentationFormat>Custom</PresentationFormat>
  <Paragraphs>124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Software Project </vt:lpstr>
      <vt:lpstr>Bughound Bug Tracking Software </vt:lpstr>
      <vt:lpstr>Bughound Content</vt:lpstr>
      <vt:lpstr>The Report in Software</vt:lpstr>
      <vt:lpstr>Bughound Details</vt:lpstr>
      <vt:lpstr>Implementation </vt:lpstr>
      <vt:lpstr>Due Dates</vt:lpstr>
      <vt:lpstr>Contents of the Problem Report</vt:lpstr>
      <vt:lpstr>Contents of the Problem Report</vt:lpstr>
      <vt:lpstr>Contents of the Problem Report</vt:lpstr>
      <vt:lpstr>Contents of the Problem Report</vt:lpstr>
      <vt:lpstr>Contents of the Problem Report</vt:lpstr>
      <vt:lpstr>Contents of the Problem Report</vt:lpstr>
      <vt:lpstr>Optional Contents Problem Report</vt:lpstr>
      <vt:lpstr>Optional Contents Problem Report</vt:lpstr>
      <vt:lpstr>Optional Contents Problem Report</vt:lpstr>
    </vt:vector>
  </TitlesOfParts>
  <Company>Patient Care Technology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Daddy</dc:creator>
  <cp:lastModifiedBy>Hoffman</cp:lastModifiedBy>
  <cp:revision>9</cp:revision>
  <dcterms:created xsi:type="dcterms:W3CDTF">2015-05-26T04:32:59Z</dcterms:created>
  <dcterms:modified xsi:type="dcterms:W3CDTF">2019-01-29T23:36:32Z</dcterms:modified>
</cp:coreProperties>
</file>