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F8E131-F3C7-45E7-B251-304BFEE4F81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F4F4DA6-850C-4E5D-9128-606C5CE03A9C}">
      <dgm:prSet/>
      <dgm:spPr/>
      <dgm:t>
        <a:bodyPr/>
        <a:lstStyle/>
        <a:p>
          <a:r>
            <a:rPr lang="en-US" b="1" dirty="0"/>
            <a:t>To conduct a comprehensive market analysis</a:t>
          </a:r>
          <a:r>
            <a:rPr lang="en-US" dirty="0"/>
            <a:t> of existing e-commerce systems and solutions, assessing their approaches to personalization and demand forecasting, as well as identifying gaps and opportunities for innovation in the market.</a:t>
          </a:r>
        </a:p>
      </dgm:t>
    </dgm:pt>
    <dgm:pt modelId="{89F62BBF-877A-43A3-A3B2-5FF2CC4C1697}" type="parTrans" cxnId="{1B1B17C7-6818-41C2-B6BD-BF8481400514}">
      <dgm:prSet/>
      <dgm:spPr/>
      <dgm:t>
        <a:bodyPr/>
        <a:lstStyle/>
        <a:p>
          <a:endParaRPr lang="en-US"/>
        </a:p>
      </dgm:t>
    </dgm:pt>
    <dgm:pt modelId="{9EC30B23-4AC4-479F-9DAA-8E45B685A57E}" type="sibTrans" cxnId="{1B1B17C7-6818-41C2-B6BD-BF8481400514}">
      <dgm:prSet/>
      <dgm:spPr/>
      <dgm:t>
        <a:bodyPr/>
        <a:lstStyle/>
        <a:p>
          <a:endParaRPr lang="en-US"/>
        </a:p>
      </dgm:t>
    </dgm:pt>
    <dgm:pt modelId="{1DDAF08D-F5AF-45BF-BD89-7A49AFE9772F}">
      <dgm:prSet/>
      <dgm:spPr/>
      <dgm:t>
        <a:bodyPr/>
        <a:lstStyle/>
        <a:p>
          <a:r>
            <a:rPr lang="en-US" b="1"/>
            <a:t>To perform a detailed evaluation of datasets</a:t>
          </a:r>
          <a:r>
            <a:rPr lang="en-US"/>
            <a:t> relevant to e-commerce applications, such as user interactions, purchase histories, and product details, to determine their suitability for supporting advanced machine learning models for personalized recommendations and demand forecasting.</a:t>
          </a:r>
        </a:p>
      </dgm:t>
    </dgm:pt>
    <dgm:pt modelId="{F723BFFE-5E16-4DD8-AC8D-72A093733E37}" type="parTrans" cxnId="{600E2560-7095-41A0-856B-D180715BCEA9}">
      <dgm:prSet/>
      <dgm:spPr/>
      <dgm:t>
        <a:bodyPr/>
        <a:lstStyle/>
        <a:p>
          <a:endParaRPr lang="en-US"/>
        </a:p>
      </dgm:t>
    </dgm:pt>
    <dgm:pt modelId="{5C17DE6A-6D4C-4727-AA10-50F937E53254}" type="sibTrans" cxnId="{600E2560-7095-41A0-856B-D180715BCEA9}">
      <dgm:prSet/>
      <dgm:spPr/>
      <dgm:t>
        <a:bodyPr/>
        <a:lstStyle/>
        <a:p>
          <a:endParaRPr lang="en-US"/>
        </a:p>
      </dgm:t>
    </dgm:pt>
    <dgm:pt modelId="{C962F17E-C443-4DBE-AE04-7219849075DD}">
      <dgm:prSet/>
      <dgm:spPr/>
      <dgm:t>
        <a:bodyPr/>
        <a:lstStyle/>
        <a:p>
          <a:r>
            <a:rPr lang="en-US" b="1"/>
            <a:t>To design and develop an integrated e-commerce system</a:t>
          </a:r>
          <a:r>
            <a:rPr lang="en-US"/>
            <a:t> that not only incorporates machine learning models for personalized product recommendations and accurate demand forecasting but also addresses the needs of both users and administrators, including product management and user experience considerations.</a:t>
          </a:r>
        </a:p>
      </dgm:t>
    </dgm:pt>
    <dgm:pt modelId="{2B74DA2F-F61C-4E68-B021-D689530E69AF}" type="parTrans" cxnId="{9B86EE37-ABA7-4C2F-8F42-39871E4BE9C3}">
      <dgm:prSet/>
      <dgm:spPr/>
      <dgm:t>
        <a:bodyPr/>
        <a:lstStyle/>
        <a:p>
          <a:endParaRPr lang="en-US"/>
        </a:p>
      </dgm:t>
    </dgm:pt>
    <dgm:pt modelId="{917A869A-A072-49CE-88C3-393493B764DC}" type="sibTrans" cxnId="{9B86EE37-ABA7-4C2F-8F42-39871E4BE9C3}">
      <dgm:prSet/>
      <dgm:spPr/>
      <dgm:t>
        <a:bodyPr/>
        <a:lstStyle/>
        <a:p>
          <a:endParaRPr lang="en-US"/>
        </a:p>
      </dgm:t>
    </dgm:pt>
    <dgm:pt modelId="{9B56DA20-B900-41E6-8D5E-AC427A47CF70}">
      <dgm:prSet/>
      <dgm:spPr/>
      <dgm:t>
        <a:bodyPr/>
        <a:lstStyle/>
        <a:p>
          <a:r>
            <a:rPr lang="en-US" b="1"/>
            <a:t>To ensure the seamless integration of the recommendation and forecasting models</a:t>
          </a:r>
          <a:r>
            <a:rPr lang="en-US"/>
            <a:t> within the broader system architecture, facilitating a cohesive user experience that balances personalization with efficient inventory management.</a:t>
          </a:r>
        </a:p>
      </dgm:t>
    </dgm:pt>
    <dgm:pt modelId="{2B11A3E5-4D8C-4582-AA59-8700E6836553}" type="parTrans" cxnId="{5A25133F-4C4C-490C-B172-BD2A2E77FB75}">
      <dgm:prSet/>
      <dgm:spPr/>
      <dgm:t>
        <a:bodyPr/>
        <a:lstStyle/>
        <a:p>
          <a:endParaRPr lang="en-US"/>
        </a:p>
      </dgm:t>
    </dgm:pt>
    <dgm:pt modelId="{B478DBC4-6ECF-412C-A632-B8EB85B7EB3F}" type="sibTrans" cxnId="{5A25133F-4C4C-490C-B172-BD2A2E77FB75}">
      <dgm:prSet/>
      <dgm:spPr/>
      <dgm:t>
        <a:bodyPr/>
        <a:lstStyle/>
        <a:p>
          <a:endParaRPr lang="en-US"/>
        </a:p>
      </dgm:t>
    </dgm:pt>
    <dgm:pt modelId="{014EB4D0-8E24-41EA-9FA9-26BDE10D9D17}">
      <dgm:prSet/>
      <dgm:spPr/>
      <dgm:t>
        <a:bodyPr/>
        <a:lstStyle/>
        <a:p>
          <a:r>
            <a:rPr lang="en-US" b="1"/>
            <a:t>To evaluate the overall system's performance</a:t>
          </a:r>
          <a:r>
            <a:rPr lang="en-US"/>
            <a:t> in terms of user satisfaction, operational efficiency, and market competitiveness, including the accuracy of machine learning predictions and the system's adaptability to evolving market and user needs.</a:t>
          </a:r>
        </a:p>
      </dgm:t>
    </dgm:pt>
    <dgm:pt modelId="{D613BAC4-E56E-4AD1-AF7F-5D95449AC6BB}" type="parTrans" cxnId="{02CF3836-3577-441D-AA5F-A426EAFDF5FB}">
      <dgm:prSet/>
      <dgm:spPr/>
      <dgm:t>
        <a:bodyPr/>
        <a:lstStyle/>
        <a:p>
          <a:endParaRPr lang="en-US"/>
        </a:p>
      </dgm:t>
    </dgm:pt>
    <dgm:pt modelId="{8AA32465-99FE-4C98-94EB-57631BEC12A4}" type="sibTrans" cxnId="{02CF3836-3577-441D-AA5F-A426EAFDF5FB}">
      <dgm:prSet/>
      <dgm:spPr/>
      <dgm:t>
        <a:bodyPr/>
        <a:lstStyle/>
        <a:p>
          <a:endParaRPr lang="en-US"/>
        </a:p>
      </dgm:t>
    </dgm:pt>
    <dgm:pt modelId="{1E996CD2-230D-48C2-A8FB-5F7FC1914AAD}" type="pres">
      <dgm:prSet presAssocID="{4DF8E131-F3C7-45E7-B251-304BFEE4F81F}" presName="root" presStyleCnt="0">
        <dgm:presLayoutVars>
          <dgm:dir/>
          <dgm:resizeHandles val="exact"/>
        </dgm:presLayoutVars>
      </dgm:prSet>
      <dgm:spPr/>
    </dgm:pt>
    <dgm:pt modelId="{679E4894-E6F6-4EDC-A3A1-FA32B04E613C}" type="pres">
      <dgm:prSet presAssocID="{4DF8E131-F3C7-45E7-B251-304BFEE4F81F}" presName="container" presStyleCnt="0">
        <dgm:presLayoutVars>
          <dgm:dir/>
          <dgm:resizeHandles val="exact"/>
        </dgm:presLayoutVars>
      </dgm:prSet>
      <dgm:spPr/>
    </dgm:pt>
    <dgm:pt modelId="{20680C50-7AC4-4088-9432-DB46DE6C173D}" type="pres">
      <dgm:prSet presAssocID="{FF4F4DA6-850C-4E5D-9128-606C5CE03A9C}" presName="compNode" presStyleCnt="0"/>
      <dgm:spPr/>
    </dgm:pt>
    <dgm:pt modelId="{2E5BFC45-F738-407E-9ED6-3DFC69E646C8}" type="pres">
      <dgm:prSet presAssocID="{FF4F4DA6-850C-4E5D-9128-606C5CE03A9C}" presName="iconBgRect" presStyleLbl="bgShp" presStyleIdx="0" presStyleCnt="5"/>
      <dgm:spPr/>
    </dgm:pt>
    <dgm:pt modelId="{97E680E0-302B-4B75-B47F-9A8DE087E252}" type="pres">
      <dgm:prSet presAssocID="{FF4F4DA6-850C-4E5D-9128-606C5CE03A9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C7B50FB3-1798-46FA-B18A-B580A1079F5D}" type="pres">
      <dgm:prSet presAssocID="{FF4F4DA6-850C-4E5D-9128-606C5CE03A9C}" presName="spaceRect" presStyleCnt="0"/>
      <dgm:spPr/>
    </dgm:pt>
    <dgm:pt modelId="{9E871A2F-3D2E-49DE-B8A5-5C88A2B99290}" type="pres">
      <dgm:prSet presAssocID="{FF4F4DA6-850C-4E5D-9128-606C5CE03A9C}" presName="textRect" presStyleLbl="revTx" presStyleIdx="0" presStyleCnt="5">
        <dgm:presLayoutVars>
          <dgm:chMax val="1"/>
          <dgm:chPref val="1"/>
        </dgm:presLayoutVars>
      </dgm:prSet>
      <dgm:spPr/>
    </dgm:pt>
    <dgm:pt modelId="{995968E2-6A42-4F5E-982A-065BFD4E8DD3}" type="pres">
      <dgm:prSet presAssocID="{9EC30B23-4AC4-479F-9DAA-8E45B685A57E}" presName="sibTrans" presStyleLbl="sibTrans2D1" presStyleIdx="0" presStyleCnt="0"/>
      <dgm:spPr/>
    </dgm:pt>
    <dgm:pt modelId="{807996EF-531C-41DD-937E-CE512ADD3DCC}" type="pres">
      <dgm:prSet presAssocID="{1DDAF08D-F5AF-45BF-BD89-7A49AFE9772F}" presName="compNode" presStyleCnt="0"/>
      <dgm:spPr/>
    </dgm:pt>
    <dgm:pt modelId="{D854C2BD-8838-4BF5-9A02-B49E3CED86CA}" type="pres">
      <dgm:prSet presAssocID="{1DDAF08D-F5AF-45BF-BD89-7A49AFE9772F}" presName="iconBgRect" presStyleLbl="bgShp" presStyleIdx="1" presStyleCnt="5"/>
      <dgm:spPr/>
    </dgm:pt>
    <dgm:pt modelId="{2A7619A0-277B-4553-9948-1C920533403D}" type="pres">
      <dgm:prSet presAssocID="{1DDAF08D-F5AF-45BF-BD89-7A49AFE9772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DD98E88-7268-4815-A405-4244BA1D2C21}" type="pres">
      <dgm:prSet presAssocID="{1DDAF08D-F5AF-45BF-BD89-7A49AFE9772F}" presName="spaceRect" presStyleCnt="0"/>
      <dgm:spPr/>
    </dgm:pt>
    <dgm:pt modelId="{7467D025-1826-439E-8BD7-8048F4C67ABB}" type="pres">
      <dgm:prSet presAssocID="{1DDAF08D-F5AF-45BF-BD89-7A49AFE9772F}" presName="textRect" presStyleLbl="revTx" presStyleIdx="1" presStyleCnt="5">
        <dgm:presLayoutVars>
          <dgm:chMax val="1"/>
          <dgm:chPref val="1"/>
        </dgm:presLayoutVars>
      </dgm:prSet>
      <dgm:spPr/>
    </dgm:pt>
    <dgm:pt modelId="{68502708-0433-4943-B08B-9C24964FDE0C}" type="pres">
      <dgm:prSet presAssocID="{5C17DE6A-6D4C-4727-AA10-50F937E53254}" presName="sibTrans" presStyleLbl="sibTrans2D1" presStyleIdx="0" presStyleCnt="0"/>
      <dgm:spPr/>
    </dgm:pt>
    <dgm:pt modelId="{23C607A1-CE41-462F-9A6E-6D58AEA9FB94}" type="pres">
      <dgm:prSet presAssocID="{C962F17E-C443-4DBE-AE04-7219849075DD}" presName="compNode" presStyleCnt="0"/>
      <dgm:spPr/>
    </dgm:pt>
    <dgm:pt modelId="{000AA240-E871-44A9-83EE-F970EFBFDE2F}" type="pres">
      <dgm:prSet presAssocID="{C962F17E-C443-4DBE-AE04-7219849075DD}" presName="iconBgRect" presStyleLbl="bgShp" presStyleIdx="2" presStyleCnt="5"/>
      <dgm:spPr/>
    </dgm:pt>
    <dgm:pt modelId="{7E75387F-5A4E-470A-BED7-DF6C2F6209CB}" type="pres">
      <dgm:prSet presAssocID="{C962F17E-C443-4DBE-AE04-7219849075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F975CDF0-C0E7-4EA5-92EC-46CD1593A612}" type="pres">
      <dgm:prSet presAssocID="{C962F17E-C443-4DBE-AE04-7219849075DD}" presName="spaceRect" presStyleCnt="0"/>
      <dgm:spPr/>
    </dgm:pt>
    <dgm:pt modelId="{ADEEA01B-1EC4-40F7-9025-D0AE7962D63C}" type="pres">
      <dgm:prSet presAssocID="{C962F17E-C443-4DBE-AE04-7219849075DD}" presName="textRect" presStyleLbl="revTx" presStyleIdx="2" presStyleCnt="5">
        <dgm:presLayoutVars>
          <dgm:chMax val="1"/>
          <dgm:chPref val="1"/>
        </dgm:presLayoutVars>
      </dgm:prSet>
      <dgm:spPr/>
    </dgm:pt>
    <dgm:pt modelId="{F6BEAEC5-13C7-4A11-A98E-289362412CDC}" type="pres">
      <dgm:prSet presAssocID="{917A869A-A072-49CE-88C3-393493B764DC}" presName="sibTrans" presStyleLbl="sibTrans2D1" presStyleIdx="0" presStyleCnt="0"/>
      <dgm:spPr/>
    </dgm:pt>
    <dgm:pt modelId="{014EE5CF-9B17-4DD5-B621-ACD138D1A3FA}" type="pres">
      <dgm:prSet presAssocID="{9B56DA20-B900-41E6-8D5E-AC427A47CF70}" presName="compNode" presStyleCnt="0"/>
      <dgm:spPr/>
    </dgm:pt>
    <dgm:pt modelId="{5D51A044-7908-4B04-88D7-178139AEFF78}" type="pres">
      <dgm:prSet presAssocID="{9B56DA20-B900-41E6-8D5E-AC427A47CF70}" presName="iconBgRect" presStyleLbl="bgShp" presStyleIdx="3" presStyleCnt="5"/>
      <dgm:spPr/>
    </dgm:pt>
    <dgm:pt modelId="{72CB1E48-E68B-429F-8CD7-913F4A3B617E}" type="pres">
      <dgm:prSet presAssocID="{9B56DA20-B900-41E6-8D5E-AC427A47CF7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09AEF50-B24F-4728-979F-E37E006574FE}" type="pres">
      <dgm:prSet presAssocID="{9B56DA20-B900-41E6-8D5E-AC427A47CF70}" presName="spaceRect" presStyleCnt="0"/>
      <dgm:spPr/>
    </dgm:pt>
    <dgm:pt modelId="{734FABA0-5ED3-4D6A-8401-6871C3D0D4E9}" type="pres">
      <dgm:prSet presAssocID="{9B56DA20-B900-41E6-8D5E-AC427A47CF70}" presName="textRect" presStyleLbl="revTx" presStyleIdx="3" presStyleCnt="5">
        <dgm:presLayoutVars>
          <dgm:chMax val="1"/>
          <dgm:chPref val="1"/>
        </dgm:presLayoutVars>
      </dgm:prSet>
      <dgm:spPr/>
    </dgm:pt>
    <dgm:pt modelId="{D5544EED-3154-4371-A0EE-CBE3EE23BBE0}" type="pres">
      <dgm:prSet presAssocID="{B478DBC4-6ECF-412C-A632-B8EB85B7EB3F}" presName="sibTrans" presStyleLbl="sibTrans2D1" presStyleIdx="0" presStyleCnt="0"/>
      <dgm:spPr/>
    </dgm:pt>
    <dgm:pt modelId="{F29F7351-2A57-4BFA-92CB-452866AE5AA1}" type="pres">
      <dgm:prSet presAssocID="{014EB4D0-8E24-41EA-9FA9-26BDE10D9D17}" presName="compNode" presStyleCnt="0"/>
      <dgm:spPr/>
    </dgm:pt>
    <dgm:pt modelId="{501A7AAE-7A1F-4CCC-B2E1-59E36119418E}" type="pres">
      <dgm:prSet presAssocID="{014EB4D0-8E24-41EA-9FA9-26BDE10D9D17}" presName="iconBgRect" presStyleLbl="bgShp" presStyleIdx="4" presStyleCnt="5"/>
      <dgm:spPr/>
    </dgm:pt>
    <dgm:pt modelId="{55240C0C-7968-4BC8-8DA6-9CDE931FC04B}" type="pres">
      <dgm:prSet presAssocID="{014EB4D0-8E24-41EA-9FA9-26BDE10D9D1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ext>
      </dgm:extLst>
    </dgm:pt>
    <dgm:pt modelId="{3D813519-EC5E-4415-8811-A316A73CA1E4}" type="pres">
      <dgm:prSet presAssocID="{014EB4D0-8E24-41EA-9FA9-26BDE10D9D17}" presName="spaceRect" presStyleCnt="0"/>
      <dgm:spPr/>
    </dgm:pt>
    <dgm:pt modelId="{6B3AD7D4-7BEE-4748-9E8E-2446E737517D}" type="pres">
      <dgm:prSet presAssocID="{014EB4D0-8E24-41EA-9FA9-26BDE10D9D17}" presName="textRect" presStyleLbl="revTx" presStyleIdx="4" presStyleCnt="5">
        <dgm:presLayoutVars>
          <dgm:chMax val="1"/>
          <dgm:chPref val="1"/>
        </dgm:presLayoutVars>
      </dgm:prSet>
      <dgm:spPr/>
    </dgm:pt>
  </dgm:ptLst>
  <dgm:cxnLst>
    <dgm:cxn modelId="{D00C9C2E-23F8-440C-929F-0B3FAC875821}" type="presOf" srcId="{9B56DA20-B900-41E6-8D5E-AC427A47CF70}" destId="{734FABA0-5ED3-4D6A-8401-6871C3D0D4E9}" srcOrd="0" destOrd="0" presId="urn:microsoft.com/office/officeart/2018/2/layout/IconCircleList"/>
    <dgm:cxn modelId="{E08AAC31-80C2-46DA-8B3B-6DAD8F9CA6BB}" type="presOf" srcId="{5C17DE6A-6D4C-4727-AA10-50F937E53254}" destId="{68502708-0433-4943-B08B-9C24964FDE0C}" srcOrd="0" destOrd="0" presId="urn:microsoft.com/office/officeart/2018/2/layout/IconCircleList"/>
    <dgm:cxn modelId="{02CF3836-3577-441D-AA5F-A426EAFDF5FB}" srcId="{4DF8E131-F3C7-45E7-B251-304BFEE4F81F}" destId="{014EB4D0-8E24-41EA-9FA9-26BDE10D9D17}" srcOrd="4" destOrd="0" parTransId="{D613BAC4-E56E-4AD1-AF7F-5D95449AC6BB}" sibTransId="{8AA32465-99FE-4C98-94EB-57631BEC12A4}"/>
    <dgm:cxn modelId="{9B86EE37-ABA7-4C2F-8F42-39871E4BE9C3}" srcId="{4DF8E131-F3C7-45E7-B251-304BFEE4F81F}" destId="{C962F17E-C443-4DBE-AE04-7219849075DD}" srcOrd="2" destOrd="0" parTransId="{2B74DA2F-F61C-4E68-B021-D689530E69AF}" sibTransId="{917A869A-A072-49CE-88C3-393493B764DC}"/>
    <dgm:cxn modelId="{5A25133F-4C4C-490C-B172-BD2A2E77FB75}" srcId="{4DF8E131-F3C7-45E7-B251-304BFEE4F81F}" destId="{9B56DA20-B900-41E6-8D5E-AC427A47CF70}" srcOrd="3" destOrd="0" parTransId="{2B11A3E5-4D8C-4582-AA59-8700E6836553}" sibTransId="{B478DBC4-6ECF-412C-A632-B8EB85B7EB3F}"/>
    <dgm:cxn modelId="{600E2560-7095-41A0-856B-D180715BCEA9}" srcId="{4DF8E131-F3C7-45E7-B251-304BFEE4F81F}" destId="{1DDAF08D-F5AF-45BF-BD89-7A49AFE9772F}" srcOrd="1" destOrd="0" parTransId="{F723BFFE-5E16-4DD8-AC8D-72A093733E37}" sibTransId="{5C17DE6A-6D4C-4727-AA10-50F937E53254}"/>
    <dgm:cxn modelId="{0C256B6D-43F6-485D-9033-D146E2C73547}" type="presOf" srcId="{917A869A-A072-49CE-88C3-393493B764DC}" destId="{F6BEAEC5-13C7-4A11-A98E-289362412CDC}" srcOrd="0" destOrd="0" presId="urn:microsoft.com/office/officeart/2018/2/layout/IconCircleList"/>
    <dgm:cxn modelId="{8DA8AE6D-670A-49C7-9390-1FA73F86C0FD}" type="presOf" srcId="{FF4F4DA6-850C-4E5D-9128-606C5CE03A9C}" destId="{9E871A2F-3D2E-49DE-B8A5-5C88A2B99290}" srcOrd="0" destOrd="0" presId="urn:microsoft.com/office/officeart/2018/2/layout/IconCircleList"/>
    <dgm:cxn modelId="{3CD21B73-69CA-428F-9CAA-4641F2B5B10B}" type="presOf" srcId="{4DF8E131-F3C7-45E7-B251-304BFEE4F81F}" destId="{1E996CD2-230D-48C2-A8FB-5F7FC1914AAD}" srcOrd="0" destOrd="0" presId="urn:microsoft.com/office/officeart/2018/2/layout/IconCircleList"/>
    <dgm:cxn modelId="{C5FCBB78-13C5-4623-BA8A-2DE0A4EB5AA3}" type="presOf" srcId="{9EC30B23-4AC4-479F-9DAA-8E45B685A57E}" destId="{995968E2-6A42-4F5E-982A-065BFD4E8DD3}" srcOrd="0" destOrd="0" presId="urn:microsoft.com/office/officeart/2018/2/layout/IconCircleList"/>
    <dgm:cxn modelId="{539C65B0-FD93-4C9E-98C7-C5B663092EEC}" type="presOf" srcId="{B478DBC4-6ECF-412C-A632-B8EB85B7EB3F}" destId="{D5544EED-3154-4371-A0EE-CBE3EE23BBE0}" srcOrd="0" destOrd="0" presId="urn:microsoft.com/office/officeart/2018/2/layout/IconCircleList"/>
    <dgm:cxn modelId="{D32657C2-966A-4010-899E-A36269DFB60E}" type="presOf" srcId="{C962F17E-C443-4DBE-AE04-7219849075DD}" destId="{ADEEA01B-1EC4-40F7-9025-D0AE7962D63C}" srcOrd="0" destOrd="0" presId="urn:microsoft.com/office/officeart/2018/2/layout/IconCircleList"/>
    <dgm:cxn modelId="{565068C5-825A-4A2A-B334-33E3210A86DD}" type="presOf" srcId="{014EB4D0-8E24-41EA-9FA9-26BDE10D9D17}" destId="{6B3AD7D4-7BEE-4748-9E8E-2446E737517D}" srcOrd="0" destOrd="0" presId="urn:microsoft.com/office/officeart/2018/2/layout/IconCircleList"/>
    <dgm:cxn modelId="{1B1B17C7-6818-41C2-B6BD-BF8481400514}" srcId="{4DF8E131-F3C7-45E7-B251-304BFEE4F81F}" destId="{FF4F4DA6-850C-4E5D-9128-606C5CE03A9C}" srcOrd="0" destOrd="0" parTransId="{89F62BBF-877A-43A3-A3B2-5FF2CC4C1697}" sibTransId="{9EC30B23-4AC4-479F-9DAA-8E45B685A57E}"/>
    <dgm:cxn modelId="{C1354FE4-4B3C-4284-BC33-B1A6A637B534}" type="presOf" srcId="{1DDAF08D-F5AF-45BF-BD89-7A49AFE9772F}" destId="{7467D025-1826-439E-8BD7-8048F4C67ABB}" srcOrd="0" destOrd="0" presId="urn:microsoft.com/office/officeart/2018/2/layout/IconCircleList"/>
    <dgm:cxn modelId="{EF5BB176-6645-46E0-80F8-52FE4D3EBDD3}" type="presParOf" srcId="{1E996CD2-230D-48C2-A8FB-5F7FC1914AAD}" destId="{679E4894-E6F6-4EDC-A3A1-FA32B04E613C}" srcOrd="0" destOrd="0" presId="urn:microsoft.com/office/officeart/2018/2/layout/IconCircleList"/>
    <dgm:cxn modelId="{0FBC4492-C6E1-418D-9260-2761565159C2}" type="presParOf" srcId="{679E4894-E6F6-4EDC-A3A1-FA32B04E613C}" destId="{20680C50-7AC4-4088-9432-DB46DE6C173D}" srcOrd="0" destOrd="0" presId="urn:microsoft.com/office/officeart/2018/2/layout/IconCircleList"/>
    <dgm:cxn modelId="{A6E2DE58-D1EB-4AFE-9669-DD87D3948A68}" type="presParOf" srcId="{20680C50-7AC4-4088-9432-DB46DE6C173D}" destId="{2E5BFC45-F738-407E-9ED6-3DFC69E646C8}" srcOrd="0" destOrd="0" presId="urn:microsoft.com/office/officeart/2018/2/layout/IconCircleList"/>
    <dgm:cxn modelId="{7F9EE893-1489-46A5-A327-FBE879868D7F}" type="presParOf" srcId="{20680C50-7AC4-4088-9432-DB46DE6C173D}" destId="{97E680E0-302B-4B75-B47F-9A8DE087E252}" srcOrd="1" destOrd="0" presId="urn:microsoft.com/office/officeart/2018/2/layout/IconCircleList"/>
    <dgm:cxn modelId="{809DF895-1531-4135-BF00-CBF3AE16F52A}" type="presParOf" srcId="{20680C50-7AC4-4088-9432-DB46DE6C173D}" destId="{C7B50FB3-1798-46FA-B18A-B580A1079F5D}" srcOrd="2" destOrd="0" presId="urn:microsoft.com/office/officeart/2018/2/layout/IconCircleList"/>
    <dgm:cxn modelId="{D30BD934-7918-4080-B2B4-B751AA7AB2A6}" type="presParOf" srcId="{20680C50-7AC4-4088-9432-DB46DE6C173D}" destId="{9E871A2F-3D2E-49DE-B8A5-5C88A2B99290}" srcOrd="3" destOrd="0" presId="urn:microsoft.com/office/officeart/2018/2/layout/IconCircleList"/>
    <dgm:cxn modelId="{69244238-6BB4-46E0-8050-C4E17DF3FF70}" type="presParOf" srcId="{679E4894-E6F6-4EDC-A3A1-FA32B04E613C}" destId="{995968E2-6A42-4F5E-982A-065BFD4E8DD3}" srcOrd="1" destOrd="0" presId="urn:microsoft.com/office/officeart/2018/2/layout/IconCircleList"/>
    <dgm:cxn modelId="{CFD21921-A9E3-47E9-9FB3-6A7B33AE6FA5}" type="presParOf" srcId="{679E4894-E6F6-4EDC-A3A1-FA32B04E613C}" destId="{807996EF-531C-41DD-937E-CE512ADD3DCC}" srcOrd="2" destOrd="0" presId="urn:microsoft.com/office/officeart/2018/2/layout/IconCircleList"/>
    <dgm:cxn modelId="{1FF6FBC5-3AD7-4F8C-B39E-8A904953E102}" type="presParOf" srcId="{807996EF-531C-41DD-937E-CE512ADD3DCC}" destId="{D854C2BD-8838-4BF5-9A02-B49E3CED86CA}" srcOrd="0" destOrd="0" presId="urn:microsoft.com/office/officeart/2018/2/layout/IconCircleList"/>
    <dgm:cxn modelId="{76DA7710-EF1C-404D-A4A2-E0EBB835E395}" type="presParOf" srcId="{807996EF-531C-41DD-937E-CE512ADD3DCC}" destId="{2A7619A0-277B-4553-9948-1C920533403D}" srcOrd="1" destOrd="0" presId="urn:microsoft.com/office/officeart/2018/2/layout/IconCircleList"/>
    <dgm:cxn modelId="{6C433BD9-C267-4E0C-9630-9F0841826B4F}" type="presParOf" srcId="{807996EF-531C-41DD-937E-CE512ADD3DCC}" destId="{CDD98E88-7268-4815-A405-4244BA1D2C21}" srcOrd="2" destOrd="0" presId="urn:microsoft.com/office/officeart/2018/2/layout/IconCircleList"/>
    <dgm:cxn modelId="{937CBF2E-D634-4CFA-A130-BCE1B305D2D7}" type="presParOf" srcId="{807996EF-531C-41DD-937E-CE512ADD3DCC}" destId="{7467D025-1826-439E-8BD7-8048F4C67ABB}" srcOrd="3" destOrd="0" presId="urn:microsoft.com/office/officeart/2018/2/layout/IconCircleList"/>
    <dgm:cxn modelId="{233C53BE-FD43-4258-997C-A1DB0BC48FF0}" type="presParOf" srcId="{679E4894-E6F6-4EDC-A3A1-FA32B04E613C}" destId="{68502708-0433-4943-B08B-9C24964FDE0C}" srcOrd="3" destOrd="0" presId="urn:microsoft.com/office/officeart/2018/2/layout/IconCircleList"/>
    <dgm:cxn modelId="{4CDE4A74-040E-4E92-BD33-0E9092B57D7D}" type="presParOf" srcId="{679E4894-E6F6-4EDC-A3A1-FA32B04E613C}" destId="{23C607A1-CE41-462F-9A6E-6D58AEA9FB94}" srcOrd="4" destOrd="0" presId="urn:microsoft.com/office/officeart/2018/2/layout/IconCircleList"/>
    <dgm:cxn modelId="{75DA07CA-5374-4BAB-8EF8-3561DA30B32A}" type="presParOf" srcId="{23C607A1-CE41-462F-9A6E-6D58AEA9FB94}" destId="{000AA240-E871-44A9-83EE-F970EFBFDE2F}" srcOrd="0" destOrd="0" presId="urn:microsoft.com/office/officeart/2018/2/layout/IconCircleList"/>
    <dgm:cxn modelId="{6298CB1E-D94A-4CDC-8A98-A20125BB131F}" type="presParOf" srcId="{23C607A1-CE41-462F-9A6E-6D58AEA9FB94}" destId="{7E75387F-5A4E-470A-BED7-DF6C2F6209CB}" srcOrd="1" destOrd="0" presId="urn:microsoft.com/office/officeart/2018/2/layout/IconCircleList"/>
    <dgm:cxn modelId="{D63429D5-2F68-4DDB-ACAA-47412F56531C}" type="presParOf" srcId="{23C607A1-CE41-462F-9A6E-6D58AEA9FB94}" destId="{F975CDF0-C0E7-4EA5-92EC-46CD1593A612}" srcOrd="2" destOrd="0" presId="urn:microsoft.com/office/officeart/2018/2/layout/IconCircleList"/>
    <dgm:cxn modelId="{C5C406EB-E110-4A2F-A310-2148B53B7521}" type="presParOf" srcId="{23C607A1-CE41-462F-9A6E-6D58AEA9FB94}" destId="{ADEEA01B-1EC4-40F7-9025-D0AE7962D63C}" srcOrd="3" destOrd="0" presId="urn:microsoft.com/office/officeart/2018/2/layout/IconCircleList"/>
    <dgm:cxn modelId="{5556D6B3-734A-4414-92BC-C261A46ED2E7}" type="presParOf" srcId="{679E4894-E6F6-4EDC-A3A1-FA32B04E613C}" destId="{F6BEAEC5-13C7-4A11-A98E-289362412CDC}" srcOrd="5" destOrd="0" presId="urn:microsoft.com/office/officeart/2018/2/layout/IconCircleList"/>
    <dgm:cxn modelId="{175739D1-3579-4102-B7A4-156E6E5C4E3D}" type="presParOf" srcId="{679E4894-E6F6-4EDC-A3A1-FA32B04E613C}" destId="{014EE5CF-9B17-4DD5-B621-ACD138D1A3FA}" srcOrd="6" destOrd="0" presId="urn:microsoft.com/office/officeart/2018/2/layout/IconCircleList"/>
    <dgm:cxn modelId="{0F188163-B11D-4379-BE18-45F8F5F01B2E}" type="presParOf" srcId="{014EE5CF-9B17-4DD5-B621-ACD138D1A3FA}" destId="{5D51A044-7908-4B04-88D7-178139AEFF78}" srcOrd="0" destOrd="0" presId="urn:microsoft.com/office/officeart/2018/2/layout/IconCircleList"/>
    <dgm:cxn modelId="{1F230E43-208C-4D0F-8332-6491AE13558D}" type="presParOf" srcId="{014EE5CF-9B17-4DD5-B621-ACD138D1A3FA}" destId="{72CB1E48-E68B-429F-8CD7-913F4A3B617E}" srcOrd="1" destOrd="0" presId="urn:microsoft.com/office/officeart/2018/2/layout/IconCircleList"/>
    <dgm:cxn modelId="{7E17A97E-8333-47E0-BAD3-8910D480AC5B}" type="presParOf" srcId="{014EE5CF-9B17-4DD5-B621-ACD138D1A3FA}" destId="{E09AEF50-B24F-4728-979F-E37E006574FE}" srcOrd="2" destOrd="0" presId="urn:microsoft.com/office/officeart/2018/2/layout/IconCircleList"/>
    <dgm:cxn modelId="{CD01D72C-F501-473E-947C-ED398EC04324}" type="presParOf" srcId="{014EE5CF-9B17-4DD5-B621-ACD138D1A3FA}" destId="{734FABA0-5ED3-4D6A-8401-6871C3D0D4E9}" srcOrd="3" destOrd="0" presId="urn:microsoft.com/office/officeart/2018/2/layout/IconCircleList"/>
    <dgm:cxn modelId="{24DFB30C-F255-41F4-9408-4243C41E6165}" type="presParOf" srcId="{679E4894-E6F6-4EDC-A3A1-FA32B04E613C}" destId="{D5544EED-3154-4371-A0EE-CBE3EE23BBE0}" srcOrd="7" destOrd="0" presId="urn:microsoft.com/office/officeart/2018/2/layout/IconCircleList"/>
    <dgm:cxn modelId="{7DDD2A4E-5630-4804-8037-AAA88439612A}" type="presParOf" srcId="{679E4894-E6F6-4EDC-A3A1-FA32B04E613C}" destId="{F29F7351-2A57-4BFA-92CB-452866AE5AA1}" srcOrd="8" destOrd="0" presId="urn:microsoft.com/office/officeart/2018/2/layout/IconCircleList"/>
    <dgm:cxn modelId="{A5089B7E-EADC-4A85-ADB9-AA77EE86910E}" type="presParOf" srcId="{F29F7351-2A57-4BFA-92CB-452866AE5AA1}" destId="{501A7AAE-7A1F-4CCC-B2E1-59E36119418E}" srcOrd="0" destOrd="0" presId="urn:microsoft.com/office/officeart/2018/2/layout/IconCircleList"/>
    <dgm:cxn modelId="{F93E53D4-E95C-44D4-8873-87FF9F64427A}" type="presParOf" srcId="{F29F7351-2A57-4BFA-92CB-452866AE5AA1}" destId="{55240C0C-7968-4BC8-8DA6-9CDE931FC04B}" srcOrd="1" destOrd="0" presId="urn:microsoft.com/office/officeart/2018/2/layout/IconCircleList"/>
    <dgm:cxn modelId="{3561FD4F-5EAB-4A01-BCCF-36A2EA5DCD33}" type="presParOf" srcId="{F29F7351-2A57-4BFA-92CB-452866AE5AA1}" destId="{3D813519-EC5E-4415-8811-A316A73CA1E4}" srcOrd="2" destOrd="0" presId="urn:microsoft.com/office/officeart/2018/2/layout/IconCircleList"/>
    <dgm:cxn modelId="{8E24B9BB-CB15-4008-B536-EBF45A1B0A15}" type="presParOf" srcId="{F29F7351-2A57-4BFA-92CB-452866AE5AA1}" destId="{6B3AD7D4-7BEE-4748-9E8E-2446E737517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02C00E-9CF0-493F-954B-7FB7C6A65FC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A20722B-2196-4C40-9230-ED07DE63269D}">
      <dgm:prSet/>
      <dgm:spPr/>
      <dgm:t>
        <a:bodyPr/>
        <a:lstStyle/>
        <a:p>
          <a:pPr>
            <a:lnSpc>
              <a:spcPct val="100000"/>
            </a:lnSpc>
          </a:pPr>
          <a:r>
            <a:rPr lang="en-US" b="1" dirty="0"/>
            <a:t>The Challenge</a:t>
          </a:r>
          <a:r>
            <a:rPr lang="en-US" dirty="0"/>
            <a:t>: E-commerce demands both personalized experiences and optimized inventory management for success.</a:t>
          </a:r>
        </a:p>
      </dgm:t>
    </dgm:pt>
    <dgm:pt modelId="{9CF051F8-9CDF-4775-B0A7-C3E1955FCB32}" type="parTrans" cxnId="{6A66EF92-0475-4234-8709-9FD120B508F3}">
      <dgm:prSet/>
      <dgm:spPr/>
      <dgm:t>
        <a:bodyPr/>
        <a:lstStyle/>
        <a:p>
          <a:endParaRPr lang="en-US"/>
        </a:p>
      </dgm:t>
    </dgm:pt>
    <dgm:pt modelId="{C85D85DA-72CB-47DD-A8A9-0515D592504A}" type="sibTrans" cxnId="{6A66EF92-0475-4234-8709-9FD120B508F3}">
      <dgm:prSet/>
      <dgm:spPr/>
      <dgm:t>
        <a:bodyPr/>
        <a:lstStyle/>
        <a:p>
          <a:endParaRPr lang="en-US"/>
        </a:p>
      </dgm:t>
    </dgm:pt>
    <dgm:pt modelId="{12AA144A-1AFE-422B-A060-905B4E83FCE3}">
      <dgm:prSet custT="1"/>
      <dgm:spPr/>
      <dgm:t>
        <a:bodyPr/>
        <a:lstStyle/>
        <a:p>
          <a:pPr>
            <a:lnSpc>
              <a:spcPct val="100000"/>
            </a:lnSpc>
          </a:pPr>
          <a:r>
            <a:rPr lang="en-US" sz="1400" b="1" kern="1200" dirty="0">
              <a:solidFill>
                <a:prstClr val="black">
                  <a:hueOff val="0"/>
                  <a:satOff val="0"/>
                  <a:lumOff val="0"/>
                  <a:alphaOff val="0"/>
                </a:prstClr>
              </a:solidFill>
              <a:latin typeface="Aptos" panose="02110004020202020204"/>
              <a:ea typeface="+mn-ea"/>
              <a:cs typeface="+mn-cs"/>
            </a:rPr>
            <a:t>Legacy Systems</a:t>
          </a:r>
          <a:r>
            <a:rPr lang="en-US" sz="1400" kern="1200" dirty="0"/>
            <a:t>: Simple recommendations and reactive forecasting lead to missed sales and stock inefficiencies.</a:t>
          </a:r>
        </a:p>
      </dgm:t>
    </dgm:pt>
    <dgm:pt modelId="{C3070988-D4CA-48A5-8B34-DC01F9CD18C6}" type="parTrans" cxnId="{B420B33D-320A-48CB-B9E4-5D79103B2839}">
      <dgm:prSet/>
      <dgm:spPr/>
      <dgm:t>
        <a:bodyPr/>
        <a:lstStyle/>
        <a:p>
          <a:endParaRPr lang="en-US"/>
        </a:p>
      </dgm:t>
    </dgm:pt>
    <dgm:pt modelId="{90E2367D-7556-4768-9FAD-24194364C39C}" type="sibTrans" cxnId="{B420B33D-320A-48CB-B9E4-5D79103B2839}">
      <dgm:prSet/>
      <dgm:spPr/>
      <dgm:t>
        <a:bodyPr/>
        <a:lstStyle/>
        <a:p>
          <a:endParaRPr lang="en-US"/>
        </a:p>
      </dgm:t>
    </dgm:pt>
    <dgm:pt modelId="{278E0F43-B052-487B-AE49-649967A15AF2}">
      <dgm:prSet custT="1"/>
      <dgm:spPr/>
      <dgm:t>
        <a:bodyPr/>
        <a:lstStyle/>
        <a:p>
          <a:pPr>
            <a:lnSpc>
              <a:spcPct val="100000"/>
            </a:lnSpc>
          </a:pPr>
          <a:r>
            <a:rPr lang="en-US" sz="1400" b="1" kern="1200" dirty="0">
              <a:solidFill>
                <a:prstClr val="black">
                  <a:hueOff val="0"/>
                  <a:satOff val="0"/>
                  <a:lumOff val="0"/>
                  <a:alphaOff val="0"/>
                </a:prstClr>
              </a:solidFill>
              <a:latin typeface="Aptos" panose="02110004020202020204"/>
              <a:ea typeface="+mn-ea"/>
              <a:cs typeface="+mn-cs"/>
            </a:rPr>
            <a:t>Integrated ML Solution</a:t>
          </a:r>
          <a:r>
            <a:rPr lang="en-US" sz="1400" kern="1200" dirty="0"/>
            <a:t>: Combines a powerful recommendation engine with intelligent demand forecasting.</a:t>
          </a:r>
        </a:p>
      </dgm:t>
    </dgm:pt>
    <dgm:pt modelId="{A626EFD1-313A-4430-B105-813B3D569C6A}" type="parTrans" cxnId="{FEA9409F-F948-43B9-A921-D9573564BAB5}">
      <dgm:prSet/>
      <dgm:spPr/>
      <dgm:t>
        <a:bodyPr/>
        <a:lstStyle/>
        <a:p>
          <a:endParaRPr lang="en-US"/>
        </a:p>
      </dgm:t>
    </dgm:pt>
    <dgm:pt modelId="{76C47B57-F1FA-42D6-BCD5-516EB20AEAA7}" type="sibTrans" cxnId="{FEA9409F-F948-43B9-A921-D9573564BAB5}">
      <dgm:prSet/>
      <dgm:spPr/>
      <dgm:t>
        <a:bodyPr/>
        <a:lstStyle/>
        <a:p>
          <a:endParaRPr lang="en-US"/>
        </a:p>
      </dgm:t>
    </dgm:pt>
    <dgm:pt modelId="{8F6209DC-DD42-40FC-82F0-8B7ADF03B36E}">
      <dgm:prSet custT="1"/>
      <dgm:spPr/>
      <dgm:t>
        <a:bodyPr/>
        <a:lstStyle/>
        <a:p>
          <a:pPr>
            <a:lnSpc>
              <a:spcPct val="100000"/>
            </a:lnSpc>
          </a:pPr>
          <a:r>
            <a:rPr lang="en-US" sz="1400" b="1" kern="1200" dirty="0">
              <a:solidFill>
                <a:prstClr val="black">
                  <a:hueOff val="0"/>
                  <a:satOff val="0"/>
                  <a:lumOff val="0"/>
                  <a:alphaOff val="0"/>
                </a:prstClr>
              </a:solidFill>
              <a:latin typeface="Aptos" panose="02110004020202020204"/>
              <a:ea typeface="+mn-ea"/>
              <a:cs typeface="+mn-cs"/>
            </a:rPr>
            <a:t>Hybrid Recommendation Approach</a:t>
          </a:r>
          <a:r>
            <a:rPr lang="en-US" sz="1400" kern="1200" dirty="0"/>
            <a:t>: Leverages the strengths of collaborative and content-based filtering for maximum personalization.</a:t>
          </a:r>
        </a:p>
      </dgm:t>
    </dgm:pt>
    <dgm:pt modelId="{CF309806-B709-4D36-B768-A04539E1A5E9}" type="parTrans" cxnId="{2C8E3D14-C795-4B48-97A0-5AB612A32BFD}">
      <dgm:prSet/>
      <dgm:spPr/>
      <dgm:t>
        <a:bodyPr/>
        <a:lstStyle/>
        <a:p>
          <a:endParaRPr lang="en-US"/>
        </a:p>
      </dgm:t>
    </dgm:pt>
    <dgm:pt modelId="{AC83F48A-E74A-427F-91A8-BDA544ACCA2B}" type="sibTrans" cxnId="{2C8E3D14-C795-4B48-97A0-5AB612A32BFD}">
      <dgm:prSet/>
      <dgm:spPr/>
      <dgm:t>
        <a:bodyPr/>
        <a:lstStyle/>
        <a:p>
          <a:endParaRPr lang="en-US"/>
        </a:p>
      </dgm:t>
    </dgm:pt>
    <dgm:pt modelId="{195AF087-FC4F-43D4-86F0-E4A1BA824C72}">
      <dgm:prSet custT="1"/>
      <dgm:spPr/>
      <dgm:t>
        <a:bodyPr/>
        <a:lstStyle/>
        <a:p>
          <a:pPr>
            <a:lnSpc>
              <a:spcPct val="100000"/>
            </a:lnSpc>
          </a:pPr>
          <a:r>
            <a:rPr lang="en-US" sz="1400" b="1" kern="1200" dirty="0">
              <a:solidFill>
                <a:prstClr val="black">
                  <a:hueOff val="0"/>
                  <a:satOff val="0"/>
                  <a:lumOff val="0"/>
                  <a:alphaOff val="0"/>
                </a:prstClr>
              </a:solidFill>
              <a:latin typeface="Aptos" panose="02110004020202020204"/>
              <a:ea typeface="+mn-ea"/>
              <a:cs typeface="+mn-cs"/>
            </a:rPr>
            <a:t>Demand Forecasting</a:t>
          </a:r>
          <a:r>
            <a:rPr lang="en-US" sz="1500" kern="1200" dirty="0"/>
            <a:t>: Incorporates multiple data sources and predictive analytics for optimal inventory control.</a:t>
          </a:r>
        </a:p>
      </dgm:t>
    </dgm:pt>
    <dgm:pt modelId="{305442EA-4A3A-4659-BF4F-D27CE9BFF16C}" type="parTrans" cxnId="{627B0ADC-162A-42E8-8F55-96458E414304}">
      <dgm:prSet/>
      <dgm:spPr/>
      <dgm:t>
        <a:bodyPr/>
        <a:lstStyle/>
        <a:p>
          <a:endParaRPr lang="en-US"/>
        </a:p>
      </dgm:t>
    </dgm:pt>
    <dgm:pt modelId="{F51F466B-D333-4E7C-BB40-38C03F0D8E12}" type="sibTrans" cxnId="{627B0ADC-162A-42E8-8F55-96458E414304}">
      <dgm:prSet/>
      <dgm:spPr/>
      <dgm:t>
        <a:bodyPr/>
        <a:lstStyle/>
        <a:p>
          <a:endParaRPr lang="en-US"/>
        </a:p>
      </dgm:t>
    </dgm:pt>
    <dgm:pt modelId="{AD4B581D-B516-47F3-AD82-90FBC10AA88D}">
      <dgm:prSet custT="1"/>
      <dgm:spPr/>
      <dgm:t>
        <a:bodyPr/>
        <a:lstStyle/>
        <a:p>
          <a:pPr>
            <a:lnSpc>
              <a:spcPct val="100000"/>
            </a:lnSpc>
          </a:pPr>
          <a:r>
            <a:rPr lang="en-US" sz="1400" b="1" kern="1200" dirty="0">
              <a:solidFill>
                <a:prstClr val="black">
                  <a:hueOff val="0"/>
                  <a:satOff val="0"/>
                  <a:lumOff val="0"/>
                  <a:alphaOff val="0"/>
                </a:prstClr>
              </a:solidFill>
              <a:latin typeface="Aptos" panose="02110004020202020204"/>
              <a:ea typeface="+mn-ea"/>
              <a:cs typeface="+mn-cs"/>
            </a:rPr>
            <a:t>Seamless Integration</a:t>
          </a:r>
          <a:r>
            <a:rPr lang="en-US" sz="1500" kern="1200" dirty="0"/>
            <a:t>: Unified system provides a cohesive user experience and behind-the-scenes operational efficiency.</a:t>
          </a:r>
        </a:p>
      </dgm:t>
    </dgm:pt>
    <dgm:pt modelId="{6F58FA31-FAC1-4072-BE42-9342CD768DB5}" type="parTrans" cxnId="{9CC72953-FC4D-4325-AAC3-5927BD4C9933}">
      <dgm:prSet/>
      <dgm:spPr/>
      <dgm:t>
        <a:bodyPr/>
        <a:lstStyle/>
        <a:p>
          <a:endParaRPr lang="en-US"/>
        </a:p>
      </dgm:t>
    </dgm:pt>
    <dgm:pt modelId="{92102EEF-B584-4A09-8C21-1F7DF86D0207}" type="sibTrans" cxnId="{9CC72953-FC4D-4325-AAC3-5927BD4C9933}">
      <dgm:prSet/>
      <dgm:spPr/>
      <dgm:t>
        <a:bodyPr/>
        <a:lstStyle/>
        <a:p>
          <a:endParaRPr lang="en-US"/>
        </a:p>
      </dgm:t>
    </dgm:pt>
    <dgm:pt modelId="{AA004B29-9161-45AF-80DA-CB52362335C0}">
      <dgm:prSet custT="1"/>
      <dgm:spPr/>
      <dgm:t>
        <a:bodyPr/>
        <a:lstStyle/>
        <a:p>
          <a:pPr>
            <a:lnSpc>
              <a:spcPct val="100000"/>
            </a:lnSpc>
          </a:pPr>
          <a:r>
            <a:rPr lang="en-US" sz="1400" b="1" kern="1200" dirty="0">
              <a:solidFill>
                <a:prstClr val="black">
                  <a:hueOff val="0"/>
                  <a:satOff val="0"/>
                  <a:lumOff val="0"/>
                  <a:alphaOff val="0"/>
                </a:prstClr>
              </a:solidFill>
              <a:latin typeface="Aptos" panose="02110004020202020204"/>
              <a:ea typeface="+mn-ea"/>
              <a:cs typeface="+mn-cs"/>
            </a:rPr>
            <a:t>Technology Backbone</a:t>
          </a:r>
          <a:r>
            <a:rPr lang="en-US" sz="1500" kern="1200" dirty="0"/>
            <a:t>: Modern, scalable architecture built for future growth and high performance.</a:t>
          </a:r>
        </a:p>
      </dgm:t>
    </dgm:pt>
    <dgm:pt modelId="{687B0355-2455-457C-B111-C89E990B64BB}" type="parTrans" cxnId="{F3A242CB-A352-4018-A405-2544F1095F42}">
      <dgm:prSet/>
      <dgm:spPr/>
      <dgm:t>
        <a:bodyPr/>
        <a:lstStyle/>
        <a:p>
          <a:endParaRPr lang="en-US"/>
        </a:p>
      </dgm:t>
    </dgm:pt>
    <dgm:pt modelId="{5A776B21-6D35-4D98-A2A9-2859A4791D26}" type="sibTrans" cxnId="{F3A242CB-A352-4018-A405-2544F1095F42}">
      <dgm:prSet/>
      <dgm:spPr/>
      <dgm:t>
        <a:bodyPr/>
        <a:lstStyle/>
        <a:p>
          <a:endParaRPr lang="en-US"/>
        </a:p>
      </dgm:t>
    </dgm:pt>
    <dgm:pt modelId="{658A3667-3CB4-47E4-B81C-2E68D6CB1CEF}" type="pres">
      <dgm:prSet presAssocID="{D702C00E-9CF0-493F-954B-7FB7C6A65FCB}" presName="root" presStyleCnt="0">
        <dgm:presLayoutVars>
          <dgm:dir/>
          <dgm:resizeHandles val="exact"/>
        </dgm:presLayoutVars>
      </dgm:prSet>
      <dgm:spPr/>
    </dgm:pt>
    <dgm:pt modelId="{934FBC2A-D819-4870-8B66-573C006A86F3}" type="pres">
      <dgm:prSet presAssocID="{CA20722B-2196-4C40-9230-ED07DE63269D}" presName="compNode" presStyleCnt="0"/>
      <dgm:spPr/>
    </dgm:pt>
    <dgm:pt modelId="{7AC20720-CAF5-4C5D-94B3-4F588CD27020}" type="pres">
      <dgm:prSet presAssocID="{CA20722B-2196-4C40-9230-ED07DE63269D}" presName="bgRect" presStyleLbl="bgShp" presStyleIdx="0" presStyleCnt="7"/>
      <dgm:spPr/>
    </dgm:pt>
    <dgm:pt modelId="{EAA7A309-6693-4AFF-9CA0-A1D8979E2D90}" type="pres">
      <dgm:prSet presAssocID="{CA20722B-2196-4C40-9230-ED07DE63269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trolley"/>
        </a:ext>
      </dgm:extLst>
    </dgm:pt>
    <dgm:pt modelId="{94C260DB-8E85-4D40-A071-EA762C2EB522}" type="pres">
      <dgm:prSet presAssocID="{CA20722B-2196-4C40-9230-ED07DE63269D}" presName="spaceRect" presStyleCnt="0"/>
      <dgm:spPr/>
    </dgm:pt>
    <dgm:pt modelId="{633837E1-42D3-437F-B761-AB20D53B66D0}" type="pres">
      <dgm:prSet presAssocID="{CA20722B-2196-4C40-9230-ED07DE63269D}" presName="parTx" presStyleLbl="revTx" presStyleIdx="0" presStyleCnt="7">
        <dgm:presLayoutVars>
          <dgm:chMax val="0"/>
          <dgm:chPref val="0"/>
        </dgm:presLayoutVars>
      </dgm:prSet>
      <dgm:spPr/>
    </dgm:pt>
    <dgm:pt modelId="{CCBE414F-60A2-45B2-84E6-B4D32C1FA062}" type="pres">
      <dgm:prSet presAssocID="{C85D85DA-72CB-47DD-A8A9-0515D592504A}" presName="sibTrans" presStyleCnt="0"/>
      <dgm:spPr/>
    </dgm:pt>
    <dgm:pt modelId="{6E0AFDC7-5227-4B3B-8A00-2DE291224A02}" type="pres">
      <dgm:prSet presAssocID="{12AA144A-1AFE-422B-A060-905B4E83FCE3}" presName="compNode" presStyleCnt="0"/>
      <dgm:spPr/>
    </dgm:pt>
    <dgm:pt modelId="{4C546768-34D6-44DB-BD85-E98471A65F8E}" type="pres">
      <dgm:prSet presAssocID="{12AA144A-1AFE-422B-A060-905B4E83FCE3}" presName="bgRect" presStyleLbl="bgShp" presStyleIdx="1" presStyleCnt="7"/>
      <dgm:spPr/>
    </dgm:pt>
    <dgm:pt modelId="{0E839E1A-B8BE-42AB-B1DA-7C9FEB5BC002}" type="pres">
      <dgm:prSet presAssocID="{12AA144A-1AFE-422B-A060-905B4E83FCE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503B5235-3D8C-44B8-ABBF-1BEE7C970944}" type="pres">
      <dgm:prSet presAssocID="{12AA144A-1AFE-422B-A060-905B4E83FCE3}" presName="spaceRect" presStyleCnt="0"/>
      <dgm:spPr/>
    </dgm:pt>
    <dgm:pt modelId="{C400C6B0-E77F-4AD4-BAFD-16A3A3F61ACC}" type="pres">
      <dgm:prSet presAssocID="{12AA144A-1AFE-422B-A060-905B4E83FCE3}" presName="parTx" presStyleLbl="revTx" presStyleIdx="1" presStyleCnt="7">
        <dgm:presLayoutVars>
          <dgm:chMax val="0"/>
          <dgm:chPref val="0"/>
        </dgm:presLayoutVars>
      </dgm:prSet>
      <dgm:spPr/>
    </dgm:pt>
    <dgm:pt modelId="{AB7B48EA-8306-496F-A38C-398344FE037C}" type="pres">
      <dgm:prSet presAssocID="{90E2367D-7556-4768-9FAD-24194364C39C}" presName="sibTrans" presStyleCnt="0"/>
      <dgm:spPr/>
    </dgm:pt>
    <dgm:pt modelId="{34A1CFD9-3659-4C7D-A499-54C696A56C14}" type="pres">
      <dgm:prSet presAssocID="{278E0F43-B052-487B-AE49-649967A15AF2}" presName="compNode" presStyleCnt="0"/>
      <dgm:spPr/>
    </dgm:pt>
    <dgm:pt modelId="{2B152AE2-BE43-4C64-91EE-338578F34F4F}" type="pres">
      <dgm:prSet presAssocID="{278E0F43-B052-487B-AE49-649967A15AF2}" presName="bgRect" presStyleLbl="bgShp" presStyleIdx="2" presStyleCnt="7"/>
      <dgm:spPr/>
    </dgm:pt>
    <dgm:pt modelId="{6CA9ADFD-7870-4E0E-85F8-80AE10C0148F}" type="pres">
      <dgm:prSet presAssocID="{278E0F43-B052-487B-AE49-649967A15AF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4DB6A3B2-37B0-4821-818A-92DF325FB72C}" type="pres">
      <dgm:prSet presAssocID="{278E0F43-B052-487B-AE49-649967A15AF2}" presName="spaceRect" presStyleCnt="0"/>
      <dgm:spPr/>
    </dgm:pt>
    <dgm:pt modelId="{2213E047-DE47-45FB-8FA9-308D9FD8F0A0}" type="pres">
      <dgm:prSet presAssocID="{278E0F43-B052-487B-AE49-649967A15AF2}" presName="parTx" presStyleLbl="revTx" presStyleIdx="2" presStyleCnt="7">
        <dgm:presLayoutVars>
          <dgm:chMax val="0"/>
          <dgm:chPref val="0"/>
        </dgm:presLayoutVars>
      </dgm:prSet>
      <dgm:spPr/>
    </dgm:pt>
    <dgm:pt modelId="{4BA3BB10-7878-49F1-88F8-D4A9609C25A8}" type="pres">
      <dgm:prSet presAssocID="{76C47B57-F1FA-42D6-BCD5-516EB20AEAA7}" presName="sibTrans" presStyleCnt="0"/>
      <dgm:spPr/>
    </dgm:pt>
    <dgm:pt modelId="{0DC55400-92DF-416D-8066-DC4DEB1D0979}" type="pres">
      <dgm:prSet presAssocID="{8F6209DC-DD42-40FC-82F0-8B7ADF03B36E}" presName="compNode" presStyleCnt="0"/>
      <dgm:spPr/>
    </dgm:pt>
    <dgm:pt modelId="{83F8FCF7-6CFB-4FF7-89EB-2C4E5A895281}" type="pres">
      <dgm:prSet presAssocID="{8F6209DC-DD42-40FC-82F0-8B7ADF03B36E}" presName="bgRect" presStyleLbl="bgShp" presStyleIdx="3" presStyleCnt="7"/>
      <dgm:spPr/>
    </dgm:pt>
    <dgm:pt modelId="{2CC03829-7F6C-4C0F-A006-E9FB7B396B3E}" type="pres">
      <dgm:prSet presAssocID="{8F6209DC-DD42-40FC-82F0-8B7ADF03B36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3C4E47CF-B8A0-4669-9FC0-891F52BDF09D}" type="pres">
      <dgm:prSet presAssocID="{8F6209DC-DD42-40FC-82F0-8B7ADF03B36E}" presName="spaceRect" presStyleCnt="0"/>
      <dgm:spPr/>
    </dgm:pt>
    <dgm:pt modelId="{29117888-1123-4658-AD8E-02477FAC141D}" type="pres">
      <dgm:prSet presAssocID="{8F6209DC-DD42-40FC-82F0-8B7ADF03B36E}" presName="parTx" presStyleLbl="revTx" presStyleIdx="3" presStyleCnt="7">
        <dgm:presLayoutVars>
          <dgm:chMax val="0"/>
          <dgm:chPref val="0"/>
        </dgm:presLayoutVars>
      </dgm:prSet>
      <dgm:spPr/>
    </dgm:pt>
    <dgm:pt modelId="{6D8842C1-B9DB-42BD-90AF-0C8B264EFB1E}" type="pres">
      <dgm:prSet presAssocID="{AC83F48A-E74A-427F-91A8-BDA544ACCA2B}" presName="sibTrans" presStyleCnt="0"/>
      <dgm:spPr/>
    </dgm:pt>
    <dgm:pt modelId="{29F9DD20-12B8-4D7A-8B21-99FBEC45BBF5}" type="pres">
      <dgm:prSet presAssocID="{195AF087-FC4F-43D4-86F0-E4A1BA824C72}" presName="compNode" presStyleCnt="0"/>
      <dgm:spPr/>
    </dgm:pt>
    <dgm:pt modelId="{A144D260-B260-435B-8DB8-CD0FA65B8DAF}" type="pres">
      <dgm:prSet presAssocID="{195AF087-FC4F-43D4-86F0-E4A1BA824C72}" presName="bgRect" presStyleLbl="bgShp" presStyleIdx="4" presStyleCnt="7"/>
      <dgm:spPr/>
    </dgm:pt>
    <dgm:pt modelId="{D75AD84E-7C9D-410E-860B-F29F5DB621A6}" type="pres">
      <dgm:prSet presAssocID="{195AF087-FC4F-43D4-86F0-E4A1BA824C7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081B6389-84A2-46FD-B9F5-98DD91D010B4}" type="pres">
      <dgm:prSet presAssocID="{195AF087-FC4F-43D4-86F0-E4A1BA824C72}" presName="spaceRect" presStyleCnt="0"/>
      <dgm:spPr/>
    </dgm:pt>
    <dgm:pt modelId="{725F7708-3971-4636-A9D7-D1608480F3AC}" type="pres">
      <dgm:prSet presAssocID="{195AF087-FC4F-43D4-86F0-E4A1BA824C72}" presName="parTx" presStyleLbl="revTx" presStyleIdx="4" presStyleCnt="7">
        <dgm:presLayoutVars>
          <dgm:chMax val="0"/>
          <dgm:chPref val="0"/>
        </dgm:presLayoutVars>
      </dgm:prSet>
      <dgm:spPr/>
    </dgm:pt>
    <dgm:pt modelId="{3310AAD6-CF31-4E99-91A4-A7064AF02BBE}" type="pres">
      <dgm:prSet presAssocID="{F51F466B-D333-4E7C-BB40-38C03F0D8E12}" presName="sibTrans" presStyleCnt="0"/>
      <dgm:spPr/>
    </dgm:pt>
    <dgm:pt modelId="{EF5C3107-E2A1-4E83-ABC6-E8991761E639}" type="pres">
      <dgm:prSet presAssocID="{AD4B581D-B516-47F3-AD82-90FBC10AA88D}" presName="compNode" presStyleCnt="0"/>
      <dgm:spPr/>
    </dgm:pt>
    <dgm:pt modelId="{112CB0E9-C9F9-4637-A172-9ACEE81778A9}" type="pres">
      <dgm:prSet presAssocID="{AD4B581D-B516-47F3-AD82-90FBC10AA88D}" presName="bgRect" presStyleLbl="bgShp" presStyleIdx="5" presStyleCnt="7"/>
      <dgm:spPr/>
    </dgm:pt>
    <dgm:pt modelId="{96E2D891-5A43-4202-8C23-7390635F8433}" type="pres">
      <dgm:prSet presAssocID="{AD4B581D-B516-47F3-AD82-90FBC10AA88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obot"/>
        </a:ext>
      </dgm:extLst>
    </dgm:pt>
    <dgm:pt modelId="{BAF3C5AD-466E-42F6-890F-172D7B668546}" type="pres">
      <dgm:prSet presAssocID="{AD4B581D-B516-47F3-AD82-90FBC10AA88D}" presName="spaceRect" presStyleCnt="0"/>
      <dgm:spPr/>
    </dgm:pt>
    <dgm:pt modelId="{B2D6F283-01CB-4BE8-9DF3-0E9996A5CFFF}" type="pres">
      <dgm:prSet presAssocID="{AD4B581D-B516-47F3-AD82-90FBC10AA88D}" presName="parTx" presStyleLbl="revTx" presStyleIdx="5" presStyleCnt="7">
        <dgm:presLayoutVars>
          <dgm:chMax val="0"/>
          <dgm:chPref val="0"/>
        </dgm:presLayoutVars>
      </dgm:prSet>
      <dgm:spPr/>
    </dgm:pt>
    <dgm:pt modelId="{2A9DFFD7-74D9-44E9-B206-5C60FF54C341}" type="pres">
      <dgm:prSet presAssocID="{92102EEF-B584-4A09-8C21-1F7DF86D0207}" presName="sibTrans" presStyleCnt="0"/>
      <dgm:spPr/>
    </dgm:pt>
    <dgm:pt modelId="{0660F0E2-789B-4685-914D-7BF2C401BCFE}" type="pres">
      <dgm:prSet presAssocID="{AA004B29-9161-45AF-80DA-CB52362335C0}" presName="compNode" presStyleCnt="0"/>
      <dgm:spPr/>
    </dgm:pt>
    <dgm:pt modelId="{337DCA50-2DA7-4EF3-9C5A-B8927EF7A29A}" type="pres">
      <dgm:prSet presAssocID="{AA004B29-9161-45AF-80DA-CB52362335C0}" presName="bgRect" presStyleLbl="bgShp" presStyleIdx="6" presStyleCnt="7"/>
      <dgm:spPr/>
    </dgm:pt>
    <dgm:pt modelId="{1015C5F2-3D90-469F-B448-5AC4CED7CA19}" type="pres">
      <dgm:prSet presAssocID="{AA004B29-9161-45AF-80DA-CB52362335C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rocessor"/>
        </a:ext>
      </dgm:extLst>
    </dgm:pt>
    <dgm:pt modelId="{3F07B324-19A1-4653-A61D-0EF4FC38693D}" type="pres">
      <dgm:prSet presAssocID="{AA004B29-9161-45AF-80DA-CB52362335C0}" presName="spaceRect" presStyleCnt="0"/>
      <dgm:spPr/>
    </dgm:pt>
    <dgm:pt modelId="{BA661703-403F-4D19-9C77-A24DD0B87F64}" type="pres">
      <dgm:prSet presAssocID="{AA004B29-9161-45AF-80DA-CB52362335C0}" presName="parTx" presStyleLbl="revTx" presStyleIdx="6" presStyleCnt="7">
        <dgm:presLayoutVars>
          <dgm:chMax val="0"/>
          <dgm:chPref val="0"/>
        </dgm:presLayoutVars>
      </dgm:prSet>
      <dgm:spPr/>
    </dgm:pt>
  </dgm:ptLst>
  <dgm:cxnLst>
    <dgm:cxn modelId="{2C8E3D14-C795-4B48-97A0-5AB612A32BFD}" srcId="{D702C00E-9CF0-493F-954B-7FB7C6A65FCB}" destId="{8F6209DC-DD42-40FC-82F0-8B7ADF03B36E}" srcOrd="3" destOrd="0" parTransId="{CF309806-B709-4D36-B768-A04539E1A5E9}" sibTransId="{AC83F48A-E74A-427F-91A8-BDA544ACCA2B}"/>
    <dgm:cxn modelId="{B420B33D-320A-48CB-B9E4-5D79103B2839}" srcId="{D702C00E-9CF0-493F-954B-7FB7C6A65FCB}" destId="{12AA144A-1AFE-422B-A060-905B4E83FCE3}" srcOrd="1" destOrd="0" parTransId="{C3070988-D4CA-48A5-8B34-DC01F9CD18C6}" sibTransId="{90E2367D-7556-4768-9FAD-24194364C39C}"/>
    <dgm:cxn modelId="{64D21E5B-DEA8-47C6-8624-7F805D91584E}" type="presOf" srcId="{278E0F43-B052-487B-AE49-649967A15AF2}" destId="{2213E047-DE47-45FB-8FA9-308D9FD8F0A0}" srcOrd="0" destOrd="0" presId="urn:microsoft.com/office/officeart/2018/2/layout/IconVerticalSolidList"/>
    <dgm:cxn modelId="{31D16863-2ACE-4B5C-BACA-A7BC30177A9C}" type="presOf" srcId="{CA20722B-2196-4C40-9230-ED07DE63269D}" destId="{633837E1-42D3-437F-B761-AB20D53B66D0}" srcOrd="0" destOrd="0" presId="urn:microsoft.com/office/officeart/2018/2/layout/IconVerticalSolidList"/>
    <dgm:cxn modelId="{9CC72953-FC4D-4325-AAC3-5927BD4C9933}" srcId="{D702C00E-9CF0-493F-954B-7FB7C6A65FCB}" destId="{AD4B581D-B516-47F3-AD82-90FBC10AA88D}" srcOrd="5" destOrd="0" parTransId="{6F58FA31-FAC1-4072-BE42-9342CD768DB5}" sibTransId="{92102EEF-B584-4A09-8C21-1F7DF86D0207}"/>
    <dgm:cxn modelId="{6A66EF92-0475-4234-8709-9FD120B508F3}" srcId="{D702C00E-9CF0-493F-954B-7FB7C6A65FCB}" destId="{CA20722B-2196-4C40-9230-ED07DE63269D}" srcOrd="0" destOrd="0" parTransId="{9CF051F8-9CDF-4775-B0A7-C3E1955FCB32}" sibTransId="{C85D85DA-72CB-47DD-A8A9-0515D592504A}"/>
    <dgm:cxn modelId="{DBE93795-CE28-49C6-92BD-6AE8AD6A8FFE}" type="presOf" srcId="{8F6209DC-DD42-40FC-82F0-8B7ADF03B36E}" destId="{29117888-1123-4658-AD8E-02477FAC141D}" srcOrd="0" destOrd="0" presId="urn:microsoft.com/office/officeart/2018/2/layout/IconVerticalSolidList"/>
    <dgm:cxn modelId="{FEA9409F-F948-43B9-A921-D9573564BAB5}" srcId="{D702C00E-9CF0-493F-954B-7FB7C6A65FCB}" destId="{278E0F43-B052-487B-AE49-649967A15AF2}" srcOrd="2" destOrd="0" parTransId="{A626EFD1-313A-4430-B105-813B3D569C6A}" sibTransId="{76C47B57-F1FA-42D6-BCD5-516EB20AEAA7}"/>
    <dgm:cxn modelId="{5E7CE1A3-A5C4-4D2E-A9B8-AFA7E26FE0E8}" type="presOf" srcId="{D702C00E-9CF0-493F-954B-7FB7C6A65FCB}" destId="{658A3667-3CB4-47E4-B81C-2E68D6CB1CEF}" srcOrd="0" destOrd="0" presId="urn:microsoft.com/office/officeart/2018/2/layout/IconVerticalSolidList"/>
    <dgm:cxn modelId="{F3A242CB-A352-4018-A405-2544F1095F42}" srcId="{D702C00E-9CF0-493F-954B-7FB7C6A65FCB}" destId="{AA004B29-9161-45AF-80DA-CB52362335C0}" srcOrd="6" destOrd="0" parTransId="{687B0355-2455-457C-B111-C89E990B64BB}" sibTransId="{5A776B21-6D35-4D98-A2A9-2859A4791D26}"/>
    <dgm:cxn modelId="{809536CE-77EC-4D90-849E-9A39B9C66969}" type="presOf" srcId="{AD4B581D-B516-47F3-AD82-90FBC10AA88D}" destId="{B2D6F283-01CB-4BE8-9DF3-0E9996A5CFFF}" srcOrd="0" destOrd="0" presId="urn:microsoft.com/office/officeart/2018/2/layout/IconVerticalSolidList"/>
    <dgm:cxn modelId="{F36459D7-4C4A-4DE0-9661-7E3C88384025}" type="presOf" srcId="{AA004B29-9161-45AF-80DA-CB52362335C0}" destId="{BA661703-403F-4D19-9C77-A24DD0B87F64}" srcOrd="0" destOrd="0" presId="urn:microsoft.com/office/officeart/2018/2/layout/IconVerticalSolidList"/>
    <dgm:cxn modelId="{60BE84D7-7D53-42A4-B0FD-61C733941917}" type="presOf" srcId="{195AF087-FC4F-43D4-86F0-E4A1BA824C72}" destId="{725F7708-3971-4636-A9D7-D1608480F3AC}" srcOrd="0" destOrd="0" presId="urn:microsoft.com/office/officeart/2018/2/layout/IconVerticalSolidList"/>
    <dgm:cxn modelId="{627B0ADC-162A-42E8-8F55-96458E414304}" srcId="{D702C00E-9CF0-493F-954B-7FB7C6A65FCB}" destId="{195AF087-FC4F-43D4-86F0-E4A1BA824C72}" srcOrd="4" destOrd="0" parTransId="{305442EA-4A3A-4659-BF4F-D27CE9BFF16C}" sibTransId="{F51F466B-D333-4E7C-BB40-38C03F0D8E12}"/>
    <dgm:cxn modelId="{E67878FF-98DB-4265-A129-D2AA843CFACE}" type="presOf" srcId="{12AA144A-1AFE-422B-A060-905B4E83FCE3}" destId="{C400C6B0-E77F-4AD4-BAFD-16A3A3F61ACC}" srcOrd="0" destOrd="0" presId="urn:microsoft.com/office/officeart/2018/2/layout/IconVerticalSolidList"/>
    <dgm:cxn modelId="{35BE657A-DDC5-4B71-BAEF-54F2E26FCE91}" type="presParOf" srcId="{658A3667-3CB4-47E4-B81C-2E68D6CB1CEF}" destId="{934FBC2A-D819-4870-8B66-573C006A86F3}" srcOrd="0" destOrd="0" presId="urn:microsoft.com/office/officeart/2018/2/layout/IconVerticalSolidList"/>
    <dgm:cxn modelId="{54E7AAC3-16E0-40A1-A5FF-04A6C8ABDCA1}" type="presParOf" srcId="{934FBC2A-D819-4870-8B66-573C006A86F3}" destId="{7AC20720-CAF5-4C5D-94B3-4F588CD27020}" srcOrd="0" destOrd="0" presId="urn:microsoft.com/office/officeart/2018/2/layout/IconVerticalSolidList"/>
    <dgm:cxn modelId="{29AE5756-5391-408B-9ECD-384BE610D202}" type="presParOf" srcId="{934FBC2A-D819-4870-8B66-573C006A86F3}" destId="{EAA7A309-6693-4AFF-9CA0-A1D8979E2D90}" srcOrd="1" destOrd="0" presId="urn:microsoft.com/office/officeart/2018/2/layout/IconVerticalSolidList"/>
    <dgm:cxn modelId="{03936391-6DF7-4A4B-9CFA-8D344E022747}" type="presParOf" srcId="{934FBC2A-D819-4870-8B66-573C006A86F3}" destId="{94C260DB-8E85-4D40-A071-EA762C2EB522}" srcOrd="2" destOrd="0" presId="urn:microsoft.com/office/officeart/2018/2/layout/IconVerticalSolidList"/>
    <dgm:cxn modelId="{C3B149E5-A1B5-4766-ADB3-95F025172405}" type="presParOf" srcId="{934FBC2A-D819-4870-8B66-573C006A86F3}" destId="{633837E1-42D3-437F-B761-AB20D53B66D0}" srcOrd="3" destOrd="0" presId="urn:microsoft.com/office/officeart/2018/2/layout/IconVerticalSolidList"/>
    <dgm:cxn modelId="{31193088-6391-47A1-8A46-4F1538A92361}" type="presParOf" srcId="{658A3667-3CB4-47E4-B81C-2E68D6CB1CEF}" destId="{CCBE414F-60A2-45B2-84E6-B4D32C1FA062}" srcOrd="1" destOrd="0" presId="urn:microsoft.com/office/officeart/2018/2/layout/IconVerticalSolidList"/>
    <dgm:cxn modelId="{5595CFFD-69EF-420E-A788-6F7A5909B28B}" type="presParOf" srcId="{658A3667-3CB4-47E4-B81C-2E68D6CB1CEF}" destId="{6E0AFDC7-5227-4B3B-8A00-2DE291224A02}" srcOrd="2" destOrd="0" presId="urn:microsoft.com/office/officeart/2018/2/layout/IconVerticalSolidList"/>
    <dgm:cxn modelId="{1D8A31AB-EE95-43C9-9C76-4BD51065739B}" type="presParOf" srcId="{6E0AFDC7-5227-4B3B-8A00-2DE291224A02}" destId="{4C546768-34D6-44DB-BD85-E98471A65F8E}" srcOrd="0" destOrd="0" presId="urn:microsoft.com/office/officeart/2018/2/layout/IconVerticalSolidList"/>
    <dgm:cxn modelId="{C1180A04-5F89-46B0-B85D-37A2DE45CABC}" type="presParOf" srcId="{6E0AFDC7-5227-4B3B-8A00-2DE291224A02}" destId="{0E839E1A-B8BE-42AB-B1DA-7C9FEB5BC002}" srcOrd="1" destOrd="0" presId="urn:microsoft.com/office/officeart/2018/2/layout/IconVerticalSolidList"/>
    <dgm:cxn modelId="{088CDF36-409B-436D-8737-95F5E9379243}" type="presParOf" srcId="{6E0AFDC7-5227-4B3B-8A00-2DE291224A02}" destId="{503B5235-3D8C-44B8-ABBF-1BEE7C970944}" srcOrd="2" destOrd="0" presId="urn:microsoft.com/office/officeart/2018/2/layout/IconVerticalSolidList"/>
    <dgm:cxn modelId="{981684DC-EBDB-40DB-9B60-208A7E98197F}" type="presParOf" srcId="{6E0AFDC7-5227-4B3B-8A00-2DE291224A02}" destId="{C400C6B0-E77F-4AD4-BAFD-16A3A3F61ACC}" srcOrd="3" destOrd="0" presId="urn:microsoft.com/office/officeart/2018/2/layout/IconVerticalSolidList"/>
    <dgm:cxn modelId="{D6E693E0-F4A8-47F9-B940-C03D128B13A8}" type="presParOf" srcId="{658A3667-3CB4-47E4-B81C-2E68D6CB1CEF}" destId="{AB7B48EA-8306-496F-A38C-398344FE037C}" srcOrd="3" destOrd="0" presId="urn:microsoft.com/office/officeart/2018/2/layout/IconVerticalSolidList"/>
    <dgm:cxn modelId="{222A4C5A-6E77-48E0-A668-9900EB0ECEE1}" type="presParOf" srcId="{658A3667-3CB4-47E4-B81C-2E68D6CB1CEF}" destId="{34A1CFD9-3659-4C7D-A499-54C696A56C14}" srcOrd="4" destOrd="0" presId="urn:microsoft.com/office/officeart/2018/2/layout/IconVerticalSolidList"/>
    <dgm:cxn modelId="{A579F5E7-9E52-4E57-97D8-C649598BD341}" type="presParOf" srcId="{34A1CFD9-3659-4C7D-A499-54C696A56C14}" destId="{2B152AE2-BE43-4C64-91EE-338578F34F4F}" srcOrd="0" destOrd="0" presId="urn:microsoft.com/office/officeart/2018/2/layout/IconVerticalSolidList"/>
    <dgm:cxn modelId="{CDAC2916-8D76-4F3E-8111-084AEC88411D}" type="presParOf" srcId="{34A1CFD9-3659-4C7D-A499-54C696A56C14}" destId="{6CA9ADFD-7870-4E0E-85F8-80AE10C0148F}" srcOrd="1" destOrd="0" presId="urn:microsoft.com/office/officeart/2018/2/layout/IconVerticalSolidList"/>
    <dgm:cxn modelId="{44C0E907-4C6A-439F-8C43-E297120290C1}" type="presParOf" srcId="{34A1CFD9-3659-4C7D-A499-54C696A56C14}" destId="{4DB6A3B2-37B0-4821-818A-92DF325FB72C}" srcOrd="2" destOrd="0" presId="urn:microsoft.com/office/officeart/2018/2/layout/IconVerticalSolidList"/>
    <dgm:cxn modelId="{474148CC-FC5C-49BC-9A4D-8BAA55F40161}" type="presParOf" srcId="{34A1CFD9-3659-4C7D-A499-54C696A56C14}" destId="{2213E047-DE47-45FB-8FA9-308D9FD8F0A0}" srcOrd="3" destOrd="0" presId="urn:microsoft.com/office/officeart/2018/2/layout/IconVerticalSolidList"/>
    <dgm:cxn modelId="{02A4C703-351F-400A-862E-C3CD71C05A72}" type="presParOf" srcId="{658A3667-3CB4-47E4-B81C-2E68D6CB1CEF}" destId="{4BA3BB10-7878-49F1-88F8-D4A9609C25A8}" srcOrd="5" destOrd="0" presId="urn:microsoft.com/office/officeart/2018/2/layout/IconVerticalSolidList"/>
    <dgm:cxn modelId="{21E32D03-F066-41FF-AE52-360A300DDBCF}" type="presParOf" srcId="{658A3667-3CB4-47E4-B81C-2E68D6CB1CEF}" destId="{0DC55400-92DF-416D-8066-DC4DEB1D0979}" srcOrd="6" destOrd="0" presId="urn:microsoft.com/office/officeart/2018/2/layout/IconVerticalSolidList"/>
    <dgm:cxn modelId="{AE04BFA7-0BB8-4874-B328-7636C28D8717}" type="presParOf" srcId="{0DC55400-92DF-416D-8066-DC4DEB1D0979}" destId="{83F8FCF7-6CFB-4FF7-89EB-2C4E5A895281}" srcOrd="0" destOrd="0" presId="urn:microsoft.com/office/officeart/2018/2/layout/IconVerticalSolidList"/>
    <dgm:cxn modelId="{486D41C6-15DE-4809-A9B3-EEB51598562B}" type="presParOf" srcId="{0DC55400-92DF-416D-8066-DC4DEB1D0979}" destId="{2CC03829-7F6C-4C0F-A006-E9FB7B396B3E}" srcOrd="1" destOrd="0" presId="urn:microsoft.com/office/officeart/2018/2/layout/IconVerticalSolidList"/>
    <dgm:cxn modelId="{A4C5448D-0327-49B0-9657-9193E2309BB5}" type="presParOf" srcId="{0DC55400-92DF-416D-8066-DC4DEB1D0979}" destId="{3C4E47CF-B8A0-4669-9FC0-891F52BDF09D}" srcOrd="2" destOrd="0" presId="urn:microsoft.com/office/officeart/2018/2/layout/IconVerticalSolidList"/>
    <dgm:cxn modelId="{86C54D0B-F449-46DD-8B87-EB5A300164B6}" type="presParOf" srcId="{0DC55400-92DF-416D-8066-DC4DEB1D0979}" destId="{29117888-1123-4658-AD8E-02477FAC141D}" srcOrd="3" destOrd="0" presId="urn:microsoft.com/office/officeart/2018/2/layout/IconVerticalSolidList"/>
    <dgm:cxn modelId="{8D976AFE-A48F-4225-B2F5-9015649954A9}" type="presParOf" srcId="{658A3667-3CB4-47E4-B81C-2E68D6CB1CEF}" destId="{6D8842C1-B9DB-42BD-90AF-0C8B264EFB1E}" srcOrd="7" destOrd="0" presId="urn:microsoft.com/office/officeart/2018/2/layout/IconVerticalSolidList"/>
    <dgm:cxn modelId="{BD96E761-1275-4A54-95F5-F6EEDC4A8B2C}" type="presParOf" srcId="{658A3667-3CB4-47E4-B81C-2E68D6CB1CEF}" destId="{29F9DD20-12B8-4D7A-8B21-99FBEC45BBF5}" srcOrd="8" destOrd="0" presId="urn:microsoft.com/office/officeart/2018/2/layout/IconVerticalSolidList"/>
    <dgm:cxn modelId="{1EFC1D8F-9797-4740-96CA-98AF9F671A39}" type="presParOf" srcId="{29F9DD20-12B8-4D7A-8B21-99FBEC45BBF5}" destId="{A144D260-B260-435B-8DB8-CD0FA65B8DAF}" srcOrd="0" destOrd="0" presId="urn:microsoft.com/office/officeart/2018/2/layout/IconVerticalSolidList"/>
    <dgm:cxn modelId="{641F6A22-D2CC-4776-88C0-B0EE2E0C5BC9}" type="presParOf" srcId="{29F9DD20-12B8-4D7A-8B21-99FBEC45BBF5}" destId="{D75AD84E-7C9D-410E-860B-F29F5DB621A6}" srcOrd="1" destOrd="0" presId="urn:microsoft.com/office/officeart/2018/2/layout/IconVerticalSolidList"/>
    <dgm:cxn modelId="{95F5C5D5-5741-458A-8AEC-29F3401357BF}" type="presParOf" srcId="{29F9DD20-12B8-4D7A-8B21-99FBEC45BBF5}" destId="{081B6389-84A2-46FD-B9F5-98DD91D010B4}" srcOrd="2" destOrd="0" presId="urn:microsoft.com/office/officeart/2018/2/layout/IconVerticalSolidList"/>
    <dgm:cxn modelId="{52414189-8740-40C7-9D20-293835CC7021}" type="presParOf" srcId="{29F9DD20-12B8-4D7A-8B21-99FBEC45BBF5}" destId="{725F7708-3971-4636-A9D7-D1608480F3AC}" srcOrd="3" destOrd="0" presId="urn:microsoft.com/office/officeart/2018/2/layout/IconVerticalSolidList"/>
    <dgm:cxn modelId="{51DF407B-364E-4435-A1BA-ED5E8DDBF632}" type="presParOf" srcId="{658A3667-3CB4-47E4-B81C-2E68D6CB1CEF}" destId="{3310AAD6-CF31-4E99-91A4-A7064AF02BBE}" srcOrd="9" destOrd="0" presId="urn:microsoft.com/office/officeart/2018/2/layout/IconVerticalSolidList"/>
    <dgm:cxn modelId="{EAA5CA0B-D657-497A-BCD5-4F2067ABAA23}" type="presParOf" srcId="{658A3667-3CB4-47E4-B81C-2E68D6CB1CEF}" destId="{EF5C3107-E2A1-4E83-ABC6-E8991761E639}" srcOrd="10" destOrd="0" presId="urn:microsoft.com/office/officeart/2018/2/layout/IconVerticalSolidList"/>
    <dgm:cxn modelId="{FE4575D7-53FB-488A-8934-3A40BB5502B8}" type="presParOf" srcId="{EF5C3107-E2A1-4E83-ABC6-E8991761E639}" destId="{112CB0E9-C9F9-4637-A172-9ACEE81778A9}" srcOrd="0" destOrd="0" presId="urn:microsoft.com/office/officeart/2018/2/layout/IconVerticalSolidList"/>
    <dgm:cxn modelId="{E264BADA-230D-4422-84FB-DABE1835D921}" type="presParOf" srcId="{EF5C3107-E2A1-4E83-ABC6-E8991761E639}" destId="{96E2D891-5A43-4202-8C23-7390635F8433}" srcOrd="1" destOrd="0" presId="urn:microsoft.com/office/officeart/2018/2/layout/IconVerticalSolidList"/>
    <dgm:cxn modelId="{938EE45B-D371-4652-87D1-8AEA96D68874}" type="presParOf" srcId="{EF5C3107-E2A1-4E83-ABC6-E8991761E639}" destId="{BAF3C5AD-466E-42F6-890F-172D7B668546}" srcOrd="2" destOrd="0" presId="urn:microsoft.com/office/officeart/2018/2/layout/IconVerticalSolidList"/>
    <dgm:cxn modelId="{AA8847E5-EA0E-4E42-9958-22B0D6441B72}" type="presParOf" srcId="{EF5C3107-E2A1-4E83-ABC6-E8991761E639}" destId="{B2D6F283-01CB-4BE8-9DF3-0E9996A5CFFF}" srcOrd="3" destOrd="0" presId="urn:microsoft.com/office/officeart/2018/2/layout/IconVerticalSolidList"/>
    <dgm:cxn modelId="{528487D9-F801-446F-BDEA-E16155158D79}" type="presParOf" srcId="{658A3667-3CB4-47E4-B81C-2E68D6CB1CEF}" destId="{2A9DFFD7-74D9-44E9-B206-5C60FF54C341}" srcOrd="11" destOrd="0" presId="urn:microsoft.com/office/officeart/2018/2/layout/IconVerticalSolidList"/>
    <dgm:cxn modelId="{A41B8F66-6D6C-4C9C-ADDF-E360AD54BAE2}" type="presParOf" srcId="{658A3667-3CB4-47E4-B81C-2E68D6CB1CEF}" destId="{0660F0E2-789B-4685-914D-7BF2C401BCFE}" srcOrd="12" destOrd="0" presId="urn:microsoft.com/office/officeart/2018/2/layout/IconVerticalSolidList"/>
    <dgm:cxn modelId="{28236D49-AEF0-4791-90BD-172BCC35A4C8}" type="presParOf" srcId="{0660F0E2-789B-4685-914D-7BF2C401BCFE}" destId="{337DCA50-2DA7-4EF3-9C5A-B8927EF7A29A}" srcOrd="0" destOrd="0" presId="urn:microsoft.com/office/officeart/2018/2/layout/IconVerticalSolidList"/>
    <dgm:cxn modelId="{F252943A-A5FE-4036-9A53-A2D7B5956373}" type="presParOf" srcId="{0660F0E2-789B-4685-914D-7BF2C401BCFE}" destId="{1015C5F2-3D90-469F-B448-5AC4CED7CA19}" srcOrd="1" destOrd="0" presId="urn:microsoft.com/office/officeart/2018/2/layout/IconVerticalSolidList"/>
    <dgm:cxn modelId="{2E659E91-CF14-42B3-9D41-9DB0C357949B}" type="presParOf" srcId="{0660F0E2-789B-4685-914D-7BF2C401BCFE}" destId="{3F07B324-19A1-4653-A61D-0EF4FC38693D}" srcOrd="2" destOrd="0" presId="urn:microsoft.com/office/officeart/2018/2/layout/IconVerticalSolidList"/>
    <dgm:cxn modelId="{11FB821D-B43F-4B98-A36E-C2249ECF983F}" type="presParOf" srcId="{0660F0E2-789B-4685-914D-7BF2C401BCFE}" destId="{BA661703-403F-4D19-9C77-A24DD0B87F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BFC45-F738-407E-9ED6-3DFC69E646C8}">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E680E0-302B-4B75-B47F-9A8DE087E252}">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871A2F-3D2E-49DE-B8A5-5C88A2B99290}">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t>To conduct a comprehensive market analysis</a:t>
          </a:r>
          <a:r>
            <a:rPr lang="en-US" sz="1100" kern="1200" dirty="0"/>
            <a:t> of existing e-commerce systems and solutions, assessing their approaches to personalization and demand forecasting, as well as identifying gaps and opportunities for innovation in the market.</a:t>
          </a:r>
        </a:p>
      </dsp:txBody>
      <dsp:txXfrm>
        <a:off x="1312541" y="828340"/>
        <a:ext cx="2148945" cy="911674"/>
      </dsp:txXfrm>
    </dsp:sp>
    <dsp:sp modelId="{D854C2BD-8838-4BF5-9A02-B49E3CED86CA}">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7619A0-277B-4553-9948-1C920533403D}">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67D025-1826-439E-8BD7-8048F4C67ABB}">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To perform a detailed evaluation of datasets</a:t>
          </a:r>
          <a:r>
            <a:rPr lang="en-US" sz="1100" kern="1200"/>
            <a:t> relevant to e-commerce applications, such as user interactions, purchase histories, and product details, to determine their suitability for supporting advanced machine learning models for personalized recommendations and demand forecasting.</a:t>
          </a:r>
        </a:p>
      </dsp:txBody>
      <dsp:txXfrm>
        <a:off x="4942957" y="828340"/>
        <a:ext cx="2148945" cy="911674"/>
      </dsp:txXfrm>
    </dsp:sp>
    <dsp:sp modelId="{000AA240-E871-44A9-83EE-F970EFBFDE2F}">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75387F-5A4E-470A-BED7-DF6C2F6209CB}">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EA01B-1EC4-40F7-9025-D0AE7962D63C}">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To design and develop an integrated e-commerce system</a:t>
          </a:r>
          <a:r>
            <a:rPr lang="en-US" sz="1100" kern="1200"/>
            <a:t> that not only incorporates machine learning models for personalized product recommendations and accurate demand forecasting but also addresses the needs of both users and administrators, including product management and user experience considerations.</a:t>
          </a:r>
        </a:p>
      </dsp:txBody>
      <dsp:txXfrm>
        <a:off x="8573374" y="828340"/>
        <a:ext cx="2148945" cy="911674"/>
      </dsp:txXfrm>
    </dsp:sp>
    <dsp:sp modelId="{5D51A044-7908-4B04-88D7-178139AEFF78}">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B1E48-E68B-429F-8CD7-913F4A3B617E}">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4FABA0-5ED3-4D6A-8401-6871C3D0D4E9}">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To ensure the seamless integration of the recommendation and forecasting models</a:t>
          </a:r>
          <a:r>
            <a:rPr lang="en-US" sz="1100" kern="1200"/>
            <a:t> within the broader system architecture, facilitating a cohesive user experience that balances personalization with efficient inventory management.</a:t>
          </a:r>
        </a:p>
      </dsp:txBody>
      <dsp:txXfrm>
        <a:off x="1312541" y="2452790"/>
        <a:ext cx="2148945" cy="911674"/>
      </dsp:txXfrm>
    </dsp:sp>
    <dsp:sp modelId="{501A7AAE-7A1F-4CCC-B2E1-59E36119418E}">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40C0C-7968-4BC8-8DA6-9CDE931FC04B}">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3AD7D4-7BEE-4748-9E8E-2446E737517D}">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To evaluate the overall system's performance</a:t>
          </a:r>
          <a:r>
            <a:rPr lang="en-US" sz="1100" kern="1200"/>
            <a:t> in terms of user satisfaction, operational efficiency, and market competitiveness, including the accuracy of machine learning predictions and the system's adaptability to evolving market and user needs.</a:t>
          </a:r>
        </a:p>
      </dsp:txBody>
      <dsp:txXfrm>
        <a:off x="4942957" y="2452790"/>
        <a:ext cx="2148945" cy="91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20720-CAF5-4C5D-94B3-4F588CD27020}">
      <dsp:nvSpPr>
        <dsp:cNvPr id="0" name=""/>
        <dsp:cNvSpPr/>
      </dsp:nvSpPr>
      <dsp:spPr>
        <a:xfrm>
          <a:off x="0" y="386"/>
          <a:ext cx="11110822" cy="500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7A309-6693-4AFF-9CA0-A1D8979E2D90}">
      <dsp:nvSpPr>
        <dsp:cNvPr id="0" name=""/>
        <dsp:cNvSpPr/>
      </dsp:nvSpPr>
      <dsp:spPr>
        <a:xfrm>
          <a:off x="151515" y="113083"/>
          <a:ext cx="275482" cy="2754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3837E1-42D3-437F-B761-AB20D53B66D0}">
      <dsp:nvSpPr>
        <dsp:cNvPr id="0" name=""/>
        <dsp:cNvSpPr/>
      </dsp:nvSpPr>
      <dsp:spPr>
        <a:xfrm>
          <a:off x="578512" y="386"/>
          <a:ext cx="10515091" cy="53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23" tIns="56323" rIns="56323" bIns="56323" numCol="1" spcCol="1270" anchor="ctr" anchorCtr="0">
          <a:noAutofit/>
        </a:bodyPr>
        <a:lstStyle/>
        <a:p>
          <a:pPr marL="0" lvl="0" indent="0" algn="l" defTabSz="666750">
            <a:lnSpc>
              <a:spcPct val="100000"/>
            </a:lnSpc>
            <a:spcBef>
              <a:spcPct val="0"/>
            </a:spcBef>
            <a:spcAft>
              <a:spcPct val="35000"/>
            </a:spcAft>
            <a:buNone/>
          </a:pPr>
          <a:r>
            <a:rPr lang="en-US" sz="1500" b="1" kern="1200" dirty="0"/>
            <a:t>The Challenge</a:t>
          </a:r>
          <a:r>
            <a:rPr lang="en-US" sz="1500" kern="1200" dirty="0"/>
            <a:t>: E-commerce demands both personalized experiences and optimized inventory management for success.</a:t>
          </a:r>
        </a:p>
      </dsp:txBody>
      <dsp:txXfrm>
        <a:off x="578512" y="386"/>
        <a:ext cx="10515091" cy="532181"/>
      </dsp:txXfrm>
    </dsp:sp>
    <dsp:sp modelId="{4C546768-34D6-44DB-BD85-E98471A65F8E}">
      <dsp:nvSpPr>
        <dsp:cNvPr id="0" name=""/>
        <dsp:cNvSpPr/>
      </dsp:nvSpPr>
      <dsp:spPr>
        <a:xfrm>
          <a:off x="0" y="665613"/>
          <a:ext cx="11110822" cy="500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839E1A-B8BE-42AB-B1DA-7C9FEB5BC002}">
      <dsp:nvSpPr>
        <dsp:cNvPr id="0" name=""/>
        <dsp:cNvSpPr/>
      </dsp:nvSpPr>
      <dsp:spPr>
        <a:xfrm>
          <a:off x="151515" y="778310"/>
          <a:ext cx="275482" cy="2754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0C6B0-E77F-4AD4-BAFD-16A3A3F61ACC}">
      <dsp:nvSpPr>
        <dsp:cNvPr id="0" name=""/>
        <dsp:cNvSpPr/>
      </dsp:nvSpPr>
      <dsp:spPr>
        <a:xfrm>
          <a:off x="578512" y="665613"/>
          <a:ext cx="10515091" cy="53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23" tIns="56323" rIns="56323" bIns="56323"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prstClr val="black">
                  <a:hueOff val="0"/>
                  <a:satOff val="0"/>
                  <a:lumOff val="0"/>
                  <a:alphaOff val="0"/>
                </a:prstClr>
              </a:solidFill>
              <a:latin typeface="Aptos" panose="02110004020202020204"/>
              <a:ea typeface="+mn-ea"/>
              <a:cs typeface="+mn-cs"/>
            </a:rPr>
            <a:t>Legacy Systems</a:t>
          </a:r>
          <a:r>
            <a:rPr lang="en-US" sz="1400" kern="1200" dirty="0"/>
            <a:t>: Simple recommendations and reactive forecasting lead to missed sales and stock inefficiencies.</a:t>
          </a:r>
        </a:p>
      </dsp:txBody>
      <dsp:txXfrm>
        <a:off x="578512" y="665613"/>
        <a:ext cx="10515091" cy="532181"/>
      </dsp:txXfrm>
    </dsp:sp>
    <dsp:sp modelId="{2B152AE2-BE43-4C64-91EE-338578F34F4F}">
      <dsp:nvSpPr>
        <dsp:cNvPr id="0" name=""/>
        <dsp:cNvSpPr/>
      </dsp:nvSpPr>
      <dsp:spPr>
        <a:xfrm>
          <a:off x="0" y="1330840"/>
          <a:ext cx="11110822" cy="500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A9ADFD-7870-4E0E-85F8-80AE10C0148F}">
      <dsp:nvSpPr>
        <dsp:cNvPr id="0" name=""/>
        <dsp:cNvSpPr/>
      </dsp:nvSpPr>
      <dsp:spPr>
        <a:xfrm>
          <a:off x="151515" y="1443537"/>
          <a:ext cx="275482" cy="2754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3E047-DE47-45FB-8FA9-308D9FD8F0A0}">
      <dsp:nvSpPr>
        <dsp:cNvPr id="0" name=""/>
        <dsp:cNvSpPr/>
      </dsp:nvSpPr>
      <dsp:spPr>
        <a:xfrm>
          <a:off x="578512" y="1330840"/>
          <a:ext cx="10515091" cy="53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23" tIns="56323" rIns="56323" bIns="56323"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prstClr val="black">
                  <a:hueOff val="0"/>
                  <a:satOff val="0"/>
                  <a:lumOff val="0"/>
                  <a:alphaOff val="0"/>
                </a:prstClr>
              </a:solidFill>
              <a:latin typeface="Aptos" panose="02110004020202020204"/>
              <a:ea typeface="+mn-ea"/>
              <a:cs typeface="+mn-cs"/>
            </a:rPr>
            <a:t>Integrated ML Solution</a:t>
          </a:r>
          <a:r>
            <a:rPr lang="en-US" sz="1400" kern="1200" dirty="0"/>
            <a:t>: Combines a powerful recommendation engine with intelligent demand forecasting.</a:t>
          </a:r>
        </a:p>
      </dsp:txBody>
      <dsp:txXfrm>
        <a:off x="578512" y="1330840"/>
        <a:ext cx="10515091" cy="532181"/>
      </dsp:txXfrm>
    </dsp:sp>
    <dsp:sp modelId="{83F8FCF7-6CFB-4FF7-89EB-2C4E5A895281}">
      <dsp:nvSpPr>
        <dsp:cNvPr id="0" name=""/>
        <dsp:cNvSpPr/>
      </dsp:nvSpPr>
      <dsp:spPr>
        <a:xfrm>
          <a:off x="0" y="1996066"/>
          <a:ext cx="11110822" cy="500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C03829-7F6C-4C0F-A006-E9FB7B396B3E}">
      <dsp:nvSpPr>
        <dsp:cNvPr id="0" name=""/>
        <dsp:cNvSpPr/>
      </dsp:nvSpPr>
      <dsp:spPr>
        <a:xfrm>
          <a:off x="151515" y="2108764"/>
          <a:ext cx="275482" cy="2754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17888-1123-4658-AD8E-02477FAC141D}">
      <dsp:nvSpPr>
        <dsp:cNvPr id="0" name=""/>
        <dsp:cNvSpPr/>
      </dsp:nvSpPr>
      <dsp:spPr>
        <a:xfrm>
          <a:off x="578512" y="1996066"/>
          <a:ext cx="10515091" cy="53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23" tIns="56323" rIns="56323" bIns="56323"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prstClr val="black">
                  <a:hueOff val="0"/>
                  <a:satOff val="0"/>
                  <a:lumOff val="0"/>
                  <a:alphaOff val="0"/>
                </a:prstClr>
              </a:solidFill>
              <a:latin typeface="Aptos" panose="02110004020202020204"/>
              <a:ea typeface="+mn-ea"/>
              <a:cs typeface="+mn-cs"/>
            </a:rPr>
            <a:t>Hybrid Recommendation Approach</a:t>
          </a:r>
          <a:r>
            <a:rPr lang="en-US" sz="1400" kern="1200" dirty="0"/>
            <a:t>: Leverages the strengths of collaborative and content-based filtering for maximum personalization.</a:t>
          </a:r>
        </a:p>
      </dsp:txBody>
      <dsp:txXfrm>
        <a:off x="578512" y="1996066"/>
        <a:ext cx="10515091" cy="532181"/>
      </dsp:txXfrm>
    </dsp:sp>
    <dsp:sp modelId="{A144D260-B260-435B-8DB8-CD0FA65B8DAF}">
      <dsp:nvSpPr>
        <dsp:cNvPr id="0" name=""/>
        <dsp:cNvSpPr/>
      </dsp:nvSpPr>
      <dsp:spPr>
        <a:xfrm>
          <a:off x="0" y="2661293"/>
          <a:ext cx="11110822" cy="500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5AD84E-7C9D-410E-860B-F29F5DB621A6}">
      <dsp:nvSpPr>
        <dsp:cNvPr id="0" name=""/>
        <dsp:cNvSpPr/>
      </dsp:nvSpPr>
      <dsp:spPr>
        <a:xfrm>
          <a:off x="151515" y="2773990"/>
          <a:ext cx="275482" cy="2754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F7708-3971-4636-A9D7-D1608480F3AC}">
      <dsp:nvSpPr>
        <dsp:cNvPr id="0" name=""/>
        <dsp:cNvSpPr/>
      </dsp:nvSpPr>
      <dsp:spPr>
        <a:xfrm>
          <a:off x="578512" y="2661293"/>
          <a:ext cx="10515091" cy="53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23" tIns="56323" rIns="56323" bIns="56323"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prstClr val="black">
                  <a:hueOff val="0"/>
                  <a:satOff val="0"/>
                  <a:lumOff val="0"/>
                  <a:alphaOff val="0"/>
                </a:prstClr>
              </a:solidFill>
              <a:latin typeface="Aptos" panose="02110004020202020204"/>
              <a:ea typeface="+mn-ea"/>
              <a:cs typeface="+mn-cs"/>
            </a:rPr>
            <a:t>Demand Forecasting</a:t>
          </a:r>
          <a:r>
            <a:rPr lang="en-US" sz="1500" kern="1200" dirty="0"/>
            <a:t>: Incorporates multiple data sources and predictive analytics for optimal inventory control.</a:t>
          </a:r>
        </a:p>
      </dsp:txBody>
      <dsp:txXfrm>
        <a:off x="578512" y="2661293"/>
        <a:ext cx="10515091" cy="532181"/>
      </dsp:txXfrm>
    </dsp:sp>
    <dsp:sp modelId="{112CB0E9-C9F9-4637-A172-9ACEE81778A9}">
      <dsp:nvSpPr>
        <dsp:cNvPr id="0" name=""/>
        <dsp:cNvSpPr/>
      </dsp:nvSpPr>
      <dsp:spPr>
        <a:xfrm>
          <a:off x="0" y="3326520"/>
          <a:ext cx="11110822" cy="500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E2D891-5A43-4202-8C23-7390635F8433}">
      <dsp:nvSpPr>
        <dsp:cNvPr id="0" name=""/>
        <dsp:cNvSpPr/>
      </dsp:nvSpPr>
      <dsp:spPr>
        <a:xfrm>
          <a:off x="151515" y="3439217"/>
          <a:ext cx="275482" cy="27548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6F283-01CB-4BE8-9DF3-0E9996A5CFFF}">
      <dsp:nvSpPr>
        <dsp:cNvPr id="0" name=""/>
        <dsp:cNvSpPr/>
      </dsp:nvSpPr>
      <dsp:spPr>
        <a:xfrm>
          <a:off x="578512" y="3326520"/>
          <a:ext cx="10515091" cy="53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23" tIns="56323" rIns="56323" bIns="56323"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prstClr val="black">
                  <a:hueOff val="0"/>
                  <a:satOff val="0"/>
                  <a:lumOff val="0"/>
                  <a:alphaOff val="0"/>
                </a:prstClr>
              </a:solidFill>
              <a:latin typeface="Aptos" panose="02110004020202020204"/>
              <a:ea typeface="+mn-ea"/>
              <a:cs typeface="+mn-cs"/>
            </a:rPr>
            <a:t>Seamless Integration</a:t>
          </a:r>
          <a:r>
            <a:rPr lang="en-US" sz="1500" kern="1200" dirty="0"/>
            <a:t>: Unified system provides a cohesive user experience and behind-the-scenes operational efficiency.</a:t>
          </a:r>
        </a:p>
      </dsp:txBody>
      <dsp:txXfrm>
        <a:off x="578512" y="3326520"/>
        <a:ext cx="10515091" cy="532181"/>
      </dsp:txXfrm>
    </dsp:sp>
    <dsp:sp modelId="{337DCA50-2DA7-4EF3-9C5A-B8927EF7A29A}">
      <dsp:nvSpPr>
        <dsp:cNvPr id="0" name=""/>
        <dsp:cNvSpPr/>
      </dsp:nvSpPr>
      <dsp:spPr>
        <a:xfrm>
          <a:off x="0" y="3991747"/>
          <a:ext cx="11110822" cy="500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15C5F2-3D90-469F-B448-5AC4CED7CA19}">
      <dsp:nvSpPr>
        <dsp:cNvPr id="0" name=""/>
        <dsp:cNvSpPr/>
      </dsp:nvSpPr>
      <dsp:spPr>
        <a:xfrm>
          <a:off x="151515" y="4104444"/>
          <a:ext cx="275482" cy="27548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661703-403F-4D19-9C77-A24DD0B87F64}">
      <dsp:nvSpPr>
        <dsp:cNvPr id="0" name=""/>
        <dsp:cNvSpPr/>
      </dsp:nvSpPr>
      <dsp:spPr>
        <a:xfrm>
          <a:off x="578512" y="3991747"/>
          <a:ext cx="10515091" cy="532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23" tIns="56323" rIns="56323" bIns="56323"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prstClr val="black">
                  <a:hueOff val="0"/>
                  <a:satOff val="0"/>
                  <a:lumOff val="0"/>
                  <a:alphaOff val="0"/>
                </a:prstClr>
              </a:solidFill>
              <a:latin typeface="Aptos" panose="02110004020202020204"/>
              <a:ea typeface="+mn-ea"/>
              <a:cs typeface="+mn-cs"/>
            </a:rPr>
            <a:t>Technology Backbone</a:t>
          </a:r>
          <a:r>
            <a:rPr lang="en-US" sz="1500" kern="1200" dirty="0"/>
            <a:t>: Modern, scalable architecture built for future growth and high performance.</a:t>
          </a:r>
        </a:p>
      </dsp:txBody>
      <dsp:txXfrm>
        <a:off x="578512" y="3991747"/>
        <a:ext cx="10515091" cy="53218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3C19-84DB-DE8A-96D0-CA98E98CD2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B4EA86-7322-9AEE-5A8B-C4D0AEF97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BEA14-8E2D-3B77-DDF4-8DC89EC05C2F}"/>
              </a:ext>
            </a:extLst>
          </p:cNvPr>
          <p:cNvSpPr>
            <a:spLocks noGrp="1"/>
          </p:cNvSpPr>
          <p:nvPr>
            <p:ph type="dt" sz="half" idx="10"/>
          </p:nvPr>
        </p:nvSpPr>
        <p:spPr/>
        <p:txBody>
          <a:bodyPr/>
          <a:lstStyle/>
          <a:p>
            <a:fld id="{8199148D-C40C-43AA-8598-117362BCBF05}" type="datetimeFigureOut">
              <a:rPr lang="en-US" smtClean="0"/>
              <a:t>3/6/2024</a:t>
            </a:fld>
            <a:endParaRPr lang="en-US"/>
          </a:p>
        </p:txBody>
      </p:sp>
      <p:sp>
        <p:nvSpPr>
          <p:cNvPr id="5" name="Footer Placeholder 4">
            <a:extLst>
              <a:ext uri="{FF2B5EF4-FFF2-40B4-BE49-F238E27FC236}">
                <a16:creationId xmlns:a16="http://schemas.microsoft.com/office/drawing/2014/main" id="{F3EB044D-D1B3-3871-F09C-6A51B57E5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02910-F7B1-F54C-919C-2F7FCA322F27}"/>
              </a:ext>
            </a:extLst>
          </p:cNvPr>
          <p:cNvSpPr>
            <a:spLocks noGrp="1"/>
          </p:cNvSpPr>
          <p:nvPr>
            <p:ph type="sldNum" sz="quarter" idx="12"/>
          </p:nvPr>
        </p:nvSpPr>
        <p:spPr/>
        <p:txBody>
          <a:bodyPr/>
          <a:lstStyle/>
          <a:p>
            <a:fld id="{E7B57C16-1917-42AC-B399-783691E76896}" type="slidenum">
              <a:rPr lang="en-US" smtClean="0"/>
              <a:t>‹#›</a:t>
            </a:fld>
            <a:endParaRPr lang="en-US"/>
          </a:p>
        </p:txBody>
      </p:sp>
    </p:spTree>
    <p:extLst>
      <p:ext uri="{BB962C8B-B14F-4D97-AF65-F5344CB8AC3E}">
        <p14:creationId xmlns:p14="http://schemas.microsoft.com/office/powerpoint/2010/main" val="75517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DC5C-75BA-0067-5ABE-94B8A1F09B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BA67AA-6909-668F-5097-39255E90DA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553D8-FFCC-195B-474A-EE85F514A3AF}"/>
              </a:ext>
            </a:extLst>
          </p:cNvPr>
          <p:cNvSpPr>
            <a:spLocks noGrp="1"/>
          </p:cNvSpPr>
          <p:nvPr>
            <p:ph type="dt" sz="half" idx="10"/>
          </p:nvPr>
        </p:nvSpPr>
        <p:spPr/>
        <p:txBody>
          <a:bodyPr/>
          <a:lstStyle/>
          <a:p>
            <a:fld id="{8199148D-C40C-43AA-8598-117362BCBF05}" type="datetimeFigureOut">
              <a:rPr lang="en-US" smtClean="0"/>
              <a:t>3/6/2024</a:t>
            </a:fld>
            <a:endParaRPr lang="en-US"/>
          </a:p>
        </p:txBody>
      </p:sp>
      <p:sp>
        <p:nvSpPr>
          <p:cNvPr id="5" name="Footer Placeholder 4">
            <a:extLst>
              <a:ext uri="{FF2B5EF4-FFF2-40B4-BE49-F238E27FC236}">
                <a16:creationId xmlns:a16="http://schemas.microsoft.com/office/drawing/2014/main" id="{851D6A9F-48B8-7D31-8202-5ED6F9845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AD802-E0A0-74C0-66E3-AEF2CFC6D9B2}"/>
              </a:ext>
            </a:extLst>
          </p:cNvPr>
          <p:cNvSpPr>
            <a:spLocks noGrp="1"/>
          </p:cNvSpPr>
          <p:nvPr>
            <p:ph type="sldNum" sz="quarter" idx="12"/>
          </p:nvPr>
        </p:nvSpPr>
        <p:spPr/>
        <p:txBody>
          <a:bodyPr/>
          <a:lstStyle/>
          <a:p>
            <a:fld id="{E7B57C16-1917-42AC-B399-783691E76896}" type="slidenum">
              <a:rPr lang="en-US" smtClean="0"/>
              <a:t>‹#›</a:t>
            </a:fld>
            <a:endParaRPr lang="en-US"/>
          </a:p>
        </p:txBody>
      </p:sp>
    </p:spTree>
    <p:extLst>
      <p:ext uri="{BB962C8B-B14F-4D97-AF65-F5344CB8AC3E}">
        <p14:creationId xmlns:p14="http://schemas.microsoft.com/office/powerpoint/2010/main" val="124464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ABA605-06CE-0C4B-887C-AD9899DF8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56BC0B-B6FB-6E19-1582-34F8A289B7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9085A-5F8D-DD27-5E47-04F95A88A332}"/>
              </a:ext>
            </a:extLst>
          </p:cNvPr>
          <p:cNvSpPr>
            <a:spLocks noGrp="1"/>
          </p:cNvSpPr>
          <p:nvPr>
            <p:ph type="dt" sz="half" idx="10"/>
          </p:nvPr>
        </p:nvSpPr>
        <p:spPr/>
        <p:txBody>
          <a:bodyPr/>
          <a:lstStyle/>
          <a:p>
            <a:fld id="{8199148D-C40C-43AA-8598-117362BCBF05}" type="datetimeFigureOut">
              <a:rPr lang="en-US" smtClean="0"/>
              <a:t>3/6/2024</a:t>
            </a:fld>
            <a:endParaRPr lang="en-US"/>
          </a:p>
        </p:txBody>
      </p:sp>
      <p:sp>
        <p:nvSpPr>
          <p:cNvPr id="5" name="Footer Placeholder 4">
            <a:extLst>
              <a:ext uri="{FF2B5EF4-FFF2-40B4-BE49-F238E27FC236}">
                <a16:creationId xmlns:a16="http://schemas.microsoft.com/office/drawing/2014/main" id="{28C0510E-DCE2-AE35-2A77-5D590B2E6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C2C48-4AFE-BEB4-D974-81CE8E40F20E}"/>
              </a:ext>
            </a:extLst>
          </p:cNvPr>
          <p:cNvSpPr>
            <a:spLocks noGrp="1"/>
          </p:cNvSpPr>
          <p:nvPr>
            <p:ph type="sldNum" sz="quarter" idx="12"/>
          </p:nvPr>
        </p:nvSpPr>
        <p:spPr/>
        <p:txBody>
          <a:bodyPr/>
          <a:lstStyle/>
          <a:p>
            <a:fld id="{E7B57C16-1917-42AC-B399-783691E76896}" type="slidenum">
              <a:rPr lang="en-US" smtClean="0"/>
              <a:t>‹#›</a:t>
            </a:fld>
            <a:endParaRPr lang="en-US"/>
          </a:p>
        </p:txBody>
      </p:sp>
    </p:spTree>
    <p:extLst>
      <p:ext uri="{BB962C8B-B14F-4D97-AF65-F5344CB8AC3E}">
        <p14:creationId xmlns:p14="http://schemas.microsoft.com/office/powerpoint/2010/main" val="200229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C4A1-8284-0C15-9B87-065981BCF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8A255-1401-3DC0-1BE3-8E8B1BFCB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5BA52-15FB-7379-E332-1BAA6F7F33FF}"/>
              </a:ext>
            </a:extLst>
          </p:cNvPr>
          <p:cNvSpPr>
            <a:spLocks noGrp="1"/>
          </p:cNvSpPr>
          <p:nvPr>
            <p:ph type="dt" sz="half" idx="10"/>
          </p:nvPr>
        </p:nvSpPr>
        <p:spPr/>
        <p:txBody>
          <a:bodyPr/>
          <a:lstStyle/>
          <a:p>
            <a:fld id="{8199148D-C40C-43AA-8598-117362BCBF05}" type="datetimeFigureOut">
              <a:rPr lang="en-US" smtClean="0"/>
              <a:t>3/6/2024</a:t>
            </a:fld>
            <a:endParaRPr lang="en-US"/>
          </a:p>
        </p:txBody>
      </p:sp>
      <p:sp>
        <p:nvSpPr>
          <p:cNvPr id="5" name="Footer Placeholder 4">
            <a:extLst>
              <a:ext uri="{FF2B5EF4-FFF2-40B4-BE49-F238E27FC236}">
                <a16:creationId xmlns:a16="http://schemas.microsoft.com/office/drawing/2014/main" id="{0EC70454-BF6B-58F4-7ACD-1B61AB9C8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B711E-8574-F63F-C4AA-9326F6E70E88}"/>
              </a:ext>
            </a:extLst>
          </p:cNvPr>
          <p:cNvSpPr>
            <a:spLocks noGrp="1"/>
          </p:cNvSpPr>
          <p:nvPr>
            <p:ph type="sldNum" sz="quarter" idx="12"/>
          </p:nvPr>
        </p:nvSpPr>
        <p:spPr/>
        <p:txBody>
          <a:bodyPr/>
          <a:lstStyle/>
          <a:p>
            <a:fld id="{E7B57C16-1917-42AC-B399-783691E76896}" type="slidenum">
              <a:rPr lang="en-US" smtClean="0"/>
              <a:t>‹#›</a:t>
            </a:fld>
            <a:endParaRPr lang="en-US"/>
          </a:p>
        </p:txBody>
      </p:sp>
    </p:spTree>
    <p:extLst>
      <p:ext uri="{BB962C8B-B14F-4D97-AF65-F5344CB8AC3E}">
        <p14:creationId xmlns:p14="http://schemas.microsoft.com/office/powerpoint/2010/main" val="199666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C42E-3DE3-DB74-7B61-CC8C060ED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D122C9-C2B8-3FCE-43A2-CD61C4CE48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B6F68E-24B8-5BFC-55F7-8C45BF1E02F9}"/>
              </a:ext>
            </a:extLst>
          </p:cNvPr>
          <p:cNvSpPr>
            <a:spLocks noGrp="1"/>
          </p:cNvSpPr>
          <p:nvPr>
            <p:ph type="dt" sz="half" idx="10"/>
          </p:nvPr>
        </p:nvSpPr>
        <p:spPr/>
        <p:txBody>
          <a:bodyPr/>
          <a:lstStyle/>
          <a:p>
            <a:fld id="{8199148D-C40C-43AA-8598-117362BCBF05}" type="datetimeFigureOut">
              <a:rPr lang="en-US" smtClean="0"/>
              <a:t>3/6/2024</a:t>
            </a:fld>
            <a:endParaRPr lang="en-US"/>
          </a:p>
        </p:txBody>
      </p:sp>
      <p:sp>
        <p:nvSpPr>
          <p:cNvPr id="5" name="Footer Placeholder 4">
            <a:extLst>
              <a:ext uri="{FF2B5EF4-FFF2-40B4-BE49-F238E27FC236}">
                <a16:creationId xmlns:a16="http://schemas.microsoft.com/office/drawing/2014/main" id="{FCA24CA3-4600-0EC3-EBEB-16AF0541D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2C2AE-35BD-5358-B8AC-70BF010F6C0E}"/>
              </a:ext>
            </a:extLst>
          </p:cNvPr>
          <p:cNvSpPr>
            <a:spLocks noGrp="1"/>
          </p:cNvSpPr>
          <p:nvPr>
            <p:ph type="sldNum" sz="quarter" idx="12"/>
          </p:nvPr>
        </p:nvSpPr>
        <p:spPr/>
        <p:txBody>
          <a:bodyPr/>
          <a:lstStyle/>
          <a:p>
            <a:fld id="{E7B57C16-1917-42AC-B399-783691E76896}" type="slidenum">
              <a:rPr lang="en-US" smtClean="0"/>
              <a:t>‹#›</a:t>
            </a:fld>
            <a:endParaRPr lang="en-US"/>
          </a:p>
        </p:txBody>
      </p:sp>
    </p:spTree>
    <p:extLst>
      <p:ext uri="{BB962C8B-B14F-4D97-AF65-F5344CB8AC3E}">
        <p14:creationId xmlns:p14="http://schemas.microsoft.com/office/powerpoint/2010/main" val="275401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51EC-F2E4-0343-7B2D-700F161122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68D0EF-0A73-68DC-5C6B-456B24D5A9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329274-D706-1EF1-AB97-46C22BB8FB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6039EA-472C-3D6C-06AE-E75C2C7967A7}"/>
              </a:ext>
            </a:extLst>
          </p:cNvPr>
          <p:cNvSpPr>
            <a:spLocks noGrp="1"/>
          </p:cNvSpPr>
          <p:nvPr>
            <p:ph type="dt" sz="half" idx="10"/>
          </p:nvPr>
        </p:nvSpPr>
        <p:spPr/>
        <p:txBody>
          <a:bodyPr/>
          <a:lstStyle/>
          <a:p>
            <a:fld id="{8199148D-C40C-43AA-8598-117362BCBF05}" type="datetimeFigureOut">
              <a:rPr lang="en-US" smtClean="0"/>
              <a:t>3/6/2024</a:t>
            </a:fld>
            <a:endParaRPr lang="en-US"/>
          </a:p>
        </p:txBody>
      </p:sp>
      <p:sp>
        <p:nvSpPr>
          <p:cNvPr id="6" name="Footer Placeholder 5">
            <a:extLst>
              <a:ext uri="{FF2B5EF4-FFF2-40B4-BE49-F238E27FC236}">
                <a16:creationId xmlns:a16="http://schemas.microsoft.com/office/drawing/2014/main" id="{1B8FEB67-090A-B65B-8322-3DEFA9DA3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8BB478-CFBA-1597-9CD0-65263F86DDE4}"/>
              </a:ext>
            </a:extLst>
          </p:cNvPr>
          <p:cNvSpPr>
            <a:spLocks noGrp="1"/>
          </p:cNvSpPr>
          <p:nvPr>
            <p:ph type="sldNum" sz="quarter" idx="12"/>
          </p:nvPr>
        </p:nvSpPr>
        <p:spPr/>
        <p:txBody>
          <a:bodyPr/>
          <a:lstStyle/>
          <a:p>
            <a:fld id="{E7B57C16-1917-42AC-B399-783691E76896}" type="slidenum">
              <a:rPr lang="en-US" smtClean="0"/>
              <a:t>‹#›</a:t>
            </a:fld>
            <a:endParaRPr lang="en-US"/>
          </a:p>
        </p:txBody>
      </p:sp>
    </p:spTree>
    <p:extLst>
      <p:ext uri="{BB962C8B-B14F-4D97-AF65-F5344CB8AC3E}">
        <p14:creationId xmlns:p14="http://schemas.microsoft.com/office/powerpoint/2010/main" val="387370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A57E-1136-D05B-67C9-8A1A829EA2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3195E-3F7E-F5BA-7A6F-F0F39C5D3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076602-2075-4880-07E2-6F5000D58B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7CF148-7255-DB94-FF1D-EECF112A65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51ABC2-AD47-9B7D-F207-D20B3361A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494952-C92D-4229-0049-2EDE09B6D9E3}"/>
              </a:ext>
            </a:extLst>
          </p:cNvPr>
          <p:cNvSpPr>
            <a:spLocks noGrp="1"/>
          </p:cNvSpPr>
          <p:nvPr>
            <p:ph type="dt" sz="half" idx="10"/>
          </p:nvPr>
        </p:nvSpPr>
        <p:spPr/>
        <p:txBody>
          <a:bodyPr/>
          <a:lstStyle/>
          <a:p>
            <a:fld id="{8199148D-C40C-43AA-8598-117362BCBF05}" type="datetimeFigureOut">
              <a:rPr lang="en-US" smtClean="0"/>
              <a:t>3/6/2024</a:t>
            </a:fld>
            <a:endParaRPr lang="en-US"/>
          </a:p>
        </p:txBody>
      </p:sp>
      <p:sp>
        <p:nvSpPr>
          <p:cNvPr id="8" name="Footer Placeholder 7">
            <a:extLst>
              <a:ext uri="{FF2B5EF4-FFF2-40B4-BE49-F238E27FC236}">
                <a16:creationId xmlns:a16="http://schemas.microsoft.com/office/drawing/2014/main" id="{B66236B1-B6EC-0EDA-D555-E37B1EDB3A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B62A17-C01A-619C-66A1-F9D086EDF1A9}"/>
              </a:ext>
            </a:extLst>
          </p:cNvPr>
          <p:cNvSpPr>
            <a:spLocks noGrp="1"/>
          </p:cNvSpPr>
          <p:nvPr>
            <p:ph type="sldNum" sz="quarter" idx="12"/>
          </p:nvPr>
        </p:nvSpPr>
        <p:spPr/>
        <p:txBody>
          <a:bodyPr/>
          <a:lstStyle/>
          <a:p>
            <a:fld id="{E7B57C16-1917-42AC-B399-783691E76896}" type="slidenum">
              <a:rPr lang="en-US" smtClean="0"/>
              <a:t>‹#›</a:t>
            </a:fld>
            <a:endParaRPr lang="en-US"/>
          </a:p>
        </p:txBody>
      </p:sp>
    </p:spTree>
    <p:extLst>
      <p:ext uri="{BB962C8B-B14F-4D97-AF65-F5344CB8AC3E}">
        <p14:creationId xmlns:p14="http://schemas.microsoft.com/office/powerpoint/2010/main" val="49745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EC75-A2CD-8F8C-BCCF-AA19B95B5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630025-6C93-E8B9-FAEE-588997BC4167}"/>
              </a:ext>
            </a:extLst>
          </p:cNvPr>
          <p:cNvSpPr>
            <a:spLocks noGrp="1"/>
          </p:cNvSpPr>
          <p:nvPr>
            <p:ph type="dt" sz="half" idx="10"/>
          </p:nvPr>
        </p:nvSpPr>
        <p:spPr/>
        <p:txBody>
          <a:bodyPr/>
          <a:lstStyle/>
          <a:p>
            <a:fld id="{8199148D-C40C-43AA-8598-117362BCBF05}" type="datetimeFigureOut">
              <a:rPr lang="en-US" smtClean="0"/>
              <a:t>3/6/2024</a:t>
            </a:fld>
            <a:endParaRPr lang="en-US"/>
          </a:p>
        </p:txBody>
      </p:sp>
      <p:sp>
        <p:nvSpPr>
          <p:cNvPr id="4" name="Footer Placeholder 3">
            <a:extLst>
              <a:ext uri="{FF2B5EF4-FFF2-40B4-BE49-F238E27FC236}">
                <a16:creationId xmlns:a16="http://schemas.microsoft.com/office/drawing/2014/main" id="{2161CCC6-3913-711B-A008-96D69BF920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08146-4886-1931-425D-3482CE4A8926}"/>
              </a:ext>
            </a:extLst>
          </p:cNvPr>
          <p:cNvSpPr>
            <a:spLocks noGrp="1"/>
          </p:cNvSpPr>
          <p:nvPr>
            <p:ph type="sldNum" sz="quarter" idx="12"/>
          </p:nvPr>
        </p:nvSpPr>
        <p:spPr/>
        <p:txBody>
          <a:bodyPr/>
          <a:lstStyle/>
          <a:p>
            <a:fld id="{E7B57C16-1917-42AC-B399-783691E76896}" type="slidenum">
              <a:rPr lang="en-US" smtClean="0"/>
              <a:t>‹#›</a:t>
            </a:fld>
            <a:endParaRPr lang="en-US"/>
          </a:p>
        </p:txBody>
      </p:sp>
    </p:spTree>
    <p:extLst>
      <p:ext uri="{BB962C8B-B14F-4D97-AF65-F5344CB8AC3E}">
        <p14:creationId xmlns:p14="http://schemas.microsoft.com/office/powerpoint/2010/main" val="324360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0C75A-4B37-DC60-027D-BCD9A43DD767}"/>
              </a:ext>
            </a:extLst>
          </p:cNvPr>
          <p:cNvSpPr>
            <a:spLocks noGrp="1"/>
          </p:cNvSpPr>
          <p:nvPr>
            <p:ph type="dt" sz="half" idx="10"/>
          </p:nvPr>
        </p:nvSpPr>
        <p:spPr/>
        <p:txBody>
          <a:bodyPr/>
          <a:lstStyle/>
          <a:p>
            <a:fld id="{8199148D-C40C-43AA-8598-117362BCBF05}" type="datetimeFigureOut">
              <a:rPr lang="en-US" smtClean="0"/>
              <a:t>3/6/2024</a:t>
            </a:fld>
            <a:endParaRPr lang="en-US"/>
          </a:p>
        </p:txBody>
      </p:sp>
      <p:sp>
        <p:nvSpPr>
          <p:cNvPr id="3" name="Footer Placeholder 2">
            <a:extLst>
              <a:ext uri="{FF2B5EF4-FFF2-40B4-BE49-F238E27FC236}">
                <a16:creationId xmlns:a16="http://schemas.microsoft.com/office/drawing/2014/main" id="{178E4849-29D2-F921-DB2D-099743A64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7A0D59-4DD9-5DF7-3B30-DDE20F020A25}"/>
              </a:ext>
            </a:extLst>
          </p:cNvPr>
          <p:cNvSpPr>
            <a:spLocks noGrp="1"/>
          </p:cNvSpPr>
          <p:nvPr>
            <p:ph type="sldNum" sz="quarter" idx="12"/>
          </p:nvPr>
        </p:nvSpPr>
        <p:spPr/>
        <p:txBody>
          <a:bodyPr/>
          <a:lstStyle/>
          <a:p>
            <a:fld id="{E7B57C16-1917-42AC-B399-783691E76896}" type="slidenum">
              <a:rPr lang="en-US" smtClean="0"/>
              <a:t>‹#›</a:t>
            </a:fld>
            <a:endParaRPr lang="en-US"/>
          </a:p>
        </p:txBody>
      </p:sp>
    </p:spTree>
    <p:extLst>
      <p:ext uri="{BB962C8B-B14F-4D97-AF65-F5344CB8AC3E}">
        <p14:creationId xmlns:p14="http://schemas.microsoft.com/office/powerpoint/2010/main" val="102065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6BA4-5BA9-98CC-D308-0817BE54D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BB7F11-F969-CA8A-9922-24147565FB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BEA490-2E6B-4204-4546-77E4C5D81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420A36-7767-2ACD-E847-2C0770095718}"/>
              </a:ext>
            </a:extLst>
          </p:cNvPr>
          <p:cNvSpPr>
            <a:spLocks noGrp="1"/>
          </p:cNvSpPr>
          <p:nvPr>
            <p:ph type="dt" sz="half" idx="10"/>
          </p:nvPr>
        </p:nvSpPr>
        <p:spPr/>
        <p:txBody>
          <a:bodyPr/>
          <a:lstStyle/>
          <a:p>
            <a:fld id="{8199148D-C40C-43AA-8598-117362BCBF05}" type="datetimeFigureOut">
              <a:rPr lang="en-US" smtClean="0"/>
              <a:t>3/6/2024</a:t>
            </a:fld>
            <a:endParaRPr lang="en-US"/>
          </a:p>
        </p:txBody>
      </p:sp>
      <p:sp>
        <p:nvSpPr>
          <p:cNvPr id="6" name="Footer Placeholder 5">
            <a:extLst>
              <a:ext uri="{FF2B5EF4-FFF2-40B4-BE49-F238E27FC236}">
                <a16:creationId xmlns:a16="http://schemas.microsoft.com/office/drawing/2014/main" id="{64EF7D5B-DC98-5591-3736-3297D3DA5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11AD2-E737-B558-4676-505130ECD4A8}"/>
              </a:ext>
            </a:extLst>
          </p:cNvPr>
          <p:cNvSpPr>
            <a:spLocks noGrp="1"/>
          </p:cNvSpPr>
          <p:nvPr>
            <p:ph type="sldNum" sz="quarter" idx="12"/>
          </p:nvPr>
        </p:nvSpPr>
        <p:spPr/>
        <p:txBody>
          <a:bodyPr/>
          <a:lstStyle/>
          <a:p>
            <a:fld id="{E7B57C16-1917-42AC-B399-783691E76896}" type="slidenum">
              <a:rPr lang="en-US" smtClean="0"/>
              <a:t>‹#›</a:t>
            </a:fld>
            <a:endParaRPr lang="en-US"/>
          </a:p>
        </p:txBody>
      </p:sp>
    </p:spTree>
    <p:extLst>
      <p:ext uri="{BB962C8B-B14F-4D97-AF65-F5344CB8AC3E}">
        <p14:creationId xmlns:p14="http://schemas.microsoft.com/office/powerpoint/2010/main" val="234368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FCDE-0F8D-2C0C-6D18-CEBECE25D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8AF6AF-BE1E-258A-A263-94E2BF6DC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2D8452-D0DB-619E-5805-20F5C1A57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F9FA2-2097-CCB5-E96C-AD4771203992}"/>
              </a:ext>
            </a:extLst>
          </p:cNvPr>
          <p:cNvSpPr>
            <a:spLocks noGrp="1"/>
          </p:cNvSpPr>
          <p:nvPr>
            <p:ph type="dt" sz="half" idx="10"/>
          </p:nvPr>
        </p:nvSpPr>
        <p:spPr/>
        <p:txBody>
          <a:bodyPr/>
          <a:lstStyle/>
          <a:p>
            <a:fld id="{8199148D-C40C-43AA-8598-117362BCBF05}" type="datetimeFigureOut">
              <a:rPr lang="en-US" smtClean="0"/>
              <a:t>3/6/2024</a:t>
            </a:fld>
            <a:endParaRPr lang="en-US"/>
          </a:p>
        </p:txBody>
      </p:sp>
      <p:sp>
        <p:nvSpPr>
          <p:cNvPr id="6" name="Footer Placeholder 5">
            <a:extLst>
              <a:ext uri="{FF2B5EF4-FFF2-40B4-BE49-F238E27FC236}">
                <a16:creationId xmlns:a16="http://schemas.microsoft.com/office/drawing/2014/main" id="{3DF16A51-E7F4-A83A-E386-9893D0AB4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30B9F-0345-8493-C990-040C32DA0E07}"/>
              </a:ext>
            </a:extLst>
          </p:cNvPr>
          <p:cNvSpPr>
            <a:spLocks noGrp="1"/>
          </p:cNvSpPr>
          <p:nvPr>
            <p:ph type="sldNum" sz="quarter" idx="12"/>
          </p:nvPr>
        </p:nvSpPr>
        <p:spPr/>
        <p:txBody>
          <a:bodyPr/>
          <a:lstStyle/>
          <a:p>
            <a:fld id="{E7B57C16-1917-42AC-B399-783691E76896}" type="slidenum">
              <a:rPr lang="en-US" smtClean="0"/>
              <a:t>‹#›</a:t>
            </a:fld>
            <a:endParaRPr lang="en-US"/>
          </a:p>
        </p:txBody>
      </p:sp>
    </p:spTree>
    <p:extLst>
      <p:ext uri="{BB962C8B-B14F-4D97-AF65-F5344CB8AC3E}">
        <p14:creationId xmlns:p14="http://schemas.microsoft.com/office/powerpoint/2010/main" val="236655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E1EC0-8CF5-A7BC-403E-5745B05D6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15FB0-CD37-4022-E1D4-D196BCB81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3DB71-9527-108A-4C0D-4FCC9FC29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99148D-C40C-43AA-8598-117362BCBF05}" type="datetimeFigureOut">
              <a:rPr lang="en-US" smtClean="0"/>
              <a:t>3/6/2024</a:t>
            </a:fld>
            <a:endParaRPr lang="en-US"/>
          </a:p>
        </p:txBody>
      </p:sp>
      <p:sp>
        <p:nvSpPr>
          <p:cNvPr id="5" name="Footer Placeholder 4">
            <a:extLst>
              <a:ext uri="{FF2B5EF4-FFF2-40B4-BE49-F238E27FC236}">
                <a16:creationId xmlns:a16="http://schemas.microsoft.com/office/drawing/2014/main" id="{AF8DEDC2-D035-57C9-A650-D3B25E6247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4DB544-A490-B240-65E7-8D5F340D3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B57C16-1917-42AC-B399-783691E76896}" type="slidenum">
              <a:rPr lang="en-US" smtClean="0"/>
              <a:t>‹#›</a:t>
            </a:fld>
            <a:endParaRPr lang="en-US"/>
          </a:p>
        </p:txBody>
      </p:sp>
    </p:spTree>
    <p:extLst>
      <p:ext uri="{BB962C8B-B14F-4D97-AF65-F5344CB8AC3E}">
        <p14:creationId xmlns:p14="http://schemas.microsoft.com/office/powerpoint/2010/main" val="125105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961735C-E989-DE74-A0B7-67EDD76E8795}"/>
              </a:ext>
            </a:extLst>
          </p:cNvPr>
          <p:cNvSpPr>
            <a:spLocks noGrp="1"/>
          </p:cNvSpPr>
          <p:nvPr>
            <p:ph type="subTitle" idx="1"/>
          </p:nvPr>
        </p:nvSpPr>
        <p:spPr>
          <a:xfrm>
            <a:off x="6316646" y="2850339"/>
            <a:ext cx="4805691" cy="3224784"/>
          </a:xfrm>
        </p:spPr>
        <p:txBody>
          <a:bodyPr anchor="b">
            <a:normAutofit/>
          </a:bodyPr>
          <a:lstStyle/>
          <a:p>
            <a:pPr algn="l"/>
            <a:r>
              <a:rPr lang="en-US" sz="1600" dirty="0">
                <a:solidFill>
                  <a:schemeClr val="tx2"/>
                </a:solidFill>
                <a:latin typeface="Calibri" panose="020F0502020204030204" pitchFamily="34" charset="0"/>
                <a:ea typeface="Calibri" panose="020F0502020204030204" pitchFamily="34" charset="0"/>
              </a:rPr>
              <a:t>University name: Kaunas University of Technology</a:t>
            </a:r>
          </a:p>
          <a:p>
            <a:pPr algn="l"/>
            <a:r>
              <a:rPr lang="en-US" sz="1600" dirty="0">
                <a:solidFill>
                  <a:schemeClr val="tx2"/>
                </a:solidFill>
                <a:latin typeface="Calibri" panose="020F0502020204030204" pitchFamily="34" charset="0"/>
                <a:ea typeface="Calibri" panose="020F0502020204030204" pitchFamily="34" charset="0"/>
              </a:rPr>
              <a:t>Thesis title: Designing </a:t>
            </a:r>
            <a:r>
              <a:rPr lang="en-US" sz="1600" dirty="0">
                <a:solidFill>
                  <a:schemeClr val="tx2"/>
                </a:solidFill>
                <a:effectLst/>
                <a:latin typeface="Calibri" panose="020F0502020204030204" pitchFamily="34" charset="0"/>
                <a:ea typeface="Calibri" panose="020F0502020204030204" pitchFamily="34" charset="0"/>
              </a:rPr>
              <a:t>an Integrated Machine Learning System for Enhancing E-commerce Efficiency</a:t>
            </a:r>
            <a:r>
              <a:rPr lang="en-US" sz="1600" dirty="0">
                <a:solidFill>
                  <a:schemeClr val="tx2"/>
                </a:solidFill>
                <a:latin typeface="Calibri" panose="020F0502020204030204" pitchFamily="34" charset="0"/>
                <a:ea typeface="Calibri" panose="020F0502020204030204" pitchFamily="34" charset="0"/>
              </a:rPr>
              <a:t>.</a:t>
            </a:r>
            <a:r>
              <a:rPr lang="en-US" sz="1600" dirty="0">
                <a:solidFill>
                  <a:schemeClr val="tx2"/>
                </a:solidFill>
                <a:effectLst/>
                <a:latin typeface="Calibri" panose="020F0502020204030204" pitchFamily="34" charset="0"/>
                <a:ea typeface="Calibri" panose="020F0502020204030204" pitchFamily="34" charset="0"/>
              </a:rPr>
              <a:t> A Unified Approach to Personalized Recommendations and Demand Forecasting.</a:t>
            </a:r>
          </a:p>
          <a:p>
            <a:pPr algn="l"/>
            <a:r>
              <a:rPr lang="en-US" sz="1600" dirty="0">
                <a:solidFill>
                  <a:schemeClr val="tx2"/>
                </a:solidFill>
                <a:latin typeface="Calibri" panose="020F0502020204030204" pitchFamily="34" charset="0"/>
                <a:ea typeface="Calibri" panose="020F0502020204030204" pitchFamily="34" charset="0"/>
              </a:rPr>
              <a:t>Name and Surname: Tatenda Mawango</a:t>
            </a:r>
          </a:p>
          <a:p>
            <a:pPr algn="l"/>
            <a:r>
              <a:rPr lang="en-US" sz="1600" dirty="0">
                <a:solidFill>
                  <a:schemeClr val="tx2"/>
                </a:solidFill>
                <a:latin typeface="Calibri" panose="020F0502020204030204" pitchFamily="34" charset="0"/>
                <a:ea typeface="Calibri" panose="020F0502020204030204" pitchFamily="34" charset="0"/>
              </a:rPr>
              <a:t>Group: IFU-0</a:t>
            </a:r>
          </a:p>
          <a:p>
            <a:pPr algn="l"/>
            <a:r>
              <a:rPr lang="en-US" sz="1600" dirty="0">
                <a:solidFill>
                  <a:schemeClr val="tx2"/>
                </a:solidFill>
                <a:latin typeface="Calibri" panose="020F0502020204030204" pitchFamily="34" charset="0"/>
                <a:ea typeface="Calibri" panose="020F0502020204030204" pitchFamily="34" charset="0"/>
              </a:rPr>
              <a:t>Supervisors Name and Surname: </a:t>
            </a:r>
            <a:r>
              <a:rPr lang="en-GB" sz="1600" dirty="0">
                <a:solidFill>
                  <a:schemeClr val="tx2"/>
                </a:solidFill>
                <a:latin typeface="Calibri" panose="020F0502020204030204" pitchFamily="34" charset="0"/>
                <a:ea typeface="Calibri" panose="020F0502020204030204" pitchFamily="34" charset="0"/>
              </a:rPr>
              <a:t>Arnas Nakrošis</a:t>
            </a:r>
          </a:p>
          <a:p>
            <a:pPr algn="l"/>
            <a:endParaRPr lang="en-US" sz="500" dirty="0">
              <a:solidFill>
                <a:schemeClr val="tx2"/>
              </a:solidFill>
              <a:latin typeface="Calibri" panose="020F0502020204030204" pitchFamily="34" charset="0"/>
              <a:ea typeface="Calibri" panose="020F0502020204030204" pitchFamily="34" charset="0"/>
            </a:endParaRPr>
          </a:p>
        </p:txBody>
      </p:sp>
      <p:pic>
        <p:nvPicPr>
          <p:cNvPr id="1026" name="Picture 2">
            <a:extLst>
              <a:ext uri="{FF2B5EF4-FFF2-40B4-BE49-F238E27FC236}">
                <a16:creationId xmlns:a16="http://schemas.microsoft.com/office/drawing/2014/main" id="{3EE4D60F-EB70-18C7-1A32-1E7AFCEE01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6042" y="1697277"/>
            <a:ext cx="3830615" cy="4377846"/>
          </a:xfrm>
          <a:custGeom>
            <a:avLst/>
            <a:gdLst/>
            <a:ahLst/>
            <a:cxnLst/>
            <a:rect l="l" t="t" r="r" b="b"/>
            <a:pathLst>
              <a:path w="4141760" h="4377846">
                <a:moveTo>
                  <a:pt x="0" y="0"/>
                </a:moveTo>
                <a:lnTo>
                  <a:pt x="4141760" y="0"/>
                </a:lnTo>
                <a:lnTo>
                  <a:pt x="4141760" y="4377846"/>
                </a:lnTo>
                <a:lnTo>
                  <a:pt x="0" y="4377846"/>
                </a:lnTo>
                <a:close/>
              </a:path>
            </a:pathLst>
          </a:custGeom>
          <a:noFill/>
          <a:extLst>
            <a:ext uri="{909E8E84-426E-40DD-AFC4-6F175D3DCCD1}">
              <a14:hiddenFill xmlns:a14="http://schemas.microsoft.com/office/drawing/2010/main">
                <a:solidFill>
                  <a:srgbClr val="FFFFFF"/>
                </a:solidFill>
              </a14:hiddenFill>
            </a:ext>
          </a:extLst>
        </p:spPr>
      </p:pic>
      <p:grpSp>
        <p:nvGrpSpPr>
          <p:cNvPr id="1042" name="Group 1041">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043" name="Freeform: Shape 1042">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Freeform: Shape 1043">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Freeform: Shape 1044">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7333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ED8F20D-00DB-C52A-4A90-0D26E58849C0}"/>
              </a:ext>
            </a:extLst>
          </p:cNvPr>
          <p:cNvSpPr txBox="1"/>
          <p:nvPr/>
        </p:nvSpPr>
        <p:spPr>
          <a:xfrm>
            <a:off x="621629" y="609600"/>
            <a:ext cx="4225290" cy="557881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dirty="0">
                <a:solidFill>
                  <a:srgbClr val="FFFFFF"/>
                </a:solidFill>
                <a:latin typeface="+mj-lt"/>
                <a:ea typeface="+mj-ea"/>
                <a:cs typeface="+mj-cs"/>
              </a:rPr>
              <a:t>Benefits of work</a:t>
            </a:r>
          </a:p>
        </p:txBody>
      </p:sp>
      <p:sp>
        <p:nvSpPr>
          <p:cNvPr id="3" name="TextBox 2">
            <a:extLst>
              <a:ext uri="{FF2B5EF4-FFF2-40B4-BE49-F238E27FC236}">
                <a16:creationId xmlns:a16="http://schemas.microsoft.com/office/drawing/2014/main" id="{71651294-E5DB-6550-9102-B85EB99A4795}"/>
              </a:ext>
            </a:extLst>
          </p:cNvPr>
          <p:cNvSpPr txBox="1"/>
          <p:nvPr/>
        </p:nvSpPr>
        <p:spPr>
          <a:xfrm>
            <a:off x="5468548" y="609284"/>
            <a:ext cx="6723452" cy="1310956"/>
          </a:xfrm>
          <a:prstGeom prst="rect">
            <a:avLst/>
          </a:prstGeom>
          <a:noFill/>
        </p:spPr>
        <p:txBody>
          <a:bodyPr wrap="square" rtlCol="0" anchor="t">
            <a:normAutofit fontScale="77500" lnSpcReduction="20000"/>
          </a:bodyPr>
          <a:lstStyle/>
          <a:p>
            <a:pPr>
              <a:lnSpc>
                <a:spcPct val="90000"/>
              </a:lnSpc>
              <a:spcAft>
                <a:spcPts val="600"/>
              </a:spcAft>
            </a:pPr>
            <a:r>
              <a:rPr lang="en-US" sz="2200" b="1" i="1" u="sng" dirty="0"/>
              <a:t>Existing system</a:t>
            </a:r>
          </a:p>
          <a:p>
            <a:pPr marL="342900" indent="-342900">
              <a:lnSpc>
                <a:spcPct val="90000"/>
              </a:lnSpc>
              <a:spcAft>
                <a:spcPts val="600"/>
              </a:spcAft>
              <a:buFont typeface="+mj-lt"/>
              <a:buAutoNum type="arabicPeriod"/>
            </a:pPr>
            <a:r>
              <a:rPr lang="en-US" sz="2200" dirty="0"/>
              <a:t>E-commerce shops</a:t>
            </a:r>
          </a:p>
          <a:p>
            <a:pPr marL="342900" indent="-342900">
              <a:lnSpc>
                <a:spcPct val="90000"/>
              </a:lnSpc>
              <a:spcAft>
                <a:spcPts val="600"/>
              </a:spcAft>
              <a:buFont typeface="+mj-lt"/>
              <a:buAutoNum type="arabicPeriod"/>
            </a:pPr>
            <a:r>
              <a:rPr lang="en-US" sz="2200" dirty="0"/>
              <a:t>The problem is they don’t have a system that has recommended shopping cart based of shopping history and browsing activities.</a:t>
            </a:r>
          </a:p>
          <a:p>
            <a:pPr marL="342900" indent="-342900">
              <a:lnSpc>
                <a:spcPct val="90000"/>
              </a:lnSpc>
              <a:spcAft>
                <a:spcPts val="600"/>
              </a:spcAft>
              <a:buFont typeface="+mj-lt"/>
              <a:buAutoNum type="arabicPeriod"/>
            </a:pPr>
            <a:endParaRPr lang="en-US" sz="900" dirty="0"/>
          </a:p>
        </p:txBody>
      </p:sp>
      <p:sp>
        <p:nvSpPr>
          <p:cNvPr id="4" name="TextBox 3">
            <a:extLst>
              <a:ext uri="{FF2B5EF4-FFF2-40B4-BE49-F238E27FC236}">
                <a16:creationId xmlns:a16="http://schemas.microsoft.com/office/drawing/2014/main" id="{2A15D3D4-DE5B-DE38-8C76-5E4380048338}"/>
              </a:ext>
            </a:extLst>
          </p:cNvPr>
          <p:cNvSpPr txBox="1"/>
          <p:nvPr/>
        </p:nvSpPr>
        <p:spPr>
          <a:xfrm>
            <a:off x="5468548" y="2342516"/>
            <a:ext cx="6723452" cy="4515484"/>
          </a:xfrm>
          <a:prstGeom prst="rect">
            <a:avLst/>
          </a:prstGeom>
          <a:noFill/>
        </p:spPr>
        <p:txBody>
          <a:bodyPr wrap="square" rtlCol="0" anchor="t">
            <a:normAutofit/>
          </a:bodyPr>
          <a:lstStyle/>
          <a:p>
            <a:pPr>
              <a:lnSpc>
                <a:spcPct val="90000"/>
              </a:lnSpc>
              <a:spcAft>
                <a:spcPts val="600"/>
              </a:spcAft>
            </a:pPr>
            <a:r>
              <a:rPr lang="en-US" b="1" i="1" u="sng" dirty="0"/>
              <a:t>Implementations for an improved system</a:t>
            </a:r>
          </a:p>
          <a:p>
            <a:pPr marL="342900" indent="-342900">
              <a:lnSpc>
                <a:spcPct val="90000"/>
              </a:lnSpc>
              <a:spcAft>
                <a:spcPts val="600"/>
              </a:spcAft>
              <a:buFont typeface="+mj-lt"/>
              <a:buAutoNum type="arabicPeriod"/>
            </a:pPr>
            <a:r>
              <a:rPr lang="en-US" b="1" dirty="0"/>
              <a:t>Improved Personalization </a:t>
            </a:r>
            <a:r>
              <a:rPr lang="en-US" dirty="0"/>
              <a:t>(</a:t>
            </a:r>
            <a:r>
              <a:rPr lang="en-US" sz="1500" dirty="0"/>
              <a:t>By analyzing user behavior and preferences, the system suggests products tailored to everyone, leading to higher conversion rates.</a:t>
            </a:r>
            <a:r>
              <a:rPr lang="en-US" dirty="0"/>
              <a:t>)</a:t>
            </a:r>
          </a:p>
          <a:p>
            <a:pPr marL="342900" indent="-342900">
              <a:lnSpc>
                <a:spcPct val="90000"/>
              </a:lnSpc>
              <a:spcAft>
                <a:spcPts val="600"/>
              </a:spcAft>
              <a:buFont typeface="+mj-lt"/>
              <a:buAutoNum type="arabicPeriod"/>
            </a:pPr>
            <a:r>
              <a:rPr lang="en-US" b="1" dirty="0"/>
              <a:t>Demand Forecasting Precision </a:t>
            </a:r>
            <a:r>
              <a:rPr lang="en-US" dirty="0"/>
              <a:t>(</a:t>
            </a:r>
            <a:r>
              <a:rPr lang="en-US" sz="1500" dirty="0"/>
              <a:t>Machine learning algorithms predict future product demands, allowing for smart inventory management that responds to market trends and consumer needs</a:t>
            </a:r>
            <a:r>
              <a:rPr lang="en-US" dirty="0"/>
              <a:t>.)</a:t>
            </a:r>
          </a:p>
          <a:p>
            <a:pPr marL="342900" indent="-342900">
              <a:lnSpc>
                <a:spcPct val="90000"/>
              </a:lnSpc>
              <a:spcAft>
                <a:spcPts val="600"/>
              </a:spcAft>
              <a:buFont typeface="+mj-lt"/>
              <a:buAutoNum type="arabicPeriod"/>
            </a:pPr>
            <a:r>
              <a:rPr lang="en-US" b="1" dirty="0"/>
              <a:t>Operational Efficiency </a:t>
            </a:r>
            <a:r>
              <a:rPr lang="en-US" dirty="0"/>
              <a:t>(</a:t>
            </a:r>
            <a:r>
              <a:rPr lang="en-US" sz="1500" dirty="0"/>
              <a:t>Efficient resource allocation and improved supply chain management are direct outcomes of the system's implementation</a:t>
            </a:r>
            <a:r>
              <a:rPr lang="en-US" dirty="0"/>
              <a:t>.)</a:t>
            </a:r>
          </a:p>
          <a:p>
            <a:pPr marL="342900" indent="-342900">
              <a:lnSpc>
                <a:spcPct val="90000"/>
              </a:lnSpc>
              <a:spcAft>
                <a:spcPts val="600"/>
              </a:spcAft>
              <a:buFont typeface="+mj-lt"/>
              <a:buAutoNum type="arabicPeriod"/>
            </a:pPr>
            <a:r>
              <a:rPr lang="en-US" b="1" dirty="0"/>
              <a:t>Market Competitiveness </a:t>
            </a:r>
            <a:r>
              <a:rPr lang="en-US" dirty="0"/>
              <a:t>(</a:t>
            </a:r>
            <a:r>
              <a:rPr lang="en-US" sz="1400" dirty="0"/>
              <a:t>Enhancing user experience and operational workflows positions Big Basket as a market leader in innovation</a:t>
            </a:r>
            <a:r>
              <a:rPr lang="en-US" dirty="0"/>
              <a:t>.)</a:t>
            </a:r>
          </a:p>
          <a:p>
            <a:pPr marL="342900" indent="-342900">
              <a:lnSpc>
                <a:spcPct val="90000"/>
              </a:lnSpc>
              <a:spcAft>
                <a:spcPts val="600"/>
              </a:spcAft>
              <a:buFont typeface="+mj-lt"/>
              <a:buAutoNum type="arabicPeriod"/>
            </a:pPr>
            <a:r>
              <a:rPr lang="en-US" b="1" dirty="0"/>
              <a:t>Scalability and Growth </a:t>
            </a:r>
            <a:r>
              <a:rPr lang="en-US" dirty="0"/>
              <a:t>(</a:t>
            </a:r>
            <a:r>
              <a:rPr lang="en-US" sz="1400" dirty="0"/>
              <a:t>Scalability ensures the system's long-term viability, supporting Big Basket's expansion plans and new market entries</a:t>
            </a:r>
            <a:r>
              <a:rPr lang="en-US" dirty="0"/>
              <a:t>.)</a:t>
            </a:r>
          </a:p>
        </p:txBody>
      </p:sp>
    </p:spTree>
    <p:extLst>
      <p:ext uri="{BB962C8B-B14F-4D97-AF65-F5344CB8AC3E}">
        <p14:creationId xmlns:p14="http://schemas.microsoft.com/office/powerpoint/2010/main" val="24139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5EE5CFA-E17E-37EC-C7D3-3F116E66F115}"/>
              </a:ext>
            </a:extLst>
          </p:cNvPr>
          <p:cNvSpPr txBox="1"/>
          <p:nvPr/>
        </p:nvSpPr>
        <p:spPr>
          <a:xfrm>
            <a:off x="914397" y="349112"/>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Work objective</a:t>
            </a:r>
          </a:p>
        </p:txBody>
      </p:sp>
      <p:graphicFrame>
        <p:nvGraphicFramePr>
          <p:cNvPr id="5" name="TextBox 2">
            <a:extLst>
              <a:ext uri="{FF2B5EF4-FFF2-40B4-BE49-F238E27FC236}">
                <a16:creationId xmlns:a16="http://schemas.microsoft.com/office/drawing/2014/main" id="{3791C0B9-9778-88FF-D680-22A3C350E81A}"/>
              </a:ext>
            </a:extLst>
          </p:cNvPr>
          <p:cNvGraphicFramePr/>
          <p:nvPr>
            <p:extLst>
              <p:ext uri="{D42A27DB-BD31-4B8C-83A1-F6EECF244321}">
                <p14:modId xmlns:p14="http://schemas.microsoft.com/office/powerpoint/2010/main" val="267828875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43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EB6D6B1-52B8-45C8-9C83-B5042CDAB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290B888-1DA2-4603-9690-BF863DCD1E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319E1F81-615A-4E66-9C66-443AC7239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E60507-4771-49E2-9E47-9D6881CF8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FFE790FF-4CF7-9B9F-7015-697633D127CF}"/>
              </a:ext>
            </a:extLst>
          </p:cNvPr>
          <p:cNvSpPr txBox="1"/>
          <p:nvPr/>
        </p:nvSpPr>
        <p:spPr>
          <a:xfrm>
            <a:off x="338009" y="1059038"/>
            <a:ext cx="5101719" cy="5821465"/>
          </a:xfrm>
          <a:prstGeom prst="rect">
            <a:avLst/>
          </a:prstGeom>
          <a:noFill/>
        </p:spPr>
        <p:txBody>
          <a:bodyPr wrap="square" rtlCol="0">
            <a:spAutoFit/>
          </a:bodyPr>
          <a:lstStyle/>
          <a:p>
            <a:pPr defTabSz="850392">
              <a:spcAft>
                <a:spcPts val="600"/>
              </a:spcAft>
            </a:pPr>
            <a:r>
              <a:rPr lang="en-US" sz="1209" b="1" i="1" u="sng" kern="1200" dirty="0">
                <a:solidFill>
                  <a:schemeClr val="tx1"/>
                </a:solidFill>
                <a:latin typeface="Calibri" panose="020F0502020204030204" pitchFamily="34" charset="0"/>
                <a:ea typeface="+mn-ea"/>
                <a:cs typeface="Calibri" panose="020F0502020204030204" pitchFamily="34" charset="0"/>
              </a:rPr>
              <a:t>Barbora.lt</a:t>
            </a:r>
            <a:r>
              <a:rPr lang="en-US" sz="1209" kern="1200" dirty="0">
                <a:solidFill>
                  <a:schemeClr val="tx1"/>
                </a:solidFill>
                <a:latin typeface="Calibri" panose="020F0502020204030204" pitchFamily="34" charset="0"/>
                <a:ea typeface="+mn-ea"/>
                <a:cs typeface="Calibri" panose="020F0502020204030204" pitchFamily="34" charset="0"/>
              </a:rPr>
              <a:t>:</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Personalization</a:t>
            </a:r>
            <a:r>
              <a:rPr lang="en-US" sz="1209" kern="1200" dirty="0">
                <a:solidFill>
                  <a:schemeClr val="tx1"/>
                </a:solidFill>
                <a:latin typeface="Calibri" panose="020F0502020204030204" pitchFamily="34" charset="0"/>
                <a:ea typeface="+mn-ea"/>
                <a:cs typeface="Calibri" panose="020F0502020204030204" pitchFamily="34" charset="0"/>
              </a:rPr>
              <a:t>: Effective use of collaborative filtering but may lack depth in personalization beyond product relationships.</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Inventory Management</a:t>
            </a:r>
            <a:r>
              <a:rPr lang="en-US" sz="1209" kern="1200" dirty="0">
                <a:solidFill>
                  <a:schemeClr val="tx1"/>
                </a:solidFill>
                <a:latin typeface="Calibri" panose="020F0502020204030204" pitchFamily="34" charset="0"/>
                <a:ea typeface="+mn-ea"/>
                <a:cs typeface="Calibri" panose="020F0502020204030204" pitchFamily="34" charset="0"/>
              </a:rPr>
              <a:t>: Inferences suggest smart inventory control, potentially using time-series and ML for demand forecasting.</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UI/UX</a:t>
            </a:r>
            <a:r>
              <a:rPr lang="en-US" sz="1209" kern="1200" dirty="0">
                <a:solidFill>
                  <a:schemeClr val="tx1"/>
                </a:solidFill>
                <a:latin typeface="Calibri" panose="020F0502020204030204" pitchFamily="34" charset="0"/>
                <a:ea typeface="+mn-ea"/>
                <a:cs typeface="Calibri" panose="020F0502020204030204" pitchFamily="34" charset="0"/>
              </a:rPr>
              <a:t>: Clean design, basic search functionality, room for improvement in advanced filtering.</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Technology</a:t>
            </a:r>
            <a:r>
              <a:rPr lang="en-US" sz="1209" kern="1200" dirty="0">
                <a:solidFill>
                  <a:schemeClr val="tx1"/>
                </a:solidFill>
                <a:latin typeface="Calibri" panose="020F0502020204030204" pitchFamily="34" charset="0"/>
                <a:ea typeface="+mn-ea"/>
                <a:cs typeface="Calibri" panose="020F0502020204030204" pitchFamily="34" charset="0"/>
              </a:rPr>
              <a:t>: Likely a custom platform, front-end JavaScript framework, back-end in Python/Java.</a:t>
            </a:r>
          </a:p>
          <a:p>
            <a:pPr defTabSz="850392">
              <a:spcAft>
                <a:spcPts val="600"/>
              </a:spcAft>
            </a:pPr>
            <a:r>
              <a:rPr lang="en-US" sz="1209" b="1" i="1" u="sng" kern="1200" dirty="0">
                <a:solidFill>
                  <a:schemeClr val="tx1"/>
                </a:solidFill>
                <a:latin typeface="Calibri" panose="020F0502020204030204" pitchFamily="34" charset="0"/>
                <a:ea typeface="+mn-ea"/>
                <a:cs typeface="Calibri" panose="020F0502020204030204" pitchFamily="34" charset="0"/>
              </a:rPr>
              <a:t>Bigbasket.com</a:t>
            </a:r>
            <a:r>
              <a:rPr lang="en-US" sz="1209" kern="1200" dirty="0">
                <a:solidFill>
                  <a:schemeClr val="tx1"/>
                </a:solidFill>
                <a:latin typeface="Calibri" panose="020F0502020204030204" pitchFamily="34" charset="0"/>
                <a:ea typeface="+mn-ea"/>
                <a:cs typeface="Calibri" panose="020F0502020204030204" pitchFamily="34" charset="0"/>
              </a:rPr>
              <a:t>:</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Personalization</a:t>
            </a:r>
            <a:r>
              <a:rPr lang="en-US" sz="1209" kern="1200" dirty="0">
                <a:solidFill>
                  <a:schemeClr val="tx1"/>
                </a:solidFill>
                <a:latin typeface="Calibri" panose="020F0502020204030204" pitchFamily="34" charset="0"/>
                <a:ea typeface="+mn-ea"/>
                <a:cs typeface="Calibri" panose="020F0502020204030204" pitchFamily="34" charset="0"/>
              </a:rPr>
              <a:t>: Indicates a potentially hybrid system with "Smart Suggest," personalized offers, and seems to incorporate more user data.</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Inventory</a:t>
            </a:r>
            <a:r>
              <a:rPr lang="en-US" sz="1209" kern="1200" dirty="0">
                <a:solidFill>
                  <a:schemeClr val="tx1"/>
                </a:solidFill>
                <a:latin typeface="Calibri" panose="020F0502020204030204" pitchFamily="34" charset="0"/>
                <a:ea typeface="+mn-ea"/>
                <a:cs typeface="Calibri" panose="020F0502020204030204" pitchFamily="34" charset="0"/>
              </a:rPr>
              <a:t> </a:t>
            </a:r>
            <a:r>
              <a:rPr lang="en-US" sz="1209" b="1" kern="1200" dirty="0">
                <a:solidFill>
                  <a:schemeClr val="tx1"/>
                </a:solidFill>
                <a:latin typeface="Calibri" panose="020F0502020204030204" pitchFamily="34" charset="0"/>
                <a:ea typeface="+mn-ea"/>
                <a:cs typeface="Calibri" panose="020F0502020204030204" pitchFamily="34" charset="0"/>
              </a:rPr>
              <a:t>Management</a:t>
            </a:r>
            <a:r>
              <a:rPr lang="en-US" sz="1209" kern="1200" dirty="0">
                <a:solidFill>
                  <a:schemeClr val="tx1"/>
                </a:solidFill>
                <a:latin typeface="Calibri" panose="020F0502020204030204" pitchFamily="34" charset="0"/>
                <a:ea typeface="+mn-ea"/>
                <a:cs typeface="Calibri" panose="020F0502020204030204" pitchFamily="34" charset="0"/>
              </a:rPr>
              <a:t>: Publicly discusses AI/ML use; likely employs sophisticated models for a diverse inventory, with an emphasis on freshness.</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UI/UX</a:t>
            </a:r>
            <a:r>
              <a:rPr lang="en-US" sz="1209" kern="1200" dirty="0">
                <a:solidFill>
                  <a:schemeClr val="tx1"/>
                </a:solidFill>
                <a:latin typeface="Calibri" panose="020F0502020204030204" pitchFamily="34" charset="0"/>
                <a:ea typeface="+mn-ea"/>
                <a:cs typeface="Calibri" panose="020F0502020204030204" pitchFamily="34" charset="0"/>
              </a:rPr>
              <a:t>: Functional, with a visually busier interface than Barbora.lt.</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Technology</a:t>
            </a:r>
            <a:r>
              <a:rPr lang="en-US" sz="1209" kern="1200" dirty="0">
                <a:solidFill>
                  <a:schemeClr val="tx1"/>
                </a:solidFill>
                <a:latin typeface="Calibri" panose="020F0502020204030204" pitchFamily="34" charset="0"/>
                <a:ea typeface="+mn-ea"/>
                <a:cs typeface="Calibri" panose="020F0502020204030204" pitchFamily="34" charset="0"/>
              </a:rPr>
              <a:t>: Transparent about using Java, Python, cloud services.</a:t>
            </a:r>
          </a:p>
          <a:p>
            <a:pPr defTabSz="850392">
              <a:spcAft>
                <a:spcPts val="600"/>
              </a:spcAft>
            </a:pPr>
            <a:r>
              <a:rPr lang="en-US" sz="1209" b="1" i="1" u="sng" kern="1200" dirty="0">
                <a:solidFill>
                  <a:schemeClr val="tx1"/>
                </a:solidFill>
                <a:latin typeface="Calibri" panose="020F0502020204030204" pitchFamily="34" charset="0"/>
                <a:ea typeface="+mn-ea"/>
                <a:cs typeface="Calibri" panose="020F0502020204030204" pitchFamily="34" charset="0"/>
              </a:rPr>
              <a:t>Walmart.com</a:t>
            </a:r>
            <a:r>
              <a:rPr lang="en-US" sz="1209" kern="1200" dirty="0">
                <a:solidFill>
                  <a:schemeClr val="tx1"/>
                </a:solidFill>
                <a:latin typeface="Calibri" panose="020F0502020204030204" pitchFamily="34" charset="0"/>
                <a:ea typeface="+mn-ea"/>
                <a:cs typeface="Calibri" panose="020F0502020204030204" pitchFamily="34" charset="0"/>
              </a:rPr>
              <a:t>:</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Personalization</a:t>
            </a:r>
            <a:r>
              <a:rPr lang="en-US" sz="1209" kern="1200" dirty="0">
                <a:solidFill>
                  <a:schemeClr val="tx1"/>
                </a:solidFill>
                <a:latin typeface="Calibri" panose="020F0502020204030204" pitchFamily="34" charset="0"/>
                <a:ea typeface="+mn-ea"/>
                <a:cs typeface="Calibri" panose="020F0502020204030204" pitchFamily="34" charset="0"/>
              </a:rPr>
              <a:t>: A hybrid approach with advanced models; uses extensive data for tailored user experiences and recommendations.</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Inventory</a:t>
            </a:r>
            <a:r>
              <a:rPr lang="en-US" sz="1209" kern="1200" dirty="0">
                <a:solidFill>
                  <a:schemeClr val="tx1"/>
                </a:solidFill>
                <a:latin typeface="Calibri" panose="020F0502020204030204" pitchFamily="34" charset="0"/>
                <a:ea typeface="+mn-ea"/>
                <a:cs typeface="Calibri" panose="020F0502020204030204" pitchFamily="34" charset="0"/>
              </a:rPr>
              <a:t> </a:t>
            </a:r>
            <a:r>
              <a:rPr lang="en-US" sz="1209" b="1" kern="1200" dirty="0">
                <a:solidFill>
                  <a:schemeClr val="tx1"/>
                </a:solidFill>
                <a:latin typeface="Calibri" panose="020F0502020204030204" pitchFamily="34" charset="0"/>
                <a:ea typeface="+mn-ea"/>
                <a:cs typeface="Calibri" panose="020F0502020204030204" pitchFamily="34" charset="0"/>
              </a:rPr>
              <a:t>Management</a:t>
            </a:r>
            <a:r>
              <a:rPr lang="en-US" sz="1209" kern="1200" dirty="0">
                <a:solidFill>
                  <a:schemeClr val="tx1"/>
                </a:solidFill>
                <a:latin typeface="Calibri" panose="020F0502020204030204" pitchFamily="34" charset="0"/>
                <a:ea typeface="+mn-ea"/>
                <a:cs typeface="Calibri" panose="020F0502020204030204" pitchFamily="34" charset="0"/>
              </a:rPr>
              <a:t>: Advanced ML models handle massive scale and complexity, with specialized algorithms for various product categories.</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UI/UX</a:t>
            </a:r>
            <a:r>
              <a:rPr lang="en-US" sz="1209" kern="1200" dirty="0">
                <a:solidFill>
                  <a:schemeClr val="tx1"/>
                </a:solidFill>
                <a:latin typeface="Calibri" panose="020F0502020204030204" pitchFamily="34" charset="0"/>
                <a:ea typeface="+mn-ea"/>
                <a:cs typeface="Calibri" panose="020F0502020204030204" pitchFamily="34" charset="0"/>
              </a:rPr>
              <a:t>: Functional with strong search and filtering, in-store pickup and delivery integration; the design feels old but prioritizes functionality.</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Technology</a:t>
            </a:r>
            <a:r>
              <a:rPr lang="en-US" sz="1209" kern="1200" dirty="0">
                <a:solidFill>
                  <a:schemeClr val="tx1"/>
                </a:solidFill>
                <a:latin typeface="Calibri" panose="020F0502020204030204" pitchFamily="34" charset="0"/>
                <a:ea typeface="+mn-ea"/>
                <a:cs typeface="Calibri" panose="020F0502020204030204" pitchFamily="34" charset="0"/>
              </a:rPr>
              <a:t>: Likely a combination of custom-built and third-party solutions, with a significant cloud and big data presence.</a:t>
            </a:r>
            <a:endParaRPr lang="en-US" sz="13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3822FEA-862A-E1DB-5AF4-AB7007D38F7C}"/>
              </a:ext>
            </a:extLst>
          </p:cNvPr>
          <p:cNvSpPr txBox="1"/>
          <p:nvPr/>
        </p:nvSpPr>
        <p:spPr>
          <a:xfrm>
            <a:off x="5777737" y="1059038"/>
            <a:ext cx="5557738" cy="1625701"/>
          </a:xfrm>
          <a:prstGeom prst="rect">
            <a:avLst/>
          </a:prstGeom>
          <a:noFill/>
        </p:spPr>
        <p:txBody>
          <a:bodyPr wrap="square" rtlCol="0">
            <a:spAutoFit/>
          </a:bodyPr>
          <a:lstStyle/>
          <a:p>
            <a:pPr defTabSz="850392">
              <a:spcAft>
                <a:spcPts val="600"/>
              </a:spcAft>
            </a:pPr>
            <a:r>
              <a:rPr lang="en-US" sz="1209" b="1" i="1" u="sng" kern="1200" dirty="0">
                <a:solidFill>
                  <a:schemeClr val="tx1"/>
                </a:solidFill>
                <a:latin typeface="Calibri" panose="020F0502020204030204" pitchFamily="34" charset="0"/>
                <a:ea typeface="+mn-ea"/>
                <a:cs typeface="Calibri" panose="020F0502020204030204" pitchFamily="34" charset="0"/>
              </a:rPr>
              <a:t>Comparison of analyzed systems</a:t>
            </a:r>
            <a:r>
              <a:rPr lang="en-US" sz="1209" kern="1200" dirty="0">
                <a:solidFill>
                  <a:schemeClr val="tx1"/>
                </a:solidFill>
                <a:latin typeface="Calibri" panose="020F0502020204030204" pitchFamily="34" charset="0"/>
                <a:ea typeface="+mn-ea"/>
                <a:cs typeface="Calibri" panose="020F0502020204030204" pitchFamily="34" charset="0"/>
              </a:rPr>
              <a:t>:</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Barbora.lt </a:t>
            </a:r>
            <a:r>
              <a:rPr lang="en-US" sz="1209" kern="1200" dirty="0">
                <a:solidFill>
                  <a:schemeClr val="tx1"/>
                </a:solidFill>
                <a:latin typeface="Calibri" panose="020F0502020204030204" pitchFamily="34" charset="0"/>
                <a:ea typeface="+mn-ea"/>
                <a:cs typeface="Calibri" panose="020F0502020204030204" pitchFamily="34" charset="0"/>
              </a:rPr>
              <a:t>excels in UI simplicity and clean design but might benefit from deeper personalization techniques.</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Bigbasket.com </a:t>
            </a:r>
            <a:r>
              <a:rPr lang="en-US" sz="1209" kern="1200" dirty="0">
                <a:solidFill>
                  <a:schemeClr val="tx1"/>
                </a:solidFill>
                <a:latin typeface="Calibri" panose="020F0502020204030204" pitchFamily="34" charset="0"/>
                <a:ea typeface="+mn-ea"/>
                <a:cs typeface="Calibri" panose="020F0502020204030204" pitchFamily="34" charset="0"/>
              </a:rPr>
              <a:t>shows a strong commitment to leveraging technology for business intelligence and customer experience.</a:t>
            </a:r>
          </a:p>
          <a:p>
            <a:pPr defTabSz="850392">
              <a:spcAft>
                <a:spcPts val="600"/>
              </a:spcAft>
            </a:pPr>
            <a:r>
              <a:rPr lang="en-US" sz="1209" b="1" kern="1200" dirty="0">
                <a:solidFill>
                  <a:schemeClr val="tx1"/>
                </a:solidFill>
                <a:latin typeface="Calibri" panose="020F0502020204030204" pitchFamily="34" charset="0"/>
                <a:ea typeface="+mn-ea"/>
                <a:cs typeface="Calibri" panose="020F0502020204030204" pitchFamily="34" charset="0"/>
              </a:rPr>
              <a:t>Walmart.com </a:t>
            </a:r>
            <a:r>
              <a:rPr lang="en-US" sz="1209" kern="1200" dirty="0">
                <a:solidFill>
                  <a:schemeClr val="tx1"/>
                </a:solidFill>
                <a:latin typeface="Calibri" panose="020F0502020204030204" pitchFamily="34" charset="0"/>
                <a:ea typeface="+mn-ea"/>
                <a:cs typeface="Calibri" panose="020F0502020204030204" pitchFamily="34" charset="0"/>
              </a:rPr>
              <a:t>displays sophistication in both personalization and inventory management but not UI.</a:t>
            </a:r>
            <a:endParaRPr lang="en-US" sz="13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2" name="Table 11">
            <a:extLst>
              <a:ext uri="{FF2B5EF4-FFF2-40B4-BE49-F238E27FC236}">
                <a16:creationId xmlns:a16="http://schemas.microsoft.com/office/drawing/2014/main" id="{759E5FC4-F3DC-A703-06B5-9021AE034C5C}"/>
              </a:ext>
            </a:extLst>
          </p:cNvPr>
          <p:cNvGraphicFramePr>
            <a:graphicFrameLocks noGrp="1"/>
          </p:cNvGraphicFramePr>
          <p:nvPr>
            <p:extLst>
              <p:ext uri="{D42A27DB-BD31-4B8C-83A1-F6EECF244321}">
                <p14:modId xmlns:p14="http://schemas.microsoft.com/office/powerpoint/2010/main" val="1619511243"/>
              </p:ext>
            </p:extLst>
          </p:nvPr>
        </p:nvGraphicFramePr>
        <p:xfrm>
          <a:off x="5777737" y="3528209"/>
          <a:ext cx="6136640" cy="3268772"/>
        </p:xfrm>
        <a:graphic>
          <a:graphicData uri="http://schemas.openxmlformats.org/drawingml/2006/table">
            <a:tbl>
              <a:tblPr firstRow="1" bandRow="1">
                <a:tableStyleId>{00A15C55-8517-42AA-B614-E9B94910E393}</a:tableStyleId>
              </a:tblPr>
              <a:tblGrid>
                <a:gridCol w="1534160">
                  <a:extLst>
                    <a:ext uri="{9D8B030D-6E8A-4147-A177-3AD203B41FA5}">
                      <a16:colId xmlns:a16="http://schemas.microsoft.com/office/drawing/2014/main" val="1940620483"/>
                    </a:ext>
                  </a:extLst>
                </a:gridCol>
                <a:gridCol w="1534160">
                  <a:extLst>
                    <a:ext uri="{9D8B030D-6E8A-4147-A177-3AD203B41FA5}">
                      <a16:colId xmlns:a16="http://schemas.microsoft.com/office/drawing/2014/main" val="2074803261"/>
                    </a:ext>
                  </a:extLst>
                </a:gridCol>
                <a:gridCol w="1534160">
                  <a:extLst>
                    <a:ext uri="{9D8B030D-6E8A-4147-A177-3AD203B41FA5}">
                      <a16:colId xmlns:a16="http://schemas.microsoft.com/office/drawing/2014/main" val="350364832"/>
                    </a:ext>
                  </a:extLst>
                </a:gridCol>
                <a:gridCol w="1534160">
                  <a:extLst>
                    <a:ext uri="{9D8B030D-6E8A-4147-A177-3AD203B41FA5}">
                      <a16:colId xmlns:a16="http://schemas.microsoft.com/office/drawing/2014/main" val="6558257"/>
                    </a:ext>
                  </a:extLst>
                </a:gridCol>
              </a:tblGrid>
              <a:tr h="817193">
                <a:tc>
                  <a:txBody>
                    <a:bodyPr/>
                    <a:lstStyle/>
                    <a:p>
                      <a:endParaRPr lang="en-US" sz="1400" dirty="0"/>
                    </a:p>
                  </a:txBody>
                  <a:tcPr/>
                </a:tc>
                <a:tc>
                  <a:txBody>
                    <a:bodyPr/>
                    <a:lstStyle/>
                    <a:p>
                      <a:r>
                        <a:rPr lang="en-US" sz="1400" dirty="0"/>
                        <a:t>Barbora</a:t>
                      </a:r>
                    </a:p>
                  </a:txBody>
                  <a:tcPr/>
                </a:tc>
                <a:tc>
                  <a:txBody>
                    <a:bodyPr/>
                    <a:lstStyle/>
                    <a:p>
                      <a:r>
                        <a:rPr lang="en-US" sz="1400" dirty="0"/>
                        <a:t>Big Basket</a:t>
                      </a:r>
                    </a:p>
                  </a:txBody>
                  <a:tcPr/>
                </a:tc>
                <a:tc>
                  <a:txBody>
                    <a:bodyPr/>
                    <a:lstStyle/>
                    <a:p>
                      <a:r>
                        <a:rPr lang="en-US" sz="1400" dirty="0"/>
                        <a:t>Walmart</a:t>
                      </a:r>
                    </a:p>
                  </a:txBody>
                  <a:tcPr/>
                </a:tc>
                <a:extLst>
                  <a:ext uri="{0D108BD9-81ED-4DB2-BD59-A6C34878D82A}">
                    <a16:rowId xmlns:a16="http://schemas.microsoft.com/office/drawing/2014/main" val="3185519893"/>
                  </a:ext>
                </a:extLst>
              </a:tr>
              <a:tr h="817193">
                <a:tc>
                  <a:txBody>
                    <a:bodyPr/>
                    <a:lstStyle/>
                    <a:p>
                      <a:r>
                        <a:rPr lang="en-US" sz="1400" dirty="0"/>
                        <a:t>Personalization</a:t>
                      </a:r>
                    </a:p>
                  </a:txBody>
                  <a:tcPr/>
                </a:tc>
                <a:tc>
                  <a:txBody>
                    <a:bodyPr/>
                    <a:lstStyle/>
                    <a:p>
                      <a:r>
                        <a:rPr lang="en-US" sz="1400" dirty="0"/>
                        <a:t>Low</a:t>
                      </a:r>
                    </a:p>
                  </a:txBody>
                  <a:tcPr/>
                </a:tc>
                <a:tc>
                  <a:txBody>
                    <a:bodyPr/>
                    <a:lstStyle/>
                    <a:p>
                      <a:r>
                        <a:rPr lang="en-US" sz="1400" dirty="0"/>
                        <a:t>Medium</a:t>
                      </a:r>
                    </a:p>
                  </a:txBody>
                  <a:tcPr/>
                </a:tc>
                <a:tc>
                  <a:txBody>
                    <a:bodyPr/>
                    <a:lstStyle/>
                    <a:p>
                      <a:r>
                        <a:rPr lang="en-US" sz="1400" dirty="0"/>
                        <a:t>High</a:t>
                      </a:r>
                    </a:p>
                  </a:txBody>
                  <a:tcPr/>
                </a:tc>
                <a:extLst>
                  <a:ext uri="{0D108BD9-81ED-4DB2-BD59-A6C34878D82A}">
                    <a16:rowId xmlns:a16="http://schemas.microsoft.com/office/drawing/2014/main" val="3578997833"/>
                  </a:ext>
                </a:extLst>
              </a:tr>
              <a:tr h="817193">
                <a:tc>
                  <a:txBody>
                    <a:bodyPr/>
                    <a:lstStyle/>
                    <a:p>
                      <a:r>
                        <a:rPr lang="en-US" sz="1400" dirty="0"/>
                        <a:t>Inventory management</a:t>
                      </a:r>
                    </a:p>
                  </a:txBody>
                  <a:tcPr/>
                </a:tc>
                <a:tc>
                  <a:txBody>
                    <a:bodyPr/>
                    <a:lstStyle/>
                    <a:p>
                      <a:r>
                        <a:rPr lang="en-US" sz="1400" dirty="0"/>
                        <a:t>Medium</a:t>
                      </a:r>
                    </a:p>
                  </a:txBody>
                  <a:tcPr/>
                </a:tc>
                <a:tc>
                  <a:txBody>
                    <a:bodyPr/>
                    <a:lstStyle/>
                    <a:p>
                      <a:r>
                        <a:rPr lang="en-US" sz="1400" dirty="0"/>
                        <a:t>High</a:t>
                      </a:r>
                    </a:p>
                  </a:txBody>
                  <a:tcPr/>
                </a:tc>
                <a:tc>
                  <a:txBody>
                    <a:bodyPr/>
                    <a:lstStyle/>
                    <a:p>
                      <a:r>
                        <a:rPr lang="en-US" sz="1400" dirty="0"/>
                        <a:t>High</a:t>
                      </a:r>
                    </a:p>
                  </a:txBody>
                  <a:tcPr/>
                </a:tc>
                <a:extLst>
                  <a:ext uri="{0D108BD9-81ED-4DB2-BD59-A6C34878D82A}">
                    <a16:rowId xmlns:a16="http://schemas.microsoft.com/office/drawing/2014/main" val="591482767"/>
                  </a:ext>
                </a:extLst>
              </a:tr>
              <a:tr h="817193">
                <a:tc>
                  <a:txBody>
                    <a:bodyPr/>
                    <a:lstStyle/>
                    <a:p>
                      <a:r>
                        <a:rPr lang="en-US" sz="1400" dirty="0"/>
                        <a:t>UI/UX</a:t>
                      </a:r>
                    </a:p>
                  </a:txBody>
                  <a:tcPr/>
                </a:tc>
                <a:tc>
                  <a:txBody>
                    <a:bodyPr/>
                    <a:lstStyle/>
                    <a:p>
                      <a:r>
                        <a:rPr lang="en-US" sz="1400" dirty="0"/>
                        <a:t>High</a:t>
                      </a:r>
                    </a:p>
                  </a:txBody>
                  <a:tcPr/>
                </a:tc>
                <a:tc>
                  <a:txBody>
                    <a:bodyPr/>
                    <a:lstStyle/>
                    <a:p>
                      <a:r>
                        <a:rPr lang="en-US" sz="1400" dirty="0"/>
                        <a:t>Low</a:t>
                      </a:r>
                    </a:p>
                  </a:txBody>
                  <a:tcPr/>
                </a:tc>
                <a:tc>
                  <a:txBody>
                    <a:bodyPr/>
                    <a:lstStyle/>
                    <a:p>
                      <a:r>
                        <a:rPr lang="en-US" sz="1400" dirty="0"/>
                        <a:t>Low</a:t>
                      </a:r>
                    </a:p>
                  </a:txBody>
                  <a:tcPr/>
                </a:tc>
                <a:extLst>
                  <a:ext uri="{0D108BD9-81ED-4DB2-BD59-A6C34878D82A}">
                    <a16:rowId xmlns:a16="http://schemas.microsoft.com/office/drawing/2014/main" val="675084687"/>
                  </a:ext>
                </a:extLst>
              </a:tr>
            </a:tbl>
          </a:graphicData>
        </a:graphic>
      </p:graphicFrame>
      <p:pic>
        <p:nvPicPr>
          <p:cNvPr id="5" name="Picture 4">
            <a:extLst>
              <a:ext uri="{FF2B5EF4-FFF2-40B4-BE49-F238E27FC236}">
                <a16:creationId xmlns:a16="http://schemas.microsoft.com/office/drawing/2014/main" id="{C1D1D3E4-9734-43EF-9F2E-7A192FF3642E}"/>
              </a:ext>
            </a:extLst>
          </p:cNvPr>
          <p:cNvPicPr>
            <a:picLocks noChangeAspect="1"/>
          </p:cNvPicPr>
          <p:nvPr/>
        </p:nvPicPr>
        <p:blipFill>
          <a:blip r:embed="rId2"/>
          <a:stretch>
            <a:fillRect/>
          </a:stretch>
        </p:blipFill>
        <p:spPr>
          <a:xfrm>
            <a:off x="0" y="-2625"/>
            <a:ext cx="12192000" cy="1041785"/>
          </a:xfrm>
          <a:prstGeom prst="rect">
            <a:avLst/>
          </a:prstGeom>
        </p:spPr>
      </p:pic>
      <p:sp>
        <p:nvSpPr>
          <p:cNvPr id="2" name="TextBox 1">
            <a:extLst>
              <a:ext uri="{FF2B5EF4-FFF2-40B4-BE49-F238E27FC236}">
                <a16:creationId xmlns:a16="http://schemas.microsoft.com/office/drawing/2014/main" id="{EFF520F9-C0EA-7798-09BB-1CEC0B41D71A}"/>
              </a:ext>
            </a:extLst>
          </p:cNvPr>
          <p:cNvSpPr txBox="1"/>
          <p:nvPr/>
        </p:nvSpPr>
        <p:spPr>
          <a:xfrm>
            <a:off x="352455" y="310049"/>
            <a:ext cx="11090275" cy="466328"/>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2800" kern="1200" dirty="0">
                <a:solidFill>
                  <a:schemeClr val="bg1"/>
                </a:solidFill>
                <a:latin typeface="+mj-lt"/>
                <a:ea typeface="+mj-ea"/>
                <a:cs typeface="+mj-cs"/>
              </a:rPr>
              <a:t>Product analogues/similar systems/similar solutions.</a:t>
            </a:r>
          </a:p>
        </p:txBody>
      </p:sp>
      <p:sp>
        <p:nvSpPr>
          <p:cNvPr id="6" name="TextBox 5">
            <a:extLst>
              <a:ext uri="{FF2B5EF4-FFF2-40B4-BE49-F238E27FC236}">
                <a16:creationId xmlns:a16="http://schemas.microsoft.com/office/drawing/2014/main" id="{2D200DA6-BFE5-B613-EBCD-B22C3697B5E5}"/>
              </a:ext>
            </a:extLst>
          </p:cNvPr>
          <p:cNvSpPr txBox="1"/>
          <p:nvPr/>
        </p:nvSpPr>
        <p:spPr>
          <a:xfrm>
            <a:off x="5777737" y="3150251"/>
            <a:ext cx="5351253" cy="369332"/>
          </a:xfrm>
          <a:prstGeom prst="rect">
            <a:avLst/>
          </a:prstGeom>
          <a:noFill/>
        </p:spPr>
        <p:txBody>
          <a:bodyPr wrap="square" rtlCol="0">
            <a:spAutoFit/>
          </a:bodyPr>
          <a:lstStyle/>
          <a:p>
            <a:r>
              <a:rPr lang="en-US" dirty="0"/>
              <a:t>Functional Scale</a:t>
            </a:r>
          </a:p>
        </p:txBody>
      </p:sp>
    </p:spTree>
    <p:extLst>
      <p:ext uri="{BB962C8B-B14F-4D97-AF65-F5344CB8AC3E}">
        <p14:creationId xmlns:p14="http://schemas.microsoft.com/office/powerpoint/2010/main" val="290144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D74591A1-D7F7-7D0F-6B6D-9839412E609C}"/>
              </a:ext>
            </a:extLst>
          </p:cNvPr>
          <p:cNvGraphicFramePr/>
          <p:nvPr>
            <p:extLst>
              <p:ext uri="{D42A27DB-BD31-4B8C-83A1-F6EECF244321}">
                <p14:modId xmlns:p14="http://schemas.microsoft.com/office/powerpoint/2010/main" val="3378830524"/>
              </p:ext>
            </p:extLst>
          </p:nvPr>
        </p:nvGraphicFramePr>
        <p:xfrm>
          <a:off x="540589" y="2083519"/>
          <a:ext cx="11110822"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352CD70C-5390-CDA4-282D-361224DF7A8F}"/>
              </a:ext>
            </a:extLst>
          </p:cNvPr>
          <p:cNvPicPr>
            <a:picLocks noChangeAspect="1"/>
          </p:cNvPicPr>
          <p:nvPr/>
        </p:nvPicPr>
        <p:blipFill>
          <a:blip r:embed="rId7"/>
          <a:stretch>
            <a:fillRect/>
          </a:stretch>
        </p:blipFill>
        <p:spPr>
          <a:xfrm>
            <a:off x="0" y="0"/>
            <a:ext cx="12192000" cy="1541318"/>
          </a:xfrm>
          <a:prstGeom prst="rect">
            <a:avLst/>
          </a:prstGeom>
        </p:spPr>
      </p:pic>
      <p:sp>
        <p:nvSpPr>
          <p:cNvPr id="2" name="TextBox 1">
            <a:extLst>
              <a:ext uri="{FF2B5EF4-FFF2-40B4-BE49-F238E27FC236}">
                <a16:creationId xmlns:a16="http://schemas.microsoft.com/office/drawing/2014/main" id="{A524DB3E-A8D3-A39E-7A1B-D6FABC93EB00}"/>
              </a:ext>
            </a:extLst>
          </p:cNvPr>
          <p:cNvSpPr txBox="1"/>
          <p:nvPr/>
        </p:nvSpPr>
        <p:spPr>
          <a:xfrm>
            <a:off x="480204" y="250166"/>
            <a:ext cx="10023894" cy="954107"/>
          </a:xfrm>
          <a:prstGeom prst="rect">
            <a:avLst/>
          </a:prstGeom>
          <a:noFill/>
        </p:spPr>
        <p:txBody>
          <a:bodyPr wrap="square" rtlCol="0">
            <a:spAutoFit/>
          </a:bodyPr>
          <a:lstStyle/>
          <a:p>
            <a:r>
              <a:rPr lang="en-US" sz="2800" dirty="0">
                <a:solidFill>
                  <a:schemeClr val="bg1"/>
                </a:solidFill>
              </a:rPr>
              <a:t>Selection of the most suitable solution, its discussion/ presentation/explanation.</a:t>
            </a:r>
          </a:p>
        </p:txBody>
      </p:sp>
    </p:spTree>
    <p:extLst>
      <p:ext uri="{BB962C8B-B14F-4D97-AF65-F5344CB8AC3E}">
        <p14:creationId xmlns:p14="http://schemas.microsoft.com/office/powerpoint/2010/main" val="192684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B741EE-BF08-789A-3526-5AB49E6C0CF3}"/>
              </a:ext>
            </a:extLst>
          </p:cNvPr>
          <p:cNvSpPr txBox="1"/>
          <p:nvPr/>
        </p:nvSpPr>
        <p:spPr>
          <a:xfrm>
            <a:off x="599609" y="679731"/>
            <a:ext cx="4171994" cy="373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kern="1200" dirty="0">
                <a:solidFill>
                  <a:schemeClr val="tx1"/>
                </a:solidFill>
                <a:latin typeface="+mj-lt"/>
                <a:ea typeface="+mj-ea"/>
                <a:cs typeface="+mj-cs"/>
              </a:rPr>
              <a:t>Further planned works</a:t>
            </a:r>
          </a:p>
        </p:txBody>
      </p:sp>
      <p:grpSp>
        <p:nvGrpSpPr>
          <p:cNvPr id="13" name="Group 1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4" name="Straight Connector 1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D12698DC-DE6E-864E-D1BE-6B1255FCE1E1}"/>
              </a:ext>
            </a:extLst>
          </p:cNvPr>
          <p:cNvGraphicFramePr>
            <a:graphicFrameLocks noGrp="1"/>
          </p:cNvGraphicFramePr>
          <p:nvPr>
            <p:extLst>
              <p:ext uri="{D42A27DB-BD31-4B8C-83A1-F6EECF244321}">
                <p14:modId xmlns:p14="http://schemas.microsoft.com/office/powerpoint/2010/main" val="2166643575"/>
              </p:ext>
            </p:extLst>
          </p:nvPr>
        </p:nvGraphicFramePr>
        <p:xfrm>
          <a:off x="5640572" y="674715"/>
          <a:ext cx="5608831" cy="5398003"/>
        </p:xfrm>
        <a:graphic>
          <a:graphicData uri="http://schemas.openxmlformats.org/drawingml/2006/table">
            <a:tbl>
              <a:tblPr/>
              <a:tblGrid>
                <a:gridCol w="4622137">
                  <a:extLst>
                    <a:ext uri="{9D8B030D-6E8A-4147-A177-3AD203B41FA5}">
                      <a16:colId xmlns:a16="http://schemas.microsoft.com/office/drawing/2014/main" val="4094809971"/>
                    </a:ext>
                  </a:extLst>
                </a:gridCol>
                <a:gridCol w="986694">
                  <a:extLst>
                    <a:ext uri="{9D8B030D-6E8A-4147-A177-3AD203B41FA5}">
                      <a16:colId xmlns:a16="http://schemas.microsoft.com/office/drawing/2014/main" val="3670623438"/>
                    </a:ext>
                  </a:extLst>
                </a:gridCol>
              </a:tblGrid>
              <a:tr h="322757">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Development of Recommendation Algorithm</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March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813611"/>
                  </a:ext>
                </a:extLst>
              </a:tr>
              <a:tr h="322757">
                <a:tc>
                  <a:txBody>
                    <a:bodyPr/>
                    <a:lstStyle/>
                    <a:p>
                      <a:pPr algn="l">
                        <a:lnSpc>
                          <a:spcPct val="107000"/>
                        </a:lnSpc>
                        <a:spcAft>
                          <a:spcPts val="800"/>
                        </a:spcAft>
                      </a:pPr>
                      <a:r>
                        <a:rPr lang="en-GB" sz="1700">
                          <a:solidFill>
                            <a:srgbClr val="000000"/>
                          </a:solidFill>
                          <a:effectLst/>
                          <a:latin typeface="Calibri" panose="020F0502020204030204" pitchFamily="34" charset="0"/>
                          <a:ea typeface="Calibri" panose="020F0502020204030204" pitchFamily="34" charset="0"/>
                          <a:cs typeface="Calibri" panose="020F0502020204030204" pitchFamily="34" charset="0"/>
                        </a:rPr>
                        <a:t>Preliminary Demand Forecasting Model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310599"/>
                  </a:ext>
                </a:extLst>
              </a:tr>
              <a:tr h="601081">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Integration of Recommendation and Forecasting Models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9003776"/>
                  </a:ext>
                </a:extLst>
              </a:tr>
              <a:tr h="322757">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Testing Algorithm Effectiveness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184407"/>
                  </a:ext>
                </a:extLst>
              </a:tr>
              <a:tr h="322757">
                <a:tc>
                  <a:txBody>
                    <a:bodyPr/>
                    <a:lstStyle/>
                    <a:p>
                      <a:pPr algn="l">
                        <a:lnSpc>
                          <a:spcPct val="107000"/>
                        </a:lnSpc>
                        <a:spcAft>
                          <a:spcPts val="800"/>
                        </a:spcAft>
                      </a:pPr>
                      <a:r>
                        <a:rPr lang="en-GB" sz="1700">
                          <a:solidFill>
                            <a:srgbClr val="000000"/>
                          </a:solidFill>
                          <a:effectLst/>
                          <a:latin typeface="Calibri" panose="020F0502020204030204" pitchFamily="34" charset="0"/>
                          <a:ea typeface="Calibri" panose="020F0502020204030204" pitchFamily="34" charset="0"/>
                          <a:cs typeface="Calibri" panose="020F0502020204030204" pitchFamily="34" charset="0"/>
                        </a:rPr>
                        <a:t>First Draft of Project Report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1604576"/>
                  </a:ext>
                </a:extLst>
              </a:tr>
              <a:tr h="322757">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Revision of Draft and Corrections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April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6203916"/>
                  </a:ext>
                </a:extLst>
              </a:tr>
              <a:tr h="322757">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Complete Integration of Systems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6378025"/>
                  </a:ext>
                </a:extLst>
              </a:tr>
              <a:tr h="322757">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Initial System Testing and Debugging</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2003717"/>
                  </a:ext>
                </a:extLst>
              </a:tr>
              <a:tr h="601081">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 Experience Design for Recommendation System</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May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9364907"/>
                  </a:ext>
                </a:extLst>
              </a:tr>
              <a:tr h="322757">
                <a:tc>
                  <a:txBody>
                    <a:bodyPr/>
                    <a:lstStyle/>
                    <a:p>
                      <a:pPr algn="l">
                        <a:lnSpc>
                          <a:spcPct val="107000"/>
                        </a:lnSpc>
                        <a:spcAft>
                          <a:spcPts val="800"/>
                        </a:spcAft>
                      </a:pPr>
                      <a:r>
                        <a:rPr lang="en-GB" sz="1700">
                          <a:solidFill>
                            <a:srgbClr val="000000"/>
                          </a:solidFill>
                          <a:effectLst/>
                          <a:latin typeface="Calibri" panose="020F0502020204030204" pitchFamily="34" charset="0"/>
                          <a:ea typeface="Calibri" panose="020F0502020204030204" pitchFamily="34" charset="0"/>
                          <a:cs typeface="Calibri" panose="020F0502020204030204" pitchFamily="34" charset="0"/>
                        </a:rPr>
                        <a:t>Refinement of Demand Forecasting Model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3572969"/>
                  </a:ext>
                </a:extLst>
              </a:tr>
              <a:tr h="322757">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Second Round of Testing (User Testing)</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7316822"/>
                  </a:ext>
                </a:extLst>
              </a:tr>
              <a:tr h="322757">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Analysis of Testing Results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7902263"/>
                  </a:ext>
                </a:extLst>
              </a:tr>
              <a:tr h="322757">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Optimization and Final Adjustments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2390728"/>
                  </a:ext>
                </a:extLst>
              </a:tr>
              <a:tr h="322757">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Preparation of User Documentation</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532224"/>
                  </a:ext>
                </a:extLst>
              </a:tr>
              <a:tr h="322757">
                <a:tc>
                  <a:txBody>
                    <a:bodyPr/>
                    <a:lstStyle/>
                    <a:p>
                      <a:pPr algn="l">
                        <a:lnSpc>
                          <a:spcPct val="107000"/>
                        </a:lnSpc>
                        <a:spcAft>
                          <a:spcPts val="800"/>
                        </a:spcAft>
                      </a:pPr>
                      <a:r>
                        <a:rPr lang="en-GB"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Final Report Revision</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r>
                        <a:rPr lang="en-GB"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June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106403" marR="106403" marT="0"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8369616"/>
                  </a:ext>
                </a:extLst>
              </a:tr>
            </a:tbl>
          </a:graphicData>
        </a:graphic>
      </p:graphicFrame>
    </p:spTree>
    <p:extLst>
      <p:ext uri="{BB962C8B-B14F-4D97-AF65-F5344CB8AC3E}">
        <p14:creationId xmlns:p14="http://schemas.microsoft.com/office/powerpoint/2010/main" val="331062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4975B77-3562-FBE8-698E-E7DFAB408968}"/>
              </a:ext>
            </a:extLst>
          </p:cNvPr>
          <p:cNvSpPr txBox="1"/>
          <p:nvPr/>
        </p:nvSpPr>
        <p:spPr>
          <a:xfrm>
            <a:off x="1155558" y="637762"/>
            <a:ext cx="4284397" cy="55767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600" kern="1200">
                <a:solidFill>
                  <a:schemeClr val="bg1"/>
                </a:solidFill>
                <a:latin typeface="+mj-lt"/>
                <a:ea typeface="+mj-ea"/>
                <a:cs typeface="+mj-cs"/>
              </a:rPr>
              <a:t>Thank you</a:t>
            </a:r>
          </a:p>
        </p:txBody>
      </p:sp>
      <p:sp>
        <p:nvSpPr>
          <p:cNvPr id="9" name="Rectangle 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13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a:extLst>
              <a:ext uri="{FF2B5EF4-FFF2-40B4-BE49-F238E27FC236}">
                <a16:creationId xmlns:a16="http://schemas.microsoft.com/office/drawing/2014/main" id="{23A70DE2-E172-48B4-8B74-44AF1420F9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130411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3069</TotalTime>
  <Words>902</Words>
  <Application>Microsoft Office PowerPoint</Application>
  <PresentationFormat>Widescreen</PresentationFormat>
  <Paragraphs>86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Tatenda Mawango</dc:creator>
  <cp:lastModifiedBy>Tatenda Mawango</cp:lastModifiedBy>
  <cp:revision>5</cp:revision>
  <dcterms:created xsi:type="dcterms:W3CDTF">2024-03-03T19:01:21Z</dcterms:created>
  <dcterms:modified xsi:type="dcterms:W3CDTF">2024-03-06T18:18:27Z</dcterms:modified>
</cp:coreProperties>
</file>