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3CEF3-56A3-47F5-876F-A8E06AEF91D7}" type="datetimeFigureOut">
              <a:rPr lang="ru-RU" smtClean="0"/>
              <a:pPr/>
              <a:t>24.03.2017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D39A5-D75A-46F0-AF7A-5FDC91527AF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CF77-44FA-4063-AC88-41C04E64AFE7}" type="datetime1">
              <a:rPr lang="ru-RU" smtClean="0"/>
              <a:pPr/>
              <a:t>24.03.2017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FE01-FBD4-42DE-A2A7-63648E53C0A0}" type="datetime1">
              <a:rPr lang="ru-RU" smtClean="0"/>
              <a:pPr/>
              <a:t>24.03.2017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C015-79AF-4F67-8DF7-B523CB80DC00}" type="datetime1">
              <a:rPr lang="ru-RU" smtClean="0"/>
              <a:pPr/>
              <a:t>24.03.2017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0A50-91F7-41D8-AF12-96D0099F74E1}" type="datetime1">
              <a:rPr lang="ru-RU" smtClean="0"/>
              <a:pPr/>
              <a:t>24.03.2017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1942-1BB3-4850-822A-AFCAEF4BEA2A}" type="datetime1">
              <a:rPr lang="ru-RU" smtClean="0"/>
              <a:pPr/>
              <a:t>24.03.2017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DB1A-2833-4E36-9C18-D4AFA94A1622}" type="datetime1">
              <a:rPr lang="ru-RU" smtClean="0"/>
              <a:pPr/>
              <a:t>24.03.2017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1139-5E9F-4E28-8472-6417BFC4F177}" type="datetime1">
              <a:rPr lang="ru-RU" smtClean="0"/>
              <a:pPr/>
              <a:t>24.03.2017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3E88-72E3-41F6-9A6B-479D3C79D976}" type="datetime1">
              <a:rPr lang="ru-RU" smtClean="0"/>
              <a:pPr/>
              <a:t>24.03.2017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8034-960D-452C-91BD-4E70F8E04206}" type="datetime1">
              <a:rPr lang="ru-RU" smtClean="0"/>
              <a:pPr/>
              <a:t>24.03.2017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DEB4-15CF-40D0-93EB-1F0891358291}" type="datetime1">
              <a:rPr lang="ru-RU" smtClean="0"/>
              <a:pPr/>
              <a:t>24.03.2017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E25B-BBC3-4845-92CE-2FDD7558618A}" type="datetime1">
              <a:rPr lang="ru-RU" smtClean="0"/>
              <a:pPr/>
              <a:t>24.03.2017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07E1E-C221-4F36-B890-2C958FA4601C}" type="datetime1">
              <a:rPr lang="ru-RU" smtClean="0"/>
              <a:pPr/>
              <a:t>24.03.2017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1CC56-A519-4FB6-B81C-19EA2363F3D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96" y="357166"/>
            <a:ext cx="7772400" cy="1470025"/>
          </a:xfrm>
        </p:spPr>
        <p:txBody>
          <a:bodyPr/>
          <a:lstStyle/>
          <a:p>
            <a:r>
              <a:rPr lang="ru-RU" b="1" dirty="0" smtClean="0"/>
              <a:t>Структура и принципы работы ИНТЕРНЕТ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48" y="1785926"/>
            <a:ext cx="8001056" cy="457203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Интернет состоит из множества локальных и глобальных сетей, принадлежащих различным компаниям и предприятиям, работающих по самым разнообразным протоколам, связанных между собой различными линиями связи, физически передающих данные по телефонным проводам, оптоволокну, через спутники и радиомодемы.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1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Структура и принципы работы ИНТЕРНЕТ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Пользователю неудобно запоминать такие адреса, которые к тому же могут изменяться. Поэтому в Интернет существует </a:t>
            </a:r>
            <a:r>
              <a:rPr lang="ru-RU" b="1" dirty="0"/>
              <a:t>Доменная Служба Имен</a:t>
            </a:r>
            <a:r>
              <a:rPr lang="ru-RU" dirty="0"/>
              <a:t> (DNS - </a:t>
            </a:r>
            <a:r>
              <a:rPr lang="ru-RU" dirty="0" err="1"/>
              <a:t>Domain</a:t>
            </a:r>
            <a:r>
              <a:rPr lang="ru-RU" dirty="0"/>
              <a:t> </a:t>
            </a:r>
            <a:r>
              <a:rPr lang="ru-RU" dirty="0" err="1"/>
              <a:t>Name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), которая позволяет каждый компьютер назвать по имени. В сети существуют миллионы компьютеров, и чтобы имена не повторялись, они разделены по независимым доменам.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10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Структура и принципы работы ИНТЕРНЕТ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Таким образом адрес компьютера выглядит как несколько доменов, разделенных точкой:</a:t>
            </a:r>
          </a:p>
          <a:p>
            <a:pPr>
              <a:buNone/>
            </a:pPr>
            <a:r>
              <a:rPr lang="ru-RU" dirty="0"/>
              <a:t>&lt;сегмент </a:t>
            </a:r>
            <a:r>
              <a:rPr lang="ru-RU" dirty="0" err="1"/>
              <a:t>n</a:t>
            </a:r>
            <a:r>
              <a:rPr lang="ru-RU" dirty="0"/>
              <a:t>&gt;. … &lt;сегмент 3&gt;.&lt;сегмент 2&gt;.&lt;сегмент 1&gt;.</a:t>
            </a:r>
          </a:p>
          <a:p>
            <a:pPr>
              <a:buNone/>
            </a:pPr>
            <a:r>
              <a:rPr lang="ru-RU" dirty="0"/>
              <a:t>Здесь сегмент 1 – домен 1 уровня, сегмент 2 – домен 2 уровня и т.д.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11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Структура и принципы работы ИНТЕРНЕТ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4800" b="1" dirty="0"/>
              <a:t>Доменное имя</a:t>
            </a:r>
            <a:r>
              <a:rPr lang="ru-RU" sz="4800" dirty="0"/>
              <a:t> - это уникальное имя, которое данный поставщик услуг избрал себе для идентификации, например: </a:t>
            </a:r>
            <a:r>
              <a:rPr lang="ru-RU" sz="4800" dirty="0" err="1"/>
              <a:t>ic.vrn.ru</a:t>
            </a:r>
            <a:r>
              <a:rPr lang="ru-RU" sz="4800" dirty="0"/>
              <a:t> или </a:t>
            </a:r>
            <a:r>
              <a:rPr lang="ru-RU" sz="4800" dirty="0" err="1"/>
              <a:t>yahoo.com</a:t>
            </a:r>
            <a:endParaRPr lang="ru-RU" sz="4800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12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Структура и принципы работы ИНТЕРНЕТ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600" dirty="0"/>
              <a:t>Например, доменный адрес (доменное имя) </a:t>
            </a:r>
            <a:r>
              <a:rPr lang="ru-RU" sz="3600" dirty="0" err="1"/>
              <a:t>www.microsoft.com</a:t>
            </a:r>
            <a:r>
              <a:rPr lang="ru-RU" sz="3600" dirty="0"/>
              <a:t> обозначает компьютер с именем </a:t>
            </a:r>
            <a:r>
              <a:rPr lang="ru-RU" sz="3600" dirty="0" err="1"/>
              <a:t>www</a:t>
            </a:r>
            <a:r>
              <a:rPr lang="ru-RU" sz="3600" dirty="0"/>
              <a:t> в домене </a:t>
            </a:r>
            <a:r>
              <a:rPr lang="ru-RU" sz="3600" dirty="0" err="1"/>
              <a:t>microsoft.com</a:t>
            </a:r>
            <a:r>
              <a:rPr lang="ru-RU" sz="3600" dirty="0"/>
              <a:t>. </a:t>
            </a:r>
            <a:r>
              <a:rPr lang="ru-RU" sz="3600" dirty="0" err="1"/>
              <a:t>Microsoft</a:t>
            </a:r>
            <a:r>
              <a:rPr lang="ru-RU" sz="3600" dirty="0"/>
              <a:t> – это название фирмы, </a:t>
            </a:r>
            <a:r>
              <a:rPr lang="ru-RU" sz="3600" dirty="0" err="1"/>
              <a:t>com</a:t>
            </a:r>
            <a:r>
              <a:rPr lang="ru-RU" sz="3600" dirty="0"/>
              <a:t> - это домен коммерческих организаций. Имя компьютера </a:t>
            </a:r>
            <a:r>
              <a:rPr lang="ru-RU" sz="3600" dirty="0" err="1"/>
              <a:t>www</a:t>
            </a:r>
            <a:r>
              <a:rPr lang="ru-RU" sz="3600" dirty="0"/>
              <a:t> говорит о том, что на этом компьютере находится WWW-сервис.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13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Структура и принципы работы ИНТЕРНЕТ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4000" dirty="0"/>
              <a:t>Это стандартный вид адреса серверов крупных фирм (например, </a:t>
            </a:r>
            <a:r>
              <a:rPr lang="ru-RU" sz="4000" dirty="0" err="1"/>
              <a:t>www.intel.com</a:t>
            </a:r>
            <a:r>
              <a:rPr lang="ru-RU" sz="4000" dirty="0"/>
              <a:t>, </a:t>
            </a:r>
            <a:r>
              <a:rPr lang="ru-RU" sz="4000" dirty="0" err="1"/>
              <a:t>www.amd.com</a:t>
            </a:r>
            <a:r>
              <a:rPr lang="ru-RU" sz="4000" dirty="0"/>
              <a:t> и т.д.). Имена компьютеров в разных доменах могут повторяться. Кроме того, один компьютер в сети может иметь несколько DNS-имен.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14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Структура и принципы работы ИНТЕРНЕТ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92922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3600" dirty="0"/>
              <a:t>Домен 1 уровня обычно определяет страну местоположения сервера (</a:t>
            </a:r>
            <a:r>
              <a:rPr lang="ru-RU" sz="3600" dirty="0" err="1"/>
              <a:t>ru</a:t>
            </a:r>
            <a:r>
              <a:rPr lang="ru-RU" sz="3600" dirty="0"/>
              <a:t> – Россия; </a:t>
            </a:r>
            <a:r>
              <a:rPr lang="ru-RU" sz="3600" dirty="0" err="1"/>
              <a:t>ua</a:t>
            </a:r>
            <a:r>
              <a:rPr lang="ru-RU" sz="3600" dirty="0"/>
              <a:t> – Украина; </a:t>
            </a:r>
            <a:r>
              <a:rPr lang="ru-RU" sz="3600" dirty="0" err="1"/>
              <a:t>uk</a:t>
            </a:r>
            <a:r>
              <a:rPr lang="ru-RU" sz="3600" dirty="0"/>
              <a:t> – Великобритания; </a:t>
            </a:r>
            <a:r>
              <a:rPr lang="ru-RU" sz="3600" dirty="0" err="1"/>
              <a:t>de</a:t>
            </a:r>
            <a:r>
              <a:rPr lang="ru-RU" sz="3600" dirty="0"/>
              <a:t> – Германия) или вид организации (</a:t>
            </a:r>
            <a:r>
              <a:rPr lang="ru-RU" sz="3600" dirty="0" err="1"/>
              <a:t>com</a:t>
            </a:r>
            <a:r>
              <a:rPr lang="ru-RU" sz="3600" dirty="0"/>
              <a:t> – коммерческие организации; </a:t>
            </a:r>
            <a:r>
              <a:rPr lang="ru-RU" sz="3600" dirty="0" err="1"/>
              <a:t>edu</a:t>
            </a:r>
            <a:r>
              <a:rPr lang="ru-RU" sz="3600" dirty="0"/>
              <a:t> - научные и учебные организации; </a:t>
            </a:r>
            <a:r>
              <a:rPr lang="ru-RU" sz="3600" dirty="0" err="1"/>
              <a:t>gov</a:t>
            </a:r>
            <a:r>
              <a:rPr lang="ru-RU" sz="3600" dirty="0"/>
              <a:t> - правительственные учреждения; </a:t>
            </a:r>
            <a:r>
              <a:rPr lang="ru-RU" sz="3600" dirty="0" err="1"/>
              <a:t>org</a:t>
            </a:r>
            <a:r>
              <a:rPr lang="ru-RU" sz="3600" dirty="0"/>
              <a:t> – некоммерческие организации).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15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Структура и принципы работы ИНТЕРНЕТ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dirty="0"/>
              <a:t>Когда вводится доменное имя, например, </a:t>
            </a:r>
            <a:r>
              <a:rPr lang="ru-RU" dirty="0" err="1"/>
              <a:t>www.mrsu.ru</a:t>
            </a:r>
            <a:r>
              <a:rPr lang="ru-RU" dirty="0"/>
              <a:t>, компьютер должен преобразовать его в адрес. Чтобы это сделать, компьютер посылает запрос серверу DNS, начиная с правой части доменного имени и двигаясь влево. Его программное обеспечение знает, как связаться с корневым сервером, на котором хранятся адреса серверов имён домена первого уровня (крайней правой части имени, например, </a:t>
            </a:r>
            <a:r>
              <a:rPr lang="ru-RU" dirty="0" err="1"/>
              <a:t>ru</a:t>
            </a:r>
            <a:r>
              <a:rPr lang="ru-RU" dirty="0"/>
              <a:t>).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16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Структура и принципы работы ИНТЕРНЕТ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Таким образом, сервер запрашивает у корневого сервера адрес компьютера, отвечающего за домен </a:t>
            </a:r>
            <a:r>
              <a:rPr lang="ru-RU" dirty="0" err="1"/>
              <a:t>ru</a:t>
            </a:r>
            <a:r>
              <a:rPr lang="ru-RU" dirty="0"/>
              <a:t>. Получив информацию, он связывается с этим компьютером и запрашивает у него адрес сервера </a:t>
            </a:r>
            <a:r>
              <a:rPr lang="ru-RU" dirty="0" err="1"/>
              <a:t>mrsu</a:t>
            </a:r>
            <a:r>
              <a:rPr lang="ru-RU" dirty="0"/>
              <a:t>. После этого от сервера </a:t>
            </a:r>
            <a:r>
              <a:rPr lang="ru-RU" dirty="0" err="1"/>
              <a:t>mrsu</a:t>
            </a:r>
            <a:r>
              <a:rPr lang="ru-RU" dirty="0"/>
              <a:t> он получает адрес </a:t>
            </a:r>
            <a:r>
              <a:rPr lang="ru-RU" dirty="0" err="1"/>
              <a:t>www</a:t>
            </a:r>
            <a:r>
              <a:rPr lang="ru-RU" dirty="0"/>
              <a:t> компьютера, который и был целью данной прикладной программы.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17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Структура и принципы работы ИНТЕРНЕТ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2598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600" dirty="0"/>
              <a:t>Данные в Интернет пересылаются не целыми файлами, а небольшими блоками, которые называются </a:t>
            </a:r>
            <a:r>
              <a:rPr lang="ru-RU" sz="3600" b="1" dirty="0"/>
              <a:t>пакетами</a:t>
            </a:r>
            <a:r>
              <a:rPr lang="ru-RU" sz="3600" dirty="0"/>
              <a:t>. Каждый пакет содержит в себе адреса компьютеров отправителя и получателя, передаваемые данные и порядковый номер пакета в общем потоке данных.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18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Структура и принципы работы ИНТЕРНЕТ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3600" dirty="0"/>
              <a:t>Благодаря тому, что каждый пакет содержит все необходимые данные, он может доставляться независимо от других, и довольно часто случается так, что пакеты добираются до места назначения разными путями. А компьютер-получатель затем выбирает из пакетов данные и собирает из них тот файл, который был заказан.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19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Структура и принципы работы ИНТЕРНЕТ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4000" dirty="0" smtClean="0"/>
              <a:t>За </a:t>
            </a:r>
            <a:r>
              <a:rPr lang="ru-RU" sz="4000" dirty="0"/>
              <a:t>Интернет никто централизовано не платит, каждый платит за свою часть. Представители сетей собираются вместе и решают, как им соединяться друг с другом и содержать эти взаимосвязи.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2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Структура и принципы работы ИНТЕРНЕТ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Для идентификации служб используются порты. </a:t>
            </a:r>
            <a:r>
              <a:rPr lang="ru-RU" b="1" dirty="0"/>
              <a:t>Порт</a:t>
            </a:r>
            <a:r>
              <a:rPr lang="ru-RU" dirty="0"/>
              <a:t> - это число, которое добавляется к адресу компьютера, которое указывает на программу, для которой данные предназначены. Каждой программе, запущенной на компьютере, соответствует определенный порт, и она реагирует только на те пакеты, которые этому порту адресованы.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20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Структура и принципы работы ИНТЕРНЕТ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sz="4400" dirty="0"/>
              <a:t>Существует большое количество стандартных портов, соответствующих определенным службам, например, 21 - FTP; 23 - </a:t>
            </a:r>
            <a:r>
              <a:rPr lang="ru-RU" sz="4400" dirty="0" err="1"/>
              <a:t>telnet</a:t>
            </a:r>
            <a:r>
              <a:rPr lang="ru-RU" sz="4400" dirty="0"/>
              <a:t>; 25 - SMTP; 80 - HTTP; 110 - POP3; 70 - </a:t>
            </a:r>
            <a:r>
              <a:rPr lang="ru-RU" sz="4400" dirty="0" err="1"/>
              <a:t>Gopher</a:t>
            </a:r>
            <a:r>
              <a:rPr lang="ru-RU" sz="4400" dirty="0"/>
              <a:t> и т.д.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21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Структура и принципы работы ИНТЕРНЕТ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0066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dirty="0"/>
              <a:t>В Интернет используются не просто доменные имена, а универсальные указатели ресурсов </a:t>
            </a:r>
            <a:r>
              <a:rPr lang="ru-RU" b="1" dirty="0"/>
              <a:t>URL</a:t>
            </a:r>
            <a:r>
              <a:rPr lang="ru-RU" dirty="0"/>
              <a:t> (</a:t>
            </a:r>
            <a:r>
              <a:rPr lang="ru-RU" dirty="0" err="1"/>
              <a:t>Universal</a:t>
            </a:r>
            <a:r>
              <a:rPr lang="ru-RU" dirty="0"/>
              <a:t> </a:t>
            </a:r>
            <a:r>
              <a:rPr lang="ru-RU" dirty="0" err="1"/>
              <a:t>Resource</a:t>
            </a:r>
            <a:r>
              <a:rPr lang="ru-RU" dirty="0"/>
              <a:t> </a:t>
            </a:r>
            <a:r>
              <a:rPr lang="ru-RU" dirty="0" err="1"/>
              <a:t>Locator</a:t>
            </a:r>
            <a:r>
              <a:rPr lang="ru-RU" dirty="0"/>
              <a:t>).</a:t>
            </a:r>
          </a:p>
          <a:p>
            <a:pPr>
              <a:buNone/>
            </a:pPr>
            <a:r>
              <a:rPr lang="ru-RU" dirty="0"/>
              <a:t>URL включает в себя:</a:t>
            </a:r>
          </a:p>
          <a:p>
            <a:pPr lvl="0"/>
            <a:r>
              <a:rPr lang="ru-RU" dirty="0"/>
              <a:t>метод доступа к ресурсу, т.е. протокол доступа (</a:t>
            </a:r>
            <a:r>
              <a:rPr lang="ru-RU" dirty="0" err="1"/>
              <a:t>http</a:t>
            </a:r>
            <a:r>
              <a:rPr lang="ru-RU" dirty="0"/>
              <a:t>, </a:t>
            </a:r>
            <a:r>
              <a:rPr lang="ru-RU" dirty="0" err="1"/>
              <a:t>gopher</a:t>
            </a:r>
            <a:r>
              <a:rPr lang="ru-RU" dirty="0"/>
              <a:t>, WAIS, </a:t>
            </a:r>
            <a:r>
              <a:rPr lang="ru-RU" dirty="0" err="1"/>
              <a:t>ftp</a:t>
            </a:r>
            <a:r>
              <a:rPr lang="ru-RU" dirty="0"/>
              <a:t>, </a:t>
            </a:r>
            <a:r>
              <a:rPr lang="ru-RU" dirty="0" err="1"/>
              <a:t>file</a:t>
            </a:r>
            <a:r>
              <a:rPr lang="ru-RU" dirty="0"/>
              <a:t>, </a:t>
            </a:r>
            <a:r>
              <a:rPr lang="ru-RU" dirty="0" err="1"/>
              <a:t>telnet</a:t>
            </a:r>
            <a:r>
              <a:rPr lang="ru-RU" dirty="0"/>
              <a:t> и др.); </a:t>
            </a:r>
          </a:p>
          <a:p>
            <a:pPr lvl="0"/>
            <a:r>
              <a:rPr lang="ru-RU" dirty="0"/>
              <a:t>сетевой адрес ресурса (имя </a:t>
            </a:r>
            <a:r>
              <a:rPr lang="ru-RU" dirty="0" err="1"/>
              <a:t>хост-машины</a:t>
            </a:r>
            <a:r>
              <a:rPr lang="ru-RU" dirty="0"/>
              <a:t> и домена); </a:t>
            </a:r>
          </a:p>
          <a:p>
            <a:pPr lvl="0"/>
            <a:r>
              <a:rPr lang="ru-RU" dirty="0"/>
              <a:t>полный путь к файлу на сервере.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22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Структура и принципы работы ИНТЕРНЕТ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sz="3600" dirty="0"/>
              <a:t>В общем виде формат URL выглядит так:</a:t>
            </a:r>
          </a:p>
          <a:p>
            <a:pPr>
              <a:buNone/>
            </a:pPr>
            <a:r>
              <a:rPr lang="en-US" sz="3600" b="1" dirty="0"/>
              <a:t>method://host.domain[:port]/path</a:t>
            </a:r>
            <a:r>
              <a:rPr lang="en-US" sz="3600" b="1" dirty="0" smtClean="0"/>
              <a:t>/</a:t>
            </a:r>
            <a:endParaRPr lang="ru-RU" sz="3600" b="1" dirty="0" smtClean="0"/>
          </a:p>
          <a:p>
            <a:pPr>
              <a:buNone/>
            </a:pPr>
            <a:r>
              <a:rPr lang="en-US" sz="3600" b="1" dirty="0" smtClean="0"/>
              <a:t>filename</a:t>
            </a:r>
            <a:r>
              <a:rPr lang="en-US" sz="3600" dirty="0"/>
              <a:t>,</a:t>
            </a:r>
            <a:endParaRPr lang="ru-RU" sz="3600" dirty="0"/>
          </a:p>
          <a:p>
            <a:pPr>
              <a:buNone/>
            </a:pPr>
            <a:r>
              <a:rPr lang="ru-RU" sz="3600" dirty="0"/>
              <a:t>где </a:t>
            </a:r>
            <a:r>
              <a:rPr lang="ru-RU" sz="3600" dirty="0" err="1"/>
              <a:t>method</a:t>
            </a:r>
            <a:r>
              <a:rPr lang="ru-RU" sz="3600" dirty="0"/>
              <a:t> - одно из значений, перечисленных ниже:</a:t>
            </a:r>
          </a:p>
          <a:p>
            <a:r>
              <a:rPr lang="ru-RU" sz="3600" b="1" dirty="0" err="1"/>
              <a:t>file</a:t>
            </a:r>
            <a:r>
              <a:rPr lang="ru-RU" sz="3600" dirty="0"/>
              <a:t> - файл на локальной системе;</a:t>
            </a:r>
          </a:p>
          <a:p>
            <a:r>
              <a:rPr lang="ru-RU" sz="3600" b="1" dirty="0" err="1"/>
              <a:t>http</a:t>
            </a:r>
            <a:r>
              <a:rPr lang="ru-RU" sz="3600" dirty="0"/>
              <a:t> - файл на </a:t>
            </a:r>
            <a:r>
              <a:rPr lang="ru-RU" sz="3600" dirty="0" err="1"/>
              <a:t>World</a:t>
            </a:r>
            <a:r>
              <a:rPr lang="ru-RU" sz="3600" dirty="0"/>
              <a:t> </a:t>
            </a:r>
            <a:r>
              <a:rPr lang="ru-RU" sz="3600" dirty="0" err="1"/>
              <a:t>Wide</a:t>
            </a:r>
            <a:r>
              <a:rPr lang="ru-RU" sz="3600" dirty="0"/>
              <a:t> </a:t>
            </a:r>
            <a:r>
              <a:rPr lang="ru-RU" sz="3600" dirty="0" err="1"/>
              <a:t>Web</a:t>
            </a:r>
            <a:r>
              <a:rPr lang="ru-RU" sz="3600" dirty="0"/>
              <a:t> сервере;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23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Структура и принципы работы ИНТЕРНЕТ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err="1"/>
              <a:t>gopher</a:t>
            </a:r>
            <a:r>
              <a:rPr lang="ru-RU" dirty="0"/>
              <a:t> - файл на </a:t>
            </a:r>
            <a:r>
              <a:rPr lang="ru-RU" dirty="0" err="1"/>
              <a:t>Gopher</a:t>
            </a:r>
            <a:r>
              <a:rPr lang="ru-RU" dirty="0"/>
              <a:t> сервере;</a:t>
            </a:r>
          </a:p>
          <a:p>
            <a:r>
              <a:rPr lang="en-US" b="1" dirty="0"/>
              <a:t>wais</a:t>
            </a:r>
            <a:r>
              <a:rPr lang="en-US" dirty="0"/>
              <a:t> - </a:t>
            </a:r>
            <a:r>
              <a:rPr lang="ru-RU" dirty="0"/>
              <a:t>файл на</a:t>
            </a:r>
            <a:r>
              <a:rPr lang="en-US" dirty="0"/>
              <a:t> WAIS (Wide Area Information Server) </a:t>
            </a:r>
            <a:r>
              <a:rPr lang="ru-RU" dirty="0"/>
              <a:t>сервере</a:t>
            </a:r>
            <a:r>
              <a:rPr lang="en-US" dirty="0"/>
              <a:t>;</a:t>
            </a:r>
            <a:endParaRPr lang="ru-RU" dirty="0"/>
          </a:p>
          <a:p>
            <a:r>
              <a:rPr lang="ru-RU" b="1" dirty="0" err="1"/>
              <a:t>news</a:t>
            </a:r>
            <a:r>
              <a:rPr lang="ru-RU" dirty="0"/>
              <a:t> - группа новостей телеконференции </a:t>
            </a:r>
            <a:r>
              <a:rPr lang="ru-RU" dirty="0" err="1"/>
              <a:t>Usenet</a:t>
            </a:r>
            <a:r>
              <a:rPr lang="ru-RU" dirty="0"/>
              <a:t>;</a:t>
            </a:r>
          </a:p>
          <a:p>
            <a:r>
              <a:rPr lang="ru-RU" b="1" dirty="0" err="1"/>
              <a:t>telnet</a:t>
            </a:r>
            <a:r>
              <a:rPr lang="ru-RU" dirty="0"/>
              <a:t> - выход на ресурсы сети </a:t>
            </a:r>
            <a:r>
              <a:rPr lang="ru-RU" dirty="0" err="1"/>
              <a:t>Telnet</a:t>
            </a:r>
            <a:r>
              <a:rPr lang="ru-RU" dirty="0"/>
              <a:t>;</a:t>
            </a:r>
          </a:p>
          <a:p>
            <a:r>
              <a:rPr lang="ru-RU" b="1" dirty="0" err="1"/>
              <a:t>ftp</a:t>
            </a:r>
            <a:r>
              <a:rPr lang="ru-RU" dirty="0"/>
              <a:t> – файл на FTP – сервере.</a:t>
            </a:r>
          </a:p>
          <a:p>
            <a:r>
              <a:rPr lang="ru-RU" dirty="0" err="1"/>
              <a:t>host.domain</a:t>
            </a:r>
            <a:r>
              <a:rPr lang="ru-RU" dirty="0"/>
              <a:t> – доменное имя в сети Интернет.</a:t>
            </a:r>
          </a:p>
          <a:p>
            <a:r>
              <a:rPr lang="ru-RU" dirty="0" err="1"/>
              <a:t>port</a:t>
            </a:r>
            <a:r>
              <a:rPr lang="ru-RU" dirty="0"/>
              <a:t> - число, которое необходимо указывать, если метод требует номер порта.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24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Структура и принципы работы ИНТЕРНЕТ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sz="3600" dirty="0"/>
              <a:t>Пример: </a:t>
            </a:r>
            <a:r>
              <a:rPr lang="ru-RU" sz="3600" b="1" dirty="0"/>
              <a:t>http://support.vrn.ru/archive/index.html</a:t>
            </a:r>
            <a:r>
              <a:rPr lang="ru-RU" sz="3600" dirty="0"/>
              <a:t>.</a:t>
            </a:r>
          </a:p>
          <a:p>
            <a:pPr>
              <a:buNone/>
            </a:pPr>
            <a:r>
              <a:rPr lang="ru-RU" sz="3600" dirty="0"/>
              <a:t>Префикс http:// указывает, что далее следует адрес Web-страницы, /</a:t>
            </a:r>
            <a:r>
              <a:rPr lang="ru-RU" sz="3600" dirty="0" err="1"/>
              <a:t>archive</a:t>
            </a:r>
            <a:r>
              <a:rPr lang="ru-RU" sz="3600" dirty="0"/>
              <a:t> описывает каталог с именем </a:t>
            </a:r>
            <a:r>
              <a:rPr lang="ru-RU" sz="3600" dirty="0" err="1"/>
              <a:t>archiv</a:t>
            </a:r>
            <a:r>
              <a:rPr lang="ru-RU" sz="3600" dirty="0"/>
              <a:t> на сервере </a:t>
            </a:r>
            <a:r>
              <a:rPr lang="ru-RU" sz="3600" dirty="0" err="1"/>
              <a:t>support.vrn.ru</a:t>
            </a:r>
            <a:r>
              <a:rPr lang="ru-RU" sz="3600" dirty="0"/>
              <a:t>, а </a:t>
            </a:r>
            <a:r>
              <a:rPr lang="ru-RU" sz="3600" dirty="0" err="1"/>
              <a:t>index.html</a:t>
            </a:r>
            <a:r>
              <a:rPr lang="ru-RU" sz="3600" dirty="0"/>
              <a:t> - имя файла.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25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Структура и принципы работы ИНТЕРНЕТ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92922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Некоторые </a:t>
            </a:r>
            <a:r>
              <a:rPr lang="ru-RU" dirty="0"/>
              <a:t>наиболее часто встречающиеся названия компьютеров сети </a:t>
            </a:r>
            <a:r>
              <a:rPr lang="ru-RU" dirty="0" smtClean="0"/>
              <a:t>Интернет:</a:t>
            </a:r>
          </a:p>
          <a:p>
            <a:r>
              <a:rPr lang="ru-RU" b="1" dirty="0"/>
              <a:t>Сервер</a:t>
            </a:r>
            <a:r>
              <a:rPr lang="ru-RU" dirty="0"/>
              <a:t> в сети Интернет - это компьютер, обеспечивающий обслуживание пользователей сети: разделяемый доступ к дискам, файлам, принтеру, системе электронной почты. Обычно сервер - это совокупность аппаратного и программного обеспечения.</a:t>
            </a:r>
          </a:p>
          <a:p>
            <a:r>
              <a:rPr lang="ru-RU" b="1" dirty="0"/>
              <a:t>Сайт</a:t>
            </a:r>
            <a:r>
              <a:rPr lang="ru-RU" dirty="0"/>
              <a:t> - обобщенное название совокупности документов в Интернет, связанных между собой ссылками.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26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Структура и принципы работы ИНТЕРНЕТ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Шлюз</a:t>
            </a:r>
            <a:r>
              <a:rPr lang="ru-RU" dirty="0"/>
              <a:t> (</a:t>
            </a:r>
            <a:r>
              <a:rPr lang="ru-RU" b="1" dirty="0" err="1"/>
              <a:t>gateway</a:t>
            </a:r>
            <a:r>
              <a:rPr lang="ru-RU" dirty="0"/>
              <a:t>)- это компьютер или система компьютеров со специальным программным обеспечением, позволяющая связываться двум сетям с разными протоколами.</a:t>
            </a:r>
          </a:p>
          <a:p>
            <a:r>
              <a:rPr lang="ru-RU" b="1" dirty="0"/>
              <a:t>Домашняя страница</a:t>
            </a:r>
            <a:r>
              <a:rPr lang="ru-RU" dirty="0"/>
              <a:t> - это персональная Web-страница конкретного пользователя или организации.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27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Протоколы передачи данных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Протокол - это набор соглашений, который определяет обмен данными между различными программами.</a:t>
            </a:r>
            <a:r>
              <a:rPr lang="ru-RU" dirty="0"/>
              <a:t> Протоколы задают способы передачи сообщений и обработки ошибок в сети, а также позволяют разрабатывать стандарты, не привязанные к конкретной аппаратной платформе.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28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Протоколы передачи данных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0720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600" dirty="0"/>
              <a:t>Сетевые протоколы предписывают правила работы компьютерам, которые подключены к сети. Они строятся по многоуровневому принципу. Протокол некоторого уровня определяет одно из технических правил связи. В настоящее время для сетевых протоколов используется модель OSI.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29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Структура и принципы работы ИНТЕРНЕТ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1500174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4400" dirty="0" smtClean="0"/>
              <a:t>Пользователь платит за подключение к некоторой региональной сети, которая в свою очередь платит за свой доступ сетевому владельцу государственного масштаба. </a:t>
            </a:r>
            <a:endParaRPr lang="ru-RU" sz="4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3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Протоколы передачи данных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4400" b="1" dirty="0" smtClean="0"/>
              <a:t>Модель OSI</a:t>
            </a:r>
            <a:r>
              <a:rPr lang="ru-RU" sz="4400" dirty="0" smtClean="0"/>
              <a:t>– это семиуровневая логическая модель работы сети. Модель OSI реализуется группой протоколов и правил связи, организованных в несколько уровней.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30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Протоколы передачи данных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/>
              <a:t>На </a:t>
            </a:r>
            <a:r>
              <a:rPr lang="ru-RU" sz="3600" b="1" dirty="0"/>
              <a:t>физическом</a:t>
            </a:r>
            <a:r>
              <a:rPr lang="ru-RU" sz="3600" dirty="0"/>
              <a:t> </a:t>
            </a:r>
            <a:r>
              <a:rPr lang="ru-RU" sz="3600" b="1" dirty="0"/>
              <a:t>уровне</a:t>
            </a:r>
            <a:r>
              <a:rPr lang="ru-RU" sz="3600" dirty="0"/>
              <a:t> определяются физические (механические, электрические, оптические) характеристики линий связи.</a:t>
            </a:r>
          </a:p>
          <a:p>
            <a:r>
              <a:rPr lang="ru-RU" sz="3600" dirty="0"/>
              <a:t>На </a:t>
            </a:r>
            <a:r>
              <a:rPr lang="ru-RU" sz="3600" b="1" dirty="0"/>
              <a:t>канальном</a:t>
            </a:r>
            <a:r>
              <a:rPr lang="ru-RU" sz="3600" dirty="0"/>
              <a:t> </a:t>
            </a:r>
            <a:r>
              <a:rPr lang="ru-RU" sz="3600" b="1" dirty="0"/>
              <a:t>уровне</a:t>
            </a:r>
            <a:r>
              <a:rPr lang="ru-RU" sz="3600" dirty="0"/>
              <a:t> определяются правила использования физического уровня узлами сети.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31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Протоколы передачи данных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143536"/>
          </a:xfrm>
        </p:spPr>
        <p:txBody>
          <a:bodyPr>
            <a:normAutofit/>
          </a:bodyPr>
          <a:lstStyle/>
          <a:p>
            <a:r>
              <a:rPr lang="ru-RU" b="1" dirty="0"/>
              <a:t>Сетевой</a:t>
            </a:r>
            <a:r>
              <a:rPr lang="ru-RU" dirty="0"/>
              <a:t> </a:t>
            </a:r>
            <a:r>
              <a:rPr lang="ru-RU" b="1" dirty="0"/>
              <a:t>уровень</a:t>
            </a:r>
            <a:r>
              <a:rPr lang="ru-RU" dirty="0"/>
              <a:t> отвечает за адресацию и доставку сообщений.</a:t>
            </a:r>
          </a:p>
          <a:p>
            <a:r>
              <a:rPr lang="ru-RU" b="1" dirty="0"/>
              <a:t>Транспортный</a:t>
            </a:r>
            <a:r>
              <a:rPr lang="ru-RU" dirty="0"/>
              <a:t> </a:t>
            </a:r>
            <a:r>
              <a:rPr lang="ru-RU" b="1" dirty="0"/>
              <a:t>уровень</a:t>
            </a:r>
            <a:r>
              <a:rPr lang="ru-RU" dirty="0"/>
              <a:t> контролирует очередность прохождения компонент сообщения.</a:t>
            </a:r>
          </a:p>
          <a:p>
            <a:r>
              <a:rPr lang="ru-RU" dirty="0"/>
              <a:t>Задача </a:t>
            </a:r>
            <a:r>
              <a:rPr lang="ru-RU" b="1" dirty="0" err="1"/>
              <a:t>сеансного</a:t>
            </a:r>
            <a:r>
              <a:rPr lang="ru-RU" dirty="0"/>
              <a:t> </a:t>
            </a:r>
            <a:r>
              <a:rPr lang="ru-RU" b="1" dirty="0"/>
              <a:t>уровня</a:t>
            </a:r>
            <a:r>
              <a:rPr lang="ru-RU" dirty="0"/>
              <a:t>- координация связи между двумя прикладными программами, работающими на разных рабочих станциях.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32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Протоколы передачи данных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00660"/>
          </a:xfrm>
        </p:spPr>
        <p:txBody>
          <a:bodyPr>
            <a:normAutofit/>
          </a:bodyPr>
          <a:lstStyle/>
          <a:p>
            <a:r>
              <a:rPr lang="ru-RU" b="1" dirty="0"/>
              <a:t>Уровень</a:t>
            </a:r>
            <a:r>
              <a:rPr lang="ru-RU" dirty="0"/>
              <a:t> </a:t>
            </a:r>
            <a:r>
              <a:rPr lang="ru-RU" b="1" dirty="0"/>
              <a:t>представления</a:t>
            </a:r>
            <a:r>
              <a:rPr lang="ru-RU" dirty="0"/>
              <a:t> служит для преобразования данных из внутреннего формата компьютера в формат передачи. Прикладной уровень является пограничным между прикладной программой и другими уровнями.</a:t>
            </a:r>
          </a:p>
          <a:p>
            <a:r>
              <a:rPr lang="ru-RU" b="1" dirty="0"/>
              <a:t>Прикладной</a:t>
            </a:r>
            <a:r>
              <a:rPr lang="ru-RU" dirty="0"/>
              <a:t> уровень обеспечивает удобный интерфейс связи сетевых программ пользователя.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33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Протоколы передачи данных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14353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b="1" dirty="0"/>
              <a:t>Протокол TCP/IP</a:t>
            </a:r>
            <a:r>
              <a:rPr lang="ru-RU" dirty="0"/>
              <a:t> - это два протокола нижнего уровня, являющиеся основой связи в Интернет. Протокол TCP (</a:t>
            </a:r>
            <a:r>
              <a:rPr lang="ru-RU" dirty="0" err="1"/>
              <a:t>Transmission</a:t>
            </a:r>
            <a:r>
              <a:rPr lang="ru-RU" dirty="0"/>
              <a:t> </a:t>
            </a:r>
            <a:r>
              <a:rPr lang="ru-RU" dirty="0" err="1"/>
              <a:t>Control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) разбивает передаваемую информацию на порции и нумерует все порции. С помощью протокола IP (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) все части передаются получателю. Далее с помощью протокола TCP проверяется, все ли части получены. При получении всех порций TCP располагает их в нужном порядке и собирает в единое целое.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34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Протоколы передачи данных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sz="3600" dirty="0"/>
              <a:t>Рассмотрим наиболее известные протоколы, используемые в сети </a:t>
            </a:r>
            <a:r>
              <a:rPr lang="ru-RU" sz="3600" dirty="0" smtClean="0"/>
              <a:t>Интернет:</a:t>
            </a:r>
            <a:endParaRPr lang="ru-RU" sz="3600" dirty="0"/>
          </a:p>
          <a:p>
            <a:r>
              <a:rPr lang="ru-RU" sz="3600" b="1" dirty="0"/>
              <a:t>HTTP</a:t>
            </a:r>
            <a:r>
              <a:rPr lang="ru-RU" sz="3600" dirty="0"/>
              <a:t> (</a:t>
            </a:r>
            <a:r>
              <a:rPr lang="ru-RU" sz="3600" dirty="0" err="1"/>
              <a:t>Hyper</a:t>
            </a:r>
            <a:r>
              <a:rPr lang="ru-RU" sz="3600" dirty="0"/>
              <a:t> </a:t>
            </a:r>
            <a:r>
              <a:rPr lang="ru-RU" sz="3600" dirty="0" err="1"/>
              <a:t>Text</a:t>
            </a:r>
            <a:r>
              <a:rPr lang="ru-RU" sz="3600" dirty="0"/>
              <a:t> </a:t>
            </a:r>
            <a:r>
              <a:rPr lang="ru-RU" sz="3600" dirty="0" err="1"/>
              <a:t>Transfer</a:t>
            </a:r>
            <a:r>
              <a:rPr lang="ru-RU" sz="3600" dirty="0"/>
              <a:t> </a:t>
            </a:r>
            <a:r>
              <a:rPr lang="ru-RU" sz="3600" dirty="0" err="1"/>
              <a:t>Protocol</a:t>
            </a:r>
            <a:r>
              <a:rPr lang="ru-RU" sz="3600" dirty="0"/>
              <a:t>) – это протокол передачи гипертекста. Протокол HTTP используется при пересылке Web-страниц с одного компьютера на другой.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35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Протоколы передачи данных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07209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b="1" dirty="0"/>
              <a:t>FTP</a:t>
            </a:r>
            <a:r>
              <a:rPr lang="ru-RU" dirty="0"/>
              <a:t> (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)- это протокол передачи файлов со специального файлового сервера на компьютер пользователя. FTP дает возможность абоненту обмениваться двоичными и текстовыми файлами с любым компьютером сети. Установив связь с удаленным компьютером, пользователь может скопировать файл с удаленного компьютера на свой или скопировать файл со своего компьютера на удаленный.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36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Протоколы передачи данных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3600" b="1" dirty="0"/>
              <a:t>POP</a:t>
            </a:r>
            <a:r>
              <a:rPr lang="ru-RU" sz="3600" dirty="0"/>
              <a:t> (</a:t>
            </a:r>
            <a:r>
              <a:rPr lang="ru-RU" sz="3600" dirty="0" err="1"/>
              <a:t>Post</a:t>
            </a:r>
            <a:r>
              <a:rPr lang="ru-RU" sz="3600" dirty="0"/>
              <a:t> </a:t>
            </a:r>
            <a:r>
              <a:rPr lang="ru-RU" sz="3600" dirty="0" err="1"/>
              <a:t>Office</a:t>
            </a:r>
            <a:r>
              <a:rPr lang="ru-RU" sz="3600" dirty="0"/>
              <a:t> </a:t>
            </a:r>
            <a:r>
              <a:rPr lang="ru-RU" sz="3600" dirty="0" err="1"/>
              <a:t>Protocol</a:t>
            </a:r>
            <a:r>
              <a:rPr lang="ru-RU" sz="3600" dirty="0"/>
              <a:t>) - это стандартный протокол почтового соединения. Серверы POP обрабатывают входящую почту, а протокол POP предназначен для обработки запросов на получение почты от клиентских почтовых программ.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37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Протоколы передачи данных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>
              <a:buNone/>
            </a:pPr>
            <a:r>
              <a:rPr lang="ru-RU" sz="4000" dirty="0"/>
              <a:t>Стандарт </a:t>
            </a:r>
            <a:r>
              <a:rPr lang="ru-RU" sz="4000" b="1" dirty="0"/>
              <a:t>SMTP</a:t>
            </a:r>
            <a:r>
              <a:rPr lang="ru-RU" sz="4000" dirty="0"/>
              <a:t> (</a:t>
            </a:r>
            <a:r>
              <a:rPr lang="ru-RU" sz="4000" dirty="0" err="1"/>
              <a:t>Simple</a:t>
            </a:r>
            <a:r>
              <a:rPr lang="ru-RU" sz="4000" dirty="0"/>
              <a:t> </a:t>
            </a:r>
            <a:r>
              <a:rPr lang="ru-RU" sz="4000" dirty="0" err="1"/>
              <a:t>Mail</a:t>
            </a:r>
            <a:r>
              <a:rPr lang="ru-RU" sz="4000" dirty="0"/>
              <a:t> </a:t>
            </a:r>
            <a:r>
              <a:rPr lang="ru-RU" sz="4000" dirty="0" err="1"/>
              <a:t>Transfer</a:t>
            </a:r>
            <a:r>
              <a:rPr lang="ru-RU" sz="4000" dirty="0"/>
              <a:t> </a:t>
            </a:r>
            <a:r>
              <a:rPr lang="ru-RU" sz="4000" dirty="0" err="1"/>
              <a:t>Protocol</a:t>
            </a:r>
            <a:r>
              <a:rPr lang="ru-RU" sz="4000" dirty="0"/>
              <a:t>) задает набор правил для передачи почты. Сервер SMTP возвращает либо подтверждение о приеме, либо сообщение об ошибке, либо запрашивает дополнительную информацию.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38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Протоколы передачи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/>
              <a:t>TELNET</a:t>
            </a:r>
            <a:r>
              <a:rPr lang="ru-RU" dirty="0"/>
              <a:t> – это протокол удаленного доступа. TELNET дает возможность абоненту работать на любой ЭВМ сети Интернет, как на своей собственной, то есть запускать программы, менять режим работы и т.д. На практике возможности лимитируются тем уровнем доступа, который задан администратором удаленной машины.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39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Структура и принципы работы ИНТЕРНЕТ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600" dirty="0" smtClean="0"/>
              <a:t>Интернет не имеет никакого собственника, здесь нет и специального органа управления, который бы контролировал всю работу сети Интернет. Локальные сети различных стран финансируются и управляются местными органами согласно политике данной страны.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4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Подключение к Интернет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4800" b="1" dirty="0"/>
              <a:t>Подключением к Интернет называют соединение компьютера с сервером, который постоянно подключен к Интернет.</a:t>
            </a:r>
            <a:endParaRPr lang="ru-RU" sz="4800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40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Подключение к Интернет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600" dirty="0"/>
              <a:t>Для подключения необходимы 5 основных составляющих</a:t>
            </a:r>
            <a:r>
              <a:rPr lang="ru-RU" sz="3600" dirty="0" smtClean="0"/>
              <a:t>:</a:t>
            </a:r>
          </a:p>
          <a:p>
            <a:pPr marL="514350" indent="-514350">
              <a:buAutoNum type="arabicPeriod"/>
            </a:pPr>
            <a:r>
              <a:rPr lang="ru-RU" sz="3600" b="1" dirty="0" smtClean="0"/>
              <a:t>Персональный </a:t>
            </a:r>
            <a:r>
              <a:rPr lang="ru-RU" sz="3600" b="1" dirty="0"/>
              <a:t>компьютер</a:t>
            </a:r>
            <a:r>
              <a:rPr lang="ru-RU" sz="3600" b="1" dirty="0" smtClean="0"/>
              <a:t>.</a:t>
            </a:r>
          </a:p>
          <a:p>
            <a:pPr marL="514350" indent="-514350">
              <a:buNone/>
            </a:pPr>
            <a:r>
              <a:rPr lang="ru-RU" sz="3600" b="1" dirty="0"/>
              <a:t>2. Модем.</a:t>
            </a:r>
            <a:r>
              <a:rPr lang="ru-RU" sz="3600" dirty="0"/>
              <a:t> </a:t>
            </a:r>
            <a:endParaRPr lang="ru-RU" sz="3600" dirty="0" smtClean="0"/>
          </a:p>
          <a:p>
            <a:pPr marL="514350" indent="-514350">
              <a:buNone/>
            </a:pPr>
            <a:r>
              <a:rPr lang="ru-RU" sz="3600" b="1" dirty="0"/>
              <a:t>3. Настроенное программное </a:t>
            </a:r>
            <a:r>
              <a:rPr lang="ru-RU" sz="3600" b="1" dirty="0" smtClean="0"/>
              <a:t>обеспечение.</a:t>
            </a:r>
          </a:p>
          <a:p>
            <a:pPr marL="514350" indent="-514350">
              <a:buNone/>
            </a:pPr>
            <a:r>
              <a:rPr lang="ru-RU" sz="3600" b="1" dirty="0"/>
              <a:t>4. Линия связи</a:t>
            </a:r>
            <a:r>
              <a:rPr lang="ru-RU" sz="3600" b="1" dirty="0" smtClean="0"/>
              <a:t>.</a:t>
            </a:r>
          </a:p>
          <a:p>
            <a:pPr marL="514350" indent="-514350">
              <a:buNone/>
            </a:pPr>
            <a:r>
              <a:rPr lang="ru-RU" sz="3600" b="1" dirty="0"/>
              <a:t>5. Провайдер.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41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Подключение к Интернет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14974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dirty="0"/>
              <a:t>Модем является устройством, обеспечивающим преобразование цифровой информации компьютера в сигналы, передаваемые по телефонной линии, и обратно. Его название произошло от основных функций - модулирование (</a:t>
            </a:r>
            <a:r>
              <a:rPr lang="ru-RU" dirty="0" err="1"/>
              <a:t>modulation</a:t>
            </a:r>
            <a:r>
              <a:rPr lang="ru-RU" dirty="0"/>
              <a:t>) - преобразование сигнала при передаче и </a:t>
            </a:r>
            <a:r>
              <a:rPr lang="ru-RU" dirty="0" err="1"/>
              <a:t>демодулирование</a:t>
            </a:r>
            <a:r>
              <a:rPr lang="ru-RU" dirty="0"/>
              <a:t> (</a:t>
            </a:r>
            <a:r>
              <a:rPr lang="ru-RU" dirty="0" err="1"/>
              <a:t>demodulation</a:t>
            </a:r>
            <a:r>
              <a:rPr lang="ru-RU" dirty="0"/>
              <a:t>) - обратное преобразование при приеме. Именно с помощью модема компьютер проще всего подключить к Интернет.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42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Подключение к Интернет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3600" dirty="0"/>
              <a:t>Настроенное программное </a:t>
            </a:r>
            <a:r>
              <a:rPr lang="ru-RU" sz="3600" dirty="0" smtClean="0"/>
              <a:t>обеспечение – это специальные </a:t>
            </a:r>
            <a:r>
              <a:rPr lang="ru-RU" sz="3600" dirty="0"/>
              <a:t>программы, позволяющие набирать телефонный номер с помощью компьютера и осуществлять непосредственное подключение к сети Интернет (такие программы встроены в современные операционные системы).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43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Подключение к Интернет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14353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/>
              <a:t>Для установления связи компьютера с Интернет через модем требуется также пакет программ, называемый драйвером TCP/IP, для ОС </a:t>
            </a:r>
            <a:r>
              <a:rPr lang="ru-RU" dirty="0" err="1"/>
              <a:t>Windows</a:t>
            </a:r>
            <a:r>
              <a:rPr lang="ru-RU" dirty="0"/>
              <a:t> – это драйвер </a:t>
            </a:r>
            <a:r>
              <a:rPr lang="ru-RU" dirty="0" err="1"/>
              <a:t>Winsock</a:t>
            </a:r>
            <a:r>
              <a:rPr lang="ru-RU" dirty="0"/>
              <a:t> (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Sockets</a:t>
            </a:r>
            <a:r>
              <a:rPr lang="ru-RU" dirty="0"/>
              <a:t>). В </a:t>
            </a:r>
            <a:r>
              <a:rPr lang="ru-RU" dirty="0" err="1"/>
              <a:t>Windows</a:t>
            </a:r>
            <a:r>
              <a:rPr lang="ru-RU" dirty="0"/>
              <a:t> уже имеется встроенный драйвер </a:t>
            </a:r>
            <a:r>
              <a:rPr lang="ru-RU" dirty="0" err="1"/>
              <a:t>Winsock</a:t>
            </a:r>
            <a:r>
              <a:rPr lang="ru-RU" dirty="0"/>
              <a:t>. Для его использования необходимо установить и настроить программу удаленного доступа к сети (</a:t>
            </a:r>
            <a:r>
              <a:rPr lang="ru-RU" dirty="0" err="1"/>
              <a:t>Dial</a:t>
            </a:r>
            <a:r>
              <a:rPr lang="ru-RU" dirty="0"/>
              <a:t>- </a:t>
            </a:r>
            <a:r>
              <a:rPr lang="ru-RU" dirty="0" err="1"/>
              <a:t>Up</a:t>
            </a:r>
            <a:r>
              <a:rPr lang="ru-RU" dirty="0"/>
              <a:t> </a:t>
            </a:r>
            <a:r>
              <a:rPr lang="ru-RU" dirty="0" err="1"/>
              <a:t>Networking</a:t>
            </a:r>
            <a:r>
              <a:rPr lang="ru-RU" dirty="0"/>
              <a:t>). Это может быть сделано в процессе установки </a:t>
            </a:r>
            <a:r>
              <a:rPr lang="ru-RU" dirty="0" err="1"/>
              <a:t>Windows</a:t>
            </a:r>
            <a:r>
              <a:rPr lang="ru-RU" dirty="0"/>
              <a:t> или позже с помощью папки “Установка и удаление программ” панели управления.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44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Подключение к Интернет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4800" dirty="0"/>
              <a:t>Для просмотра Web-страниц необходимо также наличие специальной программы для просмотра информации в Интернет – браузера (</a:t>
            </a:r>
            <a:r>
              <a:rPr lang="ru-RU" sz="4800" dirty="0" err="1"/>
              <a:t>browser</a:t>
            </a:r>
            <a:r>
              <a:rPr lang="ru-RU" sz="4800" dirty="0"/>
              <a:t>).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45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Подключение к Интернет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1497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Линия связи – </a:t>
            </a:r>
            <a:r>
              <a:rPr lang="ru-RU" smtClean="0"/>
              <a:t>это </a:t>
            </a:r>
            <a:r>
              <a:rPr lang="ru-RU" smtClean="0"/>
              <a:t>обычно </a:t>
            </a:r>
            <a:r>
              <a:rPr lang="ru-RU" dirty="0"/>
              <a:t>это аналоговая телефонная линия или линия связи ISDN (</a:t>
            </a:r>
            <a:r>
              <a:rPr lang="ru-RU" dirty="0" err="1"/>
              <a:t>Integrated</a:t>
            </a:r>
            <a:r>
              <a:rPr lang="ru-RU" dirty="0"/>
              <a:t> </a:t>
            </a:r>
            <a:r>
              <a:rPr lang="ru-RU" dirty="0" err="1"/>
              <a:t>Services</a:t>
            </a:r>
            <a:r>
              <a:rPr lang="ru-RU" dirty="0"/>
              <a:t> </a:t>
            </a:r>
            <a:r>
              <a:rPr lang="ru-RU" dirty="0" err="1"/>
              <a:t>Digital</a:t>
            </a:r>
            <a:r>
              <a:rPr lang="ru-RU" dirty="0"/>
              <a:t> </a:t>
            </a:r>
            <a:r>
              <a:rPr lang="ru-RU" dirty="0" err="1"/>
              <a:t>Network</a:t>
            </a:r>
            <a:r>
              <a:rPr lang="ru-RU" dirty="0"/>
              <a:t>), которая устанавливает цифровое соединение между персональным компьютером и провайдером. Линия ISDN может передавать информацию без предварительного преобразования в аналоговую форму с помощью модема, что увеличивает скорость обмена. Телефонная линия связи называется выделенной, если она круглосуточно соединяет провайдера и абонента для подключения к Интернет или коммутируемой, если она связывает с Интернет только во время сеанса связи.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46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Подключение к Интернет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864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/>
              <a:t>Провайдер (ISP -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Service</a:t>
            </a:r>
            <a:r>
              <a:rPr lang="ru-RU" dirty="0"/>
              <a:t> </a:t>
            </a:r>
            <a:r>
              <a:rPr lang="ru-RU" dirty="0" err="1"/>
              <a:t>Provider</a:t>
            </a:r>
            <a:r>
              <a:rPr lang="ru-RU" dirty="0"/>
              <a:t>)) – это поставщик услуг Интернет, организация, которая предоставляет возможность подключения к сети Интернет. Провайдер может быть местным или национальным. Он предоставляет необходимое программное обеспечение, адрес электронной почты и доступ к другим возможностям Интернет. Услуги доступа к Интернет, как правило, являются платными. Существуют различные варианты оплаты.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47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Подключение к Интернет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435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/>
              <a:t>Обычно при подключении через модем предлагаются следующие тарифы:</a:t>
            </a:r>
          </a:p>
          <a:p>
            <a:pPr>
              <a:buNone/>
            </a:pPr>
            <a:r>
              <a:rPr lang="ru-RU" dirty="0"/>
              <a:t>- почасовой, т.е. за время подключения к Интернет;</a:t>
            </a:r>
          </a:p>
          <a:p>
            <a:pPr>
              <a:buNone/>
            </a:pPr>
            <a:r>
              <a:rPr lang="ru-RU" dirty="0"/>
              <a:t>- за объем трафика (трафик- это объем информации, передаваемой по сети);</a:t>
            </a:r>
          </a:p>
          <a:p>
            <a:pPr>
              <a:buNone/>
            </a:pPr>
            <a:r>
              <a:rPr lang="ru-RU" dirty="0"/>
              <a:t>- за определенный период (сутки, месяц) без подсчета фактического времени подключения и трафика;</a:t>
            </a:r>
          </a:p>
          <a:p>
            <a:pPr>
              <a:buNone/>
            </a:pPr>
            <a:r>
              <a:rPr lang="ru-RU" dirty="0"/>
              <a:t>- за поддержание почтового ящика.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48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ru-RU" b="1" dirty="0" smtClean="0"/>
              <a:t>Подключение к Интернет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Чтобы подключить компьютер к сети Интернет в первый раз, необходимо знать:</a:t>
            </a:r>
          </a:p>
          <a:p>
            <a:pPr>
              <a:buNone/>
            </a:pPr>
            <a:r>
              <a:rPr lang="ru-RU" dirty="0"/>
              <a:t>- имя пользователя (логин);</a:t>
            </a:r>
          </a:p>
          <a:p>
            <a:pPr>
              <a:buNone/>
            </a:pPr>
            <a:r>
              <a:rPr lang="ru-RU" dirty="0"/>
              <a:t>- пароль;</a:t>
            </a:r>
          </a:p>
          <a:p>
            <a:pPr>
              <a:buNone/>
            </a:pPr>
            <a:r>
              <a:rPr lang="ru-RU" dirty="0"/>
              <a:t>- местный номер телефона провайдера;</a:t>
            </a:r>
          </a:p>
          <a:p>
            <a:pPr>
              <a:buNone/>
            </a:pPr>
            <a:r>
              <a:rPr lang="ru-RU" dirty="0"/>
              <a:t>- IP-адреса сервера DNS;</a:t>
            </a:r>
          </a:p>
          <a:p>
            <a:pPr>
              <a:buNone/>
            </a:pPr>
            <a:r>
              <a:rPr lang="ru-RU" dirty="0"/>
              <a:t>- будет ли при подключении использоваться постоянный IP- адрес или нет;</a:t>
            </a:r>
          </a:p>
          <a:p>
            <a:pPr>
              <a:buNone/>
            </a:pPr>
            <a:r>
              <a:rPr lang="ru-RU" dirty="0"/>
              <a:t>- маску IP-адреса (для локальной сети).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49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Структура и принципы работы ИНТЕРНЕТ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600" dirty="0"/>
              <a:t>Структура Интернет напоминает паутину, в узлах которой находятся компьютеры, связанные между собой линиями связи. Узлы Интернет, связанные высокоскоростными линиями связи, составляют базис Интернет. Как правило, это поставщики услуг (</a:t>
            </a:r>
            <a:r>
              <a:rPr lang="ru-RU" sz="3600" b="1" dirty="0"/>
              <a:t>провайдеры</a:t>
            </a:r>
            <a:r>
              <a:rPr lang="ru-RU" sz="3600" dirty="0"/>
              <a:t>).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5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Подключение к Интернет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600" dirty="0"/>
              <a:t>Настройка подключения к Интернет обеспечивается с помощью папки “Свойства обозревателя” панели управления, где следует выбрать закладку "Подключения". В закладке "Подключение" необходимо нажать кнопку "Установить…", а затем выполнить соответствующий диалог.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50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b="1" dirty="0" smtClean="0"/>
              <a:t>WWW </a:t>
            </a:r>
            <a:r>
              <a:rPr lang="ru-RU" b="1" dirty="0" smtClean="0"/>
              <a:t>и </a:t>
            </a:r>
            <a:r>
              <a:rPr lang="en-US" b="1" dirty="0" smtClean="0"/>
              <a:t>HTML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072098"/>
          </a:xfrm>
        </p:spPr>
        <p:txBody>
          <a:bodyPr>
            <a:normAutofit/>
          </a:bodyPr>
          <a:lstStyle/>
          <a:p>
            <a:r>
              <a:rPr lang="ru-RU" b="1" dirty="0"/>
              <a:t>WWW</a:t>
            </a:r>
            <a:r>
              <a:rPr lang="ru-RU" dirty="0"/>
              <a:t> (</a:t>
            </a:r>
            <a:r>
              <a:rPr lang="ru-RU" dirty="0" err="1"/>
              <a:t>World</a:t>
            </a:r>
            <a:r>
              <a:rPr lang="ru-RU" dirty="0"/>
              <a:t> </a:t>
            </a:r>
            <a:r>
              <a:rPr lang="ru-RU" dirty="0" err="1"/>
              <a:t>Wide</a:t>
            </a:r>
            <a:r>
              <a:rPr lang="ru-RU" dirty="0"/>
              <a:t> </a:t>
            </a:r>
            <a:r>
              <a:rPr lang="ru-RU" dirty="0" err="1"/>
              <a:t>Web</a:t>
            </a:r>
            <a:r>
              <a:rPr lang="ru-RU" dirty="0"/>
              <a:t> - всемирная паутина) – это служба, предоставляющая доступ к различным ресурсам Интернет – документам, графике, аудио и видеозаписям, использующая протокол HTTP и язык HTML. </a:t>
            </a:r>
          </a:p>
          <a:p>
            <a:r>
              <a:rPr lang="ru-RU" dirty="0"/>
              <a:t>Технология WWW была разработана в 1989 г. в Женеве, в Лаборатории физики элементарных частиц Европейского центра ядерных исследований (CERN).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51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WWW </a:t>
            </a:r>
            <a:r>
              <a:rPr lang="ru-RU" b="1" dirty="0" smtClean="0"/>
              <a:t>и </a:t>
            </a:r>
            <a:r>
              <a:rPr lang="en-US" b="1" dirty="0" smtClean="0"/>
              <a:t>HTML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b="1" dirty="0"/>
              <a:t>HTTP</a:t>
            </a:r>
            <a:r>
              <a:rPr lang="ru-RU" dirty="0"/>
              <a:t> – это протокол передачи гипертекстовых документов. </a:t>
            </a:r>
            <a:r>
              <a:rPr lang="ru-RU" b="1" dirty="0"/>
              <a:t>HTML</a:t>
            </a:r>
            <a:r>
              <a:rPr lang="ru-RU" dirty="0"/>
              <a:t> (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Markup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) – это язык разметки гипертекста. </a:t>
            </a:r>
            <a:r>
              <a:rPr lang="ru-RU" b="1" dirty="0"/>
              <a:t>Гипертекст</a:t>
            </a:r>
            <a:r>
              <a:rPr lang="ru-RU" dirty="0"/>
              <a:t> – это формат документа, который кроме текста, может содержать ссылки на другие гипертекстовые документы, картинки, музыку и файлы. </a:t>
            </a:r>
            <a:r>
              <a:rPr lang="ru-RU" b="1" dirty="0"/>
              <a:t>Гиперссылки</a:t>
            </a:r>
            <a:r>
              <a:rPr lang="ru-RU" dirty="0"/>
              <a:t>- это ссылки, позволяющие переходить от одного Web-ресурса к другому щелчком мыши. При просмотре Web-страницы в браузере ссылки выделяются визуально.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52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WWW </a:t>
            </a:r>
            <a:r>
              <a:rPr lang="ru-RU" b="1" dirty="0" smtClean="0"/>
              <a:t>и </a:t>
            </a:r>
            <a:r>
              <a:rPr lang="en-US" b="1" dirty="0" smtClean="0"/>
              <a:t>HTML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0720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600" dirty="0"/>
              <a:t>HTML – это формат гипертекстовых документов, использующихся в WWW для предоставления информации. Формат этот не описывает то, как документ должен выглядеть, а его структуру и связи. Внешний вид документа на экране пользователя определяется программой просмотра WWW - браузером.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53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WWW </a:t>
            </a:r>
            <a:r>
              <a:rPr lang="ru-RU" b="1" dirty="0" smtClean="0"/>
              <a:t>и </a:t>
            </a:r>
            <a:r>
              <a:rPr lang="en-US" b="1" dirty="0" smtClean="0"/>
              <a:t>HTML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214974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dirty="0"/>
              <a:t>HTML – это язык тегов. </a:t>
            </a:r>
            <a:r>
              <a:rPr lang="ru-RU" b="1" dirty="0"/>
              <a:t>Теги</a:t>
            </a:r>
            <a:r>
              <a:rPr lang="ru-RU" dirty="0"/>
              <a:t> – это команды языка </a:t>
            </a:r>
            <a:r>
              <a:rPr lang="ru-RU" dirty="0" err="1"/>
              <a:t>html</a:t>
            </a:r>
            <a:r>
              <a:rPr lang="ru-RU" dirty="0"/>
              <a:t>. От остального текста они отделяются треугольными скобками. Например, &lt;P&gt;, &lt;/P&gt;. Теги ставятся парами для определения начала и окончания области кода HTML, на которую они действуют. Например, &lt;P&gt; - открывающий тег, &lt;/P&gt; - закрывающий тег. Теги определяют, какие параметры имеет текст в области их действия, размер, начертание шрифта, выравнивание, цвет, расположение объектов в документе и т.д.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54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WWW </a:t>
            </a:r>
            <a:r>
              <a:rPr lang="ru-RU" b="1" dirty="0" smtClean="0"/>
              <a:t>и </a:t>
            </a:r>
            <a:r>
              <a:rPr lang="en-US" b="1" dirty="0" smtClean="0"/>
              <a:t>HTML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WWW работает по принципу клиент-серверы: существует множество серверов, которые по запросу клиента возвращают ему гипертекстовый документ. Чтобы использовать WWW, пользователь должен иметь специальное программное обеспечение, которое, как правило, распространяется по сети бесплатно или поставляется в комплекте с большинством других программ и услуг Интернет.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55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WWW </a:t>
            </a:r>
            <a:r>
              <a:rPr lang="ru-RU" b="1" dirty="0" smtClean="0"/>
              <a:t>и </a:t>
            </a:r>
            <a:r>
              <a:rPr lang="en-US" b="1" dirty="0" smtClean="0"/>
              <a:t>HTML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214974"/>
          </a:xfrm>
        </p:spPr>
        <p:txBody>
          <a:bodyPr/>
          <a:lstStyle/>
          <a:p>
            <a:pPr>
              <a:buNone/>
            </a:pPr>
            <a:r>
              <a:rPr lang="ru-RU" sz="3600" dirty="0"/>
              <a:t>Когда в браузере загружается Web-страница, то он выполняет команды, записанные на языке HTML, и выводит страничку на экран. Программные средства WWW являются универсальными для различных сервисов Интернет, а сама информационная система WWW играет интегрирующую роль.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56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Браузеры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1435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3600" dirty="0"/>
              <a:t>Основные функции браузеров следующие:</a:t>
            </a:r>
          </a:p>
          <a:p>
            <a:pPr lvl="1"/>
            <a:r>
              <a:rPr lang="ru-RU" sz="3600" dirty="0"/>
              <a:t>установка связи с Web-сервером, на котором хранится документ, и загрузка всех его компонентов; </a:t>
            </a:r>
          </a:p>
          <a:p>
            <a:pPr lvl="1"/>
            <a:r>
              <a:rPr lang="ru-RU" sz="3600" dirty="0"/>
              <a:t>форматирование и отображение Web-страниц в соответствии с возможностями компьютера, на котором браузер работает;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57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Браузеры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/>
          <a:lstStyle/>
          <a:p>
            <a:pPr lvl="1"/>
            <a:r>
              <a:rPr lang="ru-RU" sz="3200" dirty="0"/>
              <a:t>предоставление средств для отображения </a:t>
            </a:r>
            <a:r>
              <a:rPr lang="ru-RU" sz="3200" dirty="0" err="1"/>
              <a:t>мультимедийных</a:t>
            </a:r>
            <a:r>
              <a:rPr lang="ru-RU" sz="3200" dirty="0"/>
              <a:t> и других объектов, входящих в состав Web-страниц, а так же механизма расширения, позволяющего настраивать программу на работу с новыми типами объектов; </a:t>
            </a:r>
          </a:p>
          <a:p>
            <a:pPr lvl="1"/>
            <a:r>
              <a:rPr lang="ru-RU" sz="3200" dirty="0"/>
              <a:t>обеспечение автоматизации поиска Web-страниц и упрощение доступа к страницам, посещавшимся раньше;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58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Браузеры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None/>
            </a:pPr>
            <a:r>
              <a:rPr lang="ru-RU" sz="4400" dirty="0" smtClean="0"/>
              <a:t>- предоставление </a:t>
            </a:r>
            <a:r>
              <a:rPr lang="ru-RU" sz="4400" dirty="0"/>
              <a:t>доступа к встроенным или автономным средствам для работы с другими службами Интернет, такими как электронная почта, телеконференции, FTP.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59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Структура и принципы работы ИНТЕРНЕТ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4000" dirty="0" smtClean="0"/>
              <a:t>Оцифрованные данные пересылаются через </a:t>
            </a:r>
            <a:r>
              <a:rPr lang="ru-RU" sz="4000" dirty="0" err="1" smtClean="0"/>
              <a:t>маршрутизаторы</a:t>
            </a:r>
            <a:r>
              <a:rPr lang="ru-RU" sz="4000" dirty="0" smtClean="0"/>
              <a:t>, которые соединяют сети с помощью сложных алгоритмов, выбирая маршруты для информационных потоков.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6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Браузеры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60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Структура и принципы работы ИНТЕРНЕТ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4000" dirty="0"/>
              <a:t>Каждый компьютер в Интернет имеет свой уникальный адрес. В протоколе TCP/IP каждый компьютер адресуется четырьмя отделяемыми друг от друга точками десятичными числами, каждое из которых может иметь значение от 1 до 255.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7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Структура и принципы работы ИНТЕРНЕТ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4800" dirty="0"/>
              <a:t>Адрес компьютера выглядит следующим образом:</a:t>
            </a:r>
          </a:p>
          <a:p>
            <a:pPr>
              <a:buNone/>
            </a:pPr>
            <a:r>
              <a:rPr lang="ru-RU" sz="4800" dirty="0"/>
              <a:t>19.226.192.108</a:t>
            </a:r>
          </a:p>
          <a:p>
            <a:pPr>
              <a:buNone/>
            </a:pPr>
            <a:r>
              <a:rPr lang="ru-RU" sz="4800" dirty="0"/>
              <a:t>Такой адрес называется </a:t>
            </a:r>
            <a:r>
              <a:rPr lang="ru-RU" sz="4800" b="1" dirty="0"/>
              <a:t>IP-адресом</a:t>
            </a:r>
            <a:r>
              <a:rPr lang="ru-RU" sz="480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8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Структура и принципы работы ИНТЕРНЕТ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600" dirty="0"/>
              <a:t>Этот номер может быть постоянно закреплен за компьютером или же присваиваться динамически - в тот момент, когда пользователь соединился с провайдером, но в любой момент времени в Интернет не существует двух компьютеров с одинаковыми IP-адресами.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C56-A519-4FB6-B81C-19EA2363F3D5}" type="slidenum">
              <a:rPr lang="ru-RU" sz="3000" smtClean="0">
                <a:solidFill>
                  <a:schemeClr val="tx1"/>
                </a:solidFill>
              </a:rPr>
              <a:pPr/>
              <a:t>9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2848</Words>
  <Application>Microsoft Office PowerPoint</Application>
  <PresentationFormat>Экран (4:3)</PresentationFormat>
  <Paragraphs>226</Paragraphs>
  <Slides>60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61" baseType="lpstr">
      <vt:lpstr>Тема Office</vt:lpstr>
      <vt:lpstr>Структура и принципы работы ИНТЕРНЕТ</vt:lpstr>
      <vt:lpstr>Структура и принципы работы ИНТЕРНЕТ</vt:lpstr>
      <vt:lpstr>Структура и принципы работы ИНТЕРНЕТ</vt:lpstr>
      <vt:lpstr>Структура и принципы работы ИНТЕРНЕТ</vt:lpstr>
      <vt:lpstr>Структура и принципы работы ИНТЕРНЕТ</vt:lpstr>
      <vt:lpstr>Структура и принципы работы ИНТЕРНЕТ</vt:lpstr>
      <vt:lpstr>Структура и принципы работы ИНТЕРНЕТ</vt:lpstr>
      <vt:lpstr>Структура и принципы работы ИНТЕРНЕТ</vt:lpstr>
      <vt:lpstr>Структура и принципы работы ИНТЕРНЕТ</vt:lpstr>
      <vt:lpstr>Структура и принципы работы ИНТЕРНЕТ</vt:lpstr>
      <vt:lpstr>Структура и принципы работы ИНТЕРНЕТ</vt:lpstr>
      <vt:lpstr>Структура и принципы работы ИНТЕРНЕТ</vt:lpstr>
      <vt:lpstr>Структура и принципы работы ИНТЕРНЕТ</vt:lpstr>
      <vt:lpstr>Структура и принципы работы ИНТЕРНЕТ</vt:lpstr>
      <vt:lpstr>Структура и принципы работы ИНТЕРНЕТ</vt:lpstr>
      <vt:lpstr>Структура и принципы работы ИНТЕРНЕТ</vt:lpstr>
      <vt:lpstr>Структура и принципы работы ИНТЕРНЕТ</vt:lpstr>
      <vt:lpstr>Структура и принципы работы ИНТЕРНЕТ</vt:lpstr>
      <vt:lpstr>Структура и принципы работы ИНТЕРНЕТ</vt:lpstr>
      <vt:lpstr>Структура и принципы работы ИНТЕРНЕТ</vt:lpstr>
      <vt:lpstr>Структура и принципы работы ИНТЕРНЕТ</vt:lpstr>
      <vt:lpstr>Структура и принципы работы ИНТЕРНЕТ</vt:lpstr>
      <vt:lpstr>Структура и принципы работы ИНТЕРНЕТ</vt:lpstr>
      <vt:lpstr>Структура и принципы работы ИНТЕРНЕТ</vt:lpstr>
      <vt:lpstr>Структура и принципы работы ИНТЕРНЕТ</vt:lpstr>
      <vt:lpstr>Структура и принципы работы ИНТЕРНЕТ</vt:lpstr>
      <vt:lpstr>Структура и принципы работы ИНТЕРНЕТ</vt:lpstr>
      <vt:lpstr>Протоколы передачи данных</vt:lpstr>
      <vt:lpstr>Протоколы передачи данных</vt:lpstr>
      <vt:lpstr>Протоколы передачи данных</vt:lpstr>
      <vt:lpstr>Протоколы передачи данных</vt:lpstr>
      <vt:lpstr>Протоколы передачи данных</vt:lpstr>
      <vt:lpstr>Протоколы передачи данных</vt:lpstr>
      <vt:lpstr>Протоколы передачи данных</vt:lpstr>
      <vt:lpstr>Протоколы передачи данных</vt:lpstr>
      <vt:lpstr>Протоколы передачи данных</vt:lpstr>
      <vt:lpstr>Протоколы передачи данных</vt:lpstr>
      <vt:lpstr>Протоколы передачи данных</vt:lpstr>
      <vt:lpstr>Протоколы передачи данных</vt:lpstr>
      <vt:lpstr>Подключение к Интернет</vt:lpstr>
      <vt:lpstr>Подключение к Интернет</vt:lpstr>
      <vt:lpstr>Подключение к Интернет</vt:lpstr>
      <vt:lpstr>Подключение к Интернет</vt:lpstr>
      <vt:lpstr>Подключение к Интернет</vt:lpstr>
      <vt:lpstr>Подключение к Интернет</vt:lpstr>
      <vt:lpstr>Подключение к Интернет</vt:lpstr>
      <vt:lpstr>Подключение к Интернет</vt:lpstr>
      <vt:lpstr>Подключение к Интернет</vt:lpstr>
      <vt:lpstr>Подключение к Интернет</vt:lpstr>
      <vt:lpstr>Подключение к Интернет</vt:lpstr>
      <vt:lpstr>WWW и HTML</vt:lpstr>
      <vt:lpstr>WWW и HTML</vt:lpstr>
      <vt:lpstr>WWW и HTML</vt:lpstr>
      <vt:lpstr>WWW и HTML</vt:lpstr>
      <vt:lpstr>WWW и HTML</vt:lpstr>
      <vt:lpstr>WWW и HTML</vt:lpstr>
      <vt:lpstr>Браузеры</vt:lpstr>
      <vt:lpstr>Браузеры</vt:lpstr>
      <vt:lpstr>Браузеры</vt:lpstr>
      <vt:lpstr>Браузеры</vt:lpstr>
    </vt:vector>
  </TitlesOfParts>
  <Company>vc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Структура и принципы работы ИНТЕРНЕТ</dc:title>
  <dc:creator>ПРЕП</dc:creator>
  <cp:lastModifiedBy>ПРЕП</cp:lastModifiedBy>
  <cp:revision>24</cp:revision>
  <dcterms:created xsi:type="dcterms:W3CDTF">2017-02-03T09:40:43Z</dcterms:created>
  <dcterms:modified xsi:type="dcterms:W3CDTF">2017-03-24T10:41:10Z</dcterms:modified>
</cp:coreProperties>
</file>