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CD7C-0EE5-4FF8-8CAB-0530F105E7E3}" type="datetimeFigureOut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6D2D4-4B84-4B27-B5C7-179FE806ECF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6D2D4-4B84-4B27-B5C7-179FE806ECF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21C4-430F-4BC6-8E34-C13CDC95120D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1947-EB5E-4857-9342-04D6610710AD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C3FC-C99A-4031-A051-CF1059E82A5F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2A18-C0ED-4231-83FD-F1719AF7B739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66BC-D03F-4872-99D3-36B492489E93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2B74-F30E-4D08-8CB0-059C36A53228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F031-5667-4F7E-8C93-3EBE993AD2C9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6729-0284-49DA-B4FC-381CF003E4F3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F255-9C90-4CDF-8F8B-1F9258409E6C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079-40CF-4F76-B0A1-8F6155E75429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B86C-29D9-4365-87C6-1E6AEF8DCCAB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1F97-FC3C-402A-BD69-182319AD9A04}" type="datetime1">
              <a:rPr lang="ru-RU" smtClean="0"/>
              <a:pPr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EF80-9333-4FEA-A627-BECB720CD19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772400" cy="1470025"/>
          </a:xfrm>
        </p:spPr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2071678"/>
            <a:ext cx="6400800" cy="1752600"/>
          </a:xfrm>
        </p:spPr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Cascading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Style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Sheets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</a:t>
            </a:r>
            <a:r>
              <a:rPr lang="ru-RU" dirty="0" smtClean="0">
                <a:solidFill>
                  <a:schemeClr val="tx1"/>
                </a:solidFill>
              </a:rPr>
              <a:t>аскадные </a:t>
            </a:r>
            <a:r>
              <a:rPr lang="ru-RU" dirty="0">
                <a:solidFill>
                  <a:schemeClr val="tx1"/>
                </a:solidFill>
              </a:rPr>
              <a:t>таблицы стиле</a:t>
            </a:r>
            <a:r>
              <a:rPr lang="ru-RU" dirty="0"/>
              <a:t>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786446" y="6286520"/>
            <a:ext cx="2895600" cy="365125"/>
          </a:xfrm>
        </p:spPr>
        <p:txBody>
          <a:bodyPr/>
          <a:lstStyle/>
          <a:p>
            <a:fld id="{EAE5BDBC-C0D1-4A66-8EF1-8E631760FFE2}" type="slidenum">
              <a:rPr lang="ru-RU" sz="3000" smtClean="0">
                <a:solidFill>
                  <a:schemeClr val="tx1"/>
                </a:solidFill>
              </a:rPr>
              <a:pPr/>
              <a:t>1</a:t>
            </a:fld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Третий способ, который заключается в вынесении стилей во внешний файл.</a:t>
            </a:r>
          </a:p>
          <a:p>
            <a:pPr>
              <a:buNone/>
            </a:pPr>
            <a:r>
              <a:rPr lang="ru-RU" dirty="0" smtClean="0"/>
              <a:t>Создадим в одной папке с </a:t>
            </a:r>
            <a:r>
              <a:rPr lang="ru-RU" dirty="0" err="1" smtClean="0"/>
              <a:t>html</a:t>
            </a:r>
            <a:r>
              <a:rPr lang="ru-RU" dirty="0" smtClean="0"/>
              <a:t> странице текстовый файл, который переименуем в </a:t>
            </a:r>
            <a:r>
              <a:rPr lang="ru-RU" i="1" dirty="0" err="1" smtClean="0"/>
              <a:t>styles.css</a:t>
            </a:r>
            <a:r>
              <a:rPr lang="ru-RU" dirty="0" smtClean="0"/>
              <a:t> и определим в нем следующее содержимое:</a:t>
            </a:r>
          </a:p>
          <a:p>
            <a:pPr>
              <a:buNone/>
            </a:pPr>
            <a:r>
              <a:rPr lang="en-US" dirty="0" smtClean="0"/>
              <a:t>h2{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color:blue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div{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width: 100px;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height: 100px;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background-color: red;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10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код html-страницы: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&lt;title&gt;</a:t>
            </a:r>
            <a:r>
              <a:rPr lang="ru-RU" dirty="0" smtClean="0"/>
              <a:t>Стили</a:t>
            </a:r>
            <a:r>
              <a:rPr lang="en-US" dirty="0" smtClean="0"/>
              <a:t>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="styles.css"/&gt;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&lt;h2&gt;</a:t>
            </a:r>
            <a:r>
              <a:rPr lang="ru-RU" dirty="0" smtClean="0"/>
              <a:t>Стили</a:t>
            </a:r>
            <a:r>
              <a:rPr lang="en-US" dirty="0" smtClean="0"/>
              <a:t>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</a:t>
            </a:r>
            <a:r>
              <a:rPr lang="ru-RU" dirty="0" smtClean="0"/>
              <a:t>&lt;</a:t>
            </a:r>
            <a:r>
              <a:rPr lang="ru-RU" dirty="0" err="1" smtClean="0"/>
              <a:t>div</a:t>
            </a:r>
            <a:r>
              <a:rPr lang="ru-RU" dirty="0" smtClean="0"/>
              <a:t>&gt;&lt;/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11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Здесь уже нет элемента </a:t>
            </a:r>
            <a:r>
              <a:rPr lang="ru-RU" dirty="0" err="1" smtClean="0"/>
              <a:t>style</a:t>
            </a:r>
            <a:r>
              <a:rPr lang="ru-RU" dirty="0" smtClean="0"/>
              <a:t>, зато есть элемент </a:t>
            </a:r>
            <a:r>
              <a:rPr lang="ru-RU" dirty="0" err="1" smtClean="0"/>
              <a:t>link</a:t>
            </a:r>
            <a:r>
              <a:rPr lang="ru-RU" dirty="0" smtClean="0"/>
              <a:t>, который подключает выше созданный файл </a:t>
            </a:r>
            <a:r>
              <a:rPr lang="ru-RU" dirty="0" err="1" smtClean="0"/>
              <a:t>styles.css</a:t>
            </a:r>
            <a:r>
              <a:rPr lang="ru-RU" dirty="0" smtClean="0"/>
              <a:t>: &lt;</a:t>
            </a:r>
            <a:r>
              <a:rPr lang="ru-RU" dirty="0" err="1" smtClean="0"/>
              <a:t>link</a:t>
            </a:r>
            <a:r>
              <a:rPr lang="ru-RU" dirty="0" smtClean="0"/>
              <a:t> </a:t>
            </a:r>
            <a:r>
              <a:rPr lang="ru-RU" dirty="0" err="1" smtClean="0"/>
              <a:t>rel=</a:t>
            </a:r>
            <a:r>
              <a:rPr lang="ru-RU" dirty="0" smtClean="0"/>
              <a:t>"</a:t>
            </a:r>
            <a:r>
              <a:rPr lang="ru-RU" dirty="0" err="1" smtClean="0"/>
              <a:t>stylesheet</a:t>
            </a:r>
            <a:r>
              <a:rPr lang="ru-RU" dirty="0" smtClean="0"/>
              <a:t>" </a:t>
            </a:r>
            <a:r>
              <a:rPr lang="ru-RU" dirty="0" err="1" smtClean="0"/>
              <a:t>type=</a:t>
            </a:r>
            <a:r>
              <a:rPr lang="ru-RU" dirty="0" smtClean="0"/>
              <a:t>"</a:t>
            </a:r>
            <a:r>
              <a:rPr lang="ru-RU" dirty="0" err="1" smtClean="0"/>
              <a:t>text</a:t>
            </a:r>
            <a:r>
              <a:rPr lang="ru-RU" dirty="0" smtClean="0"/>
              <a:t>/</a:t>
            </a:r>
            <a:r>
              <a:rPr lang="ru-RU" dirty="0" err="1" smtClean="0"/>
              <a:t>css</a:t>
            </a:r>
            <a:r>
              <a:rPr lang="ru-RU" dirty="0" smtClean="0"/>
              <a:t>" </a:t>
            </a:r>
            <a:r>
              <a:rPr lang="ru-RU" dirty="0" err="1" smtClean="0"/>
              <a:t>href=</a:t>
            </a:r>
            <a:r>
              <a:rPr lang="ru-RU" dirty="0" smtClean="0"/>
              <a:t>"</a:t>
            </a:r>
            <a:r>
              <a:rPr lang="ru-RU" dirty="0" err="1" smtClean="0"/>
              <a:t>styles.css</a:t>
            </a:r>
            <a:r>
              <a:rPr lang="ru-RU" dirty="0" smtClean="0"/>
              <a:t>"/&gt;</a:t>
            </a:r>
          </a:p>
          <a:p>
            <a:pPr>
              <a:buNone/>
            </a:pPr>
            <a:r>
              <a:rPr lang="ru-RU" dirty="0" smtClean="0"/>
              <a:t>Таким образом, определяя стили во внешнем файле, мы делаем код </a:t>
            </a:r>
            <a:r>
              <a:rPr lang="ru-RU" dirty="0" err="1" smtClean="0"/>
              <a:t>html</a:t>
            </a:r>
            <a:r>
              <a:rPr lang="ru-RU" dirty="0" smtClean="0"/>
              <a:t> чище, структура страницы отделяется от ее стилизации. При таком определении стили гораздо легче модифицировать, чем если бы они были определены внутри элементов или в элементе </a:t>
            </a:r>
            <a:r>
              <a:rPr lang="ru-RU" dirty="0" err="1" smtClean="0"/>
              <a:t>style</a:t>
            </a:r>
            <a:r>
              <a:rPr lang="ru-RU" dirty="0" smtClean="0"/>
              <a:t>, и такой способ является предпочтительным в HTML5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12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300" dirty="0" smtClean="0"/>
              <a:t>Возможна ситуация, когда все эти подходы сочетаются, а для одного элемента одни свойства </a:t>
            </a:r>
            <a:r>
              <a:rPr lang="ru-RU" sz="3300" dirty="0" err="1" smtClean="0"/>
              <a:t>css</a:t>
            </a:r>
            <a:r>
              <a:rPr lang="ru-RU" sz="3300" dirty="0" smtClean="0"/>
              <a:t> определены внутри самого элемента, другие свойства </a:t>
            </a:r>
            <a:r>
              <a:rPr lang="ru-RU" sz="3300" dirty="0" err="1" smtClean="0"/>
              <a:t>css</a:t>
            </a:r>
            <a:r>
              <a:rPr lang="ru-RU" sz="3300" dirty="0" smtClean="0"/>
              <a:t> определены внутри элемента </a:t>
            </a:r>
            <a:r>
              <a:rPr lang="ru-RU" sz="3300" dirty="0" err="1" smtClean="0"/>
              <a:t>style</a:t>
            </a:r>
            <a:r>
              <a:rPr lang="ru-RU" sz="3300" dirty="0" smtClean="0"/>
              <a:t>, а третьи находятся во внешнем подключенном файле.</a:t>
            </a:r>
            <a:endParaRPr lang="ru-RU" sz="33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13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="styles.css"/&gt;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&lt;style&gt;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div{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width:200px;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&lt;/style&gt;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style="width:120px;"&gt;&lt;/div&gt;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14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файле </a:t>
            </a:r>
            <a:r>
              <a:rPr lang="ru-RU" i="1" dirty="0" err="1" smtClean="0"/>
              <a:t>style.css</a:t>
            </a:r>
            <a:r>
              <a:rPr lang="ru-RU" dirty="0" smtClean="0"/>
              <a:t> определен следующий стиль:</a:t>
            </a:r>
          </a:p>
          <a:p>
            <a:pPr>
              <a:buNone/>
            </a:pPr>
            <a:r>
              <a:rPr lang="en-US" dirty="0" smtClean="0"/>
              <a:t>div{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width:50px;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height:50px;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</a:t>
            </a:r>
            <a:r>
              <a:rPr lang="ru-RU" dirty="0" err="1" smtClean="0"/>
              <a:t>background-color:red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15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 данном случае в трех местах для элемента </a:t>
            </a:r>
            <a:r>
              <a:rPr lang="ru-RU" dirty="0" err="1" smtClean="0"/>
              <a:t>div</a:t>
            </a:r>
            <a:r>
              <a:rPr lang="ru-RU" dirty="0" smtClean="0"/>
              <a:t> определено свойство </a:t>
            </a:r>
            <a:r>
              <a:rPr lang="ru-RU" dirty="0" err="1" smtClean="0"/>
              <a:t>width</a:t>
            </a:r>
            <a:r>
              <a:rPr lang="ru-RU" dirty="0" smtClean="0"/>
              <a:t>, причем с разным значением. </a:t>
            </a:r>
          </a:p>
          <a:p>
            <a:pPr>
              <a:buNone/>
            </a:pPr>
            <a:r>
              <a:rPr lang="ru-RU" dirty="0" smtClean="0"/>
              <a:t>Здесь действует следующая система приоритетов:</a:t>
            </a:r>
          </a:p>
          <a:p>
            <a:pPr lvl="0"/>
            <a:r>
              <a:rPr lang="ru-RU" dirty="0" smtClean="0"/>
              <a:t>Если у элемента определены встроенные стили (inline-стили), то они имеют высший приоритет, то есть в примере выше итоговой шириной будет 120 пикселей</a:t>
            </a:r>
          </a:p>
          <a:p>
            <a:pPr lvl="0"/>
            <a:r>
              <a:rPr lang="ru-RU" dirty="0" smtClean="0"/>
              <a:t>Далее в порядке приоритета идут стили, которые определены в элементе </a:t>
            </a:r>
            <a:r>
              <a:rPr lang="ru-RU" dirty="0" err="1" smtClean="0"/>
              <a:t>style</a:t>
            </a:r>
            <a:endParaRPr lang="ru-RU" dirty="0" smtClean="0"/>
          </a:p>
          <a:p>
            <a:pPr lvl="0"/>
            <a:r>
              <a:rPr lang="ru-RU" dirty="0" smtClean="0"/>
              <a:t>Наименее приоритетными стилями являются те, которые определены во внешнем файле.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16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кода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процессе написания стилей CSS могут возникать вопросы, а правильно ли так определять стили, корректны ли они. В этом случае можно воспользоваться </a:t>
            </a:r>
            <a:r>
              <a:rPr lang="ru-RU" dirty="0" err="1" smtClean="0"/>
              <a:t>валидатором</a:t>
            </a:r>
            <a:r>
              <a:rPr lang="ru-RU" dirty="0" smtClean="0"/>
              <a:t> </a:t>
            </a:r>
            <a:r>
              <a:rPr lang="ru-RU" dirty="0" err="1" smtClean="0"/>
              <a:t>css</a:t>
            </a:r>
            <a:r>
              <a:rPr lang="ru-RU" dirty="0" smtClean="0"/>
              <a:t>, который доступен по адресу </a:t>
            </a:r>
            <a:r>
              <a:rPr lang="ru-RU" dirty="0" smtClean="0">
                <a:hlinkClick r:id="rId2"/>
              </a:rPr>
              <a:t>http://jigsaw.w3.org/css-validator/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17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Селекторы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Определение стиля начинается с селектора. Например</a:t>
            </a:r>
            <a:r>
              <a:rPr lang="ru-RU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err="1" smtClean="0"/>
              <a:t>div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   width:50px; /* ширина */</a:t>
            </a:r>
          </a:p>
          <a:p>
            <a:pPr>
              <a:buNone/>
            </a:pPr>
            <a:r>
              <a:rPr lang="ru-RU" dirty="0" smtClean="0"/>
              <a:t>    height:50px; /* высота */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en-US" dirty="0" smtClean="0"/>
              <a:t>background-</a:t>
            </a:r>
            <a:r>
              <a:rPr lang="en-US" dirty="0" err="1" smtClean="0"/>
              <a:t>color:red</a:t>
            </a:r>
            <a:r>
              <a:rPr lang="en-US" dirty="0" smtClean="0"/>
              <a:t>; /* </a:t>
            </a:r>
            <a:r>
              <a:rPr lang="ru-RU" dirty="0" smtClean="0"/>
              <a:t>цвет фона</a:t>
            </a:r>
            <a:r>
              <a:rPr lang="en-US" dirty="0" smtClean="0"/>
              <a:t> */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err="1" smtClean="0"/>
              <a:t>margin</a:t>
            </a:r>
            <a:r>
              <a:rPr lang="ru-RU" dirty="0" smtClean="0"/>
              <a:t>: 10px; /* отступ от других элементов */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18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Классы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Иногда для одних и тех же элементов требуется различная стилизация. И в этом случае мы можем использовать классы.</a:t>
            </a:r>
          </a:p>
          <a:p>
            <a:pPr>
              <a:buNone/>
            </a:pPr>
            <a:r>
              <a:rPr lang="ru-RU" dirty="0" smtClean="0"/>
              <a:t>Для определения селектора класса в CSS перед названием класса ставится точка</a:t>
            </a:r>
            <a:r>
              <a:rPr lang="ru-RU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</a:t>
            </a:r>
            <a:r>
              <a:rPr lang="ru-RU" dirty="0" err="1" smtClean="0"/>
              <a:t>redBlock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background-color:red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smtClean="0"/>
              <a:t>Начинать </a:t>
            </a:r>
            <a:r>
              <a:rPr lang="ru-RU" dirty="0" smtClean="0"/>
              <a:t>название класса </a:t>
            </a:r>
            <a:r>
              <a:rPr lang="ru-RU" dirty="0" smtClean="0"/>
              <a:t>нужно </a:t>
            </a:r>
            <a:r>
              <a:rPr lang="ru-RU" dirty="0" smtClean="0"/>
              <a:t>обязательно с буквы.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19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стиля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Состоит </a:t>
            </a:r>
            <a:r>
              <a:rPr lang="ru-RU" dirty="0"/>
              <a:t>из двух </a:t>
            </a:r>
            <a:r>
              <a:rPr lang="ru-RU" dirty="0" smtClean="0"/>
              <a:t>частей:</a:t>
            </a:r>
          </a:p>
          <a:p>
            <a:pPr>
              <a:buFontTx/>
              <a:buChar char="-"/>
            </a:pPr>
            <a:r>
              <a:rPr lang="ru-RU" b="1" dirty="0" smtClean="0"/>
              <a:t>селектор</a:t>
            </a:r>
            <a:r>
              <a:rPr lang="ru-RU" dirty="0"/>
              <a:t>, который указывает на </a:t>
            </a:r>
            <a:r>
              <a:rPr lang="ru-RU" dirty="0" smtClean="0"/>
              <a:t>элемент;</a:t>
            </a:r>
          </a:p>
          <a:p>
            <a:pPr>
              <a:buFontTx/>
              <a:buChar char="-"/>
            </a:pPr>
            <a:r>
              <a:rPr lang="ru-RU" b="1" dirty="0"/>
              <a:t>блок объявления стиля</a:t>
            </a:r>
            <a:r>
              <a:rPr lang="ru-RU" dirty="0"/>
              <a:t> - набор команд, которые устанавливают правила </a:t>
            </a:r>
            <a:r>
              <a:rPr lang="ru-RU" dirty="0" smtClean="0"/>
              <a:t>форматирования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2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Классы</a:t>
            </a:r>
            <a:r>
              <a:rPr lang="en-US" dirty="0" smtClean="0"/>
              <a:t> CSS&lt;/title&gt;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div{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width: 50px;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height: 50px;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margin: 10px;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.</a:t>
            </a:r>
            <a:r>
              <a:rPr lang="en-US" dirty="0" err="1" smtClean="0"/>
              <a:t>redBlock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background-color: red;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.</a:t>
            </a:r>
            <a:r>
              <a:rPr lang="en-US" dirty="0" err="1" smtClean="0"/>
              <a:t>blueBlock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background-color: blue;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&lt;/style&gt;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&lt;h2&gt;</a:t>
            </a:r>
            <a:r>
              <a:rPr lang="ru-RU" dirty="0" smtClean="0"/>
              <a:t>Классы</a:t>
            </a:r>
            <a:r>
              <a:rPr lang="en-US" dirty="0" smtClean="0"/>
              <a:t> CSS&lt;/h2&gt;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class="</a:t>
            </a:r>
            <a:r>
              <a:rPr lang="en-US" dirty="0" err="1" smtClean="0"/>
              <a:t>redBlock</a:t>
            </a:r>
            <a:r>
              <a:rPr lang="en-US" dirty="0" smtClean="0"/>
              <a:t>"&gt;&lt;/div&gt;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class="</a:t>
            </a:r>
            <a:r>
              <a:rPr lang="en-US" dirty="0" err="1" smtClean="0"/>
              <a:t>blueBlock</a:t>
            </a:r>
            <a:r>
              <a:rPr lang="en-US" dirty="0" smtClean="0"/>
              <a:t>"&gt;&lt;/div&gt;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class="</a:t>
            </a:r>
            <a:r>
              <a:rPr lang="en-US" dirty="0" err="1" smtClean="0"/>
              <a:t>redBlock</a:t>
            </a:r>
            <a:r>
              <a:rPr lang="en-US" dirty="0" smtClean="0"/>
              <a:t>"&gt;&lt;/div&gt;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&lt;/body&gt;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20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Идентификаторы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Для идентификации уникальных на </a:t>
            </a:r>
            <a:r>
              <a:rPr lang="ru-RU" dirty="0" err="1" smtClean="0"/>
              <a:t>веб-странице</a:t>
            </a:r>
            <a:r>
              <a:rPr lang="ru-RU" dirty="0" smtClean="0"/>
              <a:t> </a:t>
            </a:r>
            <a:r>
              <a:rPr lang="ru-RU" dirty="0" smtClean="0"/>
              <a:t>элементов используются идентификаторы, которые определяются с помощью атрибутов </a:t>
            </a:r>
            <a:r>
              <a:rPr lang="ru-RU" dirty="0" err="1" smtClean="0"/>
              <a:t>id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&lt;title&gt;</a:t>
            </a:r>
            <a:r>
              <a:rPr lang="ru-RU" dirty="0" smtClean="0"/>
              <a:t>Идентификаторы</a:t>
            </a:r>
            <a:r>
              <a:rPr lang="en-US" dirty="0" smtClean="0"/>
              <a:t> CSS&lt;/title&gt;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div{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margin: 10px;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border: 1px solid #222;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21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Идентификаторы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 #header{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height: 80px;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background-color: #</a:t>
            </a:r>
            <a:r>
              <a:rPr lang="en-US" dirty="0" err="1" smtClean="0"/>
              <a:t>ccc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#content{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height: 180px;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background-color: #</a:t>
            </a:r>
            <a:r>
              <a:rPr lang="en-US" dirty="0" err="1" smtClean="0"/>
              <a:t>eee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#footer{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height: 80px;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background-color: #</a:t>
            </a:r>
            <a:r>
              <a:rPr lang="en-US" dirty="0" err="1" smtClean="0"/>
              <a:t>ccc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&lt;/style&gt;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id="header"&gt;</a:t>
            </a:r>
            <a:r>
              <a:rPr lang="ru-RU" dirty="0" smtClean="0"/>
              <a:t>Шапка сайта</a:t>
            </a:r>
            <a:r>
              <a:rPr lang="en-US" dirty="0" smtClean="0"/>
              <a:t>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smtClean="0"/>
              <a:t>&lt;</a:t>
            </a:r>
            <a:r>
              <a:rPr lang="ru-RU" dirty="0" err="1" smtClean="0"/>
              <a:t>div</a:t>
            </a:r>
            <a:r>
              <a:rPr lang="ru-RU" dirty="0" smtClean="0"/>
              <a:t> </a:t>
            </a:r>
            <a:r>
              <a:rPr lang="ru-RU" dirty="0" err="1" smtClean="0"/>
              <a:t>id=</a:t>
            </a:r>
            <a:r>
              <a:rPr lang="ru-RU" dirty="0" smtClean="0"/>
              <a:t>"</a:t>
            </a:r>
            <a:r>
              <a:rPr lang="ru-RU" dirty="0" err="1" smtClean="0"/>
              <a:t>content</a:t>
            </a:r>
            <a:r>
              <a:rPr lang="ru-RU" dirty="0" smtClean="0"/>
              <a:t>"&gt;Основное содержимое&lt;/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&lt;div id="footer"&gt;</a:t>
            </a:r>
            <a:r>
              <a:rPr lang="ru-RU" dirty="0" smtClean="0"/>
              <a:t>Футер</a:t>
            </a:r>
            <a:r>
              <a:rPr lang="en-US" dirty="0" smtClean="0"/>
              <a:t>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22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Универсальный селектор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Кроме селекторов тегов, классов и идентификаторов в </a:t>
            </a:r>
            <a:r>
              <a:rPr lang="ru-RU" dirty="0" err="1" smtClean="0"/>
              <a:t>css</a:t>
            </a:r>
            <a:r>
              <a:rPr lang="ru-RU" dirty="0" smtClean="0"/>
              <a:t> также есть так называемый </a:t>
            </a:r>
            <a:r>
              <a:rPr lang="ru-RU" b="1" dirty="0" smtClean="0"/>
              <a:t>универсальный селектор</a:t>
            </a:r>
            <a:r>
              <a:rPr lang="ru-RU" dirty="0" smtClean="0"/>
              <a:t>, который представляет знак звездочки (*). Он применяет стили ко всем элементам на html-странице</a:t>
            </a:r>
            <a:r>
              <a:rPr lang="ru-RU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*{      </a:t>
            </a:r>
          </a:p>
          <a:p>
            <a:pPr>
              <a:buNone/>
            </a:pPr>
            <a:r>
              <a:rPr lang="ru-RU" dirty="0" smtClean="0"/>
              <a:t>    </a:t>
            </a:r>
            <a:r>
              <a:rPr lang="ru-RU" dirty="0" err="1" smtClean="0"/>
              <a:t>background-color</a:t>
            </a:r>
            <a:r>
              <a:rPr lang="ru-RU" dirty="0" smtClean="0"/>
              <a:t>: </a:t>
            </a:r>
            <a:r>
              <a:rPr lang="ru-RU" dirty="0" err="1" smtClean="0"/>
              <a:t>red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23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Стилизация группы селекторов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Иногда определенные стили применяются к целому ряду селекторов. Например, мы хотим применить ко всем заголовкам подчеркивание. В этом случае мы можем перечислить селекторы всех элементов через запятую: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Селекторы</a:t>
            </a:r>
            <a:r>
              <a:rPr lang="en-US" dirty="0" smtClean="0"/>
              <a:t> CSS&lt;/title&gt;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24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Стилизация группы селекторов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   &lt;style&gt;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h1, h2, h3, h4{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color: red;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&lt;/style&gt;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&lt;h1&gt;CSS3&lt;h1&gt;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smtClean="0"/>
              <a:t>&lt;h2&gt;Селекторы&lt;/h2&gt;</a:t>
            </a:r>
          </a:p>
          <a:p>
            <a:pPr>
              <a:buNone/>
            </a:pPr>
            <a:r>
              <a:rPr lang="ru-RU" dirty="0" smtClean="0"/>
              <a:t>        &lt;h3&gt;Группа селекторов&lt;/h3&gt;</a:t>
            </a:r>
          </a:p>
          <a:p>
            <a:pPr>
              <a:buNone/>
            </a:pPr>
            <a:r>
              <a:rPr lang="ru-RU" dirty="0" smtClean="0"/>
              <a:t>        &lt;</a:t>
            </a:r>
            <a:r>
              <a:rPr lang="ru-RU" dirty="0" err="1" smtClean="0"/>
              <a:t>p</a:t>
            </a:r>
            <a:r>
              <a:rPr lang="ru-RU" dirty="0" smtClean="0"/>
              <a:t>&gt;Некоторый текст...&lt;/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25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Стилизация группы селекторов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Группа селекторов может содержать как селекторы тегов, так и селекторы классов и идентификаторов, например</a:t>
            </a:r>
            <a:r>
              <a:rPr lang="ru-RU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h1, #header, .</a:t>
            </a:r>
            <a:r>
              <a:rPr lang="en-US" dirty="0" err="1" smtClean="0"/>
              <a:t>redBlock</a:t>
            </a: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 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color: red;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26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Селекторы потомков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ru-RU" dirty="0" err="1" smtClean="0"/>
              <a:t>Веб-страница</a:t>
            </a:r>
            <a:r>
              <a:rPr lang="ru-RU" dirty="0" smtClean="0"/>
              <a:t> может иметь сложную организацию, одни элементы внутри себя могут определять другие элементы. Вложенные элементы иначе можно назвать потомками. А контейнер этих элементов - родителем.</a:t>
            </a:r>
          </a:p>
          <a:p>
            <a:pPr>
              <a:buNone/>
            </a:pPr>
            <a:r>
              <a:rPr lang="ru-RU" dirty="0" smtClean="0"/>
              <a:t>Например, пусть элемент </a:t>
            </a:r>
            <a:r>
              <a:rPr lang="ru-RU" dirty="0" err="1" smtClean="0"/>
              <a:t>body</a:t>
            </a:r>
            <a:r>
              <a:rPr lang="ru-RU" dirty="0" smtClean="0"/>
              <a:t> на </a:t>
            </a:r>
            <a:r>
              <a:rPr lang="ru-RU" dirty="0" err="1" smtClean="0"/>
              <a:t>веб-странице</a:t>
            </a:r>
            <a:r>
              <a:rPr lang="ru-RU" dirty="0" smtClean="0"/>
              <a:t> имеет следующее содержимое: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27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Селекторы потомков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&lt;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&lt;h2&gt;Заголовок&lt;/h2&gt;</a:t>
            </a:r>
          </a:p>
          <a:p>
            <a:pPr>
              <a:buNone/>
            </a:pPr>
            <a:r>
              <a:rPr lang="ru-RU" dirty="0" smtClean="0"/>
              <a:t>    &lt;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&lt;p&gt;</a:t>
            </a:r>
            <a:r>
              <a:rPr lang="ru-RU" dirty="0" smtClean="0"/>
              <a:t>Текст</a:t>
            </a:r>
            <a:r>
              <a:rPr lang="en-US" dirty="0" smtClean="0"/>
              <a:t>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&lt;/body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Внутри элемента </a:t>
            </a:r>
            <a:r>
              <a:rPr lang="ru-RU" dirty="0" err="1" smtClean="0"/>
              <a:t>body</a:t>
            </a:r>
            <a:r>
              <a:rPr lang="ru-RU" dirty="0" smtClean="0"/>
              <a:t> определено три вложенных элемента: h2, </a:t>
            </a:r>
            <a:r>
              <a:rPr lang="ru-RU" dirty="0" err="1" smtClean="0"/>
              <a:t>div</a:t>
            </a:r>
            <a:r>
              <a:rPr lang="ru-RU" dirty="0" smtClean="0"/>
              <a:t>, </a:t>
            </a:r>
            <a:r>
              <a:rPr lang="ru-RU" dirty="0" err="1" smtClean="0"/>
              <a:t>p</a:t>
            </a:r>
            <a:r>
              <a:rPr lang="ru-RU" dirty="0" smtClean="0"/>
              <a:t>. Все эти </a:t>
            </a:r>
            <a:r>
              <a:rPr lang="ru-RU" dirty="0" err="1" smtClean="0"/>
              <a:t>элемены</a:t>
            </a:r>
            <a:r>
              <a:rPr lang="ru-RU" dirty="0" smtClean="0"/>
              <a:t> являются потомками элемента </a:t>
            </a:r>
            <a:r>
              <a:rPr lang="ru-RU" dirty="0" err="1" smtClean="0"/>
              <a:t>body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28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Селекторы потомков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А внутри элемента </a:t>
            </a:r>
            <a:r>
              <a:rPr lang="ru-RU" dirty="0" err="1" smtClean="0"/>
              <a:t>div</a:t>
            </a:r>
            <a:r>
              <a:rPr lang="ru-RU" dirty="0" smtClean="0"/>
              <a:t> определен только один вложенный элемент - </a:t>
            </a:r>
            <a:r>
              <a:rPr lang="ru-RU" dirty="0" err="1" smtClean="0"/>
              <a:t>p</a:t>
            </a:r>
            <a:r>
              <a:rPr lang="ru-RU" dirty="0" smtClean="0"/>
              <a:t>, поэтому элемент </a:t>
            </a:r>
            <a:r>
              <a:rPr lang="ru-RU" dirty="0" err="1" smtClean="0"/>
              <a:t>div</a:t>
            </a:r>
            <a:r>
              <a:rPr lang="ru-RU" dirty="0" smtClean="0"/>
              <a:t> имеет только одного потомка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Селекторы</a:t>
            </a:r>
            <a:r>
              <a:rPr lang="en-US" dirty="0" smtClean="0"/>
              <a:t> CSS&lt;/title&gt;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#main p{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font-size: 16px;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#footer p{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    font-size: 13px;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}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29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 smtClean="0"/>
              <a:t>Определение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div{</a:t>
            </a:r>
            <a:endParaRPr lang="ru-RU" dirty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background-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width</a:t>
            </a:r>
            <a:r>
              <a:rPr lang="en-US" dirty="0"/>
              <a:t>: 100px;</a:t>
            </a:r>
            <a:endParaRPr lang="ru-RU" dirty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err="1" smtClean="0"/>
              <a:t>height</a:t>
            </a:r>
            <a:r>
              <a:rPr lang="ru-RU" dirty="0"/>
              <a:t>: 60px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r>
              <a:rPr lang="ru-RU" dirty="0"/>
              <a:t>В данном случае селектором является </a:t>
            </a:r>
            <a:r>
              <a:rPr lang="ru-RU" dirty="0" err="1"/>
              <a:t>div</a:t>
            </a:r>
            <a:r>
              <a:rPr lang="ru-RU" dirty="0"/>
              <a:t>. Этот селектор указывает, что этот стиль будет применяться ко всем элементам </a:t>
            </a:r>
            <a:r>
              <a:rPr lang="ru-RU" dirty="0" err="1"/>
              <a:t>div</a:t>
            </a:r>
            <a:r>
              <a:rPr lang="ru-RU" dirty="0"/>
              <a:t>.</a:t>
            </a:r>
          </a:p>
          <a:p>
            <a:r>
              <a:rPr lang="ru-RU" dirty="0"/>
              <a:t>После селектора в фигурных скобках идет </a:t>
            </a:r>
            <a:r>
              <a:rPr lang="ru-RU" b="1" dirty="0"/>
              <a:t>блок объявления стиля</a:t>
            </a:r>
            <a:r>
              <a:rPr lang="ru-RU" dirty="0"/>
              <a:t>. Между открывающей и закрывающей фигурными скобками определяются команды, указывающие, как форматировать элемент.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3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Селекторы потомков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 &lt;/style&gt;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id="main"&gt;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</a:t>
            </a:r>
            <a:r>
              <a:rPr lang="ru-RU" dirty="0" smtClean="0"/>
              <a:t>&lt;</a:t>
            </a:r>
            <a:r>
              <a:rPr lang="ru-RU" dirty="0" err="1" smtClean="0"/>
              <a:t>p</a:t>
            </a:r>
            <a:r>
              <a:rPr lang="ru-RU" dirty="0" smtClean="0"/>
              <a:t>&gt;Первый абзац&lt;/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    &lt;</a:t>
            </a:r>
            <a:r>
              <a:rPr lang="ru-RU" dirty="0" err="1" smtClean="0"/>
              <a:t>p</a:t>
            </a:r>
            <a:r>
              <a:rPr lang="ru-RU" dirty="0" smtClean="0"/>
              <a:t>&gt;Второй абзац&lt;/</a:t>
            </a:r>
            <a:r>
              <a:rPr lang="ru-RU" dirty="0" err="1" smtClean="0"/>
              <a:t>p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    </a:t>
            </a:r>
            <a:r>
              <a:rPr lang="en-US" dirty="0" smtClean="0"/>
              <a:t>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id="footer"&gt;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    &lt;p&gt;</a:t>
            </a:r>
            <a:r>
              <a:rPr lang="ru-RU" dirty="0" smtClean="0"/>
              <a:t>Текст футера</a:t>
            </a:r>
            <a:r>
              <a:rPr lang="en-US" dirty="0" smtClean="0"/>
              <a:t>&lt;/p&gt;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ru-RU" dirty="0" smtClean="0"/>
              <a:t>&lt;/</a:t>
            </a:r>
            <a:r>
              <a:rPr lang="ru-RU" dirty="0" err="1" smtClean="0"/>
              <a:t>div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    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30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Селекторы потомков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None/>
            </a:pPr>
            <a:r>
              <a:rPr lang="ru-RU" dirty="0" err="1" smtClean="0"/>
              <a:t>li</a:t>
            </a:r>
            <a:r>
              <a:rPr lang="ru-RU" dirty="0" smtClean="0"/>
              <a:t> .</a:t>
            </a:r>
            <a:r>
              <a:rPr lang="ru-RU" dirty="0" err="1" smtClean="0"/>
              <a:t>redLink</a:t>
            </a:r>
            <a:r>
              <a:rPr lang="ru-RU" dirty="0" smtClean="0"/>
              <a:t> пробел </a:t>
            </a:r>
            <a:r>
              <a:rPr lang="ru-RU" dirty="0" smtClean="0"/>
              <a:t>играет большое значение и указывает как раз, что элементы с классом </a:t>
            </a:r>
            <a:r>
              <a:rPr lang="ru-RU" dirty="0" err="1" smtClean="0"/>
              <a:t>redLink</a:t>
            </a:r>
            <a:r>
              <a:rPr lang="ru-RU" dirty="0" smtClean="0"/>
              <a:t> должны быть вложенными по отношению к элементу &lt;</a:t>
            </a:r>
            <a:r>
              <a:rPr lang="ru-RU" dirty="0" err="1" smtClean="0"/>
              <a:t>li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err="1" smtClean="0"/>
              <a:t>li.redLink</a:t>
            </a:r>
            <a:r>
              <a:rPr lang="ru-RU" dirty="0" smtClean="0"/>
              <a:t> подразумевается</a:t>
            </a:r>
            <a:r>
              <a:rPr lang="ru-RU" dirty="0" smtClean="0"/>
              <a:t>, что стиль применяется к элементам &lt;</a:t>
            </a:r>
            <a:r>
              <a:rPr lang="ru-RU" dirty="0" err="1" smtClean="0"/>
              <a:t>li</a:t>
            </a:r>
            <a:r>
              <a:rPr lang="ru-RU" dirty="0" smtClean="0"/>
              <a:t>&gt;, которые имеют класс </a:t>
            </a:r>
            <a:r>
              <a:rPr lang="ru-RU" dirty="0" err="1" smtClean="0"/>
              <a:t>redLink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31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b="1" dirty="0" smtClean="0"/>
              <a:t>Селекторы дочерних элементов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chemeClr val="tx1"/>
                </a:solidFill>
              </a:rPr>
              <a:t>32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Каждая команда состоит из </a:t>
            </a:r>
            <a:r>
              <a:rPr lang="ru-RU" b="1" dirty="0" smtClean="0"/>
              <a:t>свойства</a:t>
            </a:r>
            <a:r>
              <a:rPr lang="ru-RU" dirty="0" smtClean="0"/>
              <a:t> и </a:t>
            </a:r>
            <a:r>
              <a:rPr lang="ru-RU" b="1" dirty="0" smtClean="0"/>
              <a:t>значения</a:t>
            </a:r>
          </a:p>
          <a:p>
            <a:pPr>
              <a:buNone/>
            </a:pPr>
            <a:r>
              <a:rPr lang="ru-RU" dirty="0" smtClean="0"/>
              <a:t>В выражении</a:t>
            </a:r>
          </a:p>
          <a:p>
            <a:pPr>
              <a:buNone/>
            </a:pPr>
            <a:r>
              <a:rPr lang="ru-RU" dirty="0" err="1"/>
              <a:t>background-color:red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err="1"/>
              <a:t>background-color</a:t>
            </a:r>
            <a:r>
              <a:rPr lang="ru-RU" dirty="0"/>
              <a:t> представляет </a:t>
            </a:r>
            <a:r>
              <a:rPr lang="ru-RU" dirty="0" smtClean="0"/>
              <a:t>свойство</a:t>
            </a:r>
          </a:p>
          <a:p>
            <a:pPr>
              <a:buNone/>
            </a:pPr>
            <a:r>
              <a:rPr lang="ru-RU" dirty="0" err="1"/>
              <a:t>red</a:t>
            </a:r>
            <a:r>
              <a:rPr lang="ru-RU" dirty="0"/>
              <a:t> - </a:t>
            </a:r>
            <a:r>
              <a:rPr lang="ru-RU" dirty="0" smtClean="0"/>
              <a:t>значение</a:t>
            </a:r>
          </a:p>
          <a:p>
            <a:pPr>
              <a:buNone/>
            </a:pPr>
            <a:r>
              <a:rPr lang="ru-RU" dirty="0" smtClean="0"/>
              <a:t>Фон элемента устанавливается в красный цвет. </a:t>
            </a:r>
            <a:r>
              <a:rPr lang="ru-RU" dirty="0"/>
              <a:t>После каждой команды ставится точка с запятой, которая отделяет данную команду от других.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4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Первый способ заключается во встраивании стилей непосредственно в элемент с помощью </a:t>
            </a:r>
            <a:r>
              <a:rPr lang="ru-RU" b="1" dirty="0" smtClean="0"/>
              <a:t>атрибута</a:t>
            </a:r>
            <a:r>
              <a:rPr lang="ru-RU" dirty="0" smtClean="0"/>
              <a:t> </a:t>
            </a:r>
            <a:r>
              <a:rPr lang="ru-RU" b="1" dirty="0" err="1" smtClean="0"/>
              <a:t>style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&lt;!DOCTYPE 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&lt;html&gt;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&lt;head&gt;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&lt;title&gt;</a:t>
            </a:r>
            <a:r>
              <a:rPr lang="ru-RU" dirty="0" smtClean="0"/>
              <a:t>Стили</a:t>
            </a:r>
            <a:r>
              <a:rPr lang="en-US" dirty="0" smtClean="0"/>
              <a:t>&lt;/title&gt;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&lt;/head&gt;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&lt;body&gt;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&lt;h2 style="</a:t>
            </a:r>
            <a:r>
              <a:rPr lang="en-US" dirty="0" err="1" smtClean="0"/>
              <a:t>color:blue</a:t>
            </a:r>
            <a:r>
              <a:rPr lang="en-US" dirty="0" smtClean="0"/>
              <a:t>;"&gt;</a:t>
            </a:r>
            <a:r>
              <a:rPr lang="ru-RU" dirty="0" smtClean="0"/>
              <a:t>Стили</a:t>
            </a:r>
            <a:r>
              <a:rPr lang="en-US" dirty="0" smtClean="0"/>
              <a:t>&lt;/h2&gt;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    &lt;div style="width: 100px; height: 100px; background-color: red;"&gt;&lt;/div&gt;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   </a:t>
            </a:r>
            <a:r>
              <a:rPr lang="ru-RU" dirty="0" smtClean="0"/>
              <a:t>&lt;/</a:t>
            </a:r>
            <a:r>
              <a:rPr lang="ru-RU" dirty="0" err="1" smtClean="0"/>
              <a:t>body</a:t>
            </a:r>
            <a:r>
              <a:rPr lang="ru-RU" dirty="0" smtClean="0"/>
              <a:t>&gt;</a:t>
            </a:r>
          </a:p>
          <a:p>
            <a:pPr>
              <a:buNone/>
            </a:pPr>
            <a:r>
              <a:rPr lang="ru-RU" dirty="0" smtClean="0"/>
              <a:t>&lt;/</a:t>
            </a:r>
            <a:r>
              <a:rPr lang="ru-RU" dirty="0" err="1" smtClean="0"/>
              <a:t>html</a:t>
            </a:r>
            <a:r>
              <a:rPr lang="ru-RU" dirty="0" smtClean="0"/>
              <a:t>&gt;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5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000660"/>
          </a:xfrm>
        </p:spPr>
        <p:txBody>
          <a:bodyPr/>
          <a:lstStyle/>
          <a:p>
            <a:pPr>
              <a:buNone/>
            </a:pPr>
            <a:r>
              <a:rPr lang="ru-RU" sz="4000" dirty="0" smtClean="0"/>
              <a:t>Здесь определены два элемента - заголовок h2 и блок </a:t>
            </a:r>
            <a:r>
              <a:rPr lang="ru-RU" sz="4000" dirty="0" err="1" smtClean="0"/>
              <a:t>div</a:t>
            </a:r>
            <a:r>
              <a:rPr lang="ru-RU" sz="4000" dirty="0" smtClean="0"/>
              <a:t>. У заголовка определен синий цвет текста с помощью свойства </a:t>
            </a:r>
            <a:r>
              <a:rPr lang="ru-RU" sz="4000" dirty="0" err="1" smtClean="0"/>
              <a:t>color</a:t>
            </a:r>
            <a:r>
              <a:rPr lang="ru-RU" sz="4000" dirty="0" smtClean="0"/>
              <a:t>. У блока </a:t>
            </a:r>
            <a:r>
              <a:rPr lang="ru-RU" sz="4000" dirty="0" err="1" smtClean="0"/>
              <a:t>div</a:t>
            </a:r>
            <a:r>
              <a:rPr lang="ru-RU" sz="4000" dirty="0" smtClean="0"/>
              <a:t> определены свойства ширины (</a:t>
            </a:r>
            <a:r>
              <a:rPr lang="ru-RU" sz="4000" dirty="0" err="1" smtClean="0"/>
              <a:t>width</a:t>
            </a:r>
            <a:r>
              <a:rPr lang="ru-RU" sz="4000" dirty="0" smtClean="0"/>
              <a:t>), высоты (</a:t>
            </a:r>
            <a:r>
              <a:rPr lang="ru-RU" sz="4000" dirty="0" err="1" smtClean="0"/>
              <a:t>height</a:t>
            </a:r>
            <a:r>
              <a:rPr lang="ru-RU" sz="4000" dirty="0" smtClean="0"/>
              <a:t>), а также цвета фона (</a:t>
            </a:r>
            <a:r>
              <a:rPr lang="ru-RU" sz="4000" dirty="0" err="1" smtClean="0"/>
              <a:t>background-color</a:t>
            </a:r>
            <a:r>
              <a:rPr lang="ru-RU" sz="4000" dirty="0" smtClean="0"/>
              <a:t>).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6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4400" dirty="0" smtClean="0"/>
              <a:t>Второй способ состоит в использования </a:t>
            </a:r>
            <a:r>
              <a:rPr lang="ru-RU" sz="4400" b="1" dirty="0" smtClean="0"/>
              <a:t>элемента</a:t>
            </a:r>
            <a:r>
              <a:rPr lang="ru-RU" sz="4400" dirty="0" smtClean="0"/>
              <a:t> </a:t>
            </a:r>
            <a:r>
              <a:rPr lang="ru-RU" sz="4400" dirty="0" err="1" smtClean="0"/>
              <a:t>style</a:t>
            </a:r>
            <a:r>
              <a:rPr lang="ru-RU" sz="4400" dirty="0" smtClean="0"/>
              <a:t> в документе </a:t>
            </a:r>
            <a:r>
              <a:rPr lang="ru-RU" sz="4400" dirty="0" err="1" smtClean="0"/>
              <a:t>html</a:t>
            </a:r>
            <a:r>
              <a:rPr lang="ru-RU" sz="4400" dirty="0" smtClean="0"/>
              <a:t>. Этот элемент сообщает браузеру, что данные внутри являются кодом </a:t>
            </a:r>
            <a:r>
              <a:rPr lang="ru-RU" sz="4400" dirty="0" err="1" smtClean="0"/>
              <a:t>css</a:t>
            </a:r>
            <a:r>
              <a:rPr lang="ru-RU" sz="4400" dirty="0" smtClean="0"/>
              <a:t>, а не </a:t>
            </a:r>
            <a:r>
              <a:rPr lang="ru-RU" sz="4400" dirty="0" err="1" smtClean="0"/>
              <a:t>html</a:t>
            </a:r>
            <a:r>
              <a:rPr lang="ru-RU" sz="4400" dirty="0" smtClean="0"/>
              <a:t>: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7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&lt;!DOCTYPE html&gt;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&lt;html&gt;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&lt;head&gt;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&lt;meta </a:t>
            </a:r>
            <a:r>
              <a:rPr lang="en-US" sz="1500" dirty="0" err="1" smtClean="0"/>
              <a:t>charset</a:t>
            </a:r>
            <a:r>
              <a:rPr lang="en-US" sz="1500" dirty="0" smtClean="0"/>
              <a:t>="utf-8"&gt;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&lt;title&gt;</a:t>
            </a:r>
            <a:r>
              <a:rPr lang="ru-RU" sz="1500" dirty="0" smtClean="0"/>
              <a:t>Стили</a:t>
            </a:r>
            <a:r>
              <a:rPr lang="en-US" sz="1500" dirty="0" smtClean="0"/>
              <a:t>&lt;/title&gt;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&lt;style&gt;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h2{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    </a:t>
            </a:r>
            <a:r>
              <a:rPr lang="en-US" sz="1500" dirty="0" err="1" smtClean="0"/>
              <a:t>color:blue</a:t>
            </a:r>
            <a:r>
              <a:rPr lang="en-US" sz="1500" dirty="0" smtClean="0"/>
              <a:t>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}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div{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    width: 100px; 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    height: 100px; 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    background-color: red;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}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&lt;/style&gt;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&lt;/head&gt;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&lt;body&gt;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&lt;h2&gt;</a:t>
            </a:r>
            <a:r>
              <a:rPr lang="ru-RU" sz="1500" dirty="0" smtClean="0"/>
              <a:t>Стили</a:t>
            </a:r>
            <a:r>
              <a:rPr lang="en-US" sz="1500" dirty="0" smtClean="0"/>
              <a:t>&lt;/h2&gt;</a:t>
            </a:r>
            <a:endParaRPr lang="ru-RU" sz="1500" dirty="0" smtClean="0"/>
          </a:p>
          <a:p>
            <a:pPr>
              <a:buNone/>
            </a:pPr>
            <a:r>
              <a:rPr lang="en-US" sz="1500" dirty="0" smtClean="0"/>
              <a:t>        </a:t>
            </a:r>
            <a:r>
              <a:rPr lang="ru-RU" sz="1500" dirty="0" smtClean="0"/>
              <a:t>&lt;</a:t>
            </a:r>
            <a:r>
              <a:rPr lang="ru-RU" sz="1500" dirty="0" err="1" smtClean="0"/>
              <a:t>div</a:t>
            </a:r>
            <a:r>
              <a:rPr lang="ru-RU" sz="1500" dirty="0" smtClean="0"/>
              <a:t>&gt;&lt;/</a:t>
            </a:r>
            <a:r>
              <a:rPr lang="ru-RU" sz="1500" dirty="0" err="1" smtClean="0"/>
              <a:t>div</a:t>
            </a:r>
            <a:r>
              <a:rPr lang="ru-RU" sz="1500" dirty="0" smtClean="0"/>
              <a:t>&gt;</a:t>
            </a:r>
          </a:p>
          <a:p>
            <a:pPr>
              <a:buNone/>
            </a:pPr>
            <a:r>
              <a:rPr lang="ru-RU" sz="1500" dirty="0" smtClean="0"/>
              <a:t>    &lt;/</a:t>
            </a:r>
            <a:r>
              <a:rPr lang="ru-RU" sz="1500" dirty="0" err="1" smtClean="0"/>
              <a:t>body</a:t>
            </a:r>
            <a:r>
              <a:rPr lang="ru-RU" sz="1500" dirty="0" smtClean="0"/>
              <a:t>&gt;</a:t>
            </a:r>
          </a:p>
          <a:p>
            <a:pPr>
              <a:buNone/>
            </a:pPr>
            <a:r>
              <a:rPr lang="ru-RU" sz="1500" dirty="0" smtClean="0"/>
              <a:t>&lt;/</a:t>
            </a:r>
            <a:r>
              <a:rPr lang="ru-RU" sz="1500" dirty="0" err="1" smtClean="0"/>
              <a:t>html</a:t>
            </a:r>
            <a:r>
              <a:rPr lang="ru-RU" sz="1500" dirty="0" smtClean="0"/>
              <a:t>&gt;</a:t>
            </a:r>
            <a:endParaRPr lang="ru-RU" sz="15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8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ru-RU" dirty="0" smtClean="0"/>
              <a:t>Способы задания стиля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Результат в данном случае будет абсолютно тем же, что и в предыдущем случае.</a:t>
            </a:r>
          </a:p>
          <a:p>
            <a:pPr>
              <a:buNone/>
            </a:pPr>
            <a:r>
              <a:rPr lang="ru-RU" dirty="0" smtClean="0"/>
              <a:t>Часто элемент </a:t>
            </a:r>
            <a:r>
              <a:rPr lang="ru-RU" dirty="0" err="1" smtClean="0"/>
              <a:t>style</a:t>
            </a:r>
            <a:r>
              <a:rPr lang="ru-RU" dirty="0" smtClean="0"/>
              <a:t> определяется внутри элемента </a:t>
            </a:r>
            <a:r>
              <a:rPr lang="ru-RU" dirty="0" err="1" smtClean="0"/>
              <a:t>head</a:t>
            </a:r>
            <a:r>
              <a:rPr lang="ru-RU" dirty="0" smtClean="0"/>
              <a:t>, однако может также использоваться в других частях HTML-документа. Элемент </a:t>
            </a:r>
            <a:r>
              <a:rPr lang="ru-RU" dirty="0" err="1" smtClean="0"/>
              <a:t>style</a:t>
            </a:r>
            <a:r>
              <a:rPr lang="ru-RU" dirty="0" smtClean="0"/>
              <a:t> содержит наборы стилей. У каждого стиля указывается вначале </a:t>
            </a:r>
            <a:r>
              <a:rPr lang="ru-RU" b="1" dirty="0" smtClean="0"/>
              <a:t>селектор</a:t>
            </a:r>
            <a:r>
              <a:rPr lang="ru-RU" dirty="0" smtClean="0"/>
              <a:t>, после чего в фигурных скобках идет все те же определения свойств </a:t>
            </a:r>
            <a:r>
              <a:rPr lang="ru-RU" dirty="0" err="1" smtClean="0"/>
              <a:t>css</a:t>
            </a:r>
            <a:r>
              <a:rPr lang="ru-RU" dirty="0" smtClean="0"/>
              <a:t> и их значения, что были использованы в предыдущем примере.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</a:rPr>
              <a:t>9</a:t>
            </a:r>
            <a:endParaRPr lang="ru-RU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557</Words>
  <Application>Microsoft Office PowerPoint</Application>
  <PresentationFormat>Экран (4:3)</PresentationFormat>
  <Paragraphs>308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CSS</vt:lpstr>
      <vt:lpstr>Определение стиля </vt:lpstr>
      <vt:lpstr>Определение стиля</vt:lpstr>
      <vt:lpstr>Структура команды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Способы задания стиля</vt:lpstr>
      <vt:lpstr>Валидация кода CSS</vt:lpstr>
      <vt:lpstr>Селекторы</vt:lpstr>
      <vt:lpstr>Классы</vt:lpstr>
      <vt:lpstr>Классы</vt:lpstr>
      <vt:lpstr>Идентификаторы</vt:lpstr>
      <vt:lpstr>Идентификаторы</vt:lpstr>
      <vt:lpstr>Универсальный селектор</vt:lpstr>
      <vt:lpstr>Стилизация группы селекторов</vt:lpstr>
      <vt:lpstr>Стилизация группы селекторов</vt:lpstr>
      <vt:lpstr>Стилизация группы селекторов</vt:lpstr>
      <vt:lpstr>Селекторы потомков</vt:lpstr>
      <vt:lpstr>Селекторы потомков</vt:lpstr>
      <vt:lpstr>Селекторы потомков</vt:lpstr>
      <vt:lpstr>Селекторы потомков</vt:lpstr>
      <vt:lpstr>Селекторы потомков</vt:lpstr>
      <vt:lpstr>Селекторы дочерних элементов</vt:lpstr>
    </vt:vector>
  </TitlesOfParts>
  <Company>vc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ПРЕП</dc:creator>
  <cp:lastModifiedBy>ПРЕП</cp:lastModifiedBy>
  <cp:revision>25</cp:revision>
  <dcterms:created xsi:type="dcterms:W3CDTF">2017-01-19T11:20:19Z</dcterms:created>
  <dcterms:modified xsi:type="dcterms:W3CDTF">2021-02-16T13:20:30Z</dcterms:modified>
</cp:coreProperties>
</file>