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DD636-5320-47AB-9EEE-ED36F0D86F69}" type="datetimeFigureOut">
              <a:rPr lang="ru-RU" smtClean="0"/>
              <a:pPr/>
              <a:t>25.02.2021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92500-4D1B-4DB8-BC37-7A635065D5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EE99-E027-4795-A12D-70A4C877FD3A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A15-AFCE-4178-9F6C-402EBED31706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522A-DBC7-40E7-B281-190402D4CF66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1D28-5C25-4F44-A6F9-16CF8DF0B384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CE19-DC26-4FA4-A85F-0910C4E5B84C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485-BED8-4EB5-8D93-F4398CCC4156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2EA8-7D5E-4076-8ABE-28D28936D527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E60-74CE-454D-BBFE-F40D4FBEF566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1CA-9B28-49CD-8BBD-709B534AC1D4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8339-AFBB-45AE-9139-E4E079322AC7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B650-12DF-41DF-8913-153B117EF022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C6D91-9CA5-430D-B603-36EC0274B4F5}" type="datetime1">
              <a:rPr lang="ru-RU" smtClean="0"/>
              <a:pPr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0DB6-63B1-4E06-96A3-B35F0950AE4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/>
          <a:lstStyle/>
          <a:p>
            <a:r>
              <a:rPr lang="en-US" dirty="0" smtClean="0"/>
              <a:t>HTML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04856" cy="518457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HTML (</a:t>
            </a:r>
            <a:r>
              <a:rPr lang="ru-RU" dirty="0" err="1">
                <a:solidFill>
                  <a:schemeClr val="tx1"/>
                </a:solidFill>
              </a:rPr>
              <a:t>HyperText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Markup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Language</a:t>
            </a:r>
            <a:r>
              <a:rPr lang="ru-RU" dirty="0">
                <a:solidFill>
                  <a:schemeClr val="tx1"/>
                </a:solidFill>
              </a:rPr>
              <a:t>) представляет язык разметки гипертекста, используемый преимущественно для создания документов в сети интернет. HTML начал свой путь в начале 90-х годов как примитивный язык для создания </a:t>
            </a:r>
            <a:r>
              <a:rPr lang="ru-RU" dirty="0" err="1">
                <a:solidFill>
                  <a:schemeClr val="tx1"/>
                </a:solidFill>
              </a:rPr>
              <a:t>веб-страниц</a:t>
            </a:r>
            <a:r>
              <a:rPr lang="ru-RU" dirty="0">
                <a:solidFill>
                  <a:schemeClr val="tx1"/>
                </a:solidFill>
              </a:rPr>
              <a:t>, и в настоящий момент уже трудно представить себе интернет без HTML. Подавляющее большинство сайтов так или иначе используют HTML.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Глобальные атрибуты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Глобальные атрибуты</a:t>
            </a:r>
            <a:r>
              <a:rPr lang="ru-RU" dirty="0" smtClean="0"/>
              <a:t> применимы к любому элементу HTML5:</a:t>
            </a:r>
          </a:p>
          <a:p>
            <a:pPr lvl="0"/>
            <a:r>
              <a:rPr lang="ru-RU" b="1" dirty="0" err="1" smtClean="0"/>
              <a:t>accesskey</a:t>
            </a:r>
            <a:r>
              <a:rPr lang="ru-RU" dirty="0" smtClean="0"/>
              <a:t>: определяет клавишу для быстрого доступа к элементу</a:t>
            </a:r>
          </a:p>
          <a:p>
            <a:pPr lvl="0"/>
            <a:r>
              <a:rPr lang="ru-RU" b="1" dirty="0" err="1" smtClean="0"/>
              <a:t>class</a:t>
            </a:r>
            <a:r>
              <a:rPr lang="ru-RU" dirty="0" smtClean="0"/>
              <a:t>: задает класс CSS, который будет применяться к элементу</a:t>
            </a:r>
          </a:p>
          <a:p>
            <a:pPr lvl="0"/>
            <a:r>
              <a:rPr lang="ru-RU" b="1" dirty="0" err="1" smtClean="0"/>
              <a:t>contenteditable</a:t>
            </a:r>
            <a:r>
              <a:rPr lang="ru-RU" dirty="0" smtClean="0"/>
              <a:t>: определяет, можно ли редактировать содержимое элемента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Глобальные 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pPr lvl="0"/>
            <a:r>
              <a:rPr lang="ru-RU" sz="3400" b="1" dirty="0" err="1" smtClean="0"/>
              <a:t>contextmenu</a:t>
            </a:r>
            <a:r>
              <a:rPr lang="ru-RU" sz="3400" dirty="0" smtClean="0"/>
              <a:t>: определяет контекстное меню для элемента, которое отображается при нажатии на элемент правой кнопкой мыши</a:t>
            </a:r>
          </a:p>
          <a:p>
            <a:pPr lvl="0"/>
            <a:r>
              <a:rPr lang="ru-RU" sz="3400" b="1" dirty="0" err="1" smtClean="0"/>
              <a:t>dir</a:t>
            </a:r>
            <a:r>
              <a:rPr lang="ru-RU" sz="3400" dirty="0" smtClean="0"/>
              <a:t>: устанавливает направление текста в элементе</a:t>
            </a:r>
          </a:p>
          <a:p>
            <a:pPr lvl="0"/>
            <a:r>
              <a:rPr lang="ru-RU" sz="3400" b="1" dirty="0" err="1" smtClean="0"/>
              <a:t>draggable</a:t>
            </a:r>
            <a:r>
              <a:rPr lang="ru-RU" sz="3400" dirty="0" smtClean="0"/>
              <a:t>: определяет, можно ли перетаскивать элемент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Глобальные 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400" b="1" dirty="0" err="1" smtClean="0"/>
              <a:t>dropzone</a:t>
            </a:r>
            <a:r>
              <a:rPr lang="ru-RU" sz="3400" dirty="0" smtClean="0"/>
              <a:t>: определяет, можно ли копировать переносимые данные при переносе на элемент</a:t>
            </a:r>
          </a:p>
          <a:p>
            <a:pPr lvl="0"/>
            <a:r>
              <a:rPr lang="ru-RU" sz="3400" b="1" dirty="0" err="1" smtClean="0"/>
              <a:t>hidden</a:t>
            </a:r>
            <a:r>
              <a:rPr lang="ru-RU" sz="3400" dirty="0" smtClean="0"/>
              <a:t>: скрывает элемент</a:t>
            </a:r>
          </a:p>
          <a:p>
            <a:pPr lvl="0"/>
            <a:r>
              <a:rPr lang="ru-RU" sz="3400" b="1" dirty="0" err="1" smtClean="0"/>
              <a:t>id</a:t>
            </a:r>
            <a:r>
              <a:rPr lang="ru-RU" sz="3400" dirty="0" smtClean="0"/>
              <a:t>: уникальный идентификатор элемента. На </a:t>
            </a:r>
            <a:r>
              <a:rPr lang="ru-RU" sz="3400" dirty="0" err="1" smtClean="0"/>
              <a:t>веб-странице</a:t>
            </a:r>
            <a:r>
              <a:rPr lang="ru-RU" sz="3400" dirty="0" smtClean="0"/>
              <a:t> элементы не должны иметь повторяющихся идентификаторов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Глобальные 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4000" b="1" dirty="0" err="1" smtClean="0"/>
              <a:t>lang</a:t>
            </a:r>
            <a:r>
              <a:rPr lang="ru-RU" sz="4000" dirty="0" smtClean="0"/>
              <a:t>: определяет язык элемента</a:t>
            </a:r>
          </a:p>
          <a:p>
            <a:pPr lvl="0"/>
            <a:r>
              <a:rPr lang="ru-RU" sz="4000" b="1" dirty="0" err="1" smtClean="0"/>
              <a:t>spellcheck</a:t>
            </a:r>
            <a:r>
              <a:rPr lang="ru-RU" sz="4000" dirty="0" smtClean="0"/>
              <a:t>: указывает, будет ли для данного элемента использоваться проверка правописания</a:t>
            </a:r>
          </a:p>
          <a:p>
            <a:pPr lvl="0"/>
            <a:r>
              <a:rPr lang="ru-RU" sz="4000" b="1" dirty="0" err="1" smtClean="0"/>
              <a:t>style</a:t>
            </a:r>
            <a:r>
              <a:rPr lang="ru-RU" sz="4000" dirty="0" smtClean="0"/>
              <a:t>: задает стиль элемента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Глобальные 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lvl="0"/>
            <a:r>
              <a:rPr lang="ru-RU" sz="3600" b="1" dirty="0" err="1" smtClean="0"/>
              <a:t>tabindex</a:t>
            </a:r>
            <a:r>
              <a:rPr lang="ru-RU" sz="3600" dirty="0" smtClean="0"/>
              <a:t>: определяет порядок, в котором по элементам можно переключаться с помощью клавиши TAB</a:t>
            </a:r>
          </a:p>
          <a:p>
            <a:pPr lvl="0"/>
            <a:r>
              <a:rPr lang="ru-RU" sz="3600" b="1" dirty="0" err="1" smtClean="0"/>
              <a:t>title</a:t>
            </a:r>
            <a:r>
              <a:rPr lang="ru-RU" sz="3600" dirty="0" smtClean="0"/>
              <a:t>: устанавливает дополнительное описание для элемента</a:t>
            </a:r>
          </a:p>
          <a:p>
            <a:pPr lvl="0"/>
            <a:r>
              <a:rPr lang="ru-RU" sz="3600" b="1" dirty="0" err="1" smtClean="0"/>
              <a:t>translate</a:t>
            </a:r>
            <a:r>
              <a:rPr lang="ru-RU" sz="3600" dirty="0" smtClean="0"/>
              <a:t>: определяет, должно ли переводиться содержимое элемента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Глобальные 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6000" dirty="0" smtClean="0"/>
              <a:t>Как правило, из всего этого списка наиболее часто используются три: </a:t>
            </a:r>
            <a:r>
              <a:rPr lang="ru-RU" sz="6000" b="1" dirty="0" err="1" smtClean="0"/>
              <a:t>class</a:t>
            </a:r>
            <a:r>
              <a:rPr lang="ru-RU" sz="6000" dirty="0" smtClean="0"/>
              <a:t>, </a:t>
            </a:r>
            <a:r>
              <a:rPr lang="ru-RU" sz="6000" b="1" dirty="0" err="1" smtClean="0"/>
              <a:t>id</a:t>
            </a:r>
            <a:r>
              <a:rPr lang="ru-RU" sz="6000" dirty="0" smtClean="0"/>
              <a:t> и </a:t>
            </a:r>
            <a:r>
              <a:rPr lang="ru-RU" sz="6000" b="1" dirty="0" err="1" smtClean="0"/>
              <a:t>style</a:t>
            </a:r>
            <a:r>
              <a:rPr lang="ru-RU" sz="6000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Пользовательские 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В HTML5 разработчик или создатель </a:t>
            </a:r>
            <a:r>
              <a:rPr lang="ru-RU" sz="4000" dirty="0" err="1" smtClean="0"/>
              <a:t>веб-страницы</a:t>
            </a:r>
            <a:r>
              <a:rPr lang="ru-RU" sz="4000" dirty="0" smtClean="0"/>
              <a:t> сам может определить любой атрибут, предваряя его префиксом </a:t>
            </a:r>
            <a:r>
              <a:rPr lang="ru-RU" sz="4000" i="1" dirty="0" err="1" smtClean="0"/>
              <a:t>data</a:t>
            </a:r>
            <a:r>
              <a:rPr lang="ru-RU" sz="4000" i="1" dirty="0" smtClean="0"/>
              <a:t>-</a:t>
            </a:r>
            <a:r>
              <a:rPr lang="ru-RU" sz="4000" dirty="0" smtClean="0"/>
              <a:t>. </a:t>
            </a:r>
          </a:p>
          <a:p>
            <a:pPr>
              <a:buNone/>
            </a:pPr>
            <a:r>
              <a:rPr lang="ru-RU" sz="4000" dirty="0" smtClean="0"/>
              <a:t>Например:</a:t>
            </a:r>
          </a:p>
          <a:p>
            <a:pPr>
              <a:buNone/>
            </a:pPr>
            <a:r>
              <a:rPr lang="en-US" sz="4000" dirty="0" smtClean="0"/>
              <a:t>&lt;input type="button" value="</a:t>
            </a:r>
            <a:r>
              <a:rPr lang="ru-RU" sz="4000" dirty="0" smtClean="0"/>
              <a:t>Нажать</a:t>
            </a:r>
            <a:r>
              <a:rPr lang="en-US" sz="4000" dirty="0" smtClean="0"/>
              <a:t>" data-color="red" &gt;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Пользовательские атрибуты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Здесь определен атрибут </a:t>
            </a:r>
            <a:r>
              <a:rPr lang="ru-RU" sz="4000" dirty="0" err="1" smtClean="0"/>
              <a:t>data-color</a:t>
            </a:r>
            <a:r>
              <a:rPr lang="ru-RU" sz="4000" dirty="0" smtClean="0"/>
              <a:t>, который имеет значение "</a:t>
            </a:r>
            <a:r>
              <a:rPr lang="ru-RU" sz="4000" dirty="0" err="1" smtClean="0"/>
              <a:t>red</a:t>
            </a:r>
            <a:r>
              <a:rPr lang="ru-RU" sz="4000" dirty="0" smtClean="0"/>
              <a:t>". Хотя для этого элемента, ни в целом в </a:t>
            </a:r>
            <a:r>
              <a:rPr lang="ru-RU" sz="4000" dirty="0" err="1" smtClean="0"/>
              <a:t>html</a:t>
            </a:r>
            <a:r>
              <a:rPr lang="ru-RU" sz="4000" dirty="0" smtClean="0"/>
              <a:t> не существует подобного атрибута. Мы его определяем сами и устанавливаем у него любое значение.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Одинарные или двойные кавычки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Нередко можно встретить случаи, когда в </a:t>
            </a:r>
            <a:r>
              <a:rPr lang="ru-RU" sz="4000" dirty="0" err="1" smtClean="0"/>
              <a:t>html</a:t>
            </a:r>
            <a:r>
              <a:rPr lang="ru-RU" sz="4000" dirty="0" smtClean="0"/>
              <a:t> при определении значений атрибутов применяются как одинарные, так и двойные кавычки.</a:t>
            </a:r>
          </a:p>
          <a:p>
            <a:pPr>
              <a:buNone/>
            </a:pPr>
            <a:r>
              <a:rPr lang="ru-RU" sz="4000" dirty="0" smtClean="0"/>
              <a:t>Например:</a:t>
            </a:r>
          </a:p>
          <a:p>
            <a:pPr>
              <a:buNone/>
            </a:pPr>
            <a:r>
              <a:rPr lang="en-US" sz="4000" dirty="0" smtClean="0"/>
              <a:t>&lt;input type='button' value='</a:t>
            </a:r>
            <a:r>
              <a:rPr lang="ru-RU" sz="4000" dirty="0" smtClean="0"/>
              <a:t>Нажать</a:t>
            </a:r>
            <a:r>
              <a:rPr lang="en-US" sz="4000" dirty="0" smtClean="0"/>
              <a:t>'&gt;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Одинарные или двойные кавычки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600" dirty="0" smtClean="0"/>
              <a:t>И одинарные, и двойные кавычки в данном случае допустимы, хотя чаще применяются именно двойные кавычки. Однако иногда само значение атрибута может содержать двойные кавычки, и в этом случае все значение лучше поместить в одинарные:</a:t>
            </a:r>
          </a:p>
          <a:p>
            <a:pPr>
              <a:buNone/>
            </a:pPr>
            <a:r>
              <a:rPr lang="ru-RU" sz="3600" dirty="0" smtClean="0"/>
              <a:t>&lt;</a:t>
            </a:r>
            <a:r>
              <a:rPr lang="ru-RU" sz="3600" dirty="0" err="1" smtClean="0"/>
              <a:t>input</a:t>
            </a:r>
            <a:r>
              <a:rPr lang="ru-RU" sz="3600" dirty="0" smtClean="0"/>
              <a:t> </a:t>
            </a:r>
            <a:r>
              <a:rPr lang="ru-RU" sz="3600" dirty="0" err="1" smtClean="0"/>
              <a:t>type=</a:t>
            </a:r>
            <a:r>
              <a:rPr lang="ru-RU" sz="3600" dirty="0" smtClean="0"/>
              <a:t>"</a:t>
            </a:r>
            <a:r>
              <a:rPr lang="ru-RU" sz="3600" dirty="0" err="1" smtClean="0"/>
              <a:t>button</a:t>
            </a:r>
            <a:r>
              <a:rPr lang="ru-RU" sz="3600" dirty="0" smtClean="0"/>
              <a:t>" </a:t>
            </a:r>
            <a:r>
              <a:rPr lang="ru-RU" sz="3600" dirty="0" err="1" smtClean="0"/>
              <a:t>value='Кнопка</a:t>
            </a:r>
            <a:r>
              <a:rPr lang="ru-RU" sz="3600" dirty="0" smtClean="0"/>
              <a:t> "Привет мир"'&gt;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19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600" dirty="0" smtClean="0"/>
              <a:t>Для работы с </a:t>
            </a:r>
            <a:r>
              <a:rPr lang="en-US" sz="3600" dirty="0" smtClean="0"/>
              <a:t>HTML </a:t>
            </a:r>
            <a:r>
              <a:rPr lang="ru-RU" sz="3600" dirty="0" smtClean="0"/>
              <a:t>требуется редактор текста. </a:t>
            </a:r>
            <a:r>
              <a:rPr lang="ru-RU" sz="3600" dirty="0"/>
              <a:t>На данный момент наиболее популярным и продвинутым текстовым редактором является </a:t>
            </a:r>
            <a:r>
              <a:rPr lang="ru-RU" sz="3600" b="1" dirty="0" err="1"/>
              <a:t>Notepad++</a:t>
            </a:r>
            <a:r>
              <a:rPr lang="ru-RU" sz="3600" dirty="0"/>
              <a:t>, который можно найти по адресу </a:t>
            </a:r>
            <a:r>
              <a:rPr lang="ru-RU" sz="3600" dirty="0">
                <a:hlinkClick r:id="rId2"/>
              </a:rPr>
              <a:t>http://notepad-plus-plus.org/</a:t>
            </a:r>
            <a:r>
              <a:rPr lang="ru-RU" sz="3600" dirty="0"/>
              <a:t>. К его преимуществам можно отнести бесплатность, подсветка тегов </a:t>
            </a:r>
            <a:r>
              <a:rPr lang="ru-RU" sz="3600" dirty="0" err="1"/>
              <a:t>html</a:t>
            </a:r>
            <a:r>
              <a:rPr lang="ru-RU" sz="3600" dirty="0"/>
              <a:t>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Создадим текстовый файл, назовем его </a:t>
            </a:r>
            <a:r>
              <a:rPr lang="ru-RU" sz="4000" i="1" dirty="0" err="1" smtClean="0"/>
              <a:t>index</a:t>
            </a:r>
            <a:r>
              <a:rPr lang="ru-RU" sz="4000" dirty="0" smtClean="0"/>
              <a:t> и изменим его расширение на </a:t>
            </a:r>
            <a:r>
              <a:rPr lang="ru-RU" sz="4000" b="1" dirty="0" smtClean="0"/>
              <a:t>.</a:t>
            </a:r>
            <a:r>
              <a:rPr lang="ru-RU" sz="4000" b="1" dirty="0" err="1" smtClean="0"/>
              <a:t>html</a:t>
            </a:r>
            <a:r>
              <a:rPr lang="ru-RU" sz="4000" dirty="0" smtClean="0"/>
              <a:t>.</a:t>
            </a:r>
          </a:p>
          <a:p>
            <a:pPr>
              <a:buNone/>
            </a:pPr>
            <a:r>
              <a:rPr lang="ru-RU" sz="4000" dirty="0" smtClean="0"/>
              <a:t>Затем откроем этот файл в любом текстовом редакторе, например, в </a:t>
            </a:r>
            <a:r>
              <a:rPr lang="ru-RU" sz="4000" dirty="0" err="1" smtClean="0"/>
              <a:t>Notepad++</a:t>
            </a:r>
            <a:r>
              <a:rPr lang="ru-RU" sz="4000" dirty="0" smtClean="0"/>
              <a:t>. Добавим в файл следующий текст: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5400" dirty="0" smtClean="0"/>
              <a:t>&lt;!DOCTYPE </a:t>
            </a:r>
            <a:r>
              <a:rPr lang="ru-RU" sz="5400" dirty="0" err="1" smtClean="0"/>
              <a:t>html</a:t>
            </a:r>
            <a:r>
              <a:rPr lang="ru-RU" sz="5400" dirty="0" smtClean="0"/>
              <a:t>&gt;</a:t>
            </a:r>
          </a:p>
          <a:p>
            <a:pPr>
              <a:buNone/>
            </a:pPr>
            <a:r>
              <a:rPr lang="ru-RU" sz="5400" dirty="0" smtClean="0"/>
              <a:t>&lt;</a:t>
            </a:r>
            <a:r>
              <a:rPr lang="ru-RU" sz="5400" dirty="0" err="1" smtClean="0"/>
              <a:t>html</a:t>
            </a:r>
            <a:r>
              <a:rPr lang="ru-RU" sz="5400" dirty="0" smtClean="0"/>
              <a:t>&gt;</a:t>
            </a:r>
          </a:p>
          <a:p>
            <a:pPr>
              <a:buNone/>
            </a:pPr>
            <a:endParaRPr lang="ru-RU" sz="5400" dirty="0" smtClean="0"/>
          </a:p>
          <a:p>
            <a:pPr>
              <a:buNone/>
            </a:pPr>
            <a:r>
              <a:rPr lang="ru-RU" sz="5400" dirty="0" smtClean="0"/>
              <a:t>&lt;/</a:t>
            </a:r>
            <a:r>
              <a:rPr lang="ru-RU" sz="5400" dirty="0" err="1" smtClean="0"/>
              <a:t>html</a:t>
            </a:r>
            <a:r>
              <a:rPr lang="ru-RU" sz="5400" dirty="0" smtClean="0"/>
              <a:t>&gt;</a:t>
            </a:r>
            <a:endParaRPr lang="ru-RU" sz="5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Для создания документа HTML5 нам нужны в первую очередь два элемента: DOCTYPE и </a:t>
            </a:r>
            <a:r>
              <a:rPr lang="ru-RU" dirty="0" err="1" smtClean="0"/>
              <a:t>html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Элемент </a:t>
            </a:r>
            <a:r>
              <a:rPr lang="ru-RU" b="1" dirty="0" err="1" smtClean="0"/>
              <a:t>doctype</a:t>
            </a:r>
            <a:r>
              <a:rPr lang="ru-RU" dirty="0" smtClean="0"/>
              <a:t> или </a:t>
            </a:r>
            <a:r>
              <a:rPr lang="ru-RU" dirty="0" err="1" smtClean="0"/>
              <a:t>Document</a:t>
            </a:r>
            <a:r>
              <a:rPr lang="ru-RU" dirty="0" smtClean="0"/>
              <a:t> </a:t>
            </a:r>
            <a:r>
              <a:rPr lang="ru-RU" dirty="0" err="1" smtClean="0"/>
              <a:t>Type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сообщает </a:t>
            </a:r>
            <a:r>
              <a:rPr lang="ru-RU" dirty="0" err="1" smtClean="0"/>
              <a:t>веб-браузеру</a:t>
            </a:r>
            <a:r>
              <a:rPr lang="ru-RU" dirty="0" smtClean="0"/>
              <a:t> тип документа. &lt;!DOCTYPE </a:t>
            </a:r>
            <a:r>
              <a:rPr lang="ru-RU" dirty="0" err="1" smtClean="0"/>
              <a:t>html</a:t>
            </a:r>
            <a:r>
              <a:rPr lang="ru-RU" dirty="0" smtClean="0"/>
              <a:t>&gt; указывает, что данный документ является документом </a:t>
            </a:r>
            <a:r>
              <a:rPr lang="ru-RU" dirty="0" err="1" smtClean="0"/>
              <a:t>html</a:t>
            </a:r>
            <a:r>
              <a:rPr lang="ru-RU" dirty="0" smtClean="0"/>
              <a:t> и что используется html5, а не html4 или какая-то другая версия языка разметки.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 smtClean="0"/>
              <a:t>Элемент </a:t>
            </a:r>
            <a:r>
              <a:rPr lang="ru-RU" dirty="0" err="1" smtClean="0"/>
              <a:t>html</a:t>
            </a:r>
            <a:r>
              <a:rPr lang="ru-RU" dirty="0" smtClean="0"/>
              <a:t> между своим открывающим и закрывающим тегами содержит все содержимое документа.</a:t>
            </a:r>
          </a:p>
          <a:p>
            <a:pPr>
              <a:buNone/>
            </a:pPr>
            <a:r>
              <a:rPr lang="ru-RU" dirty="0" smtClean="0"/>
              <a:t>Внутри элемента </a:t>
            </a:r>
            <a:r>
              <a:rPr lang="ru-RU" dirty="0" err="1" smtClean="0"/>
              <a:t>html</a:t>
            </a:r>
            <a:r>
              <a:rPr lang="ru-RU" dirty="0" smtClean="0"/>
              <a:t> мы можем разместить два других элемента: </a:t>
            </a:r>
            <a:r>
              <a:rPr lang="ru-RU" b="1" dirty="0" err="1" smtClean="0"/>
              <a:t>head</a:t>
            </a:r>
            <a:r>
              <a:rPr lang="ru-RU" dirty="0" smtClean="0"/>
              <a:t> и </a:t>
            </a:r>
            <a:r>
              <a:rPr lang="ru-RU" b="1" dirty="0" err="1" smtClean="0"/>
              <a:t>body</a:t>
            </a:r>
            <a:r>
              <a:rPr lang="ru-RU" dirty="0" smtClean="0"/>
              <a:t>. Элемент </a:t>
            </a:r>
            <a:r>
              <a:rPr lang="ru-RU" dirty="0" err="1" smtClean="0"/>
              <a:t>head</a:t>
            </a:r>
            <a:r>
              <a:rPr lang="ru-RU" dirty="0" smtClean="0"/>
              <a:t> содержит метаданные </a:t>
            </a:r>
            <a:r>
              <a:rPr lang="ru-RU" dirty="0" err="1" smtClean="0"/>
              <a:t>веб-страницы</a:t>
            </a:r>
            <a:r>
              <a:rPr lang="ru-RU" dirty="0" smtClean="0"/>
              <a:t> - заголовок </a:t>
            </a:r>
            <a:r>
              <a:rPr lang="ru-RU" dirty="0" err="1" smtClean="0"/>
              <a:t>веб-страницы</a:t>
            </a:r>
            <a:r>
              <a:rPr lang="ru-RU" dirty="0" smtClean="0"/>
              <a:t>, тип кодировки и т.д., а также ссылки на внешние ресурсы - стили, </a:t>
            </a:r>
            <a:r>
              <a:rPr lang="ru-RU" dirty="0" err="1" smtClean="0"/>
              <a:t>скрипты</a:t>
            </a:r>
            <a:r>
              <a:rPr lang="ru-RU" dirty="0" smtClean="0"/>
              <a:t>, если они </a:t>
            </a:r>
            <a:r>
              <a:rPr lang="ru-RU" dirty="0" err="1" smtClean="0"/>
              <a:t>использутся</a:t>
            </a:r>
            <a:r>
              <a:rPr lang="ru-RU" dirty="0" smtClean="0"/>
              <a:t>. Элемент </a:t>
            </a:r>
            <a:r>
              <a:rPr lang="ru-RU" dirty="0" err="1" smtClean="0"/>
              <a:t>body</a:t>
            </a:r>
            <a:r>
              <a:rPr lang="ru-RU" dirty="0" smtClean="0"/>
              <a:t> определяет содержимое html-страницы.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pPr>
              <a:buNone/>
            </a:pPr>
            <a:r>
              <a:rPr lang="ru-RU" sz="3400" dirty="0" smtClean="0"/>
              <a:t>Теперь изменим содержимое файла </a:t>
            </a:r>
            <a:r>
              <a:rPr lang="ru-RU" sz="3400" dirty="0" err="1" smtClean="0"/>
              <a:t>index.html</a:t>
            </a:r>
            <a:r>
              <a:rPr lang="ru-RU" sz="3400" dirty="0" smtClean="0"/>
              <a:t> следующим образом:</a:t>
            </a:r>
          </a:p>
          <a:p>
            <a:pPr>
              <a:buNone/>
            </a:pPr>
            <a:r>
              <a:rPr lang="en-US" sz="3400" dirty="0" smtClean="0"/>
              <a:t>&lt;!DOCTYPE html&gt;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&lt;html&gt;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   &lt;head&gt;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       &lt;meta </a:t>
            </a:r>
            <a:r>
              <a:rPr lang="en-US" sz="3400" dirty="0" err="1" smtClean="0"/>
              <a:t>charset</a:t>
            </a:r>
            <a:r>
              <a:rPr lang="en-US" sz="3400" dirty="0" smtClean="0"/>
              <a:t>="utf-8"&gt;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        &lt;title&gt;</a:t>
            </a:r>
            <a:r>
              <a:rPr lang="ru-RU" sz="3400" dirty="0" smtClean="0"/>
              <a:t>Документ</a:t>
            </a:r>
            <a:r>
              <a:rPr lang="en-US" sz="3400" dirty="0" smtClean="0"/>
              <a:t> HTML5&lt;/title&gt;</a:t>
            </a:r>
            <a:endParaRPr lang="ru-RU" sz="3400" dirty="0" smtClean="0"/>
          </a:p>
          <a:p>
            <a:pPr>
              <a:buNone/>
            </a:pPr>
            <a:r>
              <a:rPr lang="en-US" sz="3400" dirty="0" smtClean="0"/>
              <a:t>   &lt;/head&gt;</a:t>
            </a:r>
            <a:endParaRPr lang="ru-RU" sz="34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  </a:t>
            </a:r>
            <a:r>
              <a:rPr lang="en-US" sz="4800" dirty="0" smtClean="0"/>
              <a:t> </a:t>
            </a:r>
            <a:r>
              <a:rPr lang="ru-RU" sz="4800" dirty="0" smtClean="0"/>
              <a:t>&lt;</a:t>
            </a:r>
            <a:r>
              <a:rPr lang="ru-RU" sz="4800" dirty="0" err="1" smtClean="0"/>
              <a:t>body</a:t>
            </a:r>
            <a:r>
              <a:rPr lang="ru-RU" sz="4800" dirty="0" smtClean="0"/>
              <a:t>&gt;</a:t>
            </a:r>
          </a:p>
          <a:p>
            <a:pPr>
              <a:buNone/>
            </a:pPr>
            <a:r>
              <a:rPr lang="ru-RU" sz="4800" dirty="0" smtClean="0"/>
              <a:t>       &lt;</a:t>
            </a:r>
            <a:r>
              <a:rPr lang="ru-RU" sz="4800" dirty="0" err="1" smtClean="0"/>
              <a:t>div</a:t>
            </a:r>
            <a:r>
              <a:rPr lang="ru-RU" sz="4800" dirty="0" smtClean="0"/>
              <a:t>&gt;Содержание документа HTML5&lt;/</a:t>
            </a:r>
            <a:r>
              <a:rPr lang="ru-RU" sz="4800" dirty="0" err="1" smtClean="0"/>
              <a:t>div</a:t>
            </a:r>
            <a:r>
              <a:rPr lang="ru-RU" sz="4800" dirty="0" smtClean="0"/>
              <a:t>&gt;</a:t>
            </a:r>
          </a:p>
          <a:p>
            <a:pPr>
              <a:buNone/>
            </a:pPr>
            <a:r>
              <a:rPr lang="ru-RU" sz="4800" dirty="0" smtClean="0"/>
              <a:t>    &lt;/</a:t>
            </a:r>
            <a:r>
              <a:rPr lang="ru-RU" sz="4800" dirty="0" err="1" smtClean="0"/>
              <a:t>body</a:t>
            </a:r>
            <a:r>
              <a:rPr lang="ru-RU" sz="4800" dirty="0" smtClean="0"/>
              <a:t>&gt;</a:t>
            </a:r>
          </a:p>
          <a:p>
            <a:pPr>
              <a:buNone/>
            </a:pPr>
            <a:r>
              <a:rPr lang="ru-RU" sz="4800" dirty="0" smtClean="0"/>
              <a:t>&lt;/</a:t>
            </a:r>
            <a:r>
              <a:rPr lang="ru-RU" sz="4800" dirty="0" err="1" smtClean="0"/>
              <a:t>html</a:t>
            </a:r>
            <a:r>
              <a:rPr lang="ru-RU" sz="4800" dirty="0" smtClean="0"/>
              <a:t>&gt;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элементе </a:t>
            </a:r>
            <a:r>
              <a:rPr lang="ru-RU" dirty="0" err="1" smtClean="0"/>
              <a:t>head</a:t>
            </a:r>
            <a:r>
              <a:rPr lang="ru-RU" dirty="0" smtClean="0"/>
              <a:t> определено два элемента:</a:t>
            </a:r>
          </a:p>
          <a:p>
            <a:pPr lvl="0"/>
            <a:r>
              <a:rPr lang="ru-RU" dirty="0" smtClean="0"/>
              <a:t>элемент </a:t>
            </a:r>
            <a:r>
              <a:rPr lang="ru-RU" dirty="0" err="1" smtClean="0"/>
              <a:t>title</a:t>
            </a:r>
            <a:r>
              <a:rPr lang="ru-RU" dirty="0" smtClean="0"/>
              <a:t> представляет заголовок страницы</a:t>
            </a:r>
          </a:p>
          <a:p>
            <a:r>
              <a:rPr lang="ru-RU" dirty="0" smtClean="0"/>
              <a:t>элемент </a:t>
            </a:r>
            <a:r>
              <a:rPr lang="ru-RU" dirty="0" err="1" smtClean="0"/>
              <a:t>meta</a:t>
            </a:r>
            <a:r>
              <a:rPr lang="ru-RU" dirty="0" smtClean="0"/>
              <a:t> определяет метаинформацию страницы. Для корректного отображения символов </a:t>
            </a:r>
            <a:r>
              <a:rPr lang="ru-RU" dirty="0" err="1" smtClean="0"/>
              <a:t>предпотительно</a:t>
            </a:r>
            <a:r>
              <a:rPr lang="ru-RU" dirty="0" smtClean="0"/>
              <a:t> указывать кодировку. В данном случае с помощью атрибута </a:t>
            </a:r>
            <a:r>
              <a:rPr lang="ru-RU" dirty="0" err="1" smtClean="0"/>
              <a:t>charset=</a:t>
            </a:r>
            <a:r>
              <a:rPr lang="ru-RU" dirty="0" smtClean="0"/>
              <a:t>"utf-8" указываем кодировку utf-8.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пределах элемента </a:t>
            </a:r>
            <a:r>
              <a:rPr lang="ru-RU" dirty="0" err="1" smtClean="0"/>
              <a:t>body</a:t>
            </a:r>
            <a:r>
              <a:rPr lang="ru-RU" dirty="0" smtClean="0"/>
              <a:t> используется только один элемент - </a:t>
            </a:r>
            <a:r>
              <a:rPr lang="ru-RU" dirty="0" err="1" smtClean="0"/>
              <a:t>div</a:t>
            </a:r>
            <a:r>
              <a:rPr lang="ru-RU" dirty="0" smtClean="0"/>
              <a:t>, который оформляет блок. Содержимым этого блока является простая строка.</a:t>
            </a:r>
          </a:p>
          <a:p>
            <a:pPr>
              <a:buNone/>
            </a:pPr>
            <a:r>
              <a:rPr lang="ru-RU" dirty="0" smtClean="0"/>
              <a:t>Поскольку мы выбрали в качестве кодировки utf-8, то браузер будет отображать </a:t>
            </a:r>
            <a:r>
              <a:rPr lang="ru-RU" dirty="0" err="1" smtClean="0"/>
              <a:t>веб-страницу</a:t>
            </a:r>
            <a:r>
              <a:rPr lang="ru-RU" dirty="0" smtClean="0"/>
              <a:t> именно в этой кодировке. Однако необходимо чтобы сам текст документа также соответствовал выбранной кодировке utf-8.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Создание документа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Как правило, в различных текстовых редакторах есть </a:t>
            </a:r>
            <a:r>
              <a:rPr lang="ru-RU" dirty="0" err="1" smtClean="0"/>
              <a:t>соотвествующие</a:t>
            </a:r>
            <a:r>
              <a:rPr lang="ru-RU" dirty="0" smtClean="0"/>
              <a:t> настройки для установки кодировки. Например, в </a:t>
            </a:r>
            <a:r>
              <a:rPr lang="ru-RU" dirty="0" err="1" smtClean="0"/>
              <a:t>Notepad++</a:t>
            </a:r>
            <a:r>
              <a:rPr lang="ru-RU" dirty="0" smtClean="0"/>
              <a:t> надо зайти в меню </a:t>
            </a:r>
            <a:r>
              <a:rPr lang="ru-RU" b="1" dirty="0" smtClean="0"/>
              <a:t>Кодировки</a:t>
            </a:r>
            <a:r>
              <a:rPr lang="ru-RU" dirty="0" smtClean="0"/>
              <a:t> и в открывшемся списке выбрать пункт </a:t>
            </a:r>
            <a:r>
              <a:rPr lang="ru-RU" b="1" dirty="0" smtClean="0"/>
              <a:t>Преобразовать в UTF-8 без BOM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После этого в статусной строке будет можно будет увидеть </a:t>
            </a:r>
            <a:r>
              <a:rPr lang="ru-RU" b="1" dirty="0" smtClean="0"/>
              <a:t>UTF-8 </a:t>
            </a:r>
            <a:r>
              <a:rPr lang="ru-RU" b="1" dirty="0" err="1" smtClean="0"/>
              <a:t>w</a:t>
            </a:r>
            <a:r>
              <a:rPr lang="ru-RU" b="1" dirty="0" smtClean="0"/>
              <a:t>/</a:t>
            </a:r>
            <a:r>
              <a:rPr lang="ru-RU" b="1" dirty="0" err="1" smtClean="0"/>
              <a:t>o</a:t>
            </a:r>
            <a:r>
              <a:rPr lang="ru-RU" b="1" dirty="0" smtClean="0"/>
              <a:t> BOM, что будет указывать, что нужная кодировка установлена.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Сохраним и откроем файл </a:t>
            </a:r>
            <a:r>
              <a:rPr lang="ru-RU" i="1" dirty="0" err="1" smtClean="0"/>
              <a:t>index.html</a:t>
            </a:r>
            <a:r>
              <a:rPr lang="ru-RU" dirty="0" smtClean="0"/>
              <a:t> в браузере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При создании документа HTML5 можно использовать два различных стиля: HTML и XML.</a:t>
            </a:r>
          </a:p>
          <a:p>
            <a:pPr>
              <a:buNone/>
            </a:pPr>
            <a:r>
              <a:rPr lang="ru-RU" dirty="0" smtClean="0"/>
              <a:t>Стиль HTML предполагает следующие моменты:</a:t>
            </a:r>
          </a:p>
          <a:p>
            <a:pPr lvl="0"/>
            <a:r>
              <a:rPr lang="ru-RU" dirty="0" smtClean="0"/>
              <a:t>Начальные открывающие теги могут отсутствовать у элементов</a:t>
            </a:r>
          </a:p>
          <a:p>
            <a:pPr lvl="0"/>
            <a:r>
              <a:rPr lang="ru-RU" dirty="0" smtClean="0"/>
              <a:t>Конечные закрывающие теги могут отсутствовать у элементов</a:t>
            </a:r>
          </a:p>
          <a:p>
            <a:pPr lvl="0"/>
            <a:r>
              <a:rPr lang="ru-RU" dirty="0" smtClean="0"/>
              <a:t>Только пустые элементы (</a:t>
            </a:r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elements</a:t>
            </a:r>
            <a:r>
              <a:rPr lang="ru-RU" dirty="0" smtClean="0"/>
              <a:t>) (например, </a:t>
            </a:r>
            <a:r>
              <a:rPr lang="ru-RU" dirty="0" err="1" smtClean="0"/>
              <a:t>br</a:t>
            </a:r>
            <a:r>
              <a:rPr lang="ru-RU" dirty="0" smtClean="0"/>
              <a:t>, </a:t>
            </a:r>
            <a:r>
              <a:rPr lang="ru-RU" dirty="0" err="1" smtClean="0"/>
              <a:t>img</a:t>
            </a:r>
            <a:r>
              <a:rPr lang="ru-RU" dirty="0" smtClean="0"/>
              <a:t>, </a:t>
            </a:r>
            <a:r>
              <a:rPr lang="ru-RU" dirty="0" err="1" smtClean="0"/>
              <a:t>link</a:t>
            </a:r>
            <a:r>
              <a:rPr lang="ru-RU" dirty="0" smtClean="0"/>
              <a:t>) могут закрываться с помощью слеша /&gt;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29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Для </a:t>
            </a:r>
            <a:r>
              <a:rPr lang="ru-RU" sz="4000" dirty="0"/>
              <a:t>запуска и проверки написанных </a:t>
            </a:r>
            <a:r>
              <a:rPr lang="ru-RU" sz="4000" dirty="0" err="1" smtClean="0"/>
              <a:t>веб-страничек</a:t>
            </a:r>
            <a:r>
              <a:rPr lang="ru-RU" sz="4000" dirty="0" smtClean="0"/>
              <a:t> потребуется </a:t>
            </a:r>
            <a:r>
              <a:rPr lang="ru-RU" sz="4000" dirty="0" err="1" smtClean="0"/>
              <a:t>веб-браузер</a:t>
            </a:r>
            <a:r>
              <a:rPr lang="ru-RU" sz="4000" dirty="0" smtClean="0"/>
              <a:t>. </a:t>
            </a:r>
            <a:r>
              <a:rPr lang="ru-RU" sz="4000" dirty="0"/>
              <a:t>В качестве </a:t>
            </a:r>
            <a:r>
              <a:rPr lang="ru-RU" sz="4000" dirty="0" err="1"/>
              <a:t>веб-браузера</a:t>
            </a:r>
            <a:r>
              <a:rPr lang="ru-RU" sz="4000" dirty="0"/>
              <a:t> можно взять последнюю версию любого из распространенных браузеров - </a:t>
            </a:r>
            <a:r>
              <a:rPr lang="ru-RU" sz="4000" dirty="0" err="1"/>
              <a:t>Google</a:t>
            </a:r>
            <a:r>
              <a:rPr lang="ru-RU" sz="4000" dirty="0"/>
              <a:t> </a:t>
            </a:r>
            <a:r>
              <a:rPr lang="ru-RU" sz="4000" dirty="0" err="1"/>
              <a:t>Chrome</a:t>
            </a:r>
            <a:r>
              <a:rPr lang="ru-RU" sz="4000" dirty="0"/>
              <a:t>, </a:t>
            </a:r>
            <a:r>
              <a:rPr lang="ru-RU" sz="4000" dirty="0" err="1"/>
              <a:t>Mozilla</a:t>
            </a:r>
            <a:r>
              <a:rPr lang="ru-RU" sz="4000" dirty="0"/>
              <a:t> </a:t>
            </a:r>
            <a:r>
              <a:rPr lang="ru-RU" sz="4000" dirty="0" err="1"/>
              <a:t>Firefox</a:t>
            </a:r>
            <a:r>
              <a:rPr lang="ru-RU" sz="4000" dirty="0"/>
              <a:t>, </a:t>
            </a:r>
            <a:r>
              <a:rPr lang="ru-RU" sz="4000" dirty="0" err="1"/>
              <a:t>Microsoft</a:t>
            </a:r>
            <a:r>
              <a:rPr lang="ru-RU" sz="4000" dirty="0"/>
              <a:t> </a:t>
            </a:r>
            <a:r>
              <a:rPr lang="ru-RU" sz="4000" dirty="0" err="1"/>
              <a:t>Edge</a:t>
            </a:r>
            <a:r>
              <a:rPr lang="ru-RU" sz="4000" dirty="0"/>
              <a:t>, </a:t>
            </a:r>
            <a:r>
              <a:rPr lang="ru-RU" sz="4000" dirty="0" err="1"/>
              <a:t>Opera</a:t>
            </a:r>
            <a:r>
              <a:rPr lang="ru-RU" sz="4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 lvl="0"/>
            <a:r>
              <a:rPr lang="ru-RU" sz="3400" dirty="0" smtClean="0"/>
              <a:t>Регистр названий тегов и атрибутов не имеет значения</a:t>
            </a:r>
          </a:p>
          <a:p>
            <a:pPr lvl="0"/>
            <a:r>
              <a:rPr lang="ru-RU" sz="3400" dirty="0" smtClean="0"/>
              <a:t>Можно не заключать значения атрибутов в кавычки</a:t>
            </a:r>
          </a:p>
          <a:p>
            <a:pPr lvl="0"/>
            <a:r>
              <a:rPr lang="ru-RU" sz="3400" dirty="0" smtClean="0"/>
              <a:t>Некоторые атрибуты могут не иметь значений (</a:t>
            </a:r>
            <a:r>
              <a:rPr lang="ru-RU" sz="3400" dirty="0" err="1" smtClean="0"/>
              <a:t>checked</a:t>
            </a:r>
            <a:r>
              <a:rPr lang="ru-RU" sz="3400" dirty="0" smtClean="0"/>
              <a:t> и </a:t>
            </a:r>
            <a:r>
              <a:rPr lang="ru-RU" sz="3400" dirty="0" err="1" smtClean="0"/>
              <a:t>disabled</a:t>
            </a:r>
            <a:r>
              <a:rPr lang="ru-RU" sz="3400" dirty="0" smtClean="0"/>
              <a:t>)</a:t>
            </a:r>
          </a:p>
          <a:p>
            <a:pPr lvl="0"/>
            <a:r>
              <a:rPr lang="ru-RU" sz="3400" dirty="0" smtClean="0"/>
              <a:t>Специальные символы не экранируются</a:t>
            </a:r>
          </a:p>
          <a:p>
            <a:pPr lvl="0"/>
            <a:r>
              <a:rPr lang="ru-RU" sz="3400" dirty="0" smtClean="0"/>
              <a:t>Документ должен иметь элемент DOCTYPE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600" dirty="0" smtClean="0"/>
              <a:t>Это так называемый "разрешительный" стиль, основанный на послаблениях при создании документа.</a:t>
            </a:r>
          </a:p>
          <a:p>
            <a:pPr>
              <a:buNone/>
            </a:pPr>
            <a:r>
              <a:rPr lang="ru-RU" sz="3600" dirty="0" smtClean="0"/>
              <a:t>Документ HTML5 также может быть описан с помощью синтаксиса XML. Такой стиль еще называют "XHTML". Он используется, если заголовок </a:t>
            </a:r>
            <a:r>
              <a:rPr lang="ru-RU" sz="3600" dirty="0" err="1" smtClean="0"/>
              <a:t>content-type</a:t>
            </a:r>
            <a:r>
              <a:rPr lang="ru-RU" sz="3600" dirty="0" smtClean="0"/>
              <a:t> имеет значение </a:t>
            </a:r>
            <a:r>
              <a:rPr lang="ru-RU" sz="3600" dirty="0" err="1" smtClean="0"/>
              <a:t>application</a:t>
            </a:r>
            <a:r>
              <a:rPr lang="ru-RU" sz="3600" dirty="0" smtClean="0"/>
              <a:t>/</a:t>
            </a:r>
            <a:r>
              <a:rPr lang="ru-RU" sz="3600" dirty="0" err="1" smtClean="0"/>
              <a:t>xml+xhtml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Для данного стиля характерны следующие правила:</a:t>
            </a:r>
          </a:p>
          <a:p>
            <a:pPr lvl="0"/>
            <a:r>
              <a:rPr lang="ru-RU" dirty="0" smtClean="0"/>
              <a:t>Каждый элемент должен иметь начальный открывающий тег</a:t>
            </a:r>
          </a:p>
          <a:p>
            <a:pPr lvl="0"/>
            <a:r>
              <a:rPr lang="ru-RU" dirty="0" smtClean="0"/>
              <a:t>Непустые элементы (</a:t>
            </a:r>
            <a:r>
              <a:rPr lang="ru-RU" dirty="0" err="1" smtClean="0"/>
              <a:t>non-void</a:t>
            </a:r>
            <a:r>
              <a:rPr lang="ru-RU" dirty="0" smtClean="0"/>
              <a:t> </a:t>
            </a:r>
            <a:r>
              <a:rPr lang="ru-RU" dirty="0" err="1" smtClean="0"/>
              <a:t>elements</a:t>
            </a:r>
            <a:r>
              <a:rPr lang="ru-RU" dirty="0" smtClean="0"/>
              <a:t>) с начальным открывающим тегом также должны иметь конечный закрывающий тег</a:t>
            </a:r>
          </a:p>
          <a:p>
            <a:pPr lvl="0"/>
            <a:r>
              <a:rPr lang="ru-RU" dirty="0" smtClean="0"/>
              <a:t>Любой элемент может закрываться с помощью слеша /&gt;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Названия тегов и атрибутов </a:t>
            </a:r>
            <a:r>
              <a:rPr lang="ru-RU" dirty="0" err="1" smtClean="0"/>
              <a:t>регистрозависимы</a:t>
            </a:r>
            <a:r>
              <a:rPr lang="ru-RU" dirty="0" smtClean="0"/>
              <a:t>, как правило, используются в нижнем регистре</a:t>
            </a:r>
          </a:p>
          <a:p>
            <a:pPr lvl="0"/>
            <a:r>
              <a:rPr lang="ru-RU" dirty="0" smtClean="0"/>
              <a:t>Значения атрибутов должны быть заключены в кавычки</a:t>
            </a:r>
          </a:p>
          <a:p>
            <a:pPr lvl="0"/>
            <a:r>
              <a:rPr lang="ru-RU" dirty="0" smtClean="0"/>
              <a:t>Атрибуты без значений не допускаются (</a:t>
            </a:r>
            <a:r>
              <a:rPr lang="ru-RU" dirty="0" err="1" smtClean="0"/>
              <a:t>checked=</a:t>
            </a:r>
            <a:r>
              <a:rPr lang="ru-RU" dirty="0" smtClean="0"/>
              <a:t>"</a:t>
            </a:r>
            <a:r>
              <a:rPr lang="ru-RU" dirty="0" err="1" smtClean="0"/>
              <a:t>checked</a:t>
            </a:r>
            <a:r>
              <a:rPr lang="ru-RU" dirty="0" smtClean="0"/>
              <a:t>" вместо просто </a:t>
            </a:r>
            <a:r>
              <a:rPr lang="ru-RU" dirty="0" err="1" smtClean="0"/>
              <a:t>checked</a:t>
            </a:r>
            <a:r>
              <a:rPr lang="ru-RU" dirty="0" smtClean="0"/>
              <a:t>)</a:t>
            </a:r>
          </a:p>
          <a:p>
            <a:pPr lvl="0"/>
            <a:r>
              <a:rPr lang="ru-RU" dirty="0" smtClean="0"/>
              <a:t>Специальные символы должны быть экранированы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600" dirty="0" smtClean="0"/>
              <a:t>Рассмотрим два подхода. Подход HTML5:</a:t>
            </a:r>
          </a:p>
          <a:p>
            <a:pPr>
              <a:buNone/>
            </a:pPr>
            <a:r>
              <a:rPr lang="en-US" sz="3600" dirty="0" smtClean="0"/>
              <a:t>&lt;!DOCTYPE html&gt;</a:t>
            </a:r>
            <a:endParaRPr lang="ru-RU" sz="3600" dirty="0" smtClean="0"/>
          </a:p>
          <a:p>
            <a:pPr>
              <a:buNone/>
            </a:pPr>
            <a:r>
              <a:rPr lang="en-US" sz="3600" dirty="0" smtClean="0"/>
              <a:t>&lt;html&gt;</a:t>
            </a:r>
            <a:endParaRPr lang="ru-RU" sz="3600" dirty="0" smtClean="0"/>
          </a:p>
          <a:p>
            <a:pPr>
              <a:buNone/>
            </a:pPr>
            <a:r>
              <a:rPr lang="en-US" sz="3600" dirty="0" smtClean="0"/>
              <a:t>   &lt;head&gt;</a:t>
            </a:r>
            <a:endParaRPr lang="ru-RU" sz="3600" dirty="0" smtClean="0"/>
          </a:p>
          <a:p>
            <a:pPr>
              <a:buNone/>
            </a:pPr>
            <a:r>
              <a:rPr lang="en-US" sz="3600" dirty="0" smtClean="0"/>
              <a:t>        &lt;meta </a:t>
            </a:r>
            <a:r>
              <a:rPr lang="en-US" sz="3600" dirty="0" err="1" smtClean="0"/>
              <a:t>charset</a:t>
            </a:r>
            <a:r>
              <a:rPr lang="en-US" sz="3600" dirty="0" smtClean="0"/>
              <a:t>=</a:t>
            </a:r>
            <a:r>
              <a:rPr lang="en-US" sz="3600" dirty="0" err="1" smtClean="0"/>
              <a:t>utf</a:t>
            </a:r>
            <a:r>
              <a:rPr lang="en-US" sz="3600" dirty="0" smtClean="0"/>
              <a:t>-8&gt;</a:t>
            </a:r>
            <a:endParaRPr lang="ru-RU" sz="3600" dirty="0" smtClean="0"/>
          </a:p>
          <a:p>
            <a:pPr>
              <a:buNone/>
            </a:pPr>
            <a:r>
              <a:rPr lang="en-US" sz="3600" dirty="0" smtClean="0"/>
              <a:t>        &lt;title&gt;</a:t>
            </a:r>
            <a:r>
              <a:rPr lang="ru-RU" sz="3600" dirty="0" smtClean="0"/>
              <a:t>Заголовок</a:t>
            </a:r>
            <a:r>
              <a:rPr lang="en-US" sz="3600" dirty="0" smtClean="0"/>
              <a:t>&lt;/title&gt;</a:t>
            </a:r>
            <a:endParaRPr lang="ru-RU" sz="3600" dirty="0" smtClean="0"/>
          </a:p>
          <a:p>
            <a:pPr>
              <a:buNone/>
            </a:pPr>
            <a:r>
              <a:rPr lang="en-US" sz="3600" dirty="0" smtClean="0"/>
              <a:t>    &lt;/head&gt;</a:t>
            </a:r>
            <a:endParaRPr lang="ru-RU" sz="36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sz="4000" dirty="0" smtClean="0"/>
              <a:t>   &lt;body&gt;</a:t>
            </a:r>
            <a:endParaRPr lang="ru-RU" sz="4000" dirty="0" smtClean="0"/>
          </a:p>
          <a:p>
            <a:pPr>
              <a:buNone/>
            </a:pPr>
            <a:r>
              <a:rPr lang="en-US" sz="4000" dirty="0" smtClean="0"/>
              <a:t>        </a:t>
            </a:r>
            <a:r>
              <a:rPr lang="ru-RU" sz="4000" dirty="0" smtClean="0"/>
              <a:t>&lt;</a:t>
            </a:r>
            <a:r>
              <a:rPr lang="ru-RU" sz="4000" dirty="0" err="1" smtClean="0"/>
              <a:t>p</a:t>
            </a:r>
            <a:r>
              <a:rPr lang="ru-RU" sz="4000" dirty="0" smtClean="0"/>
              <a:t>&gt;Содержание документа HTML5&lt;</a:t>
            </a:r>
            <a:r>
              <a:rPr lang="ru-RU" sz="4000" dirty="0" err="1" smtClean="0"/>
              <a:t>br</a:t>
            </a:r>
            <a:r>
              <a:rPr lang="ru-RU" sz="4000" dirty="0" smtClean="0"/>
              <a:t>&gt;</a:t>
            </a:r>
          </a:p>
          <a:p>
            <a:pPr>
              <a:buNone/>
            </a:pPr>
            <a:r>
              <a:rPr lang="ru-RU" sz="4000" dirty="0" smtClean="0"/>
              <a:t>        </a:t>
            </a:r>
            <a:r>
              <a:rPr lang="en-US" sz="4000" dirty="0" smtClean="0"/>
              <a:t>&lt;input type=button value=</a:t>
            </a:r>
            <a:r>
              <a:rPr lang="ru-RU" sz="4000" dirty="0" smtClean="0"/>
              <a:t>Нажать</a:t>
            </a:r>
            <a:r>
              <a:rPr lang="en-US" sz="4000" dirty="0" smtClean="0"/>
              <a:t> &gt;</a:t>
            </a:r>
            <a:endParaRPr lang="ru-RU" sz="4000" dirty="0" smtClean="0"/>
          </a:p>
          <a:p>
            <a:pPr>
              <a:buNone/>
            </a:pPr>
            <a:r>
              <a:rPr lang="en-US" sz="4000" dirty="0" smtClean="0"/>
              <a:t>    </a:t>
            </a:r>
            <a:r>
              <a:rPr lang="ru-RU" sz="4000" dirty="0" smtClean="0"/>
              <a:t>&lt;/</a:t>
            </a:r>
            <a:r>
              <a:rPr lang="ru-RU" sz="4000" dirty="0" err="1" smtClean="0"/>
              <a:t>body</a:t>
            </a:r>
            <a:r>
              <a:rPr lang="ru-RU" sz="4000" dirty="0" smtClean="0"/>
              <a:t>&gt;</a:t>
            </a:r>
          </a:p>
          <a:p>
            <a:pPr>
              <a:buNone/>
            </a:pPr>
            <a:r>
              <a:rPr lang="ru-RU" sz="4000" dirty="0" smtClean="0"/>
              <a:t>&lt;/</a:t>
            </a:r>
            <a:r>
              <a:rPr lang="ru-RU" sz="4000" dirty="0" err="1" smtClean="0"/>
              <a:t>html</a:t>
            </a:r>
            <a:r>
              <a:rPr lang="ru-RU" sz="4000" dirty="0" smtClean="0"/>
              <a:t>&gt;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Аналогичный пример с использованием подхода XHTML:</a:t>
            </a: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="</a:t>
            </a:r>
            <a:r>
              <a:rPr lang="en-US" dirty="0" smtClean="0">
                <a:hlinkClick r:id="rId2"/>
              </a:rPr>
              <a:t>http://www.w3.org/1999/xhtml</a:t>
            </a:r>
            <a:r>
              <a:rPr lang="en-US" dirty="0" smtClean="0"/>
              <a:t>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&lt;title&gt;</a:t>
            </a:r>
            <a:r>
              <a:rPr lang="ru-RU" dirty="0" smtClean="0"/>
              <a:t>Заголовок</a:t>
            </a:r>
            <a:r>
              <a:rPr lang="en-US" dirty="0" smtClean="0"/>
              <a:t>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head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    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&gt;Содержание документа HTML5&lt;</a:t>
            </a:r>
            <a:r>
              <a:rPr lang="ru-RU" dirty="0" err="1" smtClean="0"/>
              <a:t>br</a:t>
            </a:r>
            <a:r>
              <a:rPr lang="ru-RU" dirty="0" smtClean="0"/>
              <a:t> /&gt;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&lt;input type="button" value="</a:t>
            </a:r>
            <a:r>
              <a:rPr lang="ru-RU" dirty="0" smtClean="0"/>
              <a:t>Нажать</a:t>
            </a:r>
            <a:r>
              <a:rPr lang="en-US" dirty="0" smtClean="0"/>
              <a:t>" /&gt;&lt;/p&gt;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При использовании синтаксиса XTML также надо указать пространство имен для данного документа: &lt;</a:t>
            </a:r>
            <a:r>
              <a:rPr lang="ru-RU" dirty="0" err="1" smtClean="0"/>
              <a:t>html</a:t>
            </a:r>
            <a:r>
              <a:rPr lang="ru-RU" dirty="0" smtClean="0"/>
              <a:t> </a:t>
            </a:r>
            <a:r>
              <a:rPr lang="ru-RU" dirty="0" err="1" smtClean="0"/>
              <a:t>xmlns=</a:t>
            </a:r>
            <a:r>
              <a:rPr lang="ru-RU" dirty="0" smtClean="0"/>
              <a:t>"http://www.w3.org/1999/xhtml"&gt;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>
              <a:buNone/>
            </a:pPr>
            <a:r>
              <a:rPr lang="ru-RU" sz="4000" dirty="0" smtClean="0"/>
              <a:t>Выбор конкретного стиля при написании html-документов зависит от предпочтений программиста или </a:t>
            </a:r>
            <a:r>
              <a:rPr lang="ru-RU" sz="4000" dirty="0" err="1" smtClean="0"/>
              <a:t>веб-дизайнера</a:t>
            </a:r>
            <a:r>
              <a:rPr lang="ru-RU" sz="4000" dirty="0" smtClean="0"/>
              <a:t>. Нередко используется смешанный стиль, который заимствует правила из первого, и из второго стилей.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400" dirty="0" smtClean="0"/>
              <a:t>Надо учитывать, что наличие у элемента закрывающего и открывающего тегов снижает вероятность, что элемент будет неправильно интерпретирован браузером.</a:t>
            </a:r>
          </a:p>
          <a:p>
            <a:pPr>
              <a:buNone/>
            </a:pPr>
            <a:r>
              <a:rPr lang="ru-RU" sz="3400" dirty="0" smtClean="0"/>
              <a:t>Заключение значений атрибутов в кавычки поможет избежать потенциальных ошибок. Так, атрибут </a:t>
            </a:r>
            <a:r>
              <a:rPr lang="ru-RU" sz="3400" dirty="0" err="1" smtClean="0"/>
              <a:t>class</a:t>
            </a:r>
            <a:r>
              <a:rPr lang="ru-RU" sz="3400" dirty="0" smtClean="0"/>
              <a:t> может принимать несколько значений подряд. 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39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и атрибуты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400" dirty="0"/>
              <a:t>Документ HTML5, как и любой документ HTML, состоит из элементов, а элементы состоят из тегов. Как правило, элементы имеют открывающий и закрывающий тег, которые заключаются в угловые скобки.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Например: &lt;</a:t>
            </a:r>
            <a:r>
              <a:rPr lang="ru-RU" dirty="0" err="1" smtClean="0"/>
              <a:t>div</a:t>
            </a:r>
            <a:r>
              <a:rPr lang="ru-RU" dirty="0" smtClean="0"/>
              <a:t> </a:t>
            </a:r>
            <a:r>
              <a:rPr lang="ru-RU" dirty="0" err="1" smtClean="0"/>
              <a:t>class=</a:t>
            </a:r>
            <a:r>
              <a:rPr lang="ru-RU" dirty="0" smtClean="0"/>
              <a:t>"</a:t>
            </a:r>
            <a:r>
              <a:rPr lang="ru-RU" dirty="0" err="1" smtClean="0"/>
              <a:t>navmenu</a:t>
            </a:r>
            <a:r>
              <a:rPr lang="ru-RU" dirty="0" smtClean="0"/>
              <a:t> </a:t>
            </a:r>
            <a:r>
              <a:rPr lang="ru-RU" dirty="0" err="1" smtClean="0"/>
              <a:t>bigdesctop</a:t>
            </a:r>
            <a:r>
              <a:rPr lang="ru-RU" dirty="0" smtClean="0"/>
              <a:t>"&gt;. Но если опустить кавычки, то в качестве значения будет использоваться "</a:t>
            </a:r>
            <a:r>
              <a:rPr lang="ru-RU" dirty="0" err="1" smtClean="0"/>
              <a:t>navmenu</a:t>
            </a:r>
            <a:r>
              <a:rPr lang="ru-RU" dirty="0" smtClean="0"/>
              <a:t>", а "</a:t>
            </a:r>
            <a:r>
              <a:rPr lang="ru-RU" dirty="0" err="1" smtClean="0"/>
              <a:t>bigdesctop</a:t>
            </a:r>
            <a:r>
              <a:rPr lang="ru-RU" dirty="0" smtClean="0"/>
              <a:t>" браузер будет пытаться интерпретировать как отдельный атрибут.</a:t>
            </a:r>
          </a:p>
          <a:p>
            <a:pPr>
              <a:buNone/>
            </a:pPr>
            <a:r>
              <a:rPr lang="ru-RU" dirty="0" smtClean="0"/>
              <a:t>Если же возникают затруднения, насколько правильной является создаваемая разметка </a:t>
            </a:r>
            <a:r>
              <a:rPr lang="ru-RU" dirty="0" err="1" smtClean="0"/>
              <a:t>html</a:t>
            </a:r>
            <a:r>
              <a:rPr lang="ru-RU" dirty="0" smtClean="0"/>
              <a:t>, то ее можно проверить с помощью </a:t>
            </a:r>
            <a:r>
              <a:rPr lang="ru-RU" dirty="0" err="1" smtClean="0"/>
              <a:t>валидатора</a:t>
            </a:r>
            <a:r>
              <a:rPr lang="ru-RU" dirty="0" smtClean="0"/>
              <a:t> по адресу </a:t>
            </a:r>
            <a:r>
              <a:rPr lang="ru-RU" dirty="0" smtClean="0">
                <a:hlinkClick r:id="rId2"/>
              </a:rPr>
              <a:t>https://validator.w3.org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Разновидности синтаксиса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4000" dirty="0" smtClean="0"/>
              <a:t>Можно вставить в текстовое поле код </a:t>
            </a:r>
            <a:r>
              <a:rPr lang="ru-RU" sz="4000" dirty="0" err="1" smtClean="0"/>
              <a:t>веб-страницы</a:t>
            </a:r>
            <a:r>
              <a:rPr lang="ru-RU" sz="4000" dirty="0" smtClean="0"/>
              <a:t>, и после нажатия на кнопку "</a:t>
            </a:r>
            <a:r>
              <a:rPr lang="ru-RU" sz="4000" dirty="0" err="1" smtClean="0"/>
              <a:t>Check</a:t>
            </a:r>
            <a:r>
              <a:rPr lang="ru-RU" sz="4000" dirty="0" smtClean="0"/>
              <a:t>" внизу </a:t>
            </a:r>
            <a:r>
              <a:rPr lang="ru-RU" sz="4000" dirty="0" err="1" smtClean="0"/>
              <a:t>валидатор</a:t>
            </a:r>
            <a:r>
              <a:rPr lang="ru-RU" sz="4000" dirty="0" smtClean="0"/>
              <a:t> либо отобразит ошибки красным цветом, либо зеленым цветом уведомит, что ошибок нет, и код прошел </a:t>
            </a:r>
            <a:r>
              <a:rPr lang="ru-RU" sz="4000" dirty="0" err="1" smtClean="0"/>
              <a:t>валидацию</a:t>
            </a:r>
            <a:r>
              <a:rPr lang="ru-RU" sz="4000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Элементы в HTML5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Элемент </a:t>
            </a:r>
            <a:r>
              <a:rPr lang="ru-RU" b="1" dirty="0" err="1" smtClean="0"/>
              <a:t>head</a:t>
            </a:r>
            <a:r>
              <a:rPr lang="ru-RU" b="1" dirty="0" smtClean="0"/>
              <a:t> и метаданные </a:t>
            </a:r>
            <a:r>
              <a:rPr lang="ru-RU" b="1" dirty="0" err="1" smtClean="0"/>
              <a:t>веб-страницы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Как правило, одним из первых элементов html-документа является элемент </a:t>
            </a:r>
            <a:r>
              <a:rPr lang="ru-RU" b="1" dirty="0" err="1" smtClean="0"/>
              <a:t>head</a:t>
            </a:r>
            <a:r>
              <a:rPr lang="ru-RU" dirty="0" smtClean="0"/>
              <a:t>, задача которого состоит в установке метаданных страницы и ряда сопроводительной информации. Метаданные содержат информацию о html-документе.</a:t>
            </a:r>
          </a:p>
          <a:p>
            <a:pPr>
              <a:buNone/>
            </a:pPr>
            <a:r>
              <a:rPr lang="ru-RU" dirty="0" smtClean="0"/>
              <a:t>Для установки заголовка документа, который отображается на вкладке браузера, используется элемент </a:t>
            </a:r>
            <a:r>
              <a:rPr lang="ru-RU" b="1" dirty="0" err="1" smtClean="0"/>
              <a:t>title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в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 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Элемент</a:t>
            </a:r>
            <a:r>
              <a:rPr lang="en-US" dirty="0" smtClean="0"/>
              <a:t> title&lt;/title&gt;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&lt;</a:t>
            </a:r>
            <a:r>
              <a:rPr lang="ru-RU" dirty="0" err="1" smtClean="0"/>
              <a:t>p</a:t>
            </a:r>
            <a:r>
              <a:rPr lang="ru-RU" dirty="0" smtClean="0"/>
              <a:t>&gt;Содержание документа HTML5&lt;/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в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Элемент </a:t>
            </a:r>
            <a:r>
              <a:rPr lang="ru-RU" b="1" dirty="0" err="1" smtClean="0"/>
              <a:t>base</a:t>
            </a:r>
            <a:endParaRPr lang="ru-RU" b="1" dirty="0" smtClean="0"/>
          </a:p>
          <a:p>
            <a:pPr>
              <a:buNone/>
            </a:pPr>
            <a:r>
              <a:rPr lang="ru-RU" sz="4800" dirty="0" smtClean="0"/>
              <a:t>Элемент </a:t>
            </a:r>
            <a:r>
              <a:rPr lang="ru-RU" sz="4800" dirty="0" err="1" smtClean="0"/>
              <a:t>base</a:t>
            </a:r>
            <a:r>
              <a:rPr lang="ru-RU" sz="4800" dirty="0" smtClean="0"/>
              <a:t> позволяет указать базовый адрес, относительно которого устанавливаются другие адреса, используемые в документе: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в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&lt;base </a:t>
            </a:r>
            <a:r>
              <a:rPr lang="en-US" dirty="0" err="1" smtClean="0"/>
              <a:t>href</a:t>
            </a:r>
            <a:r>
              <a:rPr lang="en-US" dirty="0" smtClean="0"/>
              <a:t>="content/"&gt;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Элемент</a:t>
            </a:r>
            <a:r>
              <a:rPr lang="en-US" dirty="0" smtClean="0"/>
              <a:t> base&lt;/title&gt;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&lt;a </a:t>
            </a:r>
            <a:r>
              <a:rPr lang="en-US" dirty="0" err="1" smtClean="0"/>
              <a:t>href</a:t>
            </a:r>
            <a:r>
              <a:rPr lang="en-US" dirty="0" smtClean="0"/>
              <a:t>="newpage.html"&gt;</a:t>
            </a:r>
            <a:r>
              <a:rPr lang="ru-RU" dirty="0" smtClean="0"/>
              <a:t>Перейти</a:t>
            </a:r>
            <a:r>
              <a:rPr lang="en-US" dirty="0" smtClean="0"/>
              <a:t>&lt;/a&gt;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в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Хотя для ссылки в качестве адреса указана страница </a:t>
            </a:r>
            <a:r>
              <a:rPr lang="ru-RU" dirty="0" err="1" smtClean="0"/>
              <a:t>newpage.html</a:t>
            </a:r>
            <a:r>
              <a:rPr lang="ru-RU" dirty="0" smtClean="0"/>
              <a:t>, но фактически ее адресом будет </a:t>
            </a:r>
            <a:r>
              <a:rPr lang="ru-RU" i="1" dirty="0" err="1" smtClean="0"/>
              <a:t>content</a:t>
            </a:r>
            <a:r>
              <a:rPr lang="ru-RU" i="1" dirty="0" smtClean="0"/>
              <a:t>/</a:t>
            </a:r>
            <a:r>
              <a:rPr lang="ru-RU" i="1" dirty="0" err="1" smtClean="0"/>
              <a:t>newpage.html</a:t>
            </a:r>
            <a:r>
              <a:rPr lang="ru-RU" dirty="0" smtClean="0"/>
              <a:t>. То есть в одной папке с текущей страницей должна быть подпапка </a:t>
            </a:r>
            <a:r>
              <a:rPr lang="ru-RU" dirty="0" err="1" smtClean="0"/>
              <a:t>content</a:t>
            </a:r>
            <a:r>
              <a:rPr lang="ru-RU" dirty="0" smtClean="0"/>
              <a:t>, в которой должен находится файл </a:t>
            </a:r>
            <a:r>
              <a:rPr lang="ru-RU" i="1" dirty="0" err="1" smtClean="0"/>
              <a:t>newpage.html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Можно также указывать полный адрес:</a:t>
            </a:r>
          </a:p>
          <a:p>
            <a:pPr>
              <a:buNone/>
            </a:pPr>
            <a:r>
              <a:rPr lang="en-US" dirty="0" smtClean="0"/>
              <a:t>&lt;base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smtClean="0">
                <a:hlinkClick r:id="rId2"/>
              </a:rPr>
              <a:t>http://www.microsoft.com/</a:t>
            </a:r>
            <a:r>
              <a:rPr lang="en-US" dirty="0" smtClean="0"/>
              <a:t>"&gt;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это случае ссылка будет вести по адресу </a:t>
            </a:r>
          </a:p>
          <a:p>
            <a:pPr>
              <a:buNone/>
            </a:pPr>
            <a:r>
              <a:rPr lang="ru-RU" dirty="0" smtClean="0"/>
              <a:t>  </a:t>
            </a:r>
            <a:r>
              <a:rPr lang="ru-RU" i="1" dirty="0" smtClean="0"/>
              <a:t>http://www.microsoft.com/newpage.html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в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Элемент </a:t>
            </a:r>
            <a:r>
              <a:rPr lang="ru-RU" b="1" dirty="0" err="1" smtClean="0"/>
              <a:t>meta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Элемент </a:t>
            </a:r>
            <a:r>
              <a:rPr lang="ru-RU" b="1" dirty="0" err="1" smtClean="0"/>
              <a:t>meta</a:t>
            </a:r>
            <a:r>
              <a:rPr lang="ru-RU" dirty="0" smtClean="0"/>
              <a:t> определяет метаданные документа.</a:t>
            </a:r>
          </a:p>
          <a:p>
            <a:pPr>
              <a:buNone/>
            </a:pPr>
            <a:r>
              <a:rPr lang="ru-RU" dirty="0" smtClean="0"/>
              <a:t>Чтобы документ корректно отображал текст, необходимо задать кодировку с помощью атрибута </a:t>
            </a:r>
            <a:r>
              <a:rPr lang="ru-RU" b="1" dirty="0" err="1" smtClean="0"/>
              <a:t>charset</a:t>
            </a:r>
            <a:r>
              <a:rPr lang="ru-RU" dirty="0" smtClean="0"/>
              <a:t>. Рекомендуемой кодировкой является utf-8:</a:t>
            </a:r>
          </a:p>
          <a:p>
            <a:pPr>
              <a:buNone/>
            </a:pPr>
            <a:r>
              <a:rPr lang="ru-RU" dirty="0" smtClean="0"/>
              <a:t>&lt;</a:t>
            </a:r>
            <a:r>
              <a:rPr lang="ru-RU" dirty="0" err="1" smtClean="0"/>
              <a:t>meta</a:t>
            </a:r>
            <a:r>
              <a:rPr lang="ru-RU" dirty="0" smtClean="0"/>
              <a:t> </a:t>
            </a:r>
            <a:r>
              <a:rPr lang="ru-RU" dirty="0" err="1" smtClean="0"/>
              <a:t>charset=</a:t>
            </a:r>
            <a:r>
              <a:rPr lang="ru-RU" dirty="0" smtClean="0"/>
              <a:t>"utf-8"&gt;</a:t>
            </a:r>
          </a:p>
          <a:p>
            <a:pPr>
              <a:buNone/>
            </a:pPr>
            <a:r>
              <a:rPr lang="ru-RU" dirty="0" smtClean="0"/>
              <a:t>Если мы хотим ориентироваться на utf-8, то в настройках текстового редактора надо выбирать </a:t>
            </a:r>
            <a:r>
              <a:rPr lang="ru-RU" b="1" dirty="0" smtClean="0"/>
              <a:t>UTF-8 </a:t>
            </a:r>
            <a:r>
              <a:rPr lang="ru-RU" b="1" dirty="0" err="1" smtClean="0"/>
              <a:t>w</a:t>
            </a:r>
            <a:r>
              <a:rPr lang="ru-RU" b="1" dirty="0" smtClean="0"/>
              <a:t>/</a:t>
            </a:r>
            <a:r>
              <a:rPr lang="ru-RU" b="1" dirty="0" err="1" smtClean="0"/>
              <a:t>o</a:t>
            </a:r>
            <a:r>
              <a:rPr lang="ru-RU" b="1" dirty="0" smtClean="0"/>
              <a:t> BOM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в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Элемент </a:t>
            </a:r>
            <a:r>
              <a:rPr lang="ru-RU" dirty="0" err="1" smtClean="0"/>
              <a:t>meta</a:t>
            </a:r>
            <a:r>
              <a:rPr lang="ru-RU" dirty="0" smtClean="0"/>
              <a:t> также имеет два атрибута: </a:t>
            </a:r>
            <a:r>
              <a:rPr lang="ru-RU" dirty="0" err="1" smtClean="0"/>
              <a:t>name</a:t>
            </a:r>
            <a:r>
              <a:rPr lang="ru-RU" dirty="0" smtClean="0"/>
              <a:t> и </a:t>
            </a:r>
            <a:r>
              <a:rPr lang="ru-RU" dirty="0" err="1" smtClean="0"/>
              <a:t>content</a:t>
            </a:r>
            <a:r>
              <a:rPr lang="ru-RU" dirty="0" smtClean="0"/>
              <a:t>. Атрибут </a:t>
            </a:r>
            <a:r>
              <a:rPr lang="ru-RU" dirty="0" err="1" smtClean="0"/>
              <a:t>name</a:t>
            </a:r>
            <a:r>
              <a:rPr lang="ru-RU" dirty="0" smtClean="0"/>
              <a:t> содержит имя метаданных, а </a:t>
            </a:r>
            <a:r>
              <a:rPr lang="ru-RU" dirty="0" err="1" smtClean="0"/>
              <a:t>content</a:t>
            </a:r>
            <a:r>
              <a:rPr lang="ru-RU" dirty="0" smtClean="0"/>
              <a:t> - их значение.</a:t>
            </a:r>
          </a:p>
          <a:p>
            <a:r>
              <a:rPr lang="ru-RU" dirty="0" smtClean="0"/>
              <a:t>По умолчанию в HTML определены пять типов метаданных:</a:t>
            </a:r>
          </a:p>
          <a:p>
            <a:pPr lvl="0"/>
            <a:r>
              <a:rPr lang="ru-RU" b="1" dirty="0" err="1" smtClean="0"/>
              <a:t>application</a:t>
            </a:r>
            <a:r>
              <a:rPr lang="ru-RU" b="1" dirty="0" smtClean="0"/>
              <a:t> </a:t>
            </a:r>
            <a:r>
              <a:rPr lang="ru-RU" b="1" dirty="0" err="1" smtClean="0"/>
              <a:t>name</a:t>
            </a:r>
            <a:r>
              <a:rPr lang="ru-RU" dirty="0" smtClean="0"/>
              <a:t>: название </a:t>
            </a:r>
            <a:r>
              <a:rPr lang="ru-RU" dirty="0" err="1" smtClean="0"/>
              <a:t>веб-приложения</a:t>
            </a:r>
            <a:r>
              <a:rPr lang="ru-RU" dirty="0" smtClean="0"/>
              <a:t>, частью которого является данный документ</a:t>
            </a:r>
          </a:p>
          <a:p>
            <a:pPr lvl="0"/>
            <a:r>
              <a:rPr lang="ru-RU" b="1" dirty="0" err="1" smtClean="0"/>
              <a:t>author</a:t>
            </a:r>
            <a:r>
              <a:rPr lang="ru-RU" dirty="0" smtClean="0"/>
              <a:t>: автор документа</a:t>
            </a:r>
          </a:p>
          <a:p>
            <a:pPr lvl="0"/>
            <a:r>
              <a:rPr lang="ru-RU" b="1" dirty="0" err="1" smtClean="0"/>
              <a:t>description</a:t>
            </a:r>
            <a:r>
              <a:rPr lang="ru-RU" dirty="0" smtClean="0"/>
              <a:t>: краткое описание документа</a:t>
            </a:r>
          </a:p>
          <a:p>
            <a:pPr lvl="0"/>
            <a:r>
              <a:rPr lang="ru-RU" b="1" dirty="0" err="1" smtClean="0"/>
              <a:t>generator</a:t>
            </a:r>
            <a:r>
              <a:rPr lang="ru-RU" dirty="0" smtClean="0"/>
              <a:t>: название программы, которая сгенерировала данный документ</a:t>
            </a:r>
          </a:p>
          <a:p>
            <a:r>
              <a:rPr lang="ru-RU" b="1" dirty="0" err="1" smtClean="0"/>
              <a:t>keywords</a:t>
            </a:r>
            <a:r>
              <a:rPr lang="ru-RU" dirty="0" smtClean="0"/>
              <a:t>: ключевые слова документа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в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Наиболее актуальным является тип </a:t>
            </a:r>
            <a:r>
              <a:rPr lang="ru-RU" dirty="0" err="1" smtClean="0"/>
              <a:t>description</a:t>
            </a:r>
            <a:r>
              <a:rPr lang="ru-RU" dirty="0" smtClean="0"/>
              <a:t>. Его значение поисковики часто используют в качестве аннотации к документу в поисковой выдаче.</a:t>
            </a:r>
          </a:p>
          <a:p>
            <a:pPr>
              <a:buNone/>
            </a:pPr>
            <a:r>
              <a:rPr lang="ru-RU" dirty="0" smtClean="0"/>
              <a:t>Добавим в документ ряд элементов </a:t>
            </a:r>
            <a:r>
              <a:rPr lang="ru-RU" dirty="0" err="1" smtClean="0"/>
              <a:t>meta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&lt;head&gt;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49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и атрибуты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sz="3600" dirty="0"/>
              <a:t>Например</a:t>
            </a:r>
            <a:r>
              <a:rPr lang="ru-RU" sz="3600" dirty="0" smtClean="0"/>
              <a:t>:</a:t>
            </a:r>
            <a:endParaRPr lang="ru-RU" sz="3600" dirty="0"/>
          </a:p>
          <a:p>
            <a:pPr>
              <a:buNone/>
            </a:pPr>
            <a:r>
              <a:rPr lang="ru-RU" sz="3600" dirty="0"/>
              <a:t>&lt;</a:t>
            </a:r>
            <a:r>
              <a:rPr lang="ru-RU" sz="3600" dirty="0" err="1"/>
              <a:t>div</a:t>
            </a:r>
            <a:r>
              <a:rPr lang="ru-RU" sz="3600" dirty="0"/>
              <a:t>&gt;Текст элемента </a:t>
            </a:r>
            <a:r>
              <a:rPr lang="ru-RU" sz="3600" dirty="0" err="1"/>
              <a:t>div</a:t>
            </a:r>
            <a:r>
              <a:rPr lang="ru-RU" sz="3600" dirty="0"/>
              <a:t>&lt;/</a:t>
            </a:r>
            <a:r>
              <a:rPr lang="ru-RU" sz="3600" dirty="0" err="1"/>
              <a:t>div</a:t>
            </a:r>
            <a:r>
              <a:rPr lang="ru-RU" sz="3600" dirty="0"/>
              <a:t>&gt;</a:t>
            </a:r>
          </a:p>
          <a:p>
            <a:pPr>
              <a:buNone/>
            </a:pPr>
            <a:r>
              <a:rPr lang="ru-RU" sz="3600" dirty="0"/>
              <a:t>Здесь определен элемент </a:t>
            </a:r>
            <a:r>
              <a:rPr lang="ru-RU" sz="3600" dirty="0" err="1"/>
              <a:t>div</a:t>
            </a:r>
            <a:r>
              <a:rPr lang="ru-RU" sz="3600" dirty="0"/>
              <a:t>, который имеет открывающий тег &lt;</a:t>
            </a:r>
            <a:r>
              <a:rPr lang="ru-RU" sz="3600" dirty="0" err="1"/>
              <a:t>div</a:t>
            </a:r>
            <a:r>
              <a:rPr lang="ru-RU" sz="3600" dirty="0"/>
              <a:t>&gt; и закрывающий тег &lt;/</a:t>
            </a:r>
            <a:r>
              <a:rPr lang="ru-RU" sz="3600" dirty="0" err="1"/>
              <a:t>div</a:t>
            </a:r>
            <a:r>
              <a:rPr lang="ru-RU" sz="3600" dirty="0"/>
              <a:t>&gt;. Между этими тегами находится содержимое элемента </a:t>
            </a:r>
            <a:r>
              <a:rPr lang="ru-RU" sz="3600" dirty="0" err="1"/>
              <a:t>div</a:t>
            </a:r>
            <a:r>
              <a:rPr lang="ru-RU" sz="3600" dirty="0"/>
              <a:t>. В данном случае в качестве содержимого выступает простой текст "Текст элемента </a:t>
            </a:r>
            <a:r>
              <a:rPr lang="ru-RU" sz="3600" dirty="0" err="1"/>
              <a:t>div</a:t>
            </a:r>
            <a:r>
              <a:rPr lang="ru-RU" sz="3600" dirty="0"/>
              <a:t>".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в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&lt;base </a:t>
            </a:r>
            <a:r>
              <a:rPr lang="en-US" dirty="0" err="1" smtClean="0"/>
              <a:t>href</a:t>
            </a:r>
            <a:r>
              <a:rPr lang="en-US" dirty="0" smtClean="0"/>
              <a:t>="content/"&gt;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Элемент</a:t>
            </a:r>
            <a:r>
              <a:rPr lang="en-US" dirty="0" smtClean="0"/>
              <a:t> title&lt;/title&gt;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&lt;meta name="description" content="</a:t>
            </a:r>
            <a:r>
              <a:rPr lang="ru-RU" dirty="0" smtClean="0"/>
              <a:t>Первый документ</a:t>
            </a:r>
            <a:r>
              <a:rPr lang="en-US" dirty="0" smtClean="0"/>
              <a:t> HTML5"&gt;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name="author" content="Bill Gates"&gt;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&lt;a </a:t>
            </a:r>
            <a:r>
              <a:rPr lang="en-US" dirty="0" err="1" smtClean="0"/>
              <a:t>href</a:t>
            </a:r>
            <a:r>
              <a:rPr lang="en-US" dirty="0" smtClean="0"/>
              <a:t>="newpage.html"&gt;</a:t>
            </a:r>
            <a:r>
              <a:rPr lang="ru-RU" dirty="0" smtClean="0"/>
              <a:t>Содержание документа</a:t>
            </a:r>
            <a:r>
              <a:rPr lang="en-US" dirty="0" smtClean="0"/>
              <a:t> HTML5&lt;/a&gt;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Элемент </a:t>
            </a:r>
            <a:r>
              <a:rPr lang="ru-RU" b="1" dirty="0" err="1" smtClean="0"/>
              <a:t>div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Элемент </a:t>
            </a:r>
            <a:r>
              <a:rPr lang="ru-RU" b="1" dirty="0" err="1" smtClean="0"/>
              <a:t>div</a:t>
            </a:r>
            <a:r>
              <a:rPr lang="ru-RU" dirty="0" smtClean="0"/>
              <a:t> служит для структуризации </a:t>
            </a:r>
            <a:r>
              <a:rPr lang="ru-RU" dirty="0" err="1" smtClean="0"/>
              <a:t>контента</a:t>
            </a:r>
            <a:r>
              <a:rPr lang="ru-RU" dirty="0" smtClean="0"/>
              <a:t> на </a:t>
            </a:r>
            <a:r>
              <a:rPr lang="ru-RU" dirty="0" err="1" smtClean="0"/>
              <a:t>веб-странице</a:t>
            </a:r>
            <a:r>
              <a:rPr lang="ru-RU" dirty="0" smtClean="0"/>
              <a:t>, для заключения содержимого в отдельные блоки. </a:t>
            </a:r>
            <a:r>
              <a:rPr lang="ru-RU" dirty="0" err="1" smtClean="0"/>
              <a:t>Div</a:t>
            </a:r>
            <a:r>
              <a:rPr lang="ru-RU" dirty="0" smtClean="0"/>
              <a:t> создает блок, который по умолчанию растягивается по всей ширине браузера, а следующий после </a:t>
            </a:r>
            <a:r>
              <a:rPr lang="ru-RU" dirty="0" err="1" smtClean="0"/>
              <a:t>div</a:t>
            </a:r>
            <a:r>
              <a:rPr lang="ru-RU" dirty="0" smtClean="0"/>
              <a:t> элемент переносится на новую строку.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Пример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Документ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div</a:t>
            </a:r>
            <a:r>
              <a:rPr lang="ru-RU" dirty="0" smtClean="0"/>
              <a:t>&gt;Заголовок документа HTML5&lt;/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div</a:t>
            </a:r>
            <a:r>
              <a:rPr lang="ru-RU" dirty="0" smtClean="0"/>
              <a:t>&gt;Текст документа HTML5&lt;/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Параграфы</a:t>
            </a:r>
          </a:p>
          <a:p>
            <a:pPr>
              <a:buNone/>
            </a:pPr>
            <a:r>
              <a:rPr lang="ru-RU" dirty="0" smtClean="0"/>
              <a:t>Параграфы создаются с помощью тегов </a:t>
            </a:r>
            <a:r>
              <a:rPr lang="ru-RU" b="1" dirty="0" smtClean="0"/>
              <a:t>&lt;</a:t>
            </a:r>
            <a:r>
              <a:rPr lang="ru-RU" b="1" dirty="0" err="1" smtClean="0"/>
              <a:t>p</a:t>
            </a:r>
            <a:r>
              <a:rPr lang="ru-RU" b="1" dirty="0" smtClean="0"/>
              <a:t>&gt;</a:t>
            </a:r>
            <a:r>
              <a:rPr lang="ru-RU" dirty="0" smtClean="0"/>
              <a:t> и </a:t>
            </a:r>
            <a:r>
              <a:rPr lang="ru-RU" b="1" dirty="0" smtClean="0"/>
              <a:t>&lt;/</a:t>
            </a:r>
            <a:r>
              <a:rPr lang="ru-RU" b="1" dirty="0" err="1" smtClean="0"/>
              <a:t>p</a:t>
            </a:r>
            <a:r>
              <a:rPr lang="ru-RU" b="1" dirty="0" smtClean="0"/>
              <a:t>&gt;</a:t>
            </a:r>
            <a:r>
              <a:rPr lang="ru-RU" dirty="0" smtClean="0"/>
              <a:t>, которые заключают некоторое содержимое. Каждый новый параграф располагается на новой строке. </a:t>
            </a:r>
          </a:p>
          <a:p>
            <a:pPr>
              <a:buNone/>
            </a:pPr>
            <a:r>
              <a:rPr lang="ru-RU" dirty="0" smtClean="0"/>
              <a:t>Применим параграфы: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Документ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div</a:t>
            </a:r>
            <a:r>
              <a:rPr lang="ru-RU" dirty="0" smtClean="0"/>
              <a:t>&gt;Заголовок документа HTML5&lt;/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    &lt;</a:t>
            </a:r>
            <a:r>
              <a:rPr lang="ru-RU" dirty="0" err="1" smtClean="0"/>
              <a:t>p</a:t>
            </a:r>
            <a:r>
              <a:rPr lang="ru-RU" dirty="0" smtClean="0"/>
              <a:t>&gt;Первый параграф&lt;/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    &lt;</a:t>
            </a:r>
            <a:r>
              <a:rPr lang="ru-RU" dirty="0" err="1" smtClean="0"/>
              <a:t>p</a:t>
            </a:r>
            <a:r>
              <a:rPr lang="ru-RU" dirty="0" smtClean="0"/>
              <a:t>&gt;Второй параграф&lt;/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  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Если в рамках одного параграфа надо перенести текст на другую строку, то можно воспользоваться элементом </a:t>
            </a:r>
            <a:r>
              <a:rPr lang="ru-RU" sz="4000" b="1" dirty="0" smtClean="0"/>
              <a:t>&lt;</a:t>
            </a:r>
            <a:r>
              <a:rPr lang="ru-RU" sz="4000" b="1" dirty="0" err="1" smtClean="0"/>
              <a:t>br</a:t>
            </a:r>
            <a:r>
              <a:rPr lang="ru-RU" sz="4000" b="1" dirty="0" smtClean="0"/>
              <a:t>&gt;</a:t>
            </a:r>
            <a:r>
              <a:rPr lang="ru-RU" sz="4000" dirty="0" smtClean="0"/>
              <a:t>:</a:t>
            </a:r>
          </a:p>
          <a:p>
            <a:pPr>
              <a:buNone/>
            </a:pPr>
            <a:r>
              <a:rPr lang="ru-RU" sz="4000" dirty="0" smtClean="0"/>
              <a:t>&lt;</a:t>
            </a:r>
            <a:r>
              <a:rPr lang="ru-RU" sz="4000" dirty="0" err="1" smtClean="0"/>
              <a:t>p</a:t>
            </a:r>
            <a:r>
              <a:rPr lang="ru-RU" sz="4000" dirty="0" smtClean="0"/>
              <a:t>&gt;Первая строка.&lt;</a:t>
            </a:r>
            <a:r>
              <a:rPr lang="ru-RU" sz="4000" dirty="0" err="1" smtClean="0"/>
              <a:t>br</a:t>
            </a:r>
            <a:r>
              <a:rPr lang="ru-RU" sz="4000" dirty="0" smtClean="0"/>
              <a:t>/&gt;Вторая строка.&lt;/</a:t>
            </a:r>
            <a:r>
              <a:rPr lang="ru-RU" sz="4000" dirty="0" err="1" smtClean="0"/>
              <a:t>p</a:t>
            </a:r>
            <a:r>
              <a:rPr lang="ru-RU" sz="4000" dirty="0" smtClean="0"/>
              <a:t>&gt;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Элемент </a:t>
            </a:r>
            <a:r>
              <a:rPr lang="ru-RU" b="1" dirty="0" err="1" smtClean="0"/>
              <a:t>pre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Элемент </a:t>
            </a:r>
            <a:r>
              <a:rPr lang="ru-RU" b="1" dirty="0" err="1" smtClean="0"/>
              <a:t>pre</a:t>
            </a:r>
            <a:r>
              <a:rPr lang="ru-RU" dirty="0" smtClean="0"/>
              <a:t> выводит предварительно отформатированный текст так, как он определен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Документ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pre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   Первая строка</a:t>
            </a:r>
          </a:p>
          <a:p>
            <a:pPr>
              <a:buNone/>
            </a:pPr>
            <a:r>
              <a:rPr lang="ru-RU" dirty="0" smtClean="0"/>
              <a:t>            Вторая строка</a:t>
            </a:r>
          </a:p>
          <a:p>
            <a:pPr>
              <a:buNone/>
            </a:pPr>
            <a:r>
              <a:rPr lang="ru-RU" dirty="0" smtClean="0"/>
              <a:t>            Третья строка</a:t>
            </a:r>
          </a:p>
          <a:p>
            <a:pPr>
              <a:buNone/>
            </a:pPr>
            <a:r>
              <a:rPr lang="ru-RU" dirty="0" smtClean="0"/>
              <a:t>        &lt;/</a:t>
            </a:r>
            <a:r>
              <a:rPr lang="ru-RU" dirty="0" err="1" smtClean="0"/>
              <a:t>pre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Элемент </a:t>
            </a:r>
            <a:r>
              <a:rPr lang="ru-RU" b="1" dirty="0" err="1" smtClean="0"/>
              <a:t>span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Элемент </a:t>
            </a:r>
            <a:r>
              <a:rPr lang="ru-RU" b="1" dirty="0" err="1" smtClean="0"/>
              <a:t>span</a:t>
            </a:r>
            <a:r>
              <a:rPr lang="ru-RU" dirty="0" smtClean="0"/>
              <a:t> обтекает некоторый текст по всей его длине и служит преимущественно для стилизации заключенного в него текстового содержимого. В отличие от блоков </a:t>
            </a:r>
            <a:r>
              <a:rPr lang="ru-RU" dirty="0" err="1" smtClean="0"/>
              <a:t>div</a:t>
            </a:r>
            <a:r>
              <a:rPr lang="ru-RU" dirty="0" smtClean="0"/>
              <a:t> или параграфов </a:t>
            </a:r>
            <a:r>
              <a:rPr lang="ru-RU" dirty="0" err="1" smtClean="0"/>
              <a:t>span</a:t>
            </a:r>
            <a:r>
              <a:rPr lang="ru-RU" dirty="0" smtClean="0"/>
              <a:t> не переносит содержимое на следующую строку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Документ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div</a:t>
            </a:r>
            <a:r>
              <a:rPr lang="ru-RU" dirty="0" smtClean="0"/>
              <a:t>&gt;Заголовок документа HTML5&lt;/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&lt;p&gt;&lt;span style="</a:t>
            </a:r>
            <a:r>
              <a:rPr lang="en-US" dirty="0" err="1" smtClean="0"/>
              <a:t>color:red</a:t>
            </a:r>
            <a:r>
              <a:rPr lang="en-US" dirty="0" smtClean="0"/>
              <a:t>;"&gt;</a:t>
            </a:r>
            <a:r>
              <a:rPr lang="ru-RU" dirty="0" smtClean="0"/>
              <a:t>Первый</a:t>
            </a:r>
            <a:r>
              <a:rPr lang="en-US" dirty="0" smtClean="0"/>
              <a:t>&lt;/span&gt; </a:t>
            </a:r>
            <a:r>
              <a:rPr lang="ru-RU" dirty="0" smtClean="0"/>
              <a:t>параграф</a:t>
            </a:r>
            <a:r>
              <a:rPr lang="en-US" dirty="0" smtClean="0"/>
              <a:t>&lt;/p&gt;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ru-RU" dirty="0" smtClean="0"/>
              <a:t>&lt;</a:t>
            </a:r>
            <a:r>
              <a:rPr lang="ru-RU" dirty="0" err="1" smtClean="0"/>
              <a:t>p</a:t>
            </a:r>
            <a:r>
              <a:rPr lang="ru-RU" dirty="0" smtClean="0"/>
              <a:t>&gt;&lt;</a:t>
            </a:r>
            <a:r>
              <a:rPr lang="ru-RU" dirty="0" err="1" smtClean="0"/>
              <a:t>span</a:t>
            </a:r>
            <a:r>
              <a:rPr lang="ru-RU" dirty="0" smtClean="0"/>
              <a:t>&gt;Второй&lt;/</a:t>
            </a:r>
            <a:r>
              <a:rPr lang="ru-RU" dirty="0" err="1" smtClean="0"/>
              <a:t>span</a:t>
            </a:r>
            <a:r>
              <a:rPr lang="ru-RU" dirty="0" smtClean="0"/>
              <a:t>&gt; параграф&lt;/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59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и атрибуты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Элементы также могут состоять из одного тега, например, элемент &lt;</a:t>
            </a:r>
            <a:r>
              <a:rPr lang="ru-RU" sz="3600" dirty="0" err="1" smtClean="0"/>
              <a:t>br</a:t>
            </a:r>
            <a:r>
              <a:rPr lang="ru-RU" sz="3600" dirty="0" smtClean="0"/>
              <a:t> /&gt;, функция которого - перенос строки.</a:t>
            </a:r>
          </a:p>
          <a:p>
            <a:pPr>
              <a:buNone/>
            </a:pPr>
            <a:r>
              <a:rPr lang="ru-RU" sz="3600" dirty="0" smtClean="0"/>
              <a:t>&lt;</a:t>
            </a:r>
            <a:r>
              <a:rPr lang="ru-RU" sz="3600" dirty="0" err="1" smtClean="0"/>
              <a:t>div</a:t>
            </a:r>
            <a:r>
              <a:rPr lang="ru-RU" sz="3600" dirty="0" smtClean="0"/>
              <a:t>&gt;Текст &lt;</a:t>
            </a:r>
            <a:r>
              <a:rPr lang="ru-RU" sz="3600" dirty="0" err="1" smtClean="0"/>
              <a:t>br</a:t>
            </a:r>
            <a:r>
              <a:rPr lang="ru-RU" sz="3600" dirty="0" smtClean="0"/>
              <a:t> /&gt; элемента </a:t>
            </a:r>
            <a:r>
              <a:rPr lang="ru-RU" sz="3600" dirty="0" err="1" smtClean="0"/>
              <a:t>div</a:t>
            </a:r>
            <a:r>
              <a:rPr lang="ru-RU" sz="3600" dirty="0" smtClean="0"/>
              <a:t>&lt;/</a:t>
            </a:r>
            <a:r>
              <a:rPr lang="ru-RU" sz="3600" dirty="0" err="1" smtClean="0"/>
              <a:t>div</a:t>
            </a:r>
            <a:r>
              <a:rPr lang="ru-RU" sz="3600" dirty="0" smtClean="0"/>
              <a:t>&gt; =</a:t>
            </a:r>
          </a:p>
          <a:p>
            <a:pPr>
              <a:buNone/>
            </a:pPr>
            <a:r>
              <a:rPr lang="ru-RU" sz="3600" dirty="0" smtClean="0"/>
              <a:t>&lt;</a:t>
            </a:r>
            <a:r>
              <a:rPr lang="ru-RU" sz="3600" dirty="0" err="1" smtClean="0"/>
              <a:t>div</a:t>
            </a:r>
            <a:r>
              <a:rPr lang="ru-RU" sz="3600" dirty="0" smtClean="0"/>
              <a:t>&gt;Текст &lt;</a:t>
            </a:r>
            <a:r>
              <a:rPr lang="ru-RU" sz="3600" dirty="0" err="1" smtClean="0"/>
              <a:t>br</a:t>
            </a:r>
            <a:r>
              <a:rPr lang="ru-RU" sz="3600" dirty="0" smtClean="0"/>
              <a:t>&gt; элемента </a:t>
            </a:r>
            <a:r>
              <a:rPr lang="ru-RU" sz="3600" dirty="0" err="1" smtClean="0"/>
              <a:t>div</a:t>
            </a:r>
            <a:r>
              <a:rPr lang="ru-RU" sz="3600" dirty="0" smtClean="0"/>
              <a:t>&lt;/</a:t>
            </a:r>
            <a:r>
              <a:rPr lang="ru-RU" sz="3600" dirty="0" err="1" smtClean="0"/>
              <a:t>div</a:t>
            </a:r>
            <a:r>
              <a:rPr lang="ru-RU" sz="3600" dirty="0" smtClean="0"/>
              <a:t>&gt;</a:t>
            </a:r>
          </a:p>
          <a:p>
            <a:pPr>
              <a:buNone/>
            </a:pPr>
            <a:r>
              <a:rPr lang="ru-RU" sz="3600" dirty="0" smtClean="0"/>
              <a:t>Такие элементы еще называют пустыми элементами (</a:t>
            </a:r>
            <a:r>
              <a:rPr lang="ru-RU" sz="3600" dirty="0" err="1" smtClean="0"/>
              <a:t>void</a:t>
            </a:r>
            <a:r>
              <a:rPr lang="ru-RU" sz="3600" dirty="0" smtClean="0"/>
              <a:t> </a:t>
            </a:r>
            <a:r>
              <a:rPr lang="ru-RU" sz="3600" dirty="0" err="1" smtClean="0"/>
              <a:t>elements</a:t>
            </a:r>
            <a:r>
              <a:rPr lang="ru-RU" sz="3600" dirty="0" smtClean="0"/>
              <a:t>). 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Элемент </a:t>
            </a:r>
            <a:r>
              <a:rPr lang="ru-RU" sz="4000" dirty="0" err="1" smtClean="0"/>
              <a:t>span</a:t>
            </a:r>
            <a:r>
              <a:rPr lang="ru-RU" sz="4000" dirty="0" smtClean="0"/>
              <a:t> является строчным, то есть как бы встраивает свое содержимое во внешний контейнер - тот же </a:t>
            </a:r>
            <a:r>
              <a:rPr lang="ru-RU" sz="4000" dirty="0" err="1" smtClean="0"/>
              <a:t>div</a:t>
            </a:r>
            <a:r>
              <a:rPr lang="ru-RU" sz="4000" dirty="0" smtClean="0"/>
              <a:t> или параграф. Но при этом не рекомендуется помещать блочные элементы в строчный элемент </a:t>
            </a:r>
            <a:r>
              <a:rPr lang="ru-RU" sz="4000" dirty="0" err="1" smtClean="0"/>
              <a:t>span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Заголовки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Элементы </a:t>
            </a:r>
            <a:r>
              <a:rPr lang="ru-RU" b="1" dirty="0" smtClean="0"/>
              <a:t>&lt;h1&gt;, &lt;h2&gt;, &lt;h3&gt;, &lt;h4&gt;, &lt;h5&gt;</a:t>
            </a:r>
            <a:r>
              <a:rPr lang="ru-RU" dirty="0" smtClean="0"/>
              <a:t> и </a:t>
            </a:r>
            <a:r>
              <a:rPr lang="ru-RU" b="1" dirty="0" smtClean="0"/>
              <a:t>&lt;h6&gt;</a:t>
            </a:r>
            <a:r>
              <a:rPr lang="ru-RU" dirty="0" smtClean="0"/>
              <a:t> служат для создания заголовков различного уровня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Заголовки в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&lt;h1&gt;Заголовок первого уровня&lt;/h1&gt;</a:t>
            </a:r>
          </a:p>
          <a:p>
            <a:pPr>
              <a:buNone/>
            </a:pPr>
            <a:r>
              <a:rPr lang="ru-RU" dirty="0" smtClean="0"/>
              <a:t>        &lt;h2&gt;Заголовок второго уровня&lt;/h2&gt;</a:t>
            </a:r>
          </a:p>
          <a:p>
            <a:pPr>
              <a:buNone/>
            </a:pPr>
            <a:r>
              <a:rPr lang="ru-RU" dirty="0" smtClean="0"/>
              <a:t>        &lt;h3&gt;Заголовок третьего уровня&lt;/h3&gt;</a:t>
            </a:r>
          </a:p>
          <a:p>
            <a:pPr>
              <a:buNone/>
            </a:pPr>
            <a:r>
              <a:rPr lang="ru-RU" dirty="0" smtClean="0"/>
              <a:t>        &lt;h4&gt;Заголовок четвертого уровня&lt;/h4&gt;</a:t>
            </a:r>
          </a:p>
          <a:p>
            <a:pPr>
              <a:buNone/>
            </a:pPr>
            <a:r>
              <a:rPr lang="ru-RU" dirty="0" smtClean="0"/>
              <a:t>       &lt;h5&gt;Заголовок пятого уровня&lt;/h5&gt;</a:t>
            </a:r>
          </a:p>
          <a:p>
            <a:pPr>
              <a:buNone/>
            </a:pPr>
            <a:r>
              <a:rPr lang="ru-RU" dirty="0" smtClean="0"/>
              <a:t>        &lt;h6&gt;Заголовок шестого уровня&lt;/h6&gt;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группировки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4000" dirty="0" smtClean="0"/>
              <a:t>При определении заголовков следует учитывать, что на странице должен следует определять только один заголовок первого уровня, то есть &lt;h1&gt;. Он выполняет роль основного заголовка </a:t>
            </a:r>
            <a:r>
              <a:rPr lang="ru-RU" sz="4000" dirty="0" err="1" smtClean="0"/>
              <a:t>веб-страницы</a:t>
            </a:r>
            <a:r>
              <a:rPr lang="ru-RU" sz="4000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Форматирование текста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Ряд элементов </a:t>
            </a:r>
            <a:r>
              <a:rPr lang="ru-RU" dirty="0" err="1" smtClean="0"/>
              <a:t>html</a:t>
            </a:r>
            <a:r>
              <a:rPr lang="ru-RU" dirty="0" smtClean="0"/>
              <a:t> предназначены для форматирования текстового содержимого, например, для выделения жирным или курсивом и т.д. Рассмотрим эти элементы: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b</a:t>
            </a:r>
            <a:r>
              <a:rPr lang="ru-RU" b="1" dirty="0" smtClean="0"/>
              <a:t>&gt;</a:t>
            </a:r>
            <a:r>
              <a:rPr lang="ru-RU" dirty="0" smtClean="0"/>
              <a:t>: выделяет текст жирным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del</a:t>
            </a:r>
            <a:r>
              <a:rPr lang="ru-RU" b="1" dirty="0" smtClean="0"/>
              <a:t>&gt;</a:t>
            </a:r>
            <a:r>
              <a:rPr lang="ru-RU" dirty="0" smtClean="0"/>
              <a:t>: зачеркивает текст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i</a:t>
            </a:r>
            <a:r>
              <a:rPr lang="ru-RU" b="1" dirty="0" smtClean="0"/>
              <a:t>&gt;</a:t>
            </a:r>
            <a:r>
              <a:rPr lang="ru-RU" dirty="0" smtClean="0"/>
              <a:t>: выделяет текст курсивом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em</a:t>
            </a:r>
            <a:r>
              <a:rPr lang="ru-RU" b="1" dirty="0" smtClean="0"/>
              <a:t>&gt;</a:t>
            </a:r>
            <a:r>
              <a:rPr lang="ru-RU" dirty="0" smtClean="0"/>
              <a:t>: выделяет текст курсивом, в отличие от тега &lt;</a:t>
            </a:r>
            <a:r>
              <a:rPr lang="ru-RU" dirty="0" err="1" smtClean="0"/>
              <a:t>i</a:t>
            </a:r>
            <a:r>
              <a:rPr lang="ru-RU" dirty="0" smtClean="0"/>
              <a:t>&gt; носит логическое значение, придает выделяемому тексту оттенок важности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Форматирование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s</a:t>
            </a:r>
            <a:r>
              <a:rPr lang="ru-RU" b="1" dirty="0" smtClean="0"/>
              <a:t>&gt;</a:t>
            </a:r>
            <a:r>
              <a:rPr lang="ru-RU" dirty="0" smtClean="0"/>
              <a:t>: зачеркивает текст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small</a:t>
            </a:r>
            <a:r>
              <a:rPr lang="ru-RU" b="1" dirty="0" smtClean="0"/>
              <a:t>&gt;</a:t>
            </a:r>
            <a:r>
              <a:rPr lang="ru-RU" dirty="0" smtClean="0"/>
              <a:t>: делает текст чуть меньше размером, чем окружающий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strong</a:t>
            </a:r>
            <a:r>
              <a:rPr lang="ru-RU" b="1" dirty="0" smtClean="0"/>
              <a:t>&gt;</a:t>
            </a:r>
            <a:r>
              <a:rPr lang="ru-RU" dirty="0" smtClean="0"/>
              <a:t>: выделяет текст жирным. В отличие от тега &lt;</a:t>
            </a:r>
            <a:r>
              <a:rPr lang="ru-RU" dirty="0" err="1" smtClean="0"/>
              <a:t>b</a:t>
            </a:r>
            <a:r>
              <a:rPr lang="ru-RU" dirty="0" smtClean="0"/>
              <a:t>&gt; предназначен для логического выделения, чтобы показать важность текста. А &lt;</a:t>
            </a:r>
            <a:r>
              <a:rPr lang="ru-RU" dirty="0" err="1" smtClean="0"/>
              <a:t>b</a:t>
            </a:r>
            <a:r>
              <a:rPr lang="ru-RU" dirty="0" smtClean="0"/>
              <a:t>&gt; не носит характера логического выделения, выполняет функции только форматирования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Форматирование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sub</a:t>
            </a:r>
            <a:r>
              <a:rPr lang="ru-RU" b="1" dirty="0" smtClean="0"/>
              <a:t>&gt;</a:t>
            </a:r>
            <a:r>
              <a:rPr lang="ru-RU" dirty="0" smtClean="0"/>
              <a:t>: помещает текст под строкой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sup</a:t>
            </a:r>
            <a:r>
              <a:rPr lang="ru-RU" b="1" dirty="0" smtClean="0"/>
              <a:t>&gt;</a:t>
            </a:r>
            <a:r>
              <a:rPr lang="ru-RU" dirty="0" smtClean="0"/>
              <a:t>: помещает текст над строкой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u</a:t>
            </a:r>
            <a:r>
              <a:rPr lang="ru-RU" b="1" dirty="0" smtClean="0"/>
              <a:t>&gt;</a:t>
            </a:r>
            <a:r>
              <a:rPr lang="ru-RU" dirty="0" smtClean="0"/>
              <a:t>: подчеркивает текст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ins</a:t>
            </a:r>
            <a:r>
              <a:rPr lang="ru-RU" b="1" dirty="0" smtClean="0"/>
              <a:t>&gt;</a:t>
            </a:r>
            <a:r>
              <a:rPr lang="ru-RU" dirty="0" smtClean="0"/>
              <a:t>: определяет вставленный (или добавленный) текст</a:t>
            </a:r>
          </a:p>
          <a:p>
            <a:pPr lvl="0"/>
            <a:r>
              <a:rPr lang="ru-RU" b="1" dirty="0" smtClean="0"/>
              <a:t>&lt;</a:t>
            </a:r>
            <a:r>
              <a:rPr lang="ru-RU" b="1" dirty="0" err="1" smtClean="0"/>
              <a:t>mark</a:t>
            </a:r>
            <a:r>
              <a:rPr lang="ru-RU" b="1" dirty="0" smtClean="0"/>
              <a:t>&gt;</a:t>
            </a:r>
            <a:r>
              <a:rPr lang="ru-RU" dirty="0" smtClean="0"/>
              <a:t>: выделяет текст цветом, придавая ему оттенок важности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Форматирование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smtClean="0"/>
              <a:t>&lt;</a:t>
            </a:r>
            <a:r>
              <a:rPr lang="ru-RU" dirty="0" err="1" smtClean="0"/>
              <a:t>title</a:t>
            </a:r>
            <a:r>
              <a:rPr lang="ru-RU" dirty="0" smtClean="0"/>
              <a:t>&gt;Форматирование текста в HTML5&lt;/</a:t>
            </a:r>
            <a:r>
              <a:rPr lang="ru-RU" dirty="0" err="1" smtClean="0"/>
              <a:t>title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en-US" dirty="0" smtClean="0"/>
              <a:t>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&lt;p&gt;</a:t>
            </a:r>
            <a:r>
              <a:rPr lang="ru-RU" dirty="0" smtClean="0"/>
              <a:t>Форматирование в</a:t>
            </a:r>
            <a:r>
              <a:rPr lang="en-US" dirty="0" smtClean="0"/>
              <a:t> &lt;mark&gt;HTML5&lt;/mark&gt;&lt;/p&gt;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smtClean="0"/>
              <a:t>&lt;</a:t>
            </a:r>
            <a:r>
              <a:rPr lang="ru-RU" dirty="0" err="1" smtClean="0"/>
              <a:t>p</a:t>
            </a:r>
            <a:r>
              <a:rPr lang="ru-RU" dirty="0" smtClean="0"/>
              <a:t>&gt;Это &lt;</a:t>
            </a:r>
            <a:r>
              <a:rPr lang="ru-RU" dirty="0" err="1" smtClean="0"/>
              <a:t>b</a:t>
            </a:r>
            <a:r>
              <a:rPr lang="ru-RU" dirty="0" smtClean="0"/>
              <a:t>&gt;выделенный&lt;/</a:t>
            </a:r>
            <a:r>
              <a:rPr lang="ru-RU" dirty="0" err="1" smtClean="0"/>
              <a:t>b</a:t>
            </a:r>
            <a:r>
              <a:rPr lang="ru-RU" dirty="0" smtClean="0"/>
              <a:t>&gt; текст&lt;/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&gt;Это &lt;</a:t>
            </a:r>
            <a:r>
              <a:rPr lang="ru-RU" dirty="0" err="1" smtClean="0"/>
              <a:t>strong</a:t>
            </a:r>
            <a:r>
              <a:rPr lang="ru-RU" dirty="0" smtClean="0"/>
              <a:t>&gt;важный&lt;/</a:t>
            </a:r>
            <a:r>
              <a:rPr lang="ru-RU" dirty="0" err="1" smtClean="0"/>
              <a:t>strong</a:t>
            </a:r>
            <a:r>
              <a:rPr lang="ru-RU" dirty="0" smtClean="0"/>
              <a:t>&gt; текст&lt;/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&gt;Это &lt;</a:t>
            </a:r>
            <a:r>
              <a:rPr lang="ru-RU" dirty="0" err="1" smtClean="0"/>
              <a:t>del</a:t>
            </a:r>
            <a:r>
              <a:rPr lang="ru-RU" dirty="0" smtClean="0"/>
              <a:t>&gt;зачеркнутый&lt;/</a:t>
            </a:r>
            <a:r>
              <a:rPr lang="ru-RU" dirty="0" err="1" smtClean="0"/>
              <a:t>del</a:t>
            </a:r>
            <a:r>
              <a:rPr lang="ru-RU" dirty="0" smtClean="0"/>
              <a:t>&gt; текст&lt;/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Форматирование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&gt;Это &lt;</a:t>
            </a:r>
            <a:r>
              <a:rPr lang="ru-RU" dirty="0" err="1" smtClean="0"/>
              <a:t>s</a:t>
            </a:r>
            <a:r>
              <a:rPr lang="ru-RU" dirty="0" smtClean="0"/>
              <a:t>&gt;недействительный&lt;/</a:t>
            </a:r>
            <a:r>
              <a:rPr lang="ru-RU" dirty="0" err="1" smtClean="0"/>
              <a:t>s</a:t>
            </a:r>
            <a:r>
              <a:rPr lang="ru-RU" dirty="0" smtClean="0"/>
              <a:t>&gt; текст&lt;/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&gt;Это &lt;</a:t>
            </a:r>
            <a:r>
              <a:rPr lang="ru-RU" dirty="0" err="1" smtClean="0"/>
              <a:t>em</a:t>
            </a:r>
            <a:r>
              <a:rPr lang="ru-RU" dirty="0" smtClean="0"/>
              <a:t>&gt;важный&lt;/</a:t>
            </a:r>
            <a:r>
              <a:rPr lang="ru-RU" dirty="0" err="1" smtClean="0"/>
              <a:t>em</a:t>
            </a:r>
            <a:r>
              <a:rPr lang="ru-RU" dirty="0" smtClean="0"/>
              <a:t>&gt; текст&lt;/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&gt;Это текст &lt;</a:t>
            </a:r>
            <a:r>
              <a:rPr lang="ru-RU" dirty="0" err="1" smtClean="0"/>
              <a:t>i</a:t>
            </a:r>
            <a:r>
              <a:rPr lang="ru-RU" dirty="0" smtClean="0"/>
              <a:t>&gt;курсивом&lt;/</a:t>
            </a:r>
            <a:r>
              <a:rPr lang="ru-RU" dirty="0" err="1" smtClean="0"/>
              <a:t>i</a:t>
            </a:r>
            <a:r>
              <a:rPr lang="ru-RU" dirty="0" smtClean="0"/>
              <a:t>&gt; 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&gt;Это &lt;</a:t>
            </a:r>
            <a:r>
              <a:rPr lang="ru-RU" dirty="0" err="1" smtClean="0"/>
              <a:t>ins</a:t>
            </a:r>
            <a:r>
              <a:rPr lang="ru-RU" dirty="0" smtClean="0"/>
              <a:t>&gt;добавленный&lt;/</a:t>
            </a:r>
            <a:r>
              <a:rPr lang="ru-RU" dirty="0" err="1" smtClean="0"/>
              <a:t>ins</a:t>
            </a:r>
            <a:r>
              <a:rPr lang="ru-RU" dirty="0" smtClean="0"/>
              <a:t>&gt; текст&lt;/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&gt;Это &lt;</a:t>
            </a:r>
            <a:r>
              <a:rPr lang="ru-RU" dirty="0" err="1" smtClean="0"/>
              <a:t>u</a:t>
            </a:r>
            <a:r>
              <a:rPr lang="ru-RU" dirty="0" smtClean="0"/>
              <a:t>&gt;подчеркнутый&lt;/</a:t>
            </a:r>
            <a:r>
              <a:rPr lang="ru-RU" dirty="0" err="1" smtClean="0"/>
              <a:t>u</a:t>
            </a:r>
            <a:r>
              <a:rPr lang="ru-RU" dirty="0" smtClean="0"/>
              <a:t>&gt; текст&lt;/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&lt;p&gt;X&lt;sub&gt;</a:t>
            </a:r>
            <a:r>
              <a:rPr lang="en-US" dirty="0" err="1" smtClean="0"/>
              <a:t>i</a:t>
            </a:r>
            <a:r>
              <a:rPr lang="en-US" dirty="0" smtClean="0"/>
              <a:t>&lt;/sub&gt; = Y&lt;sup&gt;&lt;small&gt;2&lt;/small&gt;&lt;/sup&gt; + Z&lt;sup&gt;&lt;small&gt;2&lt;/small&gt;&lt;/sup&gt;&lt;/p&gt;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200" smtClean="0">
                <a:solidFill>
                  <a:schemeClr val="tx1"/>
                </a:solidFill>
              </a:rPr>
              <a:pPr/>
              <a:t>68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изображениями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Для вывода изображений в HTML используется элемент </a:t>
            </a:r>
            <a:r>
              <a:rPr lang="ru-RU" b="1" dirty="0" err="1" smtClean="0"/>
              <a:t>img</a:t>
            </a:r>
            <a:r>
              <a:rPr lang="ru-RU" dirty="0" smtClean="0"/>
              <a:t>. Этот элемент представляет нам два важных атрибута:</a:t>
            </a:r>
          </a:p>
          <a:p>
            <a:pPr lvl="0"/>
            <a:r>
              <a:rPr lang="ru-RU" b="1" dirty="0" err="1" smtClean="0"/>
              <a:t>src</a:t>
            </a:r>
            <a:r>
              <a:rPr lang="ru-RU" dirty="0" smtClean="0"/>
              <a:t>: путь к изображению. Это может быть относительный или абсолютный путь в файловой системе или адрес в интернете</a:t>
            </a:r>
          </a:p>
          <a:p>
            <a:pPr lvl="0"/>
            <a:r>
              <a:rPr lang="ru-RU" b="1" dirty="0" err="1" smtClean="0"/>
              <a:t>alt</a:t>
            </a:r>
            <a:r>
              <a:rPr lang="ru-RU" dirty="0" smtClean="0"/>
              <a:t>: текстовое описание изображения. Если браузер по каким-то причинам не может отобразить изображение (например, если у атрибута </a:t>
            </a:r>
            <a:r>
              <a:rPr lang="ru-RU" dirty="0" err="1" smtClean="0"/>
              <a:t>src</a:t>
            </a:r>
            <a:r>
              <a:rPr lang="ru-RU" dirty="0" smtClean="0"/>
              <a:t> некорректно задан путь), то браузер показывает вместо самой картинки данное текстовое описание.  </a:t>
            </a:r>
            <a:r>
              <a:rPr lang="ru-RU" smtClean="0">
                <a:solidFill>
                  <a:srgbClr val="FF0000"/>
                </a:solidFill>
              </a:rPr>
              <a:t>Лк4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69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и атрибуты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256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Каждый элемент внутри открывающего тега может иметь </a:t>
            </a:r>
            <a:r>
              <a:rPr lang="ru-RU" b="1" dirty="0" smtClean="0"/>
              <a:t>атрибуты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>
              <a:buNone/>
            </a:pPr>
            <a:r>
              <a:rPr lang="en-US" dirty="0" smtClean="0"/>
              <a:t>&lt;div style="</a:t>
            </a:r>
            <a:r>
              <a:rPr lang="en-US" dirty="0" err="1" smtClean="0"/>
              <a:t>color:red</a:t>
            </a:r>
            <a:r>
              <a:rPr lang="en-US" dirty="0" smtClean="0"/>
              <a:t>;"&gt;</a:t>
            </a:r>
            <a:r>
              <a:rPr lang="ru-RU" dirty="0" smtClean="0"/>
              <a:t>Кнопка</a:t>
            </a:r>
            <a:r>
              <a:rPr lang="en-US" dirty="0" smtClean="0"/>
              <a:t>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&lt;input type="button" value="</a:t>
            </a:r>
            <a:r>
              <a:rPr lang="ru-RU" dirty="0" smtClean="0"/>
              <a:t>Нажать</a:t>
            </a:r>
            <a:r>
              <a:rPr lang="en-US" dirty="0" smtClean="0"/>
              <a:t>"&gt;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Здесь определено два элемента: </a:t>
            </a:r>
            <a:r>
              <a:rPr lang="ru-RU" dirty="0" err="1" smtClean="0"/>
              <a:t>div</a:t>
            </a:r>
            <a:r>
              <a:rPr lang="ru-RU" dirty="0" smtClean="0"/>
              <a:t> и </a:t>
            </a:r>
            <a:r>
              <a:rPr lang="ru-RU" dirty="0" err="1" smtClean="0"/>
              <a:t>input</a:t>
            </a:r>
            <a:r>
              <a:rPr lang="ru-RU" dirty="0" smtClean="0"/>
              <a:t>. Элемент </a:t>
            </a:r>
            <a:r>
              <a:rPr lang="ru-RU" dirty="0" err="1" smtClean="0"/>
              <a:t>div</a:t>
            </a:r>
            <a:r>
              <a:rPr lang="ru-RU" dirty="0" smtClean="0"/>
              <a:t> имеет атрибут </a:t>
            </a:r>
            <a:r>
              <a:rPr lang="ru-RU" b="1" dirty="0" err="1" smtClean="0"/>
              <a:t>style</a:t>
            </a:r>
            <a:r>
              <a:rPr lang="ru-RU" dirty="0" smtClean="0"/>
              <a:t>. После знака равно в кавычках пишется значение атрибута: </a:t>
            </a:r>
            <a:r>
              <a:rPr lang="ru-RU" dirty="0" err="1" smtClean="0"/>
              <a:t>style=</a:t>
            </a:r>
            <a:r>
              <a:rPr lang="ru-RU" dirty="0" smtClean="0"/>
              <a:t>"</a:t>
            </a:r>
            <a:r>
              <a:rPr lang="ru-RU" dirty="0" err="1" smtClean="0"/>
              <a:t>color:red</a:t>
            </a:r>
            <a:r>
              <a:rPr lang="ru-RU" dirty="0" smtClean="0"/>
              <a:t>;". В данном случае значение "</a:t>
            </a:r>
            <a:r>
              <a:rPr lang="ru-RU" dirty="0" err="1" smtClean="0"/>
              <a:t>color:red</a:t>
            </a:r>
            <a:r>
              <a:rPr lang="ru-RU" dirty="0" smtClean="0"/>
              <a:t>;" указывает, что цвет текста будет красным.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b="1" dirty="0" smtClean="0"/>
              <a:t>Работа с изображениями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Атрибут </a:t>
            </a:r>
            <a:r>
              <a:rPr lang="ru-RU" dirty="0" err="1" smtClean="0"/>
              <a:t>alt</a:t>
            </a:r>
            <a:r>
              <a:rPr lang="ru-RU" dirty="0" smtClean="0"/>
              <a:t> еще важен тем, что поисковые системы по текстовому описанию могут индексировать изображение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Тег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="dubi.png" alt="</a:t>
            </a:r>
            <a:r>
              <a:rPr lang="ru-RU" dirty="0" smtClean="0"/>
              <a:t>Зимняя равнина</a:t>
            </a:r>
            <a:r>
              <a:rPr lang="en-US" dirty="0" smtClean="0"/>
              <a:t>" /&gt;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изображениями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Используя стилевые особенности, в частности, отступы и обтекание, можно комбинировать изображения с текстом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Тег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 изображениями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="dubi.png" alt="</a:t>
            </a:r>
            <a:r>
              <a:rPr lang="ru-RU" dirty="0" smtClean="0"/>
              <a:t>Зимняя равнина</a:t>
            </a:r>
            <a:r>
              <a:rPr lang="en-US" dirty="0" smtClean="0"/>
              <a:t>" style="</a:t>
            </a:r>
            <a:r>
              <a:rPr lang="en-US" dirty="0" err="1" smtClean="0"/>
              <a:t>float:left</a:t>
            </a:r>
            <a:r>
              <a:rPr lang="en-US" dirty="0" smtClean="0"/>
              <a:t>; margin-right:10px;" /&gt;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&lt;h1&gt;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&lt;/h1&gt;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&lt;b&gt;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&lt;/b&gt; is simply dummy text of the printing and typesetting industry.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has been the industry....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smtClean="0"/>
              <a:t>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72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Для создания списков в HTML5 применяются элементы &lt;</a:t>
            </a:r>
            <a:r>
              <a:rPr lang="ru-RU" dirty="0" err="1" smtClean="0"/>
              <a:t>ol</a:t>
            </a:r>
            <a:r>
              <a:rPr lang="ru-RU" dirty="0" smtClean="0"/>
              <a:t>&gt; (нумерованный список) и &lt;</a:t>
            </a:r>
            <a:r>
              <a:rPr lang="ru-RU" dirty="0" err="1" smtClean="0"/>
              <a:t>ul</a:t>
            </a:r>
            <a:r>
              <a:rPr lang="ru-RU" dirty="0" smtClean="0"/>
              <a:t>&gt;(ненумерованный список)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Списки в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head</a:t>
            </a:r>
            <a:r>
              <a:rPr lang="ru-RU" dirty="0" smtClean="0"/>
              <a:t>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    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&lt;h2&gt;Нумерованный список&lt;/h2&gt;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iPhone</a:t>
            </a:r>
            <a:r>
              <a:rPr lang="en-US" dirty="0" smtClean="0"/>
              <a:t> 6S&lt;/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&gt;Galaxy S7&lt;/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&gt;Nexus 5X&lt;/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ru-RU" dirty="0" smtClean="0"/>
              <a:t>&lt;</a:t>
            </a:r>
            <a:r>
              <a:rPr lang="ru-RU" dirty="0" err="1" smtClean="0"/>
              <a:t>li</a:t>
            </a:r>
            <a:r>
              <a:rPr lang="ru-RU" dirty="0" smtClean="0"/>
              <a:t>&gt;</a:t>
            </a:r>
            <a:r>
              <a:rPr lang="ru-RU" dirty="0" err="1" smtClean="0"/>
              <a:t>Lumia</a:t>
            </a:r>
            <a:r>
              <a:rPr lang="ru-RU" dirty="0" smtClean="0"/>
              <a:t> 950&lt;/</a:t>
            </a:r>
            <a:r>
              <a:rPr lang="ru-RU" dirty="0" err="1" smtClean="0"/>
              <a:t>li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&lt;/</a:t>
            </a:r>
            <a:r>
              <a:rPr lang="ru-RU" dirty="0" err="1" smtClean="0"/>
              <a:t>ol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        &lt;h2&gt;Ненумерованный список&lt;/h2&gt;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iPhone</a:t>
            </a:r>
            <a:r>
              <a:rPr lang="en-US" dirty="0" smtClean="0"/>
              <a:t> 6S&lt;/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&gt;Galaxy S7&lt;/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&gt;Nexus 5X&lt;/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Lumia</a:t>
            </a:r>
            <a:r>
              <a:rPr lang="en-US" dirty="0" smtClean="0"/>
              <a:t> 950&lt;/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&lt;/body&gt;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нумерованном списке для нумерации элементов по умолчанию используется стандартные цифры от 1. В ненумерованном списке каждый элемент предваряется черной точкой.</a:t>
            </a:r>
          </a:p>
          <a:p>
            <a:pPr>
              <a:buNone/>
            </a:pPr>
            <a:r>
              <a:rPr lang="ru-RU" dirty="0" smtClean="0"/>
              <a:t>При необходимости можно настроить нумерацию или отражаемый рядом с элементом символ с помощью стиля </a:t>
            </a:r>
            <a:r>
              <a:rPr lang="ru-RU" b="1" dirty="0" err="1" smtClean="0"/>
              <a:t>list-style-type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нумерованных списков стиль </a:t>
            </a:r>
            <a:r>
              <a:rPr lang="ru-RU" dirty="0" err="1" smtClean="0"/>
              <a:t>list-style-type</a:t>
            </a:r>
            <a:r>
              <a:rPr lang="ru-RU" dirty="0" smtClean="0"/>
              <a:t> может принимать следующие значения:</a:t>
            </a:r>
          </a:p>
          <a:p>
            <a:pPr lvl="0"/>
            <a:r>
              <a:rPr lang="ru-RU" b="1" dirty="0" err="1" smtClean="0"/>
              <a:t>decimal</a:t>
            </a:r>
            <a:r>
              <a:rPr lang="ru-RU" b="1" dirty="0" smtClean="0"/>
              <a:t>:</a:t>
            </a:r>
            <a:r>
              <a:rPr lang="ru-RU" dirty="0" smtClean="0"/>
              <a:t> десятичные числа, отсчет идет от 1</a:t>
            </a:r>
          </a:p>
          <a:p>
            <a:pPr lvl="0"/>
            <a:r>
              <a:rPr lang="ru-RU" b="1" dirty="0" err="1" smtClean="0"/>
              <a:t>decimal-leading-zero</a:t>
            </a:r>
            <a:r>
              <a:rPr lang="ru-RU" b="1" dirty="0" smtClean="0"/>
              <a:t>:</a:t>
            </a:r>
            <a:r>
              <a:rPr lang="ru-RU" dirty="0" smtClean="0"/>
              <a:t> десятичные числа, которые предваряются нулем, например, 01, 02, 03, … 98, 99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err="1" smtClean="0"/>
              <a:t>lower-roman</a:t>
            </a:r>
            <a:r>
              <a:rPr lang="ru-RU" b="1" dirty="0" smtClean="0"/>
              <a:t>:</a:t>
            </a:r>
            <a:r>
              <a:rPr lang="ru-RU" dirty="0" smtClean="0"/>
              <a:t> строчные латинские цифры, например, </a:t>
            </a:r>
            <a:r>
              <a:rPr lang="ru-RU" dirty="0" err="1" smtClean="0"/>
              <a:t>i</a:t>
            </a:r>
            <a:r>
              <a:rPr lang="ru-RU" dirty="0" smtClean="0"/>
              <a:t>, </a:t>
            </a:r>
            <a:r>
              <a:rPr lang="ru-RU" dirty="0" err="1" smtClean="0"/>
              <a:t>ii</a:t>
            </a:r>
            <a:r>
              <a:rPr lang="ru-RU" dirty="0" smtClean="0"/>
              <a:t>, </a:t>
            </a:r>
            <a:r>
              <a:rPr lang="ru-RU" dirty="0" err="1" smtClean="0"/>
              <a:t>iii</a:t>
            </a:r>
            <a:r>
              <a:rPr lang="ru-RU" dirty="0" smtClean="0"/>
              <a:t>, </a:t>
            </a:r>
            <a:r>
              <a:rPr lang="ru-RU" dirty="0" err="1" smtClean="0"/>
              <a:t>iv</a:t>
            </a:r>
            <a:r>
              <a:rPr lang="ru-RU" dirty="0" smtClean="0"/>
              <a:t>, </a:t>
            </a:r>
            <a:r>
              <a:rPr lang="ru-RU" dirty="0" err="1" smtClean="0"/>
              <a:t>v</a:t>
            </a:r>
            <a:endParaRPr lang="ru-RU" dirty="0" smtClean="0"/>
          </a:p>
          <a:p>
            <a:pPr lvl="0"/>
            <a:r>
              <a:rPr lang="ru-RU" b="1" dirty="0" err="1" smtClean="0"/>
              <a:t>upper-roman</a:t>
            </a:r>
            <a:r>
              <a:rPr lang="ru-RU" b="1" dirty="0" smtClean="0"/>
              <a:t>:</a:t>
            </a:r>
            <a:r>
              <a:rPr lang="ru-RU" dirty="0" smtClean="0"/>
              <a:t> заглавные латинские цифры, например, I, II, III, IV, V…</a:t>
            </a:r>
          </a:p>
          <a:p>
            <a:pPr lvl="0"/>
            <a:r>
              <a:rPr lang="ru-RU" b="1" dirty="0" err="1" smtClean="0"/>
              <a:t>lower-alpha</a:t>
            </a:r>
            <a:r>
              <a:rPr lang="ru-RU" b="1" dirty="0" smtClean="0"/>
              <a:t>:</a:t>
            </a:r>
            <a:r>
              <a:rPr lang="ru-RU" dirty="0" smtClean="0"/>
              <a:t> строчные латинские буквы, например, 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, </a:t>
            </a:r>
            <a:r>
              <a:rPr lang="ru-RU" dirty="0" err="1" smtClean="0"/>
              <a:t>c</a:t>
            </a:r>
            <a:r>
              <a:rPr lang="ru-RU" dirty="0" smtClean="0"/>
              <a:t>..., </a:t>
            </a:r>
            <a:r>
              <a:rPr lang="ru-RU" dirty="0" err="1" smtClean="0"/>
              <a:t>z</a:t>
            </a:r>
            <a:endParaRPr lang="ru-RU" dirty="0" smtClean="0"/>
          </a:p>
          <a:p>
            <a:pPr lvl="0"/>
            <a:r>
              <a:rPr lang="ru-RU" b="1" dirty="0" err="1" smtClean="0"/>
              <a:t>upper-alpha</a:t>
            </a:r>
            <a:r>
              <a:rPr lang="ru-RU" b="1" dirty="0" smtClean="0"/>
              <a:t>:</a:t>
            </a:r>
            <a:r>
              <a:rPr lang="ru-RU" dirty="0" smtClean="0"/>
              <a:t> заглавные латинские буквы, например, A, B, C, … Z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Для нумерованных список с помощью атрибута </a:t>
            </a:r>
            <a:r>
              <a:rPr lang="ru-RU" b="1" dirty="0" err="1" smtClean="0"/>
              <a:t>start</a:t>
            </a:r>
            <a:r>
              <a:rPr lang="ru-RU" dirty="0" smtClean="0"/>
              <a:t> можно дополнительно задать символ, с которого будет начинаться нумерация</a:t>
            </a:r>
          </a:p>
          <a:p>
            <a:pPr>
              <a:buNone/>
            </a:pPr>
            <a:r>
              <a:rPr lang="en-US" dirty="0" smtClean="0"/>
              <a:t>&lt;h2&gt;list-style-type = decimal&lt;/h2&gt;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style="list-style-</a:t>
            </a:r>
            <a:r>
              <a:rPr lang="en-US" dirty="0" err="1" smtClean="0"/>
              <a:t>type:decimal</a:t>
            </a:r>
            <a:r>
              <a:rPr lang="en-US" dirty="0" smtClean="0"/>
              <a:t>;" start="3"&gt;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iPhone</a:t>
            </a:r>
            <a:r>
              <a:rPr lang="en-US" dirty="0" smtClean="0"/>
              <a:t> 6S&lt;/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&gt;Galaxy S7&lt;/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&gt;Nexus 5X&lt;/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Lumia</a:t>
            </a:r>
            <a:r>
              <a:rPr lang="en-US" dirty="0" smtClean="0"/>
              <a:t> 950&lt;/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79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и атрибуты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3400" dirty="0" smtClean="0"/>
              <a:t>Второй элемент - </a:t>
            </a:r>
            <a:r>
              <a:rPr lang="ru-RU" sz="3400" dirty="0" err="1" smtClean="0"/>
              <a:t>элемент</a:t>
            </a:r>
            <a:r>
              <a:rPr lang="ru-RU" sz="3400" dirty="0" smtClean="0"/>
              <a:t> </a:t>
            </a:r>
            <a:r>
              <a:rPr lang="ru-RU" sz="3400" dirty="0" err="1" smtClean="0"/>
              <a:t>input</a:t>
            </a:r>
            <a:r>
              <a:rPr lang="ru-RU" sz="3400" dirty="0" smtClean="0"/>
              <a:t>, состоящий из одного тега, имеет два атрибута: </a:t>
            </a:r>
            <a:r>
              <a:rPr lang="ru-RU" sz="3400" dirty="0" err="1" smtClean="0"/>
              <a:t>type</a:t>
            </a:r>
            <a:r>
              <a:rPr lang="ru-RU" sz="3400" dirty="0" smtClean="0"/>
              <a:t>(указывает на тип элемента - кнопка) и </a:t>
            </a:r>
            <a:r>
              <a:rPr lang="ru-RU" sz="3400" dirty="0" err="1" smtClean="0"/>
              <a:t>value</a:t>
            </a:r>
            <a:r>
              <a:rPr lang="ru-RU" sz="3400" dirty="0" smtClean="0"/>
              <a:t> (определяет текст кнопки)</a:t>
            </a:r>
          </a:p>
          <a:p>
            <a:pPr>
              <a:buNone/>
            </a:pPr>
            <a:r>
              <a:rPr lang="ru-RU" sz="3400" dirty="0" smtClean="0"/>
              <a:t>Существуют глобальные или общие для всех элементов атрибуты, как например, </a:t>
            </a:r>
            <a:r>
              <a:rPr lang="ru-RU" sz="3400" dirty="0" err="1" smtClean="0"/>
              <a:t>style</a:t>
            </a:r>
            <a:r>
              <a:rPr lang="ru-RU" sz="3400" dirty="0" smtClean="0"/>
              <a:t>, а есть специфические, применяемые к определенным элементам, как например, </a:t>
            </a:r>
            <a:r>
              <a:rPr lang="ru-RU" sz="3400" dirty="0" err="1" smtClean="0"/>
              <a:t>type</a:t>
            </a:r>
            <a:r>
              <a:rPr lang="ru-RU" sz="3400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&lt;h2&gt;list-style-type = upper-roman&lt;/h2&gt;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style="list-style-</a:t>
            </a:r>
            <a:r>
              <a:rPr lang="en-US" dirty="0" err="1" smtClean="0"/>
              <a:t>type:upper</a:t>
            </a:r>
            <a:r>
              <a:rPr lang="en-US" dirty="0" smtClean="0"/>
              <a:t>-roman;"&gt;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iPhone</a:t>
            </a:r>
            <a:r>
              <a:rPr lang="en-US" dirty="0" smtClean="0"/>
              <a:t> 6S Plus&lt;/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&gt;Galaxy S7 Edge&lt;/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&gt;Nexus 6P&lt;/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Lumia</a:t>
            </a:r>
            <a:r>
              <a:rPr lang="en-US" dirty="0" smtClean="0"/>
              <a:t> 950 XL&lt;/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&lt;h2&gt;list-style-type = lower-alpha&lt;/h2&gt;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style="list-style-</a:t>
            </a:r>
            <a:r>
              <a:rPr lang="en-US" dirty="0" err="1" smtClean="0"/>
              <a:t>type:lower</a:t>
            </a:r>
            <a:r>
              <a:rPr lang="en-US" dirty="0" smtClean="0"/>
              <a:t>-alpha;"&gt;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&gt;LG G 5&lt;/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Huawei</a:t>
            </a:r>
            <a:r>
              <a:rPr lang="en-US" dirty="0" smtClean="0"/>
              <a:t> P8&lt;/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&gt;Asus </a:t>
            </a:r>
            <a:r>
              <a:rPr lang="en-US" dirty="0" err="1" smtClean="0"/>
              <a:t>ZenFone</a:t>
            </a:r>
            <a:r>
              <a:rPr lang="en-US" dirty="0" smtClean="0"/>
              <a:t> 2&lt;/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4400" dirty="0" smtClean="0"/>
              <a:t>Для ненумерованного списка атрибут </a:t>
            </a:r>
            <a:r>
              <a:rPr lang="ru-RU" sz="4400" dirty="0" err="1" smtClean="0"/>
              <a:t>list-style-type</a:t>
            </a:r>
            <a:r>
              <a:rPr lang="ru-RU" sz="4400" dirty="0" smtClean="0"/>
              <a:t> может принимать следующие значения:</a:t>
            </a:r>
          </a:p>
          <a:p>
            <a:pPr lvl="0"/>
            <a:r>
              <a:rPr lang="ru-RU" sz="4400" b="1" dirty="0" err="1" smtClean="0"/>
              <a:t>disk</a:t>
            </a:r>
            <a:r>
              <a:rPr lang="ru-RU" sz="4400" b="1" dirty="0" smtClean="0"/>
              <a:t>:</a:t>
            </a:r>
            <a:r>
              <a:rPr lang="ru-RU" sz="4400" dirty="0" smtClean="0"/>
              <a:t> черный диск</a:t>
            </a:r>
          </a:p>
          <a:p>
            <a:pPr lvl="0"/>
            <a:r>
              <a:rPr lang="ru-RU" sz="4400" b="1" dirty="0" err="1" smtClean="0"/>
              <a:t>circle</a:t>
            </a:r>
            <a:r>
              <a:rPr lang="ru-RU" sz="4400" b="1" dirty="0" smtClean="0"/>
              <a:t>:</a:t>
            </a:r>
            <a:r>
              <a:rPr lang="ru-RU" sz="4400" dirty="0" smtClean="0"/>
              <a:t> пустой кружочек</a:t>
            </a:r>
          </a:p>
          <a:p>
            <a:pPr lvl="0"/>
            <a:r>
              <a:rPr lang="ru-RU" sz="4400" b="1" dirty="0" err="1" smtClean="0"/>
              <a:t>square</a:t>
            </a:r>
            <a:r>
              <a:rPr lang="ru-RU" sz="4400" b="1" dirty="0" smtClean="0"/>
              <a:t>:</a:t>
            </a:r>
            <a:r>
              <a:rPr lang="ru-RU" sz="4400" dirty="0" smtClean="0"/>
              <a:t> черный квадратик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/>
              <a:pPr/>
              <a:t>82</a:t>
            </a:fld>
            <a:endParaRPr lang="ru-RU" sz="3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&lt;h2&gt;list-style-type = disk&lt;/h2&gt;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style="list-style-</a:t>
            </a:r>
            <a:r>
              <a:rPr lang="en-US" dirty="0" err="1" smtClean="0"/>
              <a:t>type:disk</a:t>
            </a:r>
            <a:r>
              <a:rPr lang="en-US" dirty="0" smtClean="0"/>
              <a:t>;"&gt;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iPhone</a:t>
            </a:r>
            <a:r>
              <a:rPr lang="en-US" dirty="0" smtClean="0"/>
              <a:t> 6S&lt;/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&gt;Galaxy S7&lt;/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&gt;Nexus 5X&lt;/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Lumia</a:t>
            </a:r>
            <a:r>
              <a:rPr lang="en-US" dirty="0" smtClean="0"/>
              <a:t> 950&lt;/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&lt;h2&gt;list-style-type = circle&lt;/h2&gt;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style="list-style-</a:t>
            </a:r>
            <a:r>
              <a:rPr lang="en-US" dirty="0" err="1" smtClean="0"/>
              <a:t>type:circle</a:t>
            </a:r>
            <a:r>
              <a:rPr lang="en-US" dirty="0" smtClean="0"/>
              <a:t>;"&gt;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iPhone</a:t>
            </a:r>
            <a:r>
              <a:rPr lang="en-US" dirty="0" smtClean="0"/>
              <a:t> 6S Plus&lt;/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&gt;Galaxy S7 Edge&lt;/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&gt;Nexus 6P&lt;/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Lumia</a:t>
            </a:r>
            <a:r>
              <a:rPr lang="en-US" dirty="0" smtClean="0"/>
              <a:t> 950 XL&lt;/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83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&lt;h2&gt;list-style-type = square&lt;/h2&gt;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style="list-style-</a:t>
            </a:r>
            <a:r>
              <a:rPr lang="en-US" dirty="0" err="1" smtClean="0"/>
              <a:t>type:square</a:t>
            </a:r>
            <a:r>
              <a:rPr lang="en-US" dirty="0" smtClean="0"/>
              <a:t>;"&gt;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&gt;LG G 5&lt;/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Huawei</a:t>
            </a:r>
            <a:r>
              <a:rPr lang="en-US" dirty="0" smtClean="0"/>
              <a:t> P8&lt;/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&gt;Asus </a:t>
            </a:r>
            <a:r>
              <a:rPr lang="en-US" dirty="0" err="1" smtClean="0"/>
              <a:t>ZenFone</a:t>
            </a:r>
            <a:r>
              <a:rPr lang="en-US" dirty="0" smtClean="0"/>
              <a:t> 2&lt;/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Еще одну интересную возможность по настройке списков предоставляет стиль </a:t>
            </a:r>
            <a:r>
              <a:rPr lang="ru-RU" b="1" dirty="0" err="1" smtClean="0"/>
              <a:t>list-style-image</a:t>
            </a:r>
            <a:r>
              <a:rPr lang="ru-RU" dirty="0" smtClean="0"/>
              <a:t>. Он задает изображение, которое будет отображаться рядом с элементом списка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84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style="list-style-</a:t>
            </a:r>
            <a:r>
              <a:rPr lang="en-US" dirty="0" err="1" smtClean="0"/>
              <a:t>image:url</a:t>
            </a:r>
            <a:r>
              <a:rPr lang="en-US" dirty="0" smtClean="0"/>
              <a:t>(phone_touch.png);"&gt;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iPhone</a:t>
            </a:r>
            <a:r>
              <a:rPr lang="en-US" dirty="0" smtClean="0"/>
              <a:t> 6S&lt;/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&gt;Galaxy S7&lt;/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&gt;Nexus 5X&lt;/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Lumia</a:t>
            </a:r>
            <a:r>
              <a:rPr lang="en-US" dirty="0" smtClean="0"/>
              <a:t> 950&lt;/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ul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85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Горизонтальный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400" dirty="0" smtClean="0"/>
              <a:t>Одним из распространенных способов стилизации списков представляет создание горизонтального списка. Для этого для всех элементов списка надо установить стиль </a:t>
            </a:r>
            <a:r>
              <a:rPr lang="ru-RU" sz="4400" b="1" dirty="0" err="1" smtClean="0"/>
              <a:t>display:inline</a:t>
            </a:r>
            <a:endParaRPr lang="ru-RU" sz="4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86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Горизонтальный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smtClean="0"/>
              <a:t>&lt;</a:t>
            </a:r>
            <a:r>
              <a:rPr lang="ru-RU" dirty="0" err="1" smtClean="0"/>
              <a:t>title</a:t>
            </a:r>
            <a:r>
              <a:rPr lang="ru-RU" dirty="0" smtClean="0"/>
              <a:t>&gt;Горизонтальный список в HTML5&lt;/</a:t>
            </a:r>
            <a:r>
              <a:rPr lang="ru-RU" dirty="0" err="1" smtClean="0"/>
              <a:t>title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ul#menu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</a:t>
            </a:r>
            <a:r>
              <a:rPr lang="en-US" dirty="0" err="1" smtClean="0"/>
              <a:t>display:inline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&lt;/style&gt;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87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Горизонтальный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</a:t>
            </a:r>
            <a:r>
              <a:rPr lang="en-US" dirty="0" err="1" smtClean="0"/>
              <a:t>ul</a:t>
            </a:r>
            <a:r>
              <a:rPr lang="en-US" dirty="0" smtClean="0"/>
              <a:t> id="menu"&gt;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ru-RU" dirty="0" smtClean="0"/>
              <a:t>&lt;</a:t>
            </a:r>
            <a:r>
              <a:rPr lang="ru-RU" dirty="0" err="1" smtClean="0"/>
              <a:t>li</a:t>
            </a:r>
            <a:r>
              <a:rPr lang="ru-RU" dirty="0" smtClean="0"/>
              <a:t>&gt;Главная&lt;/</a:t>
            </a:r>
            <a:r>
              <a:rPr lang="ru-RU" dirty="0" err="1" smtClean="0"/>
              <a:t>li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    &lt;</a:t>
            </a:r>
            <a:r>
              <a:rPr lang="ru-RU" dirty="0" err="1" smtClean="0"/>
              <a:t>li</a:t>
            </a:r>
            <a:r>
              <a:rPr lang="ru-RU" dirty="0" smtClean="0"/>
              <a:t>&gt;</a:t>
            </a:r>
            <a:r>
              <a:rPr lang="ru-RU" dirty="0" err="1" smtClean="0"/>
              <a:t>Блог</a:t>
            </a:r>
            <a:r>
              <a:rPr lang="ru-RU" dirty="0" smtClean="0"/>
              <a:t>&lt;/</a:t>
            </a:r>
            <a:r>
              <a:rPr lang="ru-RU" dirty="0" err="1" smtClean="0"/>
              <a:t>li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    &lt;</a:t>
            </a:r>
            <a:r>
              <a:rPr lang="ru-RU" dirty="0" err="1" smtClean="0"/>
              <a:t>li</a:t>
            </a:r>
            <a:r>
              <a:rPr lang="ru-RU" dirty="0" smtClean="0"/>
              <a:t>&gt;Форум&lt;/</a:t>
            </a:r>
            <a:r>
              <a:rPr lang="ru-RU" dirty="0" err="1" smtClean="0"/>
              <a:t>li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    &lt;</a:t>
            </a:r>
            <a:r>
              <a:rPr lang="ru-RU" dirty="0" err="1" smtClean="0"/>
              <a:t>li</a:t>
            </a:r>
            <a:r>
              <a:rPr lang="ru-RU" dirty="0" smtClean="0"/>
              <a:t>&gt;О сайте&lt;/</a:t>
            </a:r>
            <a:r>
              <a:rPr lang="ru-RU" dirty="0" err="1" smtClean="0"/>
              <a:t>li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&lt;/</a:t>
            </a:r>
            <a:r>
              <a:rPr lang="ru-RU" dirty="0" err="1" smtClean="0"/>
              <a:t>ul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88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Элемент </a:t>
            </a:r>
            <a:r>
              <a:rPr lang="ru-RU" b="1" dirty="0" err="1" smtClean="0"/>
              <a:t>details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4000" dirty="0" smtClean="0"/>
              <a:t>Элемент </a:t>
            </a:r>
            <a:r>
              <a:rPr lang="ru-RU" sz="4000" b="1" dirty="0" err="1" smtClean="0"/>
              <a:t>details</a:t>
            </a:r>
            <a:r>
              <a:rPr lang="ru-RU" sz="4000" dirty="0" smtClean="0"/>
              <a:t> позволяет создавать раскрываемый блок, который по умолчанию скрыт.</a:t>
            </a:r>
          </a:p>
          <a:p>
            <a:pPr>
              <a:buNone/>
            </a:pPr>
            <a:r>
              <a:rPr lang="ru-RU" sz="4000" dirty="0" smtClean="0"/>
              <a:t>Данный элемент содержит элемент </a:t>
            </a:r>
            <a:r>
              <a:rPr lang="ru-RU" sz="4000" b="1" dirty="0" err="1" smtClean="0"/>
              <a:t>summary</a:t>
            </a:r>
            <a:r>
              <a:rPr lang="ru-RU" sz="4000" dirty="0" smtClean="0"/>
              <a:t>, который представляет заголовок для блока, и этот заголовок отображается в скрытом режиме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89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и атрибуты HTML5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buNone/>
            </a:pPr>
            <a:r>
              <a:rPr lang="ru-RU" sz="3400" dirty="0" smtClean="0"/>
              <a:t>Кроме обычных атрибутов существуют еще </a:t>
            </a:r>
            <a:r>
              <a:rPr lang="ru-RU" sz="3400" dirty="0" err="1" smtClean="0"/>
              <a:t>булевые</a:t>
            </a:r>
            <a:r>
              <a:rPr lang="ru-RU" sz="3400" dirty="0" smtClean="0"/>
              <a:t> или логические атрибуты (</a:t>
            </a:r>
            <a:r>
              <a:rPr lang="ru-RU" sz="3400" dirty="0" err="1" smtClean="0"/>
              <a:t>boolean</a:t>
            </a:r>
            <a:r>
              <a:rPr lang="ru-RU" sz="3400" dirty="0" smtClean="0"/>
              <a:t> </a:t>
            </a:r>
            <a:r>
              <a:rPr lang="ru-RU" sz="3400" dirty="0" err="1" smtClean="0"/>
              <a:t>attributes</a:t>
            </a:r>
            <a:r>
              <a:rPr lang="ru-RU" sz="3400" dirty="0" smtClean="0"/>
              <a:t>). Подобные атрибуты могут не иметь значения. Например, у кнопки можно задать атрибут </a:t>
            </a:r>
            <a:r>
              <a:rPr lang="ru-RU" sz="3400" dirty="0" err="1" smtClean="0"/>
              <a:t>disabled</a:t>
            </a:r>
            <a:r>
              <a:rPr lang="ru-RU" sz="3400" dirty="0" smtClean="0"/>
              <a:t>:</a:t>
            </a:r>
          </a:p>
          <a:p>
            <a:pPr>
              <a:buNone/>
            </a:pPr>
            <a:r>
              <a:rPr lang="en-US" sz="3400" dirty="0" smtClean="0"/>
              <a:t>&lt;input type="button" value="</a:t>
            </a:r>
            <a:r>
              <a:rPr lang="ru-RU" sz="3400" dirty="0" smtClean="0"/>
              <a:t>Нажать</a:t>
            </a:r>
            <a:r>
              <a:rPr lang="en-US" sz="3400" dirty="0" smtClean="0"/>
              <a:t>" disabled&gt;</a:t>
            </a:r>
            <a:endParaRPr lang="ru-RU" sz="3400" dirty="0" smtClean="0"/>
          </a:p>
          <a:p>
            <a:pPr>
              <a:buNone/>
            </a:pPr>
            <a:r>
              <a:rPr lang="ru-RU" sz="3400" dirty="0" smtClean="0"/>
              <a:t>Атрибут </a:t>
            </a:r>
            <a:r>
              <a:rPr lang="ru-RU" sz="3400" dirty="0" err="1" smtClean="0"/>
              <a:t>disabled</a:t>
            </a:r>
            <a:r>
              <a:rPr lang="ru-RU" sz="3400" dirty="0" smtClean="0"/>
              <a:t> указывает, что данный элемент отключен.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9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 </a:t>
            </a:r>
            <a:r>
              <a:rPr lang="ru-RU" b="1" dirty="0" err="1" smtClean="0"/>
              <a:t>details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&lt;!DOCTYPE html&gt;</a:t>
            </a:r>
            <a:endParaRPr lang="ru-RU" dirty="0" smtClean="0"/>
          </a:p>
          <a:p>
            <a:r>
              <a:rPr lang="en-US" dirty="0" smtClean="0"/>
              <a:t>&lt;html&gt;</a:t>
            </a:r>
            <a:endParaRPr lang="ru-RU" dirty="0" smtClean="0"/>
          </a:p>
          <a:p>
            <a:r>
              <a:rPr lang="en-US" dirty="0" smtClean="0"/>
              <a:t>    &lt;head&gt;</a:t>
            </a:r>
            <a:endParaRPr lang="ru-RU" dirty="0" smtClean="0"/>
          </a:p>
          <a:p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r>
              <a:rPr lang="en-US" dirty="0" smtClean="0"/>
              <a:t>        &lt;title&gt;</a:t>
            </a:r>
            <a:r>
              <a:rPr lang="ru-RU" dirty="0" smtClean="0"/>
              <a:t>Элемент</a:t>
            </a:r>
            <a:r>
              <a:rPr lang="en-US" dirty="0" smtClean="0"/>
              <a:t> details </a:t>
            </a:r>
            <a:r>
              <a:rPr lang="ru-RU" dirty="0" smtClean="0"/>
              <a:t>в</a:t>
            </a:r>
            <a:r>
              <a:rPr lang="en-US" dirty="0" smtClean="0"/>
              <a:t> HTML5&lt;/title&gt;</a:t>
            </a:r>
            <a:endParaRPr lang="ru-RU" dirty="0" smtClean="0"/>
          </a:p>
          <a:p>
            <a:r>
              <a:rPr lang="en-US" dirty="0" smtClean="0"/>
              <a:t>    &lt;/head&gt;</a:t>
            </a:r>
            <a:endParaRPr lang="ru-RU" dirty="0" smtClean="0"/>
          </a:p>
          <a:p>
            <a:r>
              <a:rPr lang="en-US" dirty="0" smtClean="0"/>
              <a:t>    &lt;body&gt;</a:t>
            </a:r>
            <a:endParaRPr lang="ru-RU" dirty="0" smtClean="0"/>
          </a:p>
          <a:p>
            <a:r>
              <a:rPr lang="en-US" dirty="0" smtClean="0"/>
              <a:t>        &lt;details&gt;</a:t>
            </a:r>
            <a:endParaRPr lang="ru-RU" dirty="0" smtClean="0"/>
          </a:p>
          <a:p>
            <a:r>
              <a:rPr lang="en-US" dirty="0" smtClean="0"/>
              <a:t>            &lt;summary&gt;</a:t>
            </a:r>
            <a:r>
              <a:rPr lang="ru-RU" dirty="0" smtClean="0"/>
              <a:t>Флагманы</a:t>
            </a:r>
            <a:r>
              <a:rPr lang="en-US" dirty="0" smtClean="0"/>
              <a:t> 2015&lt;/summary&gt;</a:t>
            </a:r>
            <a:endParaRPr lang="ru-RU" dirty="0" smtClean="0"/>
          </a:p>
          <a:p>
            <a:r>
              <a:rPr lang="en-US" dirty="0" smtClean="0"/>
              <a:t>            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    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iPhone</a:t>
            </a:r>
            <a:r>
              <a:rPr lang="en-US" dirty="0" smtClean="0"/>
              <a:t> 6S Plus&lt;/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    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&gt;Nexus 6P&lt;/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    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&gt;Galaxy S6 Edge&lt;/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                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en-US" dirty="0" err="1" smtClean="0"/>
              <a:t>Lumia</a:t>
            </a:r>
            <a:r>
              <a:rPr lang="en-US" dirty="0" smtClean="0"/>
              <a:t> 950 XL&lt;/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            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        </a:t>
            </a:r>
            <a:r>
              <a:rPr lang="ru-RU" dirty="0" smtClean="0"/>
              <a:t>&lt;/</a:t>
            </a:r>
            <a:r>
              <a:rPr lang="ru-RU" dirty="0" err="1" smtClean="0"/>
              <a:t>details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  </a:t>
            </a:r>
            <a:r>
              <a:rPr lang="ru-RU" dirty="0" smtClean="0">
                <a:solidFill>
                  <a:srgbClr val="FF0000"/>
                </a:solidFill>
              </a:rPr>
              <a:t>23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0DB6-63B1-4E06-96A3-B35F0950AE43}" type="slidenum">
              <a:rPr lang="ru-RU" sz="3000" smtClean="0">
                <a:solidFill>
                  <a:schemeClr val="tx1"/>
                </a:solidFill>
              </a:rPr>
              <a:pPr/>
              <a:t>90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1703</Words>
  <Application>Microsoft Office PowerPoint</Application>
  <PresentationFormat>Экран (4:3)</PresentationFormat>
  <Paragraphs>638</Paragraphs>
  <Slides>90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90</vt:i4>
      </vt:variant>
    </vt:vector>
  </HeadingPairs>
  <TitlesOfParts>
    <vt:vector size="91" baseType="lpstr">
      <vt:lpstr>Тема Office</vt:lpstr>
      <vt:lpstr>HTML </vt:lpstr>
      <vt:lpstr>HTML</vt:lpstr>
      <vt:lpstr>HTML</vt:lpstr>
      <vt:lpstr>Элементы и атрибуты HTML5</vt:lpstr>
      <vt:lpstr>Элементы и атрибуты HTML5</vt:lpstr>
      <vt:lpstr>Элементы и атрибуты HTML5</vt:lpstr>
      <vt:lpstr>Элементы и атрибуты HTML5</vt:lpstr>
      <vt:lpstr>Элементы и атрибуты HTML5</vt:lpstr>
      <vt:lpstr>Элементы и атрибуты HTML5</vt:lpstr>
      <vt:lpstr>Глобальные атрибуты</vt:lpstr>
      <vt:lpstr>Глобальные атрибуты</vt:lpstr>
      <vt:lpstr>Глобальные атрибуты</vt:lpstr>
      <vt:lpstr>Глобальные атрибуты</vt:lpstr>
      <vt:lpstr>Глобальные атрибуты</vt:lpstr>
      <vt:lpstr>Глобальные атрибуты</vt:lpstr>
      <vt:lpstr>Пользовательские атрибуты</vt:lpstr>
      <vt:lpstr>Пользовательские атрибуты</vt:lpstr>
      <vt:lpstr>Одинарные или двойные кавычки </vt:lpstr>
      <vt:lpstr>Одинарные или двойные кавычки</vt:lpstr>
      <vt:lpstr>Создание документа HTML5</vt:lpstr>
      <vt:lpstr>Создание документа HTML5</vt:lpstr>
      <vt:lpstr>Создание документа HTML5</vt:lpstr>
      <vt:lpstr>Создание документа HTML5</vt:lpstr>
      <vt:lpstr>Создание документа HTML5</vt:lpstr>
      <vt:lpstr>Создание документа HTML5</vt:lpstr>
      <vt:lpstr>Создание документа HTML5</vt:lpstr>
      <vt:lpstr>Создание документа HTML5</vt:lpstr>
      <vt:lpstr>Создание документа HTML5</vt:lpstr>
      <vt:lpstr>Разновидности синтаксиса HTML5 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Разновидности синтаксиса HTML5</vt:lpstr>
      <vt:lpstr>Элементы в HTML5 </vt:lpstr>
      <vt:lpstr>Элементы в HTML5</vt:lpstr>
      <vt:lpstr>Элементы в HTML5</vt:lpstr>
      <vt:lpstr>Элементы в HTML5</vt:lpstr>
      <vt:lpstr>Элементы в HTML5</vt:lpstr>
      <vt:lpstr>Элементы в HTML5</vt:lpstr>
      <vt:lpstr>Элементы в HTML5</vt:lpstr>
      <vt:lpstr>Элементы в HTML5</vt:lpstr>
      <vt:lpstr>Элементы в HTML5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Элементы группировки</vt:lpstr>
      <vt:lpstr>Форматирование текста </vt:lpstr>
      <vt:lpstr>Форматирование текста</vt:lpstr>
      <vt:lpstr>Форматирование текста</vt:lpstr>
      <vt:lpstr>Форматирование текста</vt:lpstr>
      <vt:lpstr>Форматирование текста</vt:lpstr>
      <vt:lpstr>Работа с изображениями</vt:lpstr>
      <vt:lpstr>Работа с изображениями</vt:lpstr>
      <vt:lpstr>Работа с изображениями</vt:lpstr>
      <vt:lpstr>Работа с изображениями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Горизонтальный список</vt:lpstr>
      <vt:lpstr>Горизонтальный список</vt:lpstr>
      <vt:lpstr>Горизонтальный список</vt:lpstr>
      <vt:lpstr>Элемент details</vt:lpstr>
      <vt:lpstr>Элемент details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валентин петрович</dc:creator>
  <cp:lastModifiedBy>ПРЕП</cp:lastModifiedBy>
  <cp:revision>46</cp:revision>
  <dcterms:created xsi:type="dcterms:W3CDTF">2017-02-04T07:20:04Z</dcterms:created>
  <dcterms:modified xsi:type="dcterms:W3CDTF">2021-02-25T08:32:06Z</dcterms:modified>
</cp:coreProperties>
</file>