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B7446-21B2-4864-8317-9A039DB4150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EFF8D-BD7D-4149-845C-A01E4AA607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7BEB-392F-4893-8811-F5488529C9A2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BEDE-10E3-43CF-8F0F-9F4F997C8161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57DF-5C95-46EA-A61B-B092967873F5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19D5-61D6-4530-BEF0-2C2A349C36CB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A649-C01B-4E03-B8DA-FFB7720C03D4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35B5-B4C4-483F-A5C6-74F2DFCE43D4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4CFE-6C7F-4531-B4C0-694458114279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E5D6-ED33-47A1-86C6-19C936EC3A2C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743B-369B-4CBD-9C3E-D0582FA22943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ABD-98EA-4E55-92EB-DD0928E74E12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C479-2CC9-4FA4-8C04-8F99D6D2DEBE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C62B-350D-4994-B320-F5463DF4AC32}" type="datetime1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26EA-B8E4-4CF7-8CA0-A334F397F25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9"/>
            <a:ext cx="7772400" cy="857256"/>
          </a:xfrm>
        </p:spPr>
        <p:txBody>
          <a:bodyPr/>
          <a:lstStyle/>
          <a:p>
            <a:r>
              <a:rPr lang="en-US" b="1" dirty="0" err="1" smtClean="0"/>
              <a:t>Javascript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071546"/>
            <a:ext cx="8429684" cy="5357850"/>
          </a:xfrm>
        </p:spPr>
        <p:txBody>
          <a:bodyPr/>
          <a:lstStyle/>
          <a:p>
            <a:r>
              <a:rPr lang="ru-RU" sz="3300" dirty="0">
                <a:solidFill>
                  <a:schemeClr val="tx1"/>
                </a:solidFill>
              </a:rPr>
              <a:t>Подключение кода </a:t>
            </a:r>
            <a:r>
              <a:rPr lang="ru-RU" sz="3300" dirty="0" err="1">
                <a:solidFill>
                  <a:schemeClr val="tx1"/>
                </a:solidFill>
              </a:rPr>
              <a:t>javascript</a:t>
            </a:r>
            <a:r>
              <a:rPr lang="ru-RU" sz="3300" dirty="0">
                <a:solidFill>
                  <a:schemeClr val="tx1"/>
                </a:solidFill>
              </a:rPr>
              <a:t> на html-страницу осуществляется с помощью тега &lt;</a:t>
            </a:r>
            <a:r>
              <a:rPr lang="ru-RU" sz="3300" dirty="0" err="1">
                <a:solidFill>
                  <a:schemeClr val="tx1"/>
                </a:solidFill>
              </a:rPr>
              <a:t>script</a:t>
            </a:r>
            <a:r>
              <a:rPr lang="ru-RU" sz="3300" dirty="0">
                <a:solidFill>
                  <a:schemeClr val="tx1"/>
                </a:solidFill>
              </a:rPr>
              <a:t>&gt;. Данный тег следует размещать либо в заголовке (между тегами &lt;</a:t>
            </a:r>
            <a:r>
              <a:rPr lang="ru-RU" sz="3300" dirty="0" err="1">
                <a:solidFill>
                  <a:schemeClr val="tx1"/>
                </a:solidFill>
              </a:rPr>
              <a:t>head</a:t>
            </a:r>
            <a:r>
              <a:rPr lang="ru-RU" sz="3300" dirty="0">
                <a:solidFill>
                  <a:schemeClr val="tx1"/>
                </a:solidFill>
              </a:rPr>
              <a:t>&gt; и &lt;/</a:t>
            </a:r>
            <a:r>
              <a:rPr lang="ru-RU" sz="3300" dirty="0" err="1">
                <a:solidFill>
                  <a:schemeClr val="tx1"/>
                </a:solidFill>
              </a:rPr>
              <a:t>head</a:t>
            </a:r>
            <a:r>
              <a:rPr lang="ru-RU" sz="3300" dirty="0">
                <a:solidFill>
                  <a:schemeClr val="tx1"/>
                </a:solidFill>
              </a:rPr>
              <a:t>&gt;), либо в теле </a:t>
            </a:r>
            <a:r>
              <a:rPr lang="ru-RU" sz="3300" dirty="0" err="1">
                <a:solidFill>
                  <a:schemeClr val="tx1"/>
                </a:solidFill>
              </a:rPr>
              <a:t>веб-странице</a:t>
            </a:r>
            <a:r>
              <a:rPr lang="ru-RU" sz="3300" dirty="0">
                <a:solidFill>
                  <a:schemeClr val="tx1"/>
                </a:solidFill>
              </a:rPr>
              <a:t> (между тегами &lt;</a:t>
            </a:r>
            <a:r>
              <a:rPr lang="ru-RU" sz="3300" dirty="0" err="1">
                <a:solidFill>
                  <a:schemeClr val="tx1"/>
                </a:solidFill>
              </a:rPr>
              <a:t>body</a:t>
            </a:r>
            <a:r>
              <a:rPr lang="ru-RU" sz="3300" dirty="0">
                <a:solidFill>
                  <a:schemeClr val="tx1"/>
                </a:solidFill>
              </a:rPr>
              <a:t>&gt; и &lt;/</a:t>
            </a:r>
            <a:r>
              <a:rPr lang="ru-RU" sz="3300" dirty="0" err="1">
                <a:solidFill>
                  <a:schemeClr val="tx1"/>
                </a:solidFill>
              </a:rPr>
              <a:t>body</a:t>
            </a:r>
            <a:r>
              <a:rPr lang="ru-RU" sz="3300" dirty="0">
                <a:solidFill>
                  <a:schemeClr val="tx1"/>
                </a:solidFill>
              </a:rPr>
              <a:t>&gt;). Нередко подключение </a:t>
            </a:r>
            <a:r>
              <a:rPr lang="ru-RU" sz="3300" dirty="0" err="1">
                <a:solidFill>
                  <a:schemeClr val="tx1"/>
                </a:solidFill>
              </a:rPr>
              <a:t>скриптов</a:t>
            </a:r>
            <a:r>
              <a:rPr lang="ru-RU" sz="3300" dirty="0">
                <a:solidFill>
                  <a:schemeClr val="tx1"/>
                </a:solidFill>
              </a:rPr>
              <a:t> происходит перед закрывающим тегом &lt;/</a:t>
            </a:r>
            <a:r>
              <a:rPr lang="ru-RU" sz="3300" dirty="0" err="1">
                <a:solidFill>
                  <a:schemeClr val="tx1"/>
                </a:solidFill>
              </a:rPr>
              <a:t>body</a:t>
            </a:r>
            <a:r>
              <a:rPr lang="ru-RU" sz="3300" dirty="0">
                <a:solidFill>
                  <a:schemeClr val="tx1"/>
                </a:solidFill>
              </a:rPr>
              <a:t>&gt; для оптимизации загрузки </a:t>
            </a:r>
            <a:r>
              <a:rPr lang="ru-RU" sz="3300" dirty="0" err="1">
                <a:solidFill>
                  <a:schemeClr val="tx1"/>
                </a:solidFill>
              </a:rPr>
              <a:t>веб-страницы</a:t>
            </a:r>
            <a:r>
              <a:rPr lang="ru-RU" sz="33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/>
              <a:t>Основы синтаксиса </a:t>
            </a:r>
            <a:r>
              <a:rPr lang="ru-RU" b="1" dirty="0" err="1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Рекомендуется </a:t>
            </a:r>
            <a:r>
              <a:rPr lang="ru-RU" dirty="0"/>
              <a:t>определять каждую инструкцию </a:t>
            </a:r>
            <a:r>
              <a:rPr lang="ru-RU" dirty="0" err="1"/>
              <a:t>javascript</a:t>
            </a:r>
            <a:r>
              <a:rPr lang="ru-RU" dirty="0"/>
              <a:t> на отдельной строчке и завершать ее точкой с </a:t>
            </a:r>
            <a:r>
              <a:rPr lang="ru-RU" dirty="0" smtClean="0"/>
              <a:t>запятой.</a:t>
            </a:r>
          </a:p>
          <a:p>
            <a:pPr>
              <a:buNone/>
            </a:pPr>
            <a:r>
              <a:rPr lang="ru-RU" dirty="0"/>
              <a:t>В коде </a:t>
            </a:r>
            <a:r>
              <a:rPr lang="ru-RU" dirty="0" err="1"/>
              <a:t>javascript</a:t>
            </a:r>
            <a:r>
              <a:rPr lang="ru-RU" dirty="0"/>
              <a:t> могут использоваться комментарии. Комментарии не обрабатываются интерпретатором </a:t>
            </a:r>
            <a:r>
              <a:rPr lang="ru-RU" dirty="0" err="1"/>
              <a:t>javascript</a:t>
            </a:r>
            <a:r>
              <a:rPr lang="ru-RU" dirty="0"/>
              <a:t> и никак не учитываются в работе программы. </a:t>
            </a:r>
            <a:r>
              <a:rPr lang="ru-RU"/>
              <a:t>Они </a:t>
            </a:r>
            <a:r>
              <a:rPr lang="ru-RU" smtClean="0"/>
              <a:t>предназначены </a:t>
            </a:r>
            <a:r>
              <a:rPr lang="ru-RU" dirty="0"/>
              <a:t>для ориентации по коду, чтобы указать, что делает тот или иной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Основы синтаксиса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Комментарии могут быть однострочными, </a:t>
            </a:r>
            <a:r>
              <a:rPr lang="ru-RU" dirty="0" smtClean="0"/>
              <a:t>для </a:t>
            </a:r>
            <a:r>
              <a:rPr lang="ru-RU" dirty="0"/>
              <a:t>которых используется двойной </a:t>
            </a:r>
            <a:r>
              <a:rPr lang="ru-RU" dirty="0" smtClean="0"/>
              <a:t>слеш</a:t>
            </a:r>
          </a:p>
          <a:p>
            <a:pPr>
              <a:buNone/>
            </a:pPr>
            <a:r>
              <a:rPr lang="ru-RU" dirty="0" smtClean="0"/>
              <a:t>// вывод сообщения</a:t>
            </a:r>
          </a:p>
          <a:p>
            <a:pPr>
              <a:buNone/>
            </a:pPr>
            <a:r>
              <a:rPr lang="ru-RU" dirty="0" err="1" smtClean="0"/>
              <a:t>alert</a:t>
            </a:r>
            <a:r>
              <a:rPr lang="ru-RU" dirty="0" smtClean="0"/>
              <a:t>("Вычисление выражения");</a:t>
            </a:r>
          </a:p>
          <a:p>
            <a:pPr>
              <a:buNone/>
            </a:pPr>
            <a:r>
              <a:rPr lang="ru-RU" dirty="0" smtClean="0"/>
              <a:t>// арифметическая операция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= 5 + 8;</a:t>
            </a:r>
          </a:p>
          <a:p>
            <a:pPr>
              <a:buNone/>
            </a:pPr>
            <a:r>
              <a:rPr lang="ru-RU" dirty="0" err="1" smtClean="0"/>
              <a:t>alert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);</a:t>
            </a:r>
          </a:p>
          <a:p>
            <a:pPr>
              <a:buNone/>
            </a:pPr>
            <a:r>
              <a:rPr lang="ru-RU" dirty="0" smtClean="0"/>
              <a:t>Кроме однострочных комментариев могут использоваться и многострочные. Такие комментарии заключаются между символами /*текст комментария*/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синтаксиса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4400" dirty="0" smtClean="0"/>
              <a:t>/*  вывод сообщения и</a:t>
            </a:r>
          </a:p>
          <a:p>
            <a:pPr>
              <a:buNone/>
            </a:pPr>
            <a:r>
              <a:rPr lang="ru-RU" sz="4400" dirty="0" smtClean="0"/>
              <a:t> арифметическая операция */</a:t>
            </a:r>
          </a:p>
          <a:p>
            <a:pPr>
              <a:buNone/>
            </a:pPr>
            <a:r>
              <a:rPr lang="ru-RU" sz="4400" dirty="0" err="1" smtClean="0"/>
              <a:t>alert</a:t>
            </a:r>
            <a:r>
              <a:rPr lang="ru-RU" sz="4400" dirty="0" smtClean="0"/>
              <a:t>("Вычисление выражения");</a:t>
            </a:r>
          </a:p>
          <a:p>
            <a:pPr>
              <a:buNone/>
            </a:pPr>
            <a:r>
              <a:rPr lang="ru-RU" sz="4400" dirty="0" err="1" smtClean="0"/>
              <a:t>var</a:t>
            </a:r>
            <a:r>
              <a:rPr lang="ru-RU" sz="4400" dirty="0" smtClean="0"/>
              <a:t> </a:t>
            </a:r>
            <a:r>
              <a:rPr lang="ru-RU" sz="4400" dirty="0" err="1" smtClean="0"/>
              <a:t>a</a:t>
            </a:r>
            <a:r>
              <a:rPr lang="ru-RU" sz="4400" dirty="0" smtClean="0"/>
              <a:t> = 5 + 8;</a:t>
            </a:r>
          </a:p>
          <a:p>
            <a:pPr>
              <a:buNone/>
            </a:pPr>
            <a:r>
              <a:rPr lang="ru-RU" sz="4400" dirty="0" err="1" smtClean="0"/>
              <a:t>alert</a:t>
            </a:r>
            <a:r>
              <a:rPr lang="ru-RU" sz="4400" dirty="0" smtClean="0"/>
              <a:t>(</a:t>
            </a:r>
            <a:r>
              <a:rPr lang="ru-RU" sz="4400" dirty="0" err="1" smtClean="0"/>
              <a:t>a</a:t>
            </a:r>
            <a:r>
              <a:rPr lang="ru-RU" sz="4400" dirty="0" smtClean="0"/>
              <a:t>);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Подключение внешнего файла </a:t>
            </a:r>
            <a:r>
              <a:rPr lang="ru-RU" b="1" dirty="0" err="1" smtClean="0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Еще один способ подключения кода </a:t>
            </a:r>
            <a:r>
              <a:rPr lang="ru-RU" dirty="0" err="1" smtClean="0"/>
              <a:t>JavaScript</a:t>
            </a:r>
            <a:r>
              <a:rPr lang="ru-RU" dirty="0" smtClean="0"/>
              <a:t> на </a:t>
            </a:r>
            <a:r>
              <a:rPr lang="ru-RU" dirty="0" err="1" smtClean="0"/>
              <a:t>веб-страницу</a:t>
            </a:r>
            <a:r>
              <a:rPr lang="ru-RU" dirty="0" smtClean="0"/>
              <a:t> представляет вынесение кода во внешние файлы и их подключение с помощью тега &lt;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Создадим каталоге </a:t>
            </a:r>
            <a:r>
              <a:rPr lang="en-US" b="1" dirty="0" smtClean="0"/>
              <a:t>app</a:t>
            </a:r>
            <a:r>
              <a:rPr lang="en-US" dirty="0" smtClean="0"/>
              <a:t> </a:t>
            </a:r>
            <a:r>
              <a:rPr lang="ru-RU" dirty="0" smtClean="0"/>
              <a:t>новый подкаталог</a:t>
            </a:r>
            <a:r>
              <a:rPr lang="en-US" dirty="0" smtClean="0"/>
              <a:t> </a:t>
            </a:r>
            <a:r>
              <a:rPr lang="ru-RU" dirty="0" smtClean="0"/>
              <a:t> </a:t>
            </a:r>
            <a:r>
              <a:rPr lang="ru-RU" b="1" dirty="0" err="1" smtClean="0"/>
              <a:t>js</a:t>
            </a:r>
            <a:r>
              <a:rPr lang="ru-RU" dirty="0" smtClean="0"/>
              <a:t>. Он будет предназначен для хранения файлов с кодом </a:t>
            </a:r>
            <a:r>
              <a:rPr lang="ru-RU" dirty="0" err="1" smtClean="0"/>
              <a:t>javascript</a:t>
            </a:r>
            <a:r>
              <a:rPr lang="ru-RU" dirty="0" smtClean="0"/>
              <a:t>. В этом подкаталоге создадим новый текстовый файл, который назовем </a:t>
            </a:r>
            <a:r>
              <a:rPr lang="ru-RU" b="1" dirty="0" err="1" smtClean="0"/>
              <a:t>myscript.js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Подключение внешнего файла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date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Date</a:t>
            </a:r>
            <a:r>
              <a:rPr lang="ru-RU" dirty="0" smtClean="0"/>
              <a:t>(); // получаем текущую дату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 = </a:t>
            </a:r>
            <a:r>
              <a:rPr lang="ru-RU" dirty="0" err="1" smtClean="0"/>
              <a:t>date.getHours</a:t>
            </a:r>
            <a:r>
              <a:rPr lang="ru-RU" dirty="0" smtClean="0"/>
              <a:t>(); // получаем текущее время в часах</a:t>
            </a:r>
          </a:p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(</a:t>
            </a:r>
            <a:r>
              <a:rPr lang="ru-RU" dirty="0" err="1" smtClean="0"/>
              <a:t>time</a:t>
            </a:r>
            <a:r>
              <a:rPr lang="ru-RU" dirty="0" smtClean="0"/>
              <a:t> &lt; 13) // сравниваем время с число 13</a:t>
            </a:r>
          </a:p>
          <a:p>
            <a:pPr>
              <a:buNone/>
            </a:pPr>
            <a:r>
              <a:rPr lang="ru-RU" dirty="0" smtClean="0"/>
              <a:t>   </a:t>
            </a:r>
            <a:r>
              <a:rPr lang="ru-RU" dirty="0" err="1" smtClean="0"/>
              <a:t>alert</a:t>
            </a:r>
            <a:r>
              <a:rPr lang="ru-RU" dirty="0" smtClean="0"/>
              <a:t>('Доброе утро!'); // если время меньше 13</a:t>
            </a:r>
          </a:p>
          <a:p>
            <a:pPr>
              <a:buNone/>
            </a:pPr>
            <a:r>
              <a:rPr lang="ru-RU" dirty="0" err="1" smtClean="0"/>
              <a:t>else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('Добрый вечер!'); // если время равно 13 и больше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Подключение внешнего файла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Подключим в коде на </a:t>
            </a:r>
            <a:r>
              <a:rPr lang="en-US" dirty="0" smtClean="0"/>
              <a:t>HTML </a:t>
            </a:r>
            <a:r>
              <a:rPr lang="ru-RU" dirty="0" smtClean="0"/>
              <a:t>код на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&lt;title&gt;JavaScript&lt;/title&gt;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&lt;h2&gt;Первая программа на </a:t>
            </a:r>
            <a:r>
              <a:rPr lang="ru-RU" dirty="0" err="1" smtClean="0"/>
              <a:t>JavaScript</a:t>
            </a:r>
            <a:r>
              <a:rPr lang="ru-RU" dirty="0" smtClean="0"/>
              <a:t>&lt;/h2&gt;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/myscript.js"&gt;&lt;/script&gt;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Консоль браузера, </a:t>
            </a:r>
            <a:r>
              <a:rPr lang="ru-RU" b="1" dirty="0" err="1" smtClean="0"/>
              <a:t>console.log</a:t>
            </a:r>
            <a:r>
              <a:rPr lang="ru-RU" b="1" dirty="0" smtClean="0"/>
              <a:t> и </a:t>
            </a:r>
            <a:r>
              <a:rPr lang="ru-RU" b="1" dirty="0" err="1" smtClean="0"/>
              <a:t>document.write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Консоль </a:t>
            </a:r>
            <a:r>
              <a:rPr lang="ru-RU" dirty="0" err="1" smtClean="0"/>
              <a:t>браузерапозволяет</a:t>
            </a:r>
            <a:r>
              <a:rPr lang="ru-RU" dirty="0" smtClean="0"/>
              <a:t> производить отладку программы. Можно напрямую вводить в консоль браузера выражения </a:t>
            </a:r>
            <a:r>
              <a:rPr lang="ru-RU" dirty="0" err="1" smtClean="0"/>
              <a:t>JavaScript</a:t>
            </a:r>
            <a:r>
              <a:rPr lang="ru-RU" dirty="0" smtClean="0"/>
              <a:t>, и они будут выполняться.</a:t>
            </a:r>
          </a:p>
          <a:p>
            <a:pPr>
              <a:buNone/>
            </a:pPr>
            <a:r>
              <a:rPr lang="ru-RU" dirty="0" smtClean="0"/>
              <a:t>Для вывода различного рода информации в консоли браузера используется специальная функция </a:t>
            </a:r>
            <a:r>
              <a:rPr lang="ru-RU" b="1" dirty="0" err="1" smtClean="0"/>
              <a:t>console.log</a:t>
            </a:r>
            <a:r>
              <a:rPr lang="ru-RU" b="1" dirty="0" smtClean="0"/>
              <a:t>()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Рассмотрим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Консоль браузера, </a:t>
            </a:r>
            <a:r>
              <a:rPr lang="ru-RU" b="1" dirty="0" err="1" smtClean="0"/>
              <a:t>console.log</a:t>
            </a:r>
            <a:r>
              <a:rPr lang="ru-RU" b="1" dirty="0" smtClean="0"/>
              <a:t> и </a:t>
            </a:r>
            <a:r>
              <a:rPr lang="ru-RU" b="1" dirty="0" err="1" smtClean="0"/>
              <a:t>document.write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&lt;title&gt;JavaScript&lt;/title&gt;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&lt;h2&gt;Первая программа на </a:t>
            </a:r>
            <a:r>
              <a:rPr lang="ru-RU" dirty="0" err="1" smtClean="0"/>
              <a:t>JavaScript</a:t>
            </a:r>
            <a:r>
              <a:rPr lang="ru-RU" dirty="0" smtClean="0"/>
              <a:t>&lt;/h2&gt;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Консоль браузера, </a:t>
            </a:r>
            <a:r>
              <a:rPr lang="ru-RU" b="1" dirty="0" err="1" smtClean="0"/>
              <a:t>console.log</a:t>
            </a:r>
            <a:r>
              <a:rPr lang="ru-RU" b="1" dirty="0" smtClean="0"/>
              <a:t> и </a:t>
            </a:r>
            <a:r>
              <a:rPr lang="ru-RU" b="1" dirty="0" err="1" smtClean="0"/>
              <a:t>document.write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    </a:t>
            </a:r>
            <a:r>
              <a:rPr lang="en-US" dirty="0" smtClean="0"/>
              <a:t>&lt;script&gt;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 a = 5 + 8;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console.log("</a:t>
            </a:r>
            <a:r>
              <a:rPr lang="ru-RU" dirty="0" smtClean="0"/>
              <a:t>Результат операции</a:t>
            </a:r>
            <a:r>
              <a:rPr lang="en-US" dirty="0" smtClean="0"/>
              <a:t>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console.log(a);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Консоль браузера, </a:t>
            </a:r>
            <a:r>
              <a:rPr lang="ru-RU" b="1" dirty="0" err="1" smtClean="0"/>
              <a:t>console.log</a:t>
            </a:r>
            <a:r>
              <a:rPr lang="ru-RU" b="1" dirty="0" smtClean="0"/>
              <a:t> и </a:t>
            </a:r>
            <a:r>
              <a:rPr lang="ru-RU" b="1" dirty="0" err="1" smtClean="0"/>
              <a:t>document.write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На начальном этапе может быть полезен метод </a:t>
            </a:r>
            <a:r>
              <a:rPr lang="ru-RU" b="1" dirty="0" err="1" smtClean="0"/>
              <a:t>document.write</a:t>
            </a:r>
            <a:r>
              <a:rPr lang="ru-RU" b="1" dirty="0" smtClean="0"/>
              <a:t>()</a:t>
            </a:r>
            <a:r>
              <a:rPr lang="ru-RU" dirty="0" smtClean="0"/>
              <a:t>, который пишет информацию на </a:t>
            </a:r>
            <a:r>
              <a:rPr lang="ru-RU" dirty="0" err="1" smtClean="0"/>
              <a:t>веб-страницу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&lt;title&gt;JavaScript&lt;/title&gt;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&lt;/head&gt;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19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dirty="0" err="1" smtClean="0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400" dirty="0"/>
              <a:t>Код </a:t>
            </a:r>
            <a:r>
              <a:rPr lang="ru-RU" sz="3400" dirty="0" err="1"/>
              <a:t>javascript</a:t>
            </a:r>
            <a:r>
              <a:rPr lang="ru-RU" sz="3400" dirty="0"/>
              <a:t> может содержать множество инструкций и каждая инструкция завершается точкой с запятой. </a:t>
            </a:r>
            <a:endParaRPr lang="en-US" sz="3400" dirty="0" smtClean="0"/>
          </a:p>
          <a:p>
            <a:pPr>
              <a:buNone/>
            </a:pPr>
            <a:r>
              <a:rPr lang="ru-RU" sz="3400" dirty="0"/>
              <a:t>Д</a:t>
            </a:r>
            <a:r>
              <a:rPr lang="ru-RU" sz="3400" dirty="0" smtClean="0"/>
              <a:t>ля </a:t>
            </a:r>
            <a:r>
              <a:rPr lang="ru-RU" sz="3400" dirty="0" err="1"/>
              <a:t>веб-страницы</a:t>
            </a:r>
            <a:r>
              <a:rPr lang="ru-RU" sz="3400" dirty="0"/>
              <a:t> и в текстовом </a:t>
            </a:r>
            <a:r>
              <a:rPr lang="ru-RU" sz="3400" dirty="0" smtClean="0"/>
              <a:t>редакторе надо установить кодировку </a:t>
            </a:r>
            <a:r>
              <a:rPr lang="en-US" sz="3400" dirty="0" smtClean="0"/>
              <a:t>utf-8</a:t>
            </a:r>
            <a:endParaRPr lang="ru-RU" sz="3400" dirty="0"/>
          </a:p>
          <a:p>
            <a:pPr>
              <a:buNone/>
            </a:pPr>
            <a:r>
              <a:rPr lang="ru-RU" sz="3400" dirty="0" smtClean="0"/>
              <a:t>Для этого в </a:t>
            </a:r>
            <a:r>
              <a:rPr lang="ru-RU" sz="3400" dirty="0"/>
              <a:t>меню кодировок </a:t>
            </a:r>
            <a:r>
              <a:rPr lang="ru-RU" sz="3400" dirty="0" smtClean="0"/>
              <a:t>надо </a:t>
            </a:r>
            <a:r>
              <a:rPr lang="ru-RU" sz="3400" dirty="0"/>
              <a:t>выбрать пункт "Преобразовать в UTF-8 без BOM"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Консоль браузера, </a:t>
            </a:r>
            <a:r>
              <a:rPr lang="ru-RU" b="1" dirty="0" err="1" smtClean="0"/>
              <a:t>console.log</a:t>
            </a:r>
            <a:r>
              <a:rPr lang="ru-RU" b="1" dirty="0" smtClean="0"/>
              <a:t> и </a:t>
            </a:r>
            <a:r>
              <a:rPr lang="ru-RU" b="1" dirty="0" err="1" smtClean="0"/>
              <a:t>document.write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&lt;h2&gt;Первая программа на </a:t>
            </a:r>
            <a:r>
              <a:rPr lang="ru-RU" dirty="0" err="1" smtClean="0"/>
              <a:t>JavaScript</a:t>
            </a:r>
            <a:r>
              <a:rPr lang="ru-RU" dirty="0" smtClean="0"/>
              <a:t>&lt;/h2&gt;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en-US" dirty="0" smtClean="0"/>
              <a:t>&lt;script&gt;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 a = 5 + 8;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("</a:t>
            </a:r>
            <a:r>
              <a:rPr lang="ru-RU" dirty="0" smtClean="0"/>
              <a:t>Результат операции</a:t>
            </a:r>
            <a:r>
              <a:rPr lang="en-US" dirty="0" smtClean="0"/>
              <a:t> 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(a);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&lt;/script&gt;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Переменные</a:t>
            </a:r>
          </a:p>
          <a:p>
            <a:pPr>
              <a:buNone/>
            </a:pPr>
            <a:r>
              <a:rPr lang="ru-RU" dirty="0" smtClean="0"/>
              <a:t>Каждая переменная имеет имя. Имя представляет собой произвольный набор алфавитно-цифровых символов, знака подчеркивания (_) или знака доллара ($), причем названия не должны начинаться с цифровых символов.</a:t>
            </a:r>
          </a:p>
          <a:p>
            <a:pPr>
              <a:buNone/>
            </a:pPr>
            <a:r>
              <a:rPr lang="ru-RU" dirty="0" smtClean="0"/>
              <a:t>Нельзя давать переменным такие имена, которые совпадают с зарезервированными ключевыми словами.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Список зарезервированных слов в </a:t>
            </a:r>
            <a:r>
              <a:rPr lang="ru-RU" dirty="0" err="1" smtClean="0"/>
              <a:t>JavaScript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b="1" dirty="0" smtClean="0"/>
              <a:t>abstract, </a:t>
            </a:r>
            <a:r>
              <a:rPr lang="en-US" b="1" dirty="0" err="1" smtClean="0"/>
              <a:t>boolean</a:t>
            </a:r>
            <a:r>
              <a:rPr lang="en-US" b="1" dirty="0" smtClean="0"/>
              <a:t>, break, byte, case, catch, char, class, const, continue, debugger, default, delete, do, double, else, </a:t>
            </a:r>
            <a:r>
              <a:rPr lang="en-US" b="1" dirty="0" err="1" smtClean="0"/>
              <a:t>enum</a:t>
            </a:r>
            <a:r>
              <a:rPr lang="en-US" b="1" dirty="0" smtClean="0"/>
              <a:t>, export, extends, false, final, finally, float, for, function, </a:t>
            </a:r>
            <a:r>
              <a:rPr lang="en-US" b="1" dirty="0" err="1" smtClean="0"/>
              <a:t>goto</a:t>
            </a:r>
            <a:r>
              <a:rPr lang="en-US" b="1" dirty="0" smtClean="0"/>
              <a:t>, if, implements, import, in, </a:t>
            </a:r>
            <a:r>
              <a:rPr lang="en-US" b="1" dirty="0" err="1" smtClean="0"/>
              <a:t>instanceof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inteface</a:t>
            </a:r>
            <a:r>
              <a:rPr lang="en-US" b="1" dirty="0" smtClean="0"/>
              <a:t>, long, native, new, null, package, private, protected, public, return, short, static, super, switch, synchronized, this, throw, throws, transient, true, try, </a:t>
            </a:r>
            <a:r>
              <a:rPr lang="en-US" b="1" dirty="0" err="1" smtClean="0"/>
              <a:t>typeof</a:t>
            </a:r>
            <a:r>
              <a:rPr lang="en-US" b="1" dirty="0" smtClean="0"/>
              <a:t>, </a:t>
            </a:r>
            <a:r>
              <a:rPr lang="en-US" b="1" dirty="0" err="1" smtClean="0"/>
              <a:t>var</a:t>
            </a:r>
            <a:r>
              <a:rPr lang="en-US" b="1" dirty="0" smtClean="0"/>
              <a:t>, volatile, void, while, with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84"/>
            <a:ext cx="8501122" cy="5286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названии переменных надо учитывать, что </a:t>
            </a:r>
            <a:r>
              <a:rPr lang="en-US" dirty="0" smtClean="0"/>
              <a:t>JavaScript </a:t>
            </a:r>
            <a:r>
              <a:rPr lang="ru-RU" dirty="0" smtClean="0"/>
              <a:t>является </a:t>
            </a:r>
            <a:r>
              <a:rPr lang="ru-RU" b="1" dirty="0" err="1" smtClean="0"/>
              <a:t>регистрозависимым</a:t>
            </a:r>
            <a:r>
              <a:rPr lang="ru-RU" dirty="0" smtClean="0"/>
              <a:t> языком. </a:t>
            </a:r>
          </a:p>
          <a:p>
            <a:pPr marL="0" indent="0">
              <a:buNone/>
            </a:pPr>
            <a:r>
              <a:rPr lang="ru-RU" b="1" dirty="0" smtClean="0"/>
              <a:t>Типы данных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имеется пять примитивных типов данных:</a:t>
            </a:r>
          </a:p>
          <a:p>
            <a:pPr lvl="0"/>
            <a:r>
              <a:rPr lang="ru-RU" b="1" dirty="0" err="1" smtClean="0"/>
              <a:t>string</a:t>
            </a:r>
            <a:r>
              <a:rPr lang="ru-RU" dirty="0" smtClean="0"/>
              <a:t>: представляет строку</a:t>
            </a:r>
          </a:p>
          <a:p>
            <a:pPr lvl="0"/>
            <a:r>
              <a:rPr lang="ru-RU" b="1" dirty="0" err="1" smtClean="0"/>
              <a:t>number</a:t>
            </a:r>
            <a:r>
              <a:rPr lang="ru-RU" dirty="0" smtClean="0"/>
              <a:t>: представляет числовое значение</a:t>
            </a:r>
          </a:p>
          <a:p>
            <a:pPr lvl="0"/>
            <a:r>
              <a:rPr lang="ru-RU" b="1" dirty="0" err="1" smtClean="0"/>
              <a:t>Boolean</a:t>
            </a:r>
            <a:r>
              <a:rPr lang="ru-RU" dirty="0" smtClean="0"/>
              <a:t>: представляет логическое значение </a:t>
            </a:r>
            <a:r>
              <a:rPr lang="ru-RU" dirty="0" err="1" smtClean="0"/>
              <a:t>true</a:t>
            </a:r>
            <a:r>
              <a:rPr lang="ru-RU" dirty="0" smtClean="0"/>
              <a:t> или </a:t>
            </a:r>
            <a:r>
              <a:rPr lang="ru-RU" dirty="0" err="1" smtClean="0"/>
              <a:t>false</a:t>
            </a:r>
            <a:endParaRPr lang="ru-RU" dirty="0" smtClean="0"/>
          </a:p>
          <a:p>
            <a:pPr lvl="0"/>
            <a:r>
              <a:rPr lang="ru-RU" b="1" dirty="0" err="1" smtClean="0"/>
              <a:t>undefined</a:t>
            </a:r>
            <a:r>
              <a:rPr lang="ru-RU" dirty="0" smtClean="0"/>
              <a:t>: указывает, что значение не установлено</a:t>
            </a:r>
          </a:p>
          <a:p>
            <a:pPr lvl="0"/>
            <a:r>
              <a:rPr lang="ru-RU" b="1" dirty="0" err="1" smtClean="0"/>
              <a:t>null</a:t>
            </a:r>
            <a:r>
              <a:rPr lang="ru-RU" dirty="0" smtClean="0"/>
              <a:t>: указывает на неопределенное значение</a:t>
            </a:r>
          </a:p>
          <a:p>
            <a:pPr>
              <a:buNone/>
            </a:pPr>
            <a:r>
              <a:rPr lang="ru-RU" dirty="0" smtClean="0"/>
              <a:t>Все данные, которые не попадают под вышеперечисленные пять типов, относятся к типу </a:t>
            </a:r>
            <a:r>
              <a:rPr lang="ru-RU" b="1" dirty="0" err="1" smtClean="0"/>
              <a:t>object</a:t>
            </a:r>
            <a:endParaRPr lang="ru-RU" dirty="0" smtClean="0"/>
          </a:p>
          <a:p>
            <a:pPr lvl="0"/>
            <a:endParaRPr lang="ru-RU" dirty="0" smtClean="0"/>
          </a:p>
          <a:p>
            <a:pPr marL="0" indent="0">
              <a:buNone/>
            </a:pP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Числовые данные</a:t>
            </a:r>
          </a:p>
          <a:p>
            <a:pPr>
              <a:buNone/>
            </a:pPr>
            <a:r>
              <a:rPr lang="ru-RU" dirty="0" smtClean="0"/>
              <a:t>Числа в </a:t>
            </a:r>
            <a:r>
              <a:rPr lang="ru-RU" dirty="0" err="1" smtClean="0"/>
              <a:t>JavaScript</a:t>
            </a:r>
            <a:r>
              <a:rPr lang="ru-RU" dirty="0" smtClean="0"/>
              <a:t> могут иметь две формы:</a:t>
            </a:r>
          </a:p>
          <a:p>
            <a:pPr lvl="0">
              <a:buNone/>
            </a:pPr>
            <a:r>
              <a:rPr lang="ru-RU" dirty="0" smtClean="0"/>
              <a:t>Целые числа, например, 35. Мы можем использовать как положительные, так и отрицательные числа. Диапазон используемых чисел: от -2</a:t>
            </a:r>
            <a:r>
              <a:rPr lang="ru-RU" baseline="30000" dirty="0" smtClean="0"/>
              <a:t>53</a:t>
            </a:r>
            <a:r>
              <a:rPr lang="ru-RU" dirty="0" smtClean="0"/>
              <a:t> до 2</a:t>
            </a:r>
            <a:r>
              <a:rPr lang="ru-RU" baseline="30000" dirty="0" smtClean="0"/>
              <a:t>53</a:t>
            </a:r>
            <a:endParaRPr lang="ru-RU" dirty="0" smtClean="0"/>
          </a:p>
          <a:p>
            <a:pPr lvl="0">
              <a:buNone/>
            </a:pPr>
            <a:r>
              <a:rPr lang="ru-RU" dirty="0" smtClean="0"/>
              <a:t>Дробные числа (</a:t>
            </a:r>
            <a:r>
              <a:rPr lang="ru-RU" dirty="0" err="1" smtClean="0"/>
              <a:t>числа</a:t>
            </a:r>
            <a:r>
              <a:rPr lang="ru-RU" dirty="0" smtClean="0"/>
              <a:t> с плавающей точкой), например, 3.5575. Опять же можно использовать как положительные, так и отрицательные числа. Для чисел с </a:t>
            </a:r>
            <a:r>
              <a:rPr lang="ru-RU" dirty="0" err="1" smtClean="0"/>
              <a:t>плавающейточкой</a:t>
            </a:r>
            <a:r>
              <a:rPr lang="ru-RU" dirty="0" smtClean="0"/>
              <a:t> используется тот же диапазон: от -2</a:t>
            </a:r>
            <a:r>
              <a:rPr lang="ru-RU" baseline="30000" dirty="0" smtClean="0"/>
              <a:t>53</a:t>
            </a:r>
            <a:r>
              <a:rPr lang="ru-RU" dirty="0" smtClean="0"/>
              <a:t> до 2</a:t>
            </a:r>
            <a:r>
              <a:rPr lang="ru-RU" baseline="30000" dirty="0" smtClean="0"/>
              <a:t>53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Строки</a:t>
            </a:r>
          </a:p>
          <a:p>
            <a:pPr>
              <a:buNone/>
            </a:pPr>
            <a:r>
              <a:rPr lang="ru-RU" dirty="0" smtClean="0"/>
              <a:t>Тип </a:t>
            </a:r>
            <a:r>
              <a:rPr lang="ru-RU" dirty="0" err="1" smtClean="0"/>
              <a:t>string</a:t>
            </a:r>
            <a:r>
              <a:rPr lang="ru-RU" dirty="0" smtClean="0"/>
              <a:t> представляет строки, то есть такие данные, которые заключены в кавычки. Например, "Привет мир". Причем  можно использовать как двойные, так и одинарные кавычки: "Привет мир" и 'Привет мир'. Единственное ограничение: тип закрывающей кавычки должен быть тот же, что и тип открывающей, то есть либо обе двойные, либо обе одинарные.</a:t>
            </a:r>
          </a:p>
          <a:p>
            <a:pPr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Если внутри строки встречаются кавычки, то мы их должны экранировать слешем. Например, пусть есть текст "Бюро "Рога и копыта"". Теперь экранируем кавычки: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companyName</a:t>
            </a:r>
            <a:r>
              <a:rPr lang="ru-RU" dirty="0" smtClean="0"/>
              <a:t> = "Бюро \"Рога и </a:t>
            </a:r>
            <a:r>
              <a:rPr lang="ru-RU" dirty="0" err="1" smtClean="0"/>
              <a:t>копыта\</a:t>
            </a:r>
            <a:r>
              <a:rPr lang="ru-RU" dirty="0" smtClean="0"/>
              <a:t>"";</a:t>
            </a:r>
          </a:p>
          <a:p>
            <a:pPr>
              <a:buNone/>
            </a:pPr>
            <a:r>
              <a:rPr lang="ru-RU" dirty="0" smtClean="0"/>
              <a:t>Также можно внутри строки использовать другой тип кавычек: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companyName1 = "Бюро 'Рога и копыта'";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companyName2 = 'Бюро "Рога и копыта"';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Тип </a:t>
            </a:r>
            <a:r>
              <a:rPr lang="ru-RU" b="1" dirty="0" err="1" smtClean="0"/>
              <a:t>Boolean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Тип </a:t>
            </a:r>
            <a:r>
              <a:rPr lang="ru-RU" dirty="0" err="1" smtClean="0"/>
              <a:t>Boolean</a:t>
            </a:r>
            <a:r>
              <a:rPr lang="ru-RU" dirty="0" smtClean="0"/>
              <a:t> представляет </a:t>
            </a:r>
            <a:r>
              <a:rPr lang="ru-RU" dirty="0" err="1" smtClean="0"/>
              <a:t>булевые</a:t>
            </a:r>
            <a:r>
              <a:rPr lang="ru-RU" dirty="0" smtClean="0"/>
              <a:t> или логические значения </a:t>
            </a:r>
            <a:r>
              <a:rPr lang="ru-RU" dirty="0" err="1" smtClean="0"/>
              <a:t>true</a:t>
            </a:r>
            <a:r>
              <a:rPr lang="ru-RU" dirty="0" smtClean="0"/>
              <a:t> и </a:t>
            </a:r>
            <a:r>
              <a:rPr lang="ru-RU" dirty="0" err="1" smtClean="0"/>
              <a:t>false</a:t>
            </a:r>
            <a:r>
              <a:rPr lang="ru-RU" dirty="0" smtClean="0"/>
              <a:t> (то есть да или нет):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isAlive</a:t>
            </a:r>
            <a:r>
              <a:rPr lang="en-US" dirty="0" smtClean="0"/>
              <a:t> = true;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isDead</a:t>
            </a:r>
            <a:r>
              <a:rPr lang="en-US" dirty="0" smtClean="0"/>
              <a:t> = false;</a:t>
            </a:r>
            <a:endParaRPr lang="ru-RU" dirty="0" smtClean="0"/>
          </a:p>
          <a:p>
            <a:pPr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err="1" smtClean="0"/>
              <a:t>null</a:t>
            </a:r>
            <a:r>
              <a:rPr lang="ru-RU" b="1" dirty="0" smtClean="0"/>
              <a:t> и </a:t>
            </a:r>
            <a:r>
              <a:rPr lang="ru-RU" b="1" dirty="0" err="1" smtClean="0"/>
              <a:t>undefined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Нередко возникает путаница между </a:t>
            </a:r>
            <a:r>
              <a:rPr lang="ru-RU" dirty="0" err="1" smtClean="0"/>
              <a:t>null</a:t>
            </a:r>
            <a:r>
              <a:rPr lang="ru-RU" dirty="0" smtClean="0"/>
              <a:t> и </a:t>
            </a:r>
            <a:r>
              <a:rPr lang="ru-RU" dirty="0" err="1" smtClean="0"/>
              <a:t>undefined</a:t>
            </a:r>
            <a:r>
              <a:rPr lang="ru-RU" dirty="0" smtClean="0"/>
              <a:t>. Итак, когда мы только определяем переменную без присвоения ей начального значения, она представляет тип </a:t>
            </a:r>
            <a:r>
              <a:rPr lang="ru-RU" dirty="0" err="1" smtClean="0"/>
              <a:t>undefined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isAlive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isAlive</a:t>
            </a:r>
            <a:r>
              <a:rPr lang="en-US" dirty="0" smtClean="0"/>
              <a:t>); // </a:t>
            </a:r>
            <a:r>
              <a:rPr lang="ru-RU" dirty="0" smtClean="0"/>
              <a:t>выведет</a:t>
            </a:r>
            <a:r>
              <a:rPr lang="en-US" dirty="0" smtClean="0"/>
              <a:t> undefined</a:t>
            </a:r>
            <a:endParaRPr lang="ru-RU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Присвоение значение </a:t>
            </a:r>
            <a:r>
              <a:rPr lang="ru-RU" dirty="0" err="1" smtClean="0"/>
              <a:t>null</a:t>
            </a:r>
            <a:r>
              <a:rPr lang="ru-RU" dirty="0" smtClean="0"/>
              <a:t> означает, что переменная имеет некоторое неопределенное значение (не число, не строка, не логическое значение), но все-таки имеет значение (</a:t>
            </a:r>
            <a:r>
              <a:rPr lang="ru-RU" dirty="0" err="1" smtClean="0"/>
              <a:t>undefined</a:t>
            </a:r>
            <a:r>
              <a:rPr lang="ru-RU" dirty="0" smtClean="0"/>
              <a:t> означает, что переменная не имеет значения)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isAlive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isAlive</a:t>
            </a:r>
            <a:r>
              <a:rPr lang="en-US" dirty="0" smtClean="0"/>
              <a:t>); // undefined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isAlive</a:t>
            </a:r>
            <a:r>
              <a:rPr lang="en-US" dirty="0" smtClean="0"/>
              <a:t> = null;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isAlive</a:t>
            </a:r>
            <a:r>
              <a:rPr lang="en-US" dirty="0" smtClean="0"/>
              <a:t>); // null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29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Когда браузер получает </a:t>
            </a:r>
            <a:r>
              <a:rPr lang="ru-RU" dirty="0" err="1"/>
              <a:t>веб-страницу</a:t>
            </a:r>
            <a:r>
              <a:rPr lang="ru-RU" dirty="0"/>
              <a:t> с кодом </a:t>
            </a:r>
            <a:r>
              <a:rPr lang="ru-RU" dirty="0" err="1"/>
              <a:t>html</a:t>
            </a:r>
            <a:r>
              <a:rPr lang="ru-RU" dirty="0"/>
              <a:t> и </a:t>
            </a:r>
            <a:r>
              <a:rPr lang="ru-RU" dirty="0" err="1"/>
              <a:t>javascript</a:t>
            </a:r>
            <a:r>
              <a:rPr lang="ru-RU" dirty="0"/>
              <a:t>, то он ее интерпретирует. Результат интерпретации в виде различных элементов - кнопок, полей ввода, текстовых блоков и т.д., мы видим перед собой в браузере. Интерпретация </a:t>
            </a:r>
            <a:r>
              <a:rPr lang="ru-RU" dirty="0" err="1"/>
              <a:t>веб-страницы</a:t>
            </a:r>
            <a:r>
              <a:rPr lang="ru-RU" dirty="0"/>
              <a:t> происходит последовательно сверху вниз.</a:t>
            </a:r>
          </a:p>
          <a:p>
            <a:pPr>
              <a:buNone/>
            </a:pPr>
            <a:r>
              <a:rPr lang="ru-RU" dirty="0"/>
              <a:t>Когда браузер встречает на </a:t>
            </a:r>
            <a:r>
              <a:rPr lang="ru-RU" dirty="0" err="1"/>
              <a:t>веб-странице</a:t>
            </a:r>
            <a:r>
              <a:rPr lang="ru-RU" dirty="0"/>
              <a:t> элемент &lt;</a:t>
            </a:r>
            <a:r>
              <a:rPr lang="ru-RU" dirty="0" err="1"/>
              <a:t>script</a:t>
            </a:r>
            <a:r>
              <a:rPr lang="ru-RU" dirty="0"/>
              <a:t>&gt; с кодом </a:t>
            </a:r>
            <a:r>
              <a:rPr lang="ru-RU" dirty="0" err="1"/>
              <a:t>javascript</a:t>
            </a:r>
            <a:r>
              <a:rPr lang="ru-RU" dirty="0"/>
              <a:t>, то вступает в действие встроенный интерпретатор </a:t>
            </a:r>
            <a:r>
              <a:rPr lang="ru-RU" dirty="0" err="1"/>
              <a:t>javascript</a:t>
            </a:r>
            <a:r>
              <a:rPr lang="ru-RU" dirty="0"/>
              <a:t>. И пока он не закончит свою работу, дальше интерпретация </a:t>
            </a:r>
            <a:r>
              <a:rPr lang="ru-RU" dirty="0" err="1"/>
              <a:t>веб-страницы</a:t>
            </a:r>
            <a:r>
              <a:rPr lang="ru-RU" dirty="0"/>
              <a:t> не идет.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Слабая типизация</a:t>
            </a:r>
          </a:p>
          <a:p>
            <a:pPr>
              <a:buNone/>
            </a:pPr>
            <a:r>
              <a:rPr lang="ru-RU" dirty="0" err="1" smtClean="0"/>
              <a:t>JavaScript</a:t>
            </a:r>
            <a:r>
              <a:rPr lang="ru-RU" dirty="0" smtClean="0"/>
              <a:t> является языком со слабой типизацией. Это значит, что переменные могут динамически менять тип. Например: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xNumber</a:t>
            </a:r>
            <a:r>
              <a:rPr lang="en-US" dirty="0" smtClean="0"/>
              <a:t>;  // </a:t>
            </a:r>
            <a:r>
              <a:rPr lang="ru-RU" dirty="0" smtClean="0"/>
              <a:t>тип</a:t>
            </a:r>
            <a:r>
              <a:rPr lang="en-US" dirty="0" smtClean="0"/>
              <a:t> undefined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xNumber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xNumber</a:t>
            </a:r>
            <a:r>
              <a:rPr lang="en-US" dirty="0" smtClean="0"/>
              <a:t> = 45;  // </a:t>
            </a:r>
            <a:r>
              <a:rPr lang="ru-RU" dirty="0" smtClean="0"/>
              <a:t>тип</a:t>
            </a:r>
            <a:r>
              <a:rPr lang="en-US" dirty="0" smtClean="0"/>
              <a:t> number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xNumber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xNumber</a:t>
            </a:r>
            <a:r>
              <a:rPr lang="en-US" dirty="0" smtClean="0"/>
              <a:t> = "45"; // </a:t>
            </a:r>
            <a:r>
              <a:rPr lang="ru-RU" dirty="0" smtClean="0"/>
              <a:t>тип</a:t>
            </a:r>
            <a:r>
              <a:rPr lang="en-US" dirty="0" smtClean="0"/>
              <a:t> string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xNumber</a:t>
            </a:r>
            <a:r>
              <a:rPr lang="en-US" dirty="0" smtClean="0"/>
              <a:t>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30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 err="1" smtClean="0"/>
              <a:t>xNumber</a:t>
            </a:r>
            <a:r>
              <a:rPr lang="en-US" sz="4000" dirty="0" smtClean="0"/>
              <a:t> = 45;  // </a:t>
            </a:r>
            <a:r>
              <a:rPr lang="ru-RU" sz="4000" dirty="0" smtClean="0"/>
              <a:t>тип</a:t>
            </a:r>
            <a:r>
              <a:rPr lang="en-US" sz="4000" dirty="0" smtClean="0"/>
              <a:t> number</a:t>
            </a:r>
            <a:endParaRPr lang="ru-RU" sz="4000" dirty="0" smtClean="0"/>
          </a:p>
          <a:p>
            <a:pPr>
              <a:buNone/>
            </a:pP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 err="1" smtClean="0"/>
              <a:t>yNumber</a:t>
            </a:r>
            <a:r>
              <a:rPr lang="en-US" sz="4000" dirty="0" smtClean="0"/>
              <a:t> = </a:t>
            </a:r>
            <a:r>
              <a:rPr lang="en-US" sz="4000" dirty="0" err="1" smtClean="0"/>
              <a:t>xNumber</a:t>
            </a:r>
            <a:r>
              <a:rPr lang="en-US" sz="4000" dirty="0" smtClean="0"/>
              <a:t> + 5;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console.log(</a:t>
            </a:r>
            <a:r>
              <a:rPr lang="en-US" sz="4000" dirty="0" err="1" smtClean="0"/>
              <a:t>yNumber</a:t>
            </a:r>
            <a:r>
              <a:rPr lang="en-US" sz="4000" dirty="0" smtClean="0"/>
              <a:t>); // 50</a:t>
            </a:r>
            <a:endParaRPr lang="ru-RU" sz="4000" dirty="0" smtClean="0"/>
          </a:p>
          <a:p>
            <a:pPr>
              <a:buNone/>
            </a:pPr>
            <a:r>
              <a:rPr lang="en-US" sz="4000" dirty="0" err="1" smtClean="0"/>
              <a:t>xNumber</a:t>
            </a:r>
            <a:r>
              <a:rPr lang="en-US" sz="4000" dirty="0" smtClean="0"/>
              <a:t> = "45"; // </a:t>
            </a:r>
            <a:r>
              <a:rPr lang="ru-RU" sz="4000" dirty="0" smtClean="0"/>
              <a:t>тип</a:t>
            </a:r>
            <a:r>
              <a:rPr lang="en-US" sz="4000" dirty="0" smtClean="0"/>
              <a:t> string</a:t>
            </a:r>
            <a:endParaRPr lang="ru-RU" sz="4000" dirty="0" smtClean="0"/>
          </a:p>
          <a:p>
            <a:pPr>
              <a:buNone/>
            </a:pP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 err="1" smtClean="0"/>
              <a:t>zNumber</a:t>
            </a:r>
            <a:r>
              <a:rPr lang="en-US" sz="4000" dirty="0" smtClean="0"/>
              <a:t> = </a:t>
            </a:r>
            <a:r>
              <a:rPr lang="en-US" sz="4000" dirty="0" err="1" smtClean="0"/>
              <a:t>xNumber</a:t>
            </a:r>
            <a:r>
              <a:rPr lang="en-US" sz="4000" dirty="0" smtClean="0"/>
              <a:t> + 5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console.log(</a:t>
            </a:r>
            <a:r>
              <a:rPr lang="en-US" sz="4000" dirty="0" err="1" smtClean="0"/>
              <a:t>zNumber</a:t>
            </a:r>
            <a:r>
              <a:rPr lang="en-US" sz="4000" dirty="0" smtClean="0"/>
              <a:t>); // 455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31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</a:t>
            </a:r>
            <a:r>
              <a:rPr lang="ru-RU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Оператор </a:t>
            </a:r>
            <a:r>
              <a:rPr lang="ru-RU" b="1" dirty="0" err="1" smtClean="0"/>
              <a:t>typeof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С помощью оператора </a:t>
            </a:r>
            <a:r>
              <a:rPr lang="ru-RU" b="1" dirty="0" err="1" smtClean="0"/>
              <a:t>typeof</a:t>
            </a:r>
            <a:r>
              <a:rPr lang="ru-RU" dirty="0" smtClean="0"/>
              <a:t> можно получить тип переменной: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"Tom";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name); // string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income = 45.8;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income); // number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isEnabled</a:t>
            </a:r>
            <a:r>
              <a:rPr lang="en-US" dirty="0" smtClean="0"/>
              <a:t> = true;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isEnabled</a:t>
            </a:r>
            <a:r>
              <a:rPr lang="en-US" dirty="0" smtClean="0"/>
              <a:t>); // </a:t>
            </a:r>
            <a:r>
              <a:rPr lang="en-US" dirty="0" err="1" smtClean="0"/>
              <a:t>boolean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undefVariable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undefVariable</a:t>
            </a:r>
            <a:r>
              <a:rPr lang="en-US" dirty="0" smtClean="0"/>
              <a:t>); // undefined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32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Операции с переменными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Сложение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 = 10;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y</a:t>
            </a:r>
            <a:r>
              <a:rPr lang="ru-RU" dirty="0" smtClean="0"/>
              <a:t> = </a:t>
            </a:r>
            <a:r>
              <a:rPr lang="ru-RU" dirty="0" err="1" smtClean="0"/>
              <a:t>x</a:t>
            </a:r>
            <a:r>
              <a:rPr lang="ru-RU" dirty="0" smtClean="0"/>
              <a:t> + 50;</a:t>
            </a:r>
          </a:p>
          <a:p>
            <a:pPr>
              <a:buNone/>
            </a:pPr>
            <a:r>
              <a:rPr lang="ru-RU" b="1" dirty="0" smtClean="0"/>
              <a:t>Вычитание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 = 100;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y</a:t>
            </a:r>
            <a:r>
              <a:rPr lang="ru-RU" dirty="0" smtClean="0"/>
              <a:t> = </a:t>
            </a:r>
            <a:r>
              <a:rPr lang="ru-RU" dirty="0" err="1" smtClean="0"/>
              <a:t>x</a:t>
            </a:r>
            <a:r>
              <a:rPr lang="ru-RU" dirty="0" smtClean="0"/>
              <a:t> - 50;</a:t>
            </a:r>
          </a:p>
          <a:p>
            <a:pPr>
              <a:buNone/>
            </a:pPr>
            <a:r>
              <a:rPr lang="ru-RU" b="1" dirty="0" smtClean="0"/>
              <a:t>Умножение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4;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y = x * 5;</a:t>
            </a:r>
          </a:p>
          <a:p>
            <a:pPr>
              <a:buNone/>
            </a:pPr>
            <a:r>
              <a:rPr lang="ru-RU" b="1" dirty="0" smtClean="0"/>
              <a:t>Деление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40;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y = x / 5;</a:t>
            </a:r>
            <a:endParaRPr lang="ru-RU" dirty="0" smtClean="0"/>
          </a:p>
          <a:p>
            <a:pPr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33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Операции с переменными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Деление по модулю</a:t>
            </a:r>
            <a:r>
              <a:rPr lang="ru-RU" dirty="0" smtClean="0"/>
              <a:t> (оператор %) возвращает остаток от деления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40;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y = 7;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z = x % y;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z</a:t>
            </a:r>
            <a:r>
              <a:rPr lang="ru-RU" dirty="0" smtClean="0"/>
              <a:t>); // </a:t>
            </a:r>
            <a:r>
              <a:rPr lang="ru-RU" dirty="0" smtClean="0"/>
              <a:t>5</a:t>
            </a:r>
          </a:p>
          <a:p>
            <a:pPr>
              <a:buNone/>
            </a:pPr>
            <a:r>
              <a:rPr lang="ru-RU" b="1" dirty="0" smtClean="0"/>
              <a:t>Инкремент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// префиксный инкремент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 = 5;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z</a:t>
            </a:r>
            <a:r>
              <a:rPr lang="ru-RU" dirty="0" smtClean="0"/>
              <a:t> = ++</a:t>
            </a:r>
            <a:r>
              <a:rPr lang="ru-RU" dirty="0" err="1" smtClean="0"/>
              <a:t>x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en-US" dirty="0" smtClean="0"/>
              <a:t>console.log(x); // 6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console.log(z); // 6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34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Операции с переменными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постфиксный инкремент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5;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a++;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console.log(a); // 6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b</a:t>
            </a:r>
            <a:r>
              <a:rPr lang="ru-RU" dirty="0" smtClean="0"/>
              <a:t>); // </a:t>
            </a:r>
            <a:r>
              <a:rPr lang="ru-RU" dirty="0" smtClean="0"/>
              <a:t>5</a:t>
            </a:r>
          </a:p>
          <a:p>
            <a:pPr>
              <a:buNone/>
            </a:pPr>
            <a:r>
              <a:rPr lang="ru-RU" b="1" dirty="0" smtClean="0"/>
              <a:t>Декремент</a:t>
            </a:r>
          </a:p>
          <a:p>
            <a:pPr>
              <a:buNone/>
            </a:pPr>
            <a:r>
              <a:rPr lang="ru-RU" dirty="0" smtClean="0"/>
              <a:t>// префиксный декремент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 = 5;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z</a:t>
            </a:r>
            <a:r>
              <a:rPr lang="ru-RU" dirty="0" smtClean="0"/>
              <a:t> = --</a:t>
            </a:r>
            <a:r>
              <a:rPr lang="ru-RU" dirty="0" err="1" smtClean="0"/>
              <a:t>x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en-US" dirty="0" smtClean="0"/>
              <a:t>console.log(x); // 4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console.log(z); // 4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35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Операции с переменными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// постфиксный декремент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= 5;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dirty="0" smtClean="0"/>
              <a:t> = </a:t>
            </a:r>
            <a:r>
              <a:rPr lang="ru-RU" dirty="0" err="1" smtClean="0"/>
              <a:t>a</a:t>
            </a:r>
            <a:r>
              <a:rPr lang="ru-RU" dirty="0" smtClean="0"/>
              <a:t>--;</a:t>
            </a:r>
          </a:p>
          <a:p>
            <a:pPr>
              <a:buNone/>
            </a:pPr>
            <a:r>
              <a:rPr lang="en-US" dirty="0" smtClean="0"/>
              <a:t>console.log(a); // 4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console.log(b); // </a:t>
            </a:r>
            <a:r>
              <a:rPr lang="en-US" dirty="0" smtClean="0"/>
              <a:t>5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Операции присваивания</a:t>
            </a:r>
          </a:p>
          <a:p>
            <a:pPr>
              <a:buNone/>
            </a:pPr>
            <a:r>
              <a:rPr lang="ru-RU" b="1" dirty="0" smtClean="0"/>
              <a:t>=</a:t>
            </a:r>
            <a:r>
              <a:rPr lang="en-US" b="1" dirty="0" smtClean="0"/>
              <a:t>, +=, -=, *=, /=, %=</a:t>
            </a:r>
          </a:p>
          <a:p>
            <a:pPr>
              <a:buNone/>
            </a:pPr>
            <a:r>
              <a:rPr lang="ru-RU" b="1" dirty="0" smtClean="0"/>
              <a:t>Операторы </a:t>
            </a:r>
            <a:r>
              <a:rPr lang="ru-RU" b="1" dirty="0" smtClean="0"/>
              <a:t>сравнения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==, ===, !=, &lt;=, &lt;, &gt;=, &gt;</a:t>
            </a:r>
          </a:p>
          <a:p>
            <a:pPr>
              <a:buNone/>
            </a:pPr>
            <a:r>
              <a:rPr lang="ru-RU" b="1" dirty="0" smtClean="0"/>
              <a:t>Логические </a:t>
            </a:r>
            <a:r>
              <a:rPr lang="ru-RU" b="1" dirty="0" smtClean="0"/>
              <a:t>операции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&amp;&amp;, ||, 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36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Операции с переменными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Операции </a:t>
            </a:r>
            <a:r>
              <a:rPr lang="ru-RU" b="1" dirty="0" smtClean="0"/>
              <a:t>со </a:t>
            </a:r>
            <a:r>
              <a:rPr lang="ru-RU" b="1" dirty="0" smtClean="0"/>
              <a:t>строками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+</a:t>
            </a:r>
          </a:p>
          <a:p>
            <a:pPr>
              <a:buNone/>
            </a:pPr>
            <a:r>
              <a:rPr lang="ru-RU" b="1" dirty="0" smtClean="0"/>
              <a:t>Преобразования </a:t>
            </a:r>
            <a:r>
              <a:rPr lang="ru-RU" b="1" dirty="0" smtClean="0"/>
              <a:t>данных</a:t>
            </a:r>
            <a:endParaRPr lang="en-US" b="1" dirty="0" smtClean="0"/>
          </a:p>
          <a:p>
            <a:pPr>
              <a:buNone/>
            </a:pPr>
            <a:r>
              <a:rPr lang="ru-RU" b="1" dirty="0" err="1" smtClean="0"/>
              <a:t>parseInt</a:t>
            </a:r>
            <a:r>
              <a:rPr lang="ru-RU" b="1" dirty="0" smtClean="0"/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number1 = "46";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number2 = "4";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parseInt</a:t>
            </a:r>
            <a:r>
              <a:rPr lang="en-US" dirty="0" smtClean="0"/>
              <a:t>(number1) + </a:t>
            </a:r>
            <a:r>
              <a:rPr lang="en-US" dirty="0" err="1" smtClean="0"/>
              <a:t>parseInt</a:t>
            </a:r>
            <a:r>
              <a:rPr lang="en-US" dirty="0" smtClean="0"/>
              <a:t>(number2);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result</a:t>
            </a:r>
            <a:r>
              <a:rPr lang="ru-RU" dirty="0" smtClean="0"/>
              <a:t>); // </a:t>
            </a:r>
            <a:r>
              <a:rPr lang="ru-RU" dirty="0" smtClean="0"/>
              <a:t>50</a:t>
            </a:r>
            <a:endParaRPr lang="en-US" dirty="0" smtClean="0"/>
          </a:p>
          <a:p>
            <a:pPr>
              <a:buNone/>
            </a:pPr>
            <a:r>
              <a:rPr lang="ru-RU" b="1" dirty="0" err="1" smtClean="0"/>
              <a:t>parseFloat</a:t>
            </a:r>
            <a:r>
              <a:rPr lang="ru-RU" b="1" dirty="0" smtClean="0"/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number1 = "46.07";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number2 = "4.98";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parseFloat</a:t>
            </a:r>
            <a:r>
              <a:rPr lang="en-US" dirty="0" smtClean="0"/>
              <a:t>(number1) + </a:t>
            </a:r>
            <a:r>
              <a:rPr lang="en-US" dirty="0" err="1" smtClean="0"/>
              <a:t>parseFloat</a:t>
            </a:r>
            <a:r>
              <a:rPr lang="en-US" dirty="0" smtClean="0"/>
              <a:t>(number2);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result</a:t>
            </a:r>
            <a:r>
              <a:rPr lang="ru-RU" dirty="0" smtClean="0"/>
              <a:t>); //51.05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37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/>
              <a:t>Операции с переменными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err="1" smtClean="0"/>
              <a:t>NaN</a:t>
            </a:r>
            <a:r>
              <a:rPr lang="ru-RU" dirty="0" smtClean="0"/>
              <a:t> (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Number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ru-RU" b="1" dirty="0" err="1" smtClean="0"/>
              <a:t>isNaN</a:t>
            </a:r>
            <a:r>
              <a:rPr lang="ru-RU" b="1" dirty="0" smtClean="0"/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num1 = "</a:t>
            </a:r>
            <a:r>
              <a:rPr lang="en-US" dirty="0" err="1" smtClean="0"/>
              <a:t>javascript</a:t>
            </a:r>
            <a:r>
              <a:rPr lang="en-US" dirty="0" smtClean="0"/>
              <a:t>";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num2 = "22</a:t>
            </a:r>
            <a:r>
              <a:rPr lang="en-US" dirty="0" smtClean="0"/>
              <a:t>";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result = </a:t>
            </a:r>
            <a:r>
              <a:rPr lang="en-US" dirty="0" err="1" smtClean="0"/>
              <a:t>isNaN</a:t>
            </a:r>
            <a:r>
              <a:rPr lang="en-US" dirty="0" smtClean="0"/>
              <a:t>(num1);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console.log(result); // true - num1 </a:t>
            </a:r>
            <a:r>
              <a:rPr lang="ru-RU" dirty="0" smtClean="0"/>
              <a:t>не является </a:t>
            </a:r>
            <a:r>
              <a:rPr lang="ru-RU" dirty="0" smtClean="0"/>
              <a:t>числом</a:t>
            </a:r>
            <a:r>
              <a:rPr lang="en-US" dirty="0" smtClean="0"/>
              <a:t>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isNaN</a:t>
            </a:r>
            <a:r>
              <a:rPr lang="en-US" dirty="0" smtClean="0"/>
              <a:t>(num2);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console.log(result); //  false - num2 - </a:t>
            </a:r>
            <a:r>
              <a:rPr lang="ru-RU" dirty="0" smtClean="0"/>
              <a:t>это число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38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/>
              <a:t>Массивы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myArray</a:t>
            </a:r>
            <a:r>
              <a:rPr lang="ru-RU" dirty="0" smtClean="0"/>
              <a:t> = </a:t>
            </a:r>
            <a:r>
              <a:rPr lang="ru-RU" dirty="0" smtClean="0"/>
              <a:t>[];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people = ["Tom", "Alice", "Sam"];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people</a:t>
            </a:r>
            <a:r>
              <a:rPr lang="ru-RU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people</a:t>
            </a:r>
            <a:r>
              <a:rPr lang="ru-RU" dirty="0" smtClean="0"/>
              <a:t>[7</a:t>
            </a:r>
            <a:r>
              <a:rPr lang="ru-RU" dirty="0" smtClean="0"/>
              <a:t>]); // </a:t>
            </a:r>
            <a:r>
              <a:rPr lang="ru-RU" dirty="0" err="1" smtClean="0"/>
              <a:t>undefined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Многомерные </a:t>
            </a:r>
            <a:r>
              <a:rPr lang="ru-RU" b="1" dirty="0" smtClean="0"/>
              <a:t>массивы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people = [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["Tom", 25, false],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["Bill", 38, true],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["Alice", 21, false]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console.log(people[0]); // ["Tom", 25, false]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console.log(people[1]); // ["Bill", 38, true]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39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Когда браузер встречает на </a:t>
            </a:r>
            <a:r>
              <a:rPr lang="ru-RU" dirty="0" err="1"/>
              <a:t>веб-странице</a:t>
            </a:r>
            <a:r>
              <a:rPr lang="ru-RU" dirty="0"/>
              <a:t> элемент &lt;</a:t>
            </a:r>
            <a:r>
              <a:rPr lang="ru-RU" dirty="0" err="1"/>
              <a:t>script</a:t>
            </a:r>
            <a:r>
              <a:rPr lang="ru-RU" dirty="0"/>
              <a:t>&gt; с кодом </a:t>
            </a:r>
            <a:r>
              <a:rPr lang="ru-RU" dirty="0" err="1"/>
              <a:t>javascript</a:t>
            </a:r>
            <a:r>
              <a:rPr lang="ru-RU" dirty="0"/>
              <a:t>, то вступает в действие встроенный интерпретатор </a:t>
            </a:r>
            <a:r>
              <a:rPr lang="ru-RU" dirty="0" err="1"/>
              <a:t>javascript</a:t>
            </a:r>
            <a:r>
              <a:rPr lang="ru-RU" dirty="0"/>
              <a:t>. И пока он не закончит свою работу, дальше интерпретация </a:t>
            </a:r>
            <a:r>
              <a:rPr lang="ru-RU" dirty="0" err="1"/>
              <a:t>веб-страницы</a:t>
            </a:r>
            <a:r>
              <a:rPr lang="ru-RU" dirty="0"/>
              <a:t> не </a:t>
            </a:r>
            <a:r>
              <a:rPr lang="ru-RU" dirty="0" smtClean="0"/>
              <a:t>идет</a:t>
            </a:r>
            <a:endParaRPr lang="en-US" dirty="0"/>
          </a:p>
          <a:p>
            <a:pPr>
              <a:buNone/>
            </a:pPr>
            <a:r>
              <a:rPr lang="ru-RU" dirty="0" smtClean="0"/>
              <a:t>Рассмотрим пример</a:t>
            </a:r>
            <a:endParaRPr lang="ru-RU" dirty="0"/>
          </a:p>
          <a:p>
            <a:pPr>
              <a:buNone/>
            </a:pPr>
            <a:r>
              <a:rPr lang="en-US" dirty="0"/>
              <a:t>&lt;!DOCTYPE html&gt;</a:t>
            </a:r>
            <a:endParaRPr lang="ru-RU" dirty="0"/>
          </a:p>
          <a:p>
            <a:pPr>
              <a:buNone/>
            </a:pPr>
            <a:r>
              <a:rPr lang="en-US" dirty="0"/>
              <a:t>&lt;html&gt;</a:t>
            </a:r>
            <a:endParaRPr lang="ru-RU" dirty="0"/>
          </a:p>
          <a:p>
            <a:pPr>
              <a:buNone/>
            </a:pPr>
            <a:r>
              <a:rPr lang="en-US" dirty="0"/>
              <a:t>&lt;head&gt;</a:t>
            </a:r>
            <a:endParaRPr lang="ru-RU" dirty="0"/>
          </a:p>
          <a:p>
            <a:pPr>
              <a:buNone/>
            </a:pPr>
            <a:r>
              <a:rPr lang="en-US" dirty="0"/>
              <a:t>    &lt;meta </a:t>
            </a:r>
            <a:r>
              <a:rPr lang="en-US" dirty="0" err="1"/>
              <a:t>charset</a:t>
            </a:r>
            <a:r>
              <a:rPr lang="en-US" dirty="0"/>
              <a:t>="utf-8" /&gt;</a:t>
            </a:r>
            <a:endParaRPr lang="ru-RU" dirty="0"/>
          </a:p>
          <a:p>
            <a:pPr>
              <a:buNone/>
            </a:pPr>
            <a:r>
              <a:rPr lang="en-US" dirty="0"/>
              <a:t>    &lt;title&gt;JavaScript&lt;/title&gt;</a:t>
            </a:r>
            <a:endParaRPr lang="ru-RU" dirty="0"/>
          </a:p>
          <a:p>
            <a:pPr>
              <a:buNone/>
            </a:pPr>
            <a:r>
              <a:rPr lang="en-US" dirty="0"/>
              <a:t>    &lt;script&gt;</a:t>
            </a:r>
            <a:endParaRPr lang="ru-RU" dirty="0"/>
          </a:p>
          <a:p>
            <a:pPr>
              <a:buNone/>
            </a:pPr>
            <a:r>
              <a:rPr lang="en-US" dirty="0"/>
              <a:t>    alert("</a:t>
            </a:r>
            <a:r>
              <a:rPr lang="ru-RU" dirty="0"/>
              <a:t>Секция</a:t>
            </a:r>
            <a:r>
              <a:rPr lang="en-US" dirty="0"/>
              <a:t> head");</a:t>
            </a:r>
            <a:endParaRPr lang="ru-RU" dirty="0"/>
          </a:p>
          <a:p>
            <a:pPr>
              <a:buNone/>
            </a:pPr>
            <a:r>
              <a:rPr lang="en-US" dirty="0"/>
              <a:t>    &lt;/script&gt;</a:t>
            </a:r>
            <a:endParaRPr lang="ru-RU" dirty="0"/>
          </a:p>
          <a:p>
            <a:pPr>
              <a:buNone/>
            </a:pPr>
            <a:r>
              <a:rPr lang="en-US" dirty="0"/>
              <a:t>&lt;/head&gt;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tomInfo</a:t>
            </a:r>
            <a:r>
              <a:rPr lang="ru-RU" dirty="0" smtClean="0"/>
              <a:t> = </a:t>
            </a:r>
            <a:r>
              <a:rPr lang="ru-RU" dirty="0" err="1" smtClean="0"/>
              <a:t>people</a:t>
            </a:r>
            <a:r>
              <a:rPr lang="ru-RU" dirty="0" smtClean="0"/>
              <a:t>[0</a:t>
            </a:r>
            <a:r>
              <a:rPr lang="ru-RU" dirty="0" smtClean="0"/>
              <a:t>];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console.log("</a:t>
            </a:r>
            <a:r>
              <a:rPr lang="ru-RU" dirty="0" smtClean="0"/>
              <a:t>Имя</a:t>
            </a:r>
            <a:r>
              <a:rPr lang="en-US" dirty="0" smtClean="0"/>
              <a:t>: " + people[0][0]); // Tom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console.log("</a:t>
            </a:r>
            <a:r>
              <a:rPr lang="ru-RU" dirty="0" smtClean="0"/>
              <a:t>Возраст</a:t>
            </a:r>
            <a:r>
              <a:rPr lang="en-US" dirty="0" smtClean="0"/>
              <a:t>: " + people[0][1]); // </a:t>
            </a:r>
            <a:r>
              <a:rPr lang="en-US" dirty="0" smtClean="0"/>
              <a:t>25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numbers = [];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numbers[0] = []; // </a:t>
            </a:r>
            <a:r>
              <a:rPr lang="ru-RU" dirty="0" smtClean="0"/>
              <a:t>теперь</a:t>
            </a:r>
            <a:r>
              <a:rPr lang="en-US" dirty="0" smtClean="0"/>
              <a:t> numbers - </a:t>
            </a:r>
            <a:r>
              <a:rPr lang="ru-RU" dirty="0" smtClean="0"/>
              <a:t>двумерный массив</a:t>
            </a:r>
          </a:p>
          <a:p>
            <a:pPr>
              <a:buNone/>
            </a:pPr>
            <a:r>
              <a:rPr lang="ru-RU" dirty="0" err="1" smtClean="0"/>
              <a:t>numbers</a:t>
            </a:r>
            <a:r>
              <a:rPr lang="ru-RU" dirty="0" smtClean="0"/>
              <a:t>[0][0]=[]; // теперь </a:t>
            </a:r>
            <a:r>
              <a:rPr lang="ru-RU" dirty="0" err="1" smtClean="0"/>
              <a:t>numbers</a:t>
            </a:r>
            <a:r>
              <a:rPr lang="ru-RU" dirty="0" smtClean="0"/>
              <a:t> - трехмерный массив</a:t>
            </a:r>
          </a:p>
          <a:p>
            <a:pPr>
              <a:buNone/>
            </a:pPr>
            <a:r>
              <a:rPr lang="ru-RU" dirty="0" err="1" smtClean="0"/>
              <a:t>numbers</a:t>
            </a:r>
            <a:r>
              <a:rPr lang="ru-RU" dirty="0" smtClean="0"/>
              <a:t>[0][0][0] = 5; // первый элемент трехмерного массива равен 5</a:t>
            </a:r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numbers</a:t>
            </a:r>
            <a:r>
              <a:rPr lang="ru-RU" dirty="0" smtClean="0"/>
              <a:t>[0][0][0]);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40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Условные конструкции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Выражение </a:t>
            </a:r>
            <a:r>
              <a:rPr lang="ru-RU" b="1" dirty="0" err="1" smtClean="0"/>
              <a:t>if</a:t>
            </a:r>
            <a:endParaRPr lang="ru-RU" b="1" dirty="0" smtClean="0"/>
          </a:p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(условие) действия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income = 100;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age = 19;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if(income &lt; 150 &amp;&amp; age &gt; 18</a:t>
            </a:r>
            <a:r>
              <a:rPr lang="en-US" dirty="0" smtClean="0"/>
              <a:t>){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var</a:t>
            </a:r>
            <a:r>
              <a:rPr lang="en-US" dirty="0" smtClean="0"/>
              <a:t> message = "</a:t>
            </a:r>
            <a:r>
              <a:rPr lang="ru-RU" dirty="0" smtClean="0"/>
              <a:t>доход больше</a:t>
            </a:r>
            <a:r>
              <a:rPr lang="en-US" dirty="0" smtClean="0"/>
              <a:t> 50";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alert(message);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myVar</a:t>
            </a:r>
            <a:r>
              <a:rPr lang="en-US" dirty="0" smtClean="0"/>
              <a:t> = 89;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myVar</a:t>
            </a:r>
            <a:r>
              <a:rPr lang="en-US" dirty="0" smtClean="0"/>
              <a:t>){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// </a:t>
            </a:r>
            <a:r>
              <a:rPr lang="ru-RU" dirty="0" smtClean="0"/>
              <a:t>действия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41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Условные конструкции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myVar</a:t>
            </a:r>
            <a:r>
              <a:rPr lang="en-US" dirty="0" smtClean="0"/>
              <a:t> != "undefined")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// </a:t>
            </a:r>
            <a:r>
              <a:rPr lang="ru-RU" dirty="0" smtClean="0"/>
              <a:t>действия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age</a:t>
            </a:r>
            <a:r>
              <a:rPr lang="ru-RU" dirty="0" smtClean="0"/>
              <a:t> = 17;</a:t>
            </a:r>
          </a:p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(</a:t>
            </a:r>
            <a:r>
              <a:rPr lang="ru-RU" dirty="0" err="1" smtClean="0"/>
              <a:t>age</a:t>
            </a:r>
            <a:r>
              <a:rPr lang="ru-RU" dirty="0" smtClean="0"/>
              <a:t> &gt;= 18</a:t>
            </a:r>
            <a:r>
              <a:rPr lang="ru-RU" dirty="0" smtClean="0"/>
              <a:t>){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("Вы допущены к программе кредитования");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("Вы не можете участвовать в программе, так как возраст меньше 18");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42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Условные конструкции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income = 300;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if(income &lt; 200</a:t>
            </a:r>
            <a:r>
              <a:rPr lang="en-US" dirty="0" smtClean="0"/>
              <a:t>){</a:t>
            </a: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alert("</a:t>
            </a:r>
            <a:r>
              <a:rPr lang="ru-RU" dirty="0" smtClean="0"/>
              <a:t>Доход ниже среднего</a:t>
            </a:r>
            <a:r>
              <a:rPr lang="en-US" dirty="0" smtClean="0"/>
              <a:t>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else if(income &gt;= 200 &amp;&amp; income &lt;= 400</a:t>
            </a:r>
            <a:r>
              <a:rPr lang="en-US" dirty="0" smtClean="0"/>
              <a:t>){</a:t>
            </a:r>
            <a:r>
              <a:rPr lang="en-US" dirty="0" smtClean="0"/>
              <a:t>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alert("</a:t>
            </a:r>
            <a:r>
              <a:rPr lang="ru-RU" dirty="0" smtClean="0"/>
              <a:t>Средний доход</a:t>
            </a:r>
            <a:r>
              <a:rPr lang="en-US" dirty="0" smtClean="0"/>
              <a:t>");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("Доход выше среднего");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43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Условные конструкции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err="1" smtClean="0"/>
              <a:t>True</a:t>
            </a:r>
            <a:r>
              <a:rPr lang="ru-RU" b="1" dirty="0" smtClean="0"/>
              <a:t> или </a:t>
            </a:r>
            <a:r>
              <a:rPr lang="ru-RU" b="1" dirty="0" err="1" smtClean="0"/>
              <a:t>false</a:t>
            </a:r>
            <a:endParaRPr lang="ru-RU" b="1" dirty="0" smtClean="0"/>
          </a:p>
          <a:p>
            <a:pPr lvl="0">
              <a:buNone/>
            </a:pPr>
            <a:r>
              <a:rPr lang="ru-RU" b="1" dirty="0" err="1" smtClean="0"/>
              <a:t>undefined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Возвращает </a:t>
            </a:r>
            <a:r>
              <a:rPr lang="ru-RU" dirty="0" err="1" smtClean="0"/>
              <a:t>false</a:t>
            </a:r>
            <a:endParaRPr lang="ru-RU" dirty="0" smtClean="0"/>
          </a:p>
          <a:p>
            <a:pPr lvl="0">
              <a:buNone/>
            </a:pPr>
            <a:r>
              <a:rPr lang="ru-RU" b="1" dirty="0" err="1" smtClean="0"/>
              <a:t>null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Возвращает </a:t>
            </a:r>
            <a:r>
              <a:rPr lang="ru-RU" dirty="0" err="1" smtClean="0"/>
              <a:t>false</a:t>
            </a:r>
            <a:endParaRPr lang="en-US" dirty="0" smtClean="0"/>
          </a:p>
          <a:p>
            <a:pPr lvl="0">
              <a:buNone/>
            </a:pPr>
            <a:r>
              <a:rPr lang="ru-RU" b="1" dirty="0" err="1" smtClean="0"/>
              <a:t>Boolean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переменная равна </a:t>
            </a:r>
            <a:r>
              <a:rPr lang="ru-RU" dirty="0" err="1" smtClean="0"/>
              <a:t>false</a:t>
            </a:r>
            <a:r>
              <a:rPr lang="ru-RU" dirty="0" smtClean="0"/>
              <a:t>, то возвращается </a:t>
            </a:r>
            <a:r>
              <a:rPr lang="ru-RU" dirty="0" err="1" smtClean="0"/>
              <a:t>false</a:t>
            </a:r>
            <a:r>
              <a:rPr lang="ru-RU" dirty="0" smtClean="0"/>
              <a:t>. </a:t>
            </a:r>
            <a:r>
              <a:rPr lang="ru-RU" dirty="0" err="1" smtClean="0"/>
              <a:t>Соответствено</a:t>
            </a:r>
            <a:r>
              <a:rPr lang="ru-RU" dirty="0" smtClean="0"/>
              <a:t> если переменная равна </a:t>
            </a:r>
            <a:r>
              <a:rPr lang="ru-RU" dirty="0" err="1" smtClean="0"/>
              <a:t>true</a:t>
            </a:r>
            <a:r>
              <a:rPr lang="ru-RU" dirty="0" smtClean="0"/>
              <a:t>, то возвращается </a:t>
            </a:r>
            <a:r>
              <a:rPr lang="ru-RU" dirty="0" err="1" smtClean="0"/>
              <a:t>true</a:t>
            </a:r>
            <a:endParaRPr lang="en-US" dirty="0" smtClean="0"/>
          </a:p>
          <a:p>
            <a:pPr lvl="0">
              <a:buNone/>
            </a:pPr>
            <a:r>
              <a:rPr lang="ru-RU" b="1" dirty="0" err="1" smtClean="0"/>
              <a:t>Number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Возвращает </a:t>
            </a:r>
            <a:r>
              <a:rPr lang="ru-RU" dirty="0" err="1" smtClean="0"/>
              <a:t>false</a:t>
            </a:r>
            <a:r>
              <a:rPr lang="ru-RU" dirty="0" smtClean="0"/>
              <a:t>, если число равно 0 или </a:t>
            </a:r>
            <a:r>
              <a:rPr lang="ru-RU" dirty="0" err="1" smtClean="0"/>
              <a:t>NaN</a:t>
            </a:r>
            <a:r>
              <a:rPr lang="ru-RU" dirty="0" smtClean="0"/>
              <a:t> (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Number</a:t>
            </a:r>
            <a:r>
              <a:rPr lang="ru-RU" dirty="0" smtClean="0"/>
              <a:t>), в остальных случаях возвращается </a:t>
            </a:r>
            <a:r>
              <a:rPr lang="ru-RU" dirty="0" err="1" smtClean="0"/>
              <a:t>true</a:t>
            </a:r>
            <a:endParaRPr lang="en-US" dirty="0" smtClean="0"/>
          </a:p>
          <a:p>
            <a:pPr lvl="0">
              <a:buNone/>
            </a:pPr>
            <a:r>
              <a:rPr lang="ru-RU" b="1" dirty="0" err="1" smtClean="0"/>
              <a:t>String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Возвращает </a:t>
            </a:r>
            <a:r>
              <a:rPr lang="ru-RU" dirty="0" err="1" smtClean="0"/>
              <a:t>false</a:t>
            </a:r>
            <a:r>
              <a:rPr lang="ru-RU" dirty="0" smtClean="0"/>
              <a:t>, если переменная равна пустой строке, то есть ее длина равна 0, в остальных случаях возвращается </a:t>
            </a:r>
            <a:r>
              <a:rPr lang="ru-RU" dirty="0" err="1" smtClean="0"/>
              <a:t>true</a:t>
            </a:r>
            <a:endParaRPr lang="en-US" dirty="0" smtClean="0"/>
          </a:p>
          <a:p>
            <a:pPr lvl="0">
              <a:buNone/>
            </a:pPr>
            <a:r>
              <a:rPr lang="ru-RU" b="1" dirty="0" err="1" smtClean="0"/>
              <a:t>Object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Всегда возвращает </a:t>
            </a:r>
            <a:r>
              <a:rPr lang="ru-RU" dirty="0" err="1" smtClean="0"/>
              <a:t>true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console.log(undefined==null); // true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44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/>
              <a:t>Условные конструкции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Конструкция </a:t>
            </a:r>
            <a:r>
              <a:rPr lang="ru-RU" b="1" dirty="0" err="1" smtClean="0"/>
              <a:t>switch</a:t>
            </a:r>
            <a:r>
              <a:rPr lang="ru-RU" b="1" dirty="0" smtClean="0"/>
              <a:t>..</a:t>
            </a:r>
            <a:r>
              <a:rPr lang="ru-RU" b="1" dirty="0" err="1" smtClean="0"/>
              <a:t>case</a:t>
            </a:r>
            <a:endParaRPr lang="ru-RU" b="1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income = 300;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switch(income</a:t>
            </a:r>
            <a:r>
              <a:rPr lang="en-US" dirty="0" smtClean="0"/>
              <a:t>){</a:t>
            </a: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case 100 :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console.log("</a:t>
            </a:r>
            <a:r>
              <a:rPr lang="ru-RU" dirty="0" smtClean="0"/>
              <a:t>Доход равен</a:t>
            </a:r>
            <a:r>
              <a:rPr lang="en-US" dirty="0" smtClean="0"/>
              <a:t> 100");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break;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case 200 :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console.log("</a:t>
            </a:r>
            <a:r>
              <a:rPr lang="ru-RU" dirty="0" smtClean="0"/>
              <a:t>Доход равен</a:t>
            </a:r>
            <a:r>
              <a:rPr lang="en-US" dirty="0" smtClean="0"/>
              <a:t> 200");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break;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case 300 :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console.log("</a:t>
            </a:r>
            <a:r>
              <a:rPr lang="ru-RU" dirty="0" smtClean="0"/>
              <a:t>Доход равен</a:t>
            </a:r>
            <a:r>
              <a:rPr lang="en-US" dirty="0" smtClean="0"/>
              <a:t> 300");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err="1" smtClean="0"/>
              <a:t>break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45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Условные конструкции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income = 300;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switch(income</a:t>
            </a:r>
            <a:r>
              <a:rPr lang="en-US" dirty="0" smtClean="0"/>
              <a:t>){</a:t>
            </a: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case 100 :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console.log("</a:t>
            </a:r>
            <a:r>
              <a:rPr lang="ru-RU" dirty="0" smtClean="0"/>
              <a:t>Доход равен</a:t>
            </a:r>
            <a:r>
              <a:rPr lang="en-US" dirty="0" smtClean="0"/>
              <a:t> 100");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break;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case 200 :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console.log("</a:t>
            </a:r>
            <a:r>
              <a:rPr lang="ru-RU" dirty="0" smtClean="0"/>
              <a:t>Доход равен</a:t>
            </a:r>
            <a:r>
              <a:rPr lang="en-US" dirty="0" smtClean="0"/>
              <a:t> 200");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break;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case 300 :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console.log("</a:t>
            </a:r>
            <a:r>
              <a:rPr lang="ru-RU" dirty="0" smtClean="0"/>
              <a:t>Доход равен</a:t>
            </a:r>
            <a:r>
              <a:rPr lang="en-US" dirty="0" smtClean="0"/>
              <a:t> 300");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err="1" smtClean="0"/>
              <a:t>break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default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ru-RU" dirty="0" err="1" smtClean="0"/>
              <a:t>console.log</a:t>
            </a:r>
            <a:r>
              <a:rPr lang="ru-RU" dirty="0" smtClean="0"/>
              <a:t>("Доход неизвестной величины");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ru-RU" dirty="0" err="1" smtClean="0"/>
              <a:t>break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46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Условные конструкции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Тернарная операция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1;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a &lt; b ? a + b : a - 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result</a:t>
            </a:r>
            <a:r>
              <a:rPr lang="ru-RU" dirty="0" smtClean="0"/>
              <a:t>); // 3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47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pPr lvl="0"/>
            <a:r>
              <a:rPr lang="ru-RU" b="1" dirty="0" err="1" smtClean="0"/>
              <a:t>for</a:t>
            </a:r>
            <a:endParaRPr lang="ru-RU" dirty="0" smtClean="0"/>
          </a:p>
          <a:p>
            <a:pPr lvl="0"/>
            <a:r>
              <a:rPr lang="ru-RU" b="1" dirty="0" err="1" smtClean="0"/>
              <a:t>for</a:t>
            </a:r>
            <a:r>
              <a:rPr lang="ru-RU" b="1" dirty="0" smtClean="0"/>
              <a:t>..</a:t>
            </a:r>
            <a:r>
              <a:rPr lang="ru-RU" b="1" dirty="0" err="1" smtClean="0"/>
              <a:t>in</a:t>
            </a:r>
            <a:endParaRPr lang="ru-RU" dirty="0" smtClean="0"/>
          </a:p>
          <a:p>
            <a:pPr lvl="0"/>
            <a:r>
              <a:rPr lang="ru-RU" b="1" dirty="0" err="1" smtClean="0"/>
              <a:t>while</a:t>
            </a:r>
            <a:endParaRPr lang="ru-RU" dirty="0" smtClean="0"/>
          </a:p>
          <a:p>
            <a:r>
              <a:rPr lang="ru-RU" b="1" dirty="0" err="1" smtClean="0"/>
              <a:t>do</a:t>
            </a:r>
            <a:r>
              <a:rPr lang="ru-RU" b="1" dirty="0" smtClean="0"/>
              <a:t>..</a:t>
            </a:r>
            <a:r>
              <a:rPr lang="ru-RU" b="1" dirty="0" err="1" smtClean="0"/>
              <a:t>while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Цикл </a:t>
            </a:r>
            <a:r>
              <a:rPr lang="ru-RU" b="1" dirty="0" err="1" smtClean="0"/>
              <a:t>for</a:t>
            </a:r>
            <a:endParaRPr lang="ru-RU" b="1" dirty="0" smtClean="0"/>
          </a:p>
          <a:p>
            <a:pPr>
              <a:buNone/>
            </a:pPr>
            <a:r>
              <a:rPr lang="ru-RU" dirty="0" err="1" smtClean="0"/>
              <a:t>for</a:t>
            </a:r>
            <a:r>
              <a:rPr lang="ru-RU" dirty="0" smtClean="0"/>
              <a:t> ([инициализация счетчика]; [условие]; [изменение счетчика</a:t>
            </a:r>
            <a:r>
              <a:rPr lang="ru-RU" dirty="0" smtClean="0"/>
              <a:t>]){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   // действия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48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people = ["Tom", "Alice", "Bob", "Sam"];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people.length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  <a:r>
              <a:rPr lang="en-US" dirty="0" smtClean="0"/>
              <a:t>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(people[</a:t>
            </a:r>
            <a:r>
              <a:rPr lang="en-US" dirty="0" err="1" smtClean="0"/>
              <a:t>i</a:t>
            </a:r>
            <a:r>
              <a:rPr lang="en-US" dirty="0" smtClean="0"/>
              <a:t>] + "&lt;/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people = ["Tom", "Alice", "Bob", "Sam"];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people.length</a:t>
            </a:r>
            <a:r>
              <a:rPr lang="en-US" dirty="0" smtClean="0"/>
              <a:t> - 1; </a:t>
            </a:r>
            <a:r>
              <a:rPr lang="en-US" dirty="0" err="1" smtClean="0"/>
              <a:t>i</a:t>
            </a:r>
            <a:r>
              <a:rPr lang="en-US" dirty="0" smtClean="0"/>
              <a:t> &gt;= 0;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n-US" dirty="0" smtClean="0"/>
              <a:t>-){</a:t>
            </a:r>
            <a:r>
              <a:rPr lang="en-US" dirty="0" smtClean="0"/>
              <a:t>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(people[</a:t>
            </a:r>
            <a:r>
              <a:rPr lang="en-US" dirty="0" err="1" smtClean="0"/>
              <a:t>i</a:t>
            </a:r>
            <a:r>
              <a:rPr lang="en-US" dirty="0" smtClean="0"/>
              <a:t>] + "&lt;/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49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&lt;h2&gt;</a:t>
            </a:r>
            <a:r>
              <a:rPr lang="ru-RU" dirty="0" smtClean="0"/>
              <a:t>Первый заголовок</a:t>
            </a:r>
            <a:r>
              <a:rPr lang="en-US" dirty="0" smtClean="0"/>
              <a:t>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&lt;script&gt;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("Первый заголовок");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&lt;h2&gt;Второй заголовок&lt;/h2&gt;</a:t>
            </a:r>
          </a:p>
          <a:p>
            <a:pPr>
              <a:buNone/>
            </a:pPr>
            <a:r>
              <a:rPr lang="ru-RU" dirty="0" smtClean="0"/>
              <a:t>    &lt;</a:t>
            </a:r>
            <a:r>
              <a:rPr lang="en-US" dirty="0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en-US" dirty="0" smtClean="0"/>
              <a:t>    alert</a:t>
            </a:r>
            <a:r>
              <a:rPr lang="ru-RU" dirty="0" smtClean="0"/>
              <a:t>("Второй заголовок");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en-US" dirty="0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en-US" dirty="0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err="1" smtClean="0"/>
              <a:t>for</a:t>
            </a:r>
            <a:r>
              <a:rPr lang="ru-RU" b="1" dirty="0" smtClean="0"/>
              <a:t>..</a:t>
            </a:r>
            <a:r>
              <a:rPr lang="ru-RU" b="1" dirty="0" err="1" smtClean="0"/>
              <a:t>in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Цикл </a:t>
            </a:r>
            <a:r>
              <a:rPr lang="ru-RU" dirty="0" err="1" smtClean="0"/>
              <a:t>for</a:t>
            </a:r>
            <a:r>
              <a:rPr lang="ru-RU" dirty="0" smtClean="0"/>
              <a:t>..</a:t>
            </a:r>
            <a:r>
              <a:rPr lang="ru-RU" dirty="0" err="1" smtClean="0"/>
              <a:t>in</a:t>
            </a:r>
            <a:r>
              <a:rPr lang="ru-RU" dirty="0" smtClean="0"/>
              <a:t> предназначен для перебора массивов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err="1" smtClean="0"/>
              <a:t>for</a:t>
            </a:r>
            <a:r>
              <a:rPr lang="ru-RU" dirty="0" smtClean="0"/>
              <a:t> (индекс </a:t>
            </a:r>
            <a:r>
              <a:rPr lang="ru-RU" dirty="0" err="1" smtClean="0"/>
              <a:t>in</a:t>
            </a:r>
            <a:r>
              <a:rPr lang="ru-RU" dirty="0" smtClean="0"/>
              <a:t> массив) {</a:t>
            </a:r>
          </a:p>
          <a:p>
            <a:pPr>
              <a:buNone/>
            </a:pPr>
            <a:r>
              <a:rPr lang="ru-RU" dirty="0" smtClean="0"/>
              <a:t>    // действия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people = ["Tom", "Alice", "Bob", "Sam"];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index in people){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(people[index] + "&lt;/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50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Цикл </a:t>
            </a:r>
            <a:r>
              <a:rPr lang="ru-RU" b="1" dirty="0" err="1" smtClean="0"/>
              <a:t>while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Цикл </a:t>
            </a:r>
            <a:r>
              <a:rPr lang="ru-RU" dirty="0" err="1" smtClean="0"/>
              <a:t>while</a:t>
            </a:r>
            <a:r>
              <a:rPr lang="ru-RU" dirty="0" smtClean="0"/>
              <a:t> выполняется до тех пор, пока некоторое условие истинно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err="1" smtClean="0"/>
              <a:t>while</a:t>
            </a:r>
            <a:r>
              <a:rPr lang="ru-RU" dirty="0" smtClean="0"/>
              <a:t>(условие</a:t>
            </a:r>
            <a:r>
              <a:rPr lang="ru-RU" dirty="0" smtClean="0"/>
              <a:t>){</a:t>
            </a:r>
            <a:r>
              <a:rPr lang="ru-RU" dirty="0" smtClean="0"/>
              <a:t>     </a:t>
            </a:r>
          </a:p>
          <a:p>
            <a:pPr>
              <a:buNone/>
            </a:pPr>
            <a:r>
              <a:rPr lang="ru-RU" dirty="0" smtClean="0"/>
              <a:t>    // действия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people = ["Tom", "Alice", "Bob", "Sam"];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index = 0;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while(index &lt; </a:t>
            </a:r>
            <a:r>
              <a:rPr lang="en-US" dirty="0" err="1" smtClean="0"/>
              <a:t>people.length</a:t>
            </a:r>
            <a:r>
              <a:rPr lang="en-US" dirty="0" smtClean="0"/>
              <a:t>){</a:t>
            </a:r>
            <a:r>
              <a:rPr lang="en-US" dirty="0" smtClean="0"/>
              <a:t>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(people[index] + "&lt;/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err="1" smtClean="0"/>
              <a:t>index++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51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err="1" smtClean="0"/>
              <a:t>do</a:t>
            </a:r>
            <a:r>
              <a:rPr lang="ru-RU" b="1" dirty="0" smtClean="0"/>
              <a:t>..</a:t>
            </a:r>
            <a:r>
              <a:rPr lang="ru-RU" b="1" dirty="0" err="1" smtClean="0"/>
              <a:t>while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В цикле </a:t>
            </a:r>
            <a:r>
              <a:rPr lang="ru-RU" dirty="0" err="1" smtClean="0"/>
              <a:t>do</a:t>
            </a:r>
            <a:r>
              <a:rPr lang="ru-RU" dirty="0" smtClean="0"/>
              <a:t> сначала выполняется код цикла, а потом происходит проверка условия в инструкции </a:t>
            </a:r>
            <a:r>
              <a:rPr lang="ru-RU" dirty="0" err="1" smtClean="0"/>
              <a:t>while</a:t>
            </a:r>
            <a:r>
              <a:rPr lang="ru-RU" dirty="0" smtClean="0"/>
              <a:t>. И пока это условие истинно, цикл повторяется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1;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do{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(x * x + "&lt;/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err="1" smtClean="0"/>
              <a:t>x++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  <a:r>
              <a:rPr lang="ru-RU" dirty="0" err="1" smtClean="0"/>
              <a:t>while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 &lt; 10)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52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Операторы </a:t>
            </a:r>
            <a:r>
              <a:rPr lang="ru-RU" b="1" dirty="0" err="1" smtClean="0"/>
              <a:t>continue</a:t>
            </a:r>
            <a:r>
              <a:rPr lang="ru-RU" b="1" dirty="0" smtClean="0"/>
              <a:t> и </a:t>
            </a:r>
            <a:r>
              <a:rPr lang="ru-RU" b="1" dirty="0" err="1" smtClean="0"/>
              <a:t>break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53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Функциональное программирование</a:t>
            </a:r>
            <a:br>
              <a:rPr lang="ru-RU" sz="3200" b="1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Синтаксис определения функции:</a:t>
            </a:r>
          </a:p>
          <a:p>
            <a:pPr>
              <a:buNone/>
            </a:pP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имя_функции</a:t>
            </a:r>
            <a:r>
              <a:rPr lang="ru-RU" dirty="0" smtClean="0"/>
              <a:t>([параметр [, </a:t>
            </a:r>
            <a:r>
              <a:rPr lang="ru-RU" dirty="0" smtClean="0"/>
              <a:t>...]]){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   // Инструкции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Однако простого определения функции еще недостаточно, чтобы она заработала. </a:t>
            </a:r>
            <a:r>
              <a:rPr lang="ru-RU" dirty="0" smtClean="0"/>
              <a:t>Надо </a:t>
            </a:r>
            <a:r>
              <a:rPr lang="ru-RU" dirty="0" smtClean="0"/>
              <a:t>еще ее </a:t>
            </a:r>
            <a:r>
              <a:rPr lang="ru-RU" dirty="0" smtClean="0"/>
              <a:t>вызвать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&lt;script&gt;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function display</a:t>
            </a:r>
            <a:r>
              <a:rPr lang="en-US" dirty="0" smtClean="0"/>
              <a:t>(){</a:t>
            </a: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document.write</a:t>
            </a:r>
            <a:r>
              <a:rPr lang="en-US" dirty="0" smtClean="0"/>
              <a:t>("</a:t>
            </a:r>
            <a:r>
              <a:rPr lang="ru-RU" dirty="0" smtClean="0"/>
              <a:t>функция в</a:t>
            </a:r>
            <a:r>
              <a:rPr lang="en-US" dirty="0" smtClean="0"/>
              <a:t> JavaScript");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err="1" smtClean="0"/>
              <a:t>display</a:t>
            </a:r>
            <a:r>
              <a:rPr lang="ru-RU" dirty="0" smtClean="0"/>
              <a:t>();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54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Функциональное программирование</a:t>
            </a:r>
            <a:br>
              <a:rPr lang="ru-RU" sz="3200" b="1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Необязательно давать функциям определенное имя. Можно использовать анонимные </a:t>
            </a:r>
            <a:r>
              <a:rPr lang="ru-RU" dirty="0" smtClean="0"/>
              <a:t>функции.</a:t>
            </a:r>
          </a:p>
          <a:p>
            <a:pPr>
              <a:buNone/>
            </a:pP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display</a:t>
            </a:r>
            <a:r>
              <a:rPr lang="ru-RU" dirty="0" smtClean="0"/>
              <a:t> = </a:t>
            </a:r>
            <a:r>
              <a:rPr lang="ru-RU" dirty="0" err="1" smtClean="0"/>
              <a:t>function</a:t>
            </a:r>
            <a:r>
              <a:rPr lang="ru-RU" dirty="0" smtClean="0"/>
              <a:t>(){  // определение </a:t>
            </a:r>
            <a:r>
              <a:rPr lang="ru-RU" dirty="0" smtClean="0"/>
              <a:t>функции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document.write</a:t>
            </a:r>
            <a:r>
              <a:rPr lang="ru-RU" dirty="0" smtClean="0"/>
              <a:t>("функция в </a:t>
            </a:r>
            <a:r>
              <a:rPr lang="ru-RU" dirty="0" err="1" smtClean="0"/>
              <a:t>JavaScript</a:t>
            </a:r>
            <a:r>
              <a:rPr lang="ru-RU" dirty="0" smtClean="0"/>
              <a:t>");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ru-RU" dirty="0" err="1" smtClean="0"/>
              <a:t>isplay</a:t>
            </a:r>
            <a:r>
              <a:rPr lang="ru-RU" dirty="0" smtClean="0"/>
              <a:t>();</a:t>
            </a:r>
          </a:p>
          <a:p>
            <a:pPr>
              <a:buNone/>
            </a:pPr>
            <a:r>
              <a:rPr lang="ru-RU" dirty="0" smtClean="0"/>
              <a:t>Также </a:t>
            </a:r>
            <a:r>
              <a:rPr lang="ru-RU" dirty="0" smtClean="0"/>
              <a:t> можно </a:t>
            </a:r>
            <a:r>
              <a:rPr lang="ru-RU" dirty="0" smtClean="0"/>
              <a:t>динамически присваивать функции для переменной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55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Функциональное программирование</a:t>
            </a:r>
            <a:br>
              <a:rPr lang="ru-RU" sz="3200" b="1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/>
          <a:lstStyle/>
          <a:p>
            <a:pPr>
              <a:buNone/>
            </a:pPr>
            <a:r>
              <a:rPr lang="ru-RU" smtClean="0"/>
              <a:t>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200" smtClean="0">
                <a:solidFill>
                  <a:schemeClr val="tx1"/>
                </a:solidFill>
              </a:rPr>
              <a:pPr/>
              <a:t>56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ru-RU" dirty="0"/>
              <a:t>Здесь три вставки кода </a:t>
            </a:r>
            <a:r>
              <a:rPr lang="ru-RU" dirty="0" err="1"/>
              <a:t>javascript</a:t>
            </a:r>
            <a:r>
              <a:rPr lang="ru-RU" dirty="0"/>
              <a:t> - один в секции &lt;</a:t>
            </a:r>
            <a:r>
              <a:rPr lang="ru-RU" dirty="0" err="1"/>
              <a:t>head</a:t>
            </a:r>
            <a:r>
              <a:rPr lang="ru-RU" dirty="0"/>
              <a:t>&gt; и по одному после каждого заголовка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Откроем </a:t>
            </a:r>
            <a:r>
              <a:rPr lang="ru-RU" dirty="0" err="1"/>
              <a:t>веб-страницу</a:t>
            </a:r>
            <a:r>
              <a:rPr lang="ru-RU" dirty="0"/>
              <a:t> в </a:t>
            </a:r>
            <a:r>
              <a:rPr lang="ru-RU" dirty="0" smtClean="0"/>
              <a:t>браузере.</a:t>
            </a:r>
            <a:endParaRPr lang="ru-RU" dirty="0"/>
          </a:p>
          <a:p>
            <a:pPr>
              <a:buNone/>
            </a:pPr>
            <a:r>
              <a:rPr lang="ru-RU" dirty="0"/>
              <a:t>Несмотря на то, что на </a:t>
            </a:r>
            <a:r>
              <a:rPr lang="ru-RU" dirty="0" err="1" smtClean="0"/>
              <a:t>веб-странице</a:t>
            </a:r>
            <a:r>
              <a:rPr lang="ru-RU" dirty="0" smtClean="0"/>
              <a:t> </a:t>
            </a:r>
            <a:r>
              <a:rPr lang="ru-RU" dirty="0"/>
              <a:t>объявлено два заголовка, но в браузере их еще не видно, поскольку выполняется код </a:t>
            </a:r>
            <a:r>
              <a:rPr lang="ru-RU" dirty="0" err="1"/>
              <a:t>javascript</a:t>
            </a:r>
            <a:r>
              <a:rPr lang="ru-RU" dirty="0"/>
              <a:t> из секции </a:t>
            </a:r>
            <a:r>
              <a:rPr lang="ru-RU" dirty="0" err="1"/>
              <a:t>head</a:t>
            </a:r>
            <a:r>
              <a:rPr lang="ru-RU" dirty="0"/>
              <a:t>. И пока </a:t>
            </a:r>
            <a:r>
              <a:rPr lang="ru-RU" dirty="0" smtClean="0"/>
              <a:t>не </a:t>
            </a:r>
            <a:r>
              <a:rPr lang="ru-RU" dirty="0"/>
              <a:t>закроем окно сообщения, дальше интерпретация </a:t>
            </a:r>
            <a:r>
              <a:rPr lang="ru-RU" dirty="0" err="1"/>
              <a:t>веб-станицы</a:t>
            </a:r>
            <a:r>
              <a:rPr lang="ru-RU" dirty="0"/>
              <a:t> идти не будет.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После закрытия окна с сообщением браузер добавит на страницу первый заголовок и снова остановится на следующем блоке кода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После закрытия окна сообщения браузер двинется дальше и добавит на страницу второй заголовок и остановится на третьем блоке кода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После закрытия третьего окна с сообщением браузер закончит интерпретацию </a:t>
            </a:r>
            <a:r>
              <a:rPr lang="ru-RU" dirty="0" err="1"/>
              <a:t>веб-страницы</a:t>
            </a:r>
            <a:r>
              <a:rPr lang="ru-RU" dirty="0"/>
              <a:t>, и </a:t>
            </a:r>
            <a:r>
              <a:rPr lang="ru-RU" dirty="0" err="1"/>
              <a:t>веб-страница</a:t>
            </a:r>
            <a:r>
              <a:rPr lang="ru-RU" dirty="0"/>
              <a:t> окажется полностью загружена.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Для увеличения производительности нередко </a:t>
            </a:r>
            <a:r>
              <a:rPr lang="ru-RU" dirty="0"/>
              <a:t>вставки кода </a:t>
            </a:r>
            <a:r>
              <a:rPr lang="ru-RU" dirty="0" err="1"/>
              <a:t>javascript</a:t>
            </a:r>
            <a:r>
              <a:rPr lang="ru-RU" dirty="0"/>
              <a:t> идут перед закрывающим тегом </a:t>
            </a:r>
            <a:r>
              <a:rPr lang="ru-RU" b="1" dirty="0"/>
              <a:t>&lt;/</a:t>
            </a:r>
            <a:r>
              <a:rPr lang="ru-RU" b="1" dirty="0" err="1"/>
              <a:t>body</a:t>
            </a:r>
            <a:r>
              <a:rPr lang="ru-RU" b="1" dirty="0"/>
              <a:t>&gt;</a:t>
            </a:r>
            <a:r>
              <a:rPr lang="ru-RU" dirty="0"/>
              <a:t>, когда основная часть </a:t>
            </a:r>
            <a:r>
              <a:rPr lang="ru-RU" dirty="0" err="1"/>
              <a:t>веб-страницы</a:t>
            </a:r>
            <a:r>
              <a:rPr lang="ru-RU" dirty="0"/>
              <a:t> уже загружена в браузере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Рассмотрим пример</a:t>
            </a:r>
          </a:p>
          <a:p>
            <a:pPr>
              <a:buNone/>
            </a:pPr>
            <a:r>
              <a:rPr lang="en-US" dirty="0"/>
              <a:t>&lt;!DOCTYPE html&gt;</a:t>
            </a:r>
            <a:endParaRPr lang="ru-RU" dirty="0"/>
          </a:p>
          <a:p>
            <a:pPr>
              <a:buNone/>
            </a:pPr>
            <a:r>
              <a:rPr lang="en-US" dirty="0"/>
              <a:t>&lt;html&gt;</a:t>
            </a:r>
            <a:endParaRPr lang="ru-RU" dirty="0"/>
          </a:p>
          <a:p>
            <a:pPr>
              <a:buNone/>
            </a:pPr>
            <a:r>
              <a:rPr lang="en-US" dirty="0"/>
              <a:t>&lt;head&gt;</a:t>
            </a:r>
            <a:endParaRPr lang="ru-RU" dirty="0"/>
          </a:p>
          <a:p>
            <a:pPr>
              <a:buNone/>
            </a:pPr>
            <a:r>
              <a:rPr lang="en-US" dirty="0"/>
              <a:t>    &lt;meta </a:t>
            </a:r>
            <a:r>
              <a:rPr lang="en-US" dirty="0" err="1"/>
              <a:t>charset</a:t>
            </a:r>
            <a:r>
              <a:rPr lang="en-US" dirty="0"/>
              <a:t>="utf-8" /&gt;</a:t>
            </a:r>
            <a:endParaRPr lang="ru-RU" dirty="0"/>
          </a:p>
          <a:p>
            <a:pPr>
              <a:buNone/>
            </a:pPr>
            <a:r>
              <a:rPr lang="en-US" dirty="0"/>
              <a:t>    &lt;title&gt;JavaScript&lt;/title&gt;</a:t>
            </a:r>
            <a:endParaRPr lang="ru-RU" dirty="0"/>
          </a:p>
          <a:p>
            <a:pPr>
              <a:buNone/>
            </a:pPr>
            <a:r>
              <a:rPr lang="en-US" dirty="0"/>
              <a:t>&lt;/head&gt;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Выполнение кода </a:t>
            </a:r>
            <a:r>
              <a:rPr lang="en-US" b="1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&lt;h2&gt;Первый заголовок&lt;/h2&gt;</a:t>
            </a:r>
          </a:p>
          <a:p>
            <a:pPr>
              <a:buNone/>
            </a:pPr>
            <a:r>
              <a:rPr lang="ru-RU" dirty="0" smtClean="0"/>
              <a:t>    &lt;h2&gt;Второй заголовок&lt;/h2&gt;</a:t>
            </a:r>
          </a:p>
          <a:p>
            <a:pPr>
              <a:buNone/>
            </a:pPr>
            <a:r>
              <a:rPr lang="ru-RU" dirty="0" smtClean="0"/>
              <a:t>    &lt;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("Секция </a:t>
            </a:r>
            <a:r>
              <a:rPr lang="ru-RU" dirty="0" err="1" smtClean="0"/>
              <a:t>head</a:t>
            </a:r>
            <a:r>
              <a:rPr lang="ru-RU" dirty="0" smtClean="0"/>
              <a:t>");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("Первый заголовок");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alert</a:t>
            </a:r>
            <a:r>
              <a:rPr lang="ru-RU" dirty="0" smtClean="0"/>
              <a:t>("Второй заголовок");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6EA-B8E4-4CF7-8CA0-A334F397F25D}" type="slidenum">
              <a:rPr lang="ru-RU" sz="3000" smtClean="0">
                <a:solidFill>
                  <a:schemeClr val="tx1"/>
                </a:solidFill>
              </a:rPr>
              <a:pPr/>
              <a:t>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1548</Words>
  <Application>Microsoft Office PowerPoint</Application>
  <PresentationFormat>Экран (4:3)</PresentationFormat>
  <Paragraphs>528</Paragraphs>
  <Slides>56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Тема Office</vt:lpstr>
      <vt:lpstr>Javascript</vt:lpstr>
      <vt:lpstr>Javascript</vt:lpstr>
      <vt:lpstr>Выполнение кода Javascript</vt:lpstr>
      <vt:lpstr>Выполнение кода Javascript</vt:lpstr>
      <vt:lpstr>Выполнение кода Javascript</vt:lpstr>
      <vt:lpstr>Выполнение кода Javascript</vt:lpstr>
      <vt:lpstr>Выполнение кода Javascript</vt:lpstr>
      <vt:lpstr>Выполнение кода Javascript</vt:lpstr>
      <vt:lpstr>Выполнение кода Javascript</vt:lpstr>
      <vt:lpstr>Основы синтаксиса javascript</vt:lpstr>
      <vt:lpstr>Основы синтаксиса javascript</vt:lpstr>
      <vt:lpstr>Основы синтаксиса javascript</vt:lpstr>
      <vt:lpstr>Подключение внешнего файла JavaScript</vt:lpstr>
      <vt:lpstr>Подключение внешнего файла JavaScript</vt:lpstr>
      <vt:lpstr>Подключение внешнего файла JavaScript</vt:lpstr>
      <vt:lpstr>Консоль браузера, console.log и document.write</vt:lpstr>
      <vt:lpstr>Консоль браузера, console.log и document.write</vt:lpstr>
      <vt:lpstr>Консоль браузера, console.log и document.write</vt:lpstr>
      <vt:lpstr>Консоль браузера, console.log и document.write</vt:lpstr>
      <vt:lpstr>Консоль браузера, console.log и document.write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Массивы</vt:lpstr>
      <vt:lpstr>Массивы</vt:lpstr>
      <vt:lpstr>Условные конструкции</vt:lpstr>
      <vt:lpstr>Условные конструкции</vt:lpstr>
      <vt:lpstr>Условные конструкции</vt:lpstr>
      <vt:lpstr>Условные конструкции</vt:lpstr>
      <vt:lpstr>Условные конструкции</vt:lpstr>
      <vt:lpstr>Условные конструкции</vt:lpstr>
      <vt:lpstr>Условные конструкции</vt:lpstr>
      <vt:lpstr>Циклы</vt:lpstr>
      <vt:lpstr>Циклы</vt:lpstr>
      <vt:lpstr>Циклы</vt:lpstr>
      <vt:lpstr>Циклы</vt:lpstr>
      <vt:lpstr>Циклы</vt:lpstr>
      <vt:lpstr>Циклы</vt:lpstr>
      <vt:lpstr>Функциональное программирование </vt:lpstr>
      <vt:lpstr>Функциональное программирование </vt:lpstr>
      <vt:lpstr>Функциональное программирование </vt:lpstr>
    </vt:vector>
  </TitlesOfParts>
  <Company>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ПРЕП</dc:creator>
  <cp:lastModifiedBy>валентин петрович</cp:lastModifiedBy>
  <cp:revision>53</cp:revision>
  <dcterms:created xsi:type="dcterms:W3CDTF">2017-03-06T11:40:46Z</dcterms:created>
  <dcterms:modified xsi:type="dcterms:W3CDTF">2021-02-18T20:26:00Z</dcterms:modified>
</cp:coreProperties>
</file>