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7" r:id="rId5"/>
    <p:sldId id="260" r:id="rId6"/>
    <p:sldId id="269" r:id="rId7"/>
    <p:sldId id="270" r:id="rId8"/>
    <p:sldId id="272" r:id="rId9"/>
    <p:sldId id="271" r:id="rId10"/>
    <p:sldId id="291" r:id="rId11"/>
    <p:sldId id="274" r:id="rId12"/>
    <p:sldId id="277" r:id="rId13"/>
    <p:sldId id="273" r:id="rId14"/>
    <p:sldId id="290" r:id="rId15"/>
    <p:sldId id="288" r:id="rId16"/>
    <p:sldId id="289" r:id="rId17"/>
    <p:sldId id="285" r:id="rId18"/>
    <p:sldId id="292" r:id="rId19"/>
    <p:sldId id="261"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pg\classes\project\report\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'GEN pretraining losses'!$B$2</c:f>
              <c:strCache>
                <c:ptCount val="1"/>
                <c:pt idx="0">
                  <c:v>Training</c:v>
                </c:pt>
              </c:strCache>
            </c:strRef>
          </c:tx>
          <c:spPr>
            <a:ln w="28575" cap="rnd">
              <a:solidFill>
                <a:schemeClr val="accent1"/>
              </a:solidFill>
              <a:round/>
            </a:ln>
            <a:effectLst/>
          </c:spPr>
          <c:marker>
            <c:symbol val="none"/>
          </c:marker>
          <c:dLbls>
            <c:dLbl>
              <c:idx val="0"/>
              <c:layout>
                <c:manualLayout>
                  <c:x val="-5.053000700348869E-2"/>
                  <c:y val="-0.138720519647274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939-48A8-A5FE-81E0ECC1F458}"/>
                </c:ext>
              </c:extLst>
            </c:dLbl>
            <c:dLbl>
              <c:idx val="1"/>
              <c:layout>
                <c:manualLayout>
                  <c:x val="-8.5858352805649921E-2"/>
                  <c:y val="-0.1010363812437114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939-48A8-A5FE-81E0ECC1F458}"/>
                </c:ext>
              </c:extLst>
            </c:dLbl>
            <c:dLbl>
              <c:idx val="2"/>
              <c:layout>
                <c:manualLayout>
                  <c:x val="-8.7936490794012348E-2"/>
                  <c:y val="-6.6778073604108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939-48A8-A5FE-81E0ECC1F458}"/>
                </c:ext>
              </c:extLst>
            </c:dLbl>
            <c:dLbl>
              <c:idx val="3"/>
              <c:layout>
                <c:manualLayout>
                  <c:x val="-6.9233248898750502E-2"/>
                  <c:y val="-7.36297351320293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939-48A8-A5FE-81E0ECC1F458}"/>
                </c:ext>
              </c:extLst>
            </c:dLbl>
            <c:dLbl>
              <c:idx val="4"/>
              <c:layout>
                <c:manualLayout>
                  <c:x val="-5.0530007003488656E-2"/>
                  <c:y val="-7.705556589598963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939-48A8-A5FE-81E0ECC1F458}"/>
                </c:ext>
              </c:extLst>
            </c:dLbl>
            <c:dLbl>
              <c:idx val="5"/>
              <c:layout>
                <c:manualLayout>
                  <c:x val="-4.6373731026763801E-2"/>
                  <c:y val="-6.335224284014860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939-48A8-A5FE-81E0ECC1F45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 pretraining losses'!$C$1:$H$1</c:f>
              <c:strCache>
                <c:ptCount val="6"/>
                <c:pt idx="0">
                  <c:v>5K</c:v>
                </c:pt>
                <c:pt idx="1">
                  <c:v>10K</c:v>
                </c:pt>
                <c:pt idx="2">
                  <c:v>15K</c:v>
                </c:pt>
                <c:pt idx="3">
                  <c:v>20K</c:v>
                </c:pt>
                <c:pt idx="4">
                  <c:v>25K</c:v>
                </c:pt>
                <c:pt idx="5">
                  <c:v>30K</c:v>
                </c:pt>
              </c:strCache>
            </c:strRef>
          </c:cat>
          <c:val>
            <c:numRef>
              <c:f>'GEN pretraining losses'!$C$2:$H$2</c:f>
              <c:numCache>
                <c:formatCode>0.00000</c:formatCode>
                <c:ptCount val="6"/>
                <c:pt idx="0">
                  <c:v>8.6773255517631203</c:v>
                </c:pt>
                <c:pt idx="1">
                  <c:v>8.9563011231285703</c:v>
                </c:pt>
                <c:pt idx="2">
                  <c:v>9.0737027595634707</c:v>
                </c:pt>
                <c:pt idx="3">
                  <c:v>9.0765970075769697</c:v>
                </c:pt>
                <c:pt idx="4">
                  <c:v>9.0748169236612597</c:v>
                </c:pt>
                <c:pt idx="5">
                  <c:v>9.0652798777696209</c:v>
                </c:pt>
              </c:numCache>
            </c:numRef>
          </c:val>
          <c:smooth val="0"/>
          <c:extLst>
            <c:ext xmlns:c16="http://schemas.microsoft.com/office/drawing/2014/chart" uri="{C3380CC4-5D6E-409C-BE32-E72D297353CC}">
              <c16:uniqueId val="{00000006-8939-48A8-A5FE-81E0ECC1F458}"/>
            </c:ext>
          </c:extLst>
        </c:ser>
        <c:ser>
          <c:idx val="1"/>
          <c:order val="1"/>
          <c:tx>
            <c:strRef>
              <c:f>'GEN pretraining losses'!$B$3</c:f>
              <c:strCache>
                <c:ptCount val="1"/>
                <c:pt idx="0">
                  <c:v>Validation</c:v>
                </c:pt>
              </c:strCache>
            </c:strRef>
          </c:tx>
          <c:spPr>
            <a:ln w="28575" cap="rnd">
              <a:solidFill>
                <a:schemeClr val="accent2"/>
              </a:solidFill>
              <a:round/>
            </a:ln>
            <a:effectLst/>
          </c:spPr>
          <c:marker>
            <c:symbol val="none"/>
          </c:marker>
          <c:dLbls>
            <c:dLbl>
              <c:idx val="0"/>
              <c:layout>
                <c:manualLayout>
                  <c:x val="2.8439236554283584E-2"/>
                  <c:y val="-1.68728908886389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939-48A8-A5FE-81E0ECC1F458}"/>
                </c:ext>
              </c:extLst>
            </c:dLbl>
            <c:dLbl>
              <c:idx val="1"/>
              <c:layout>
                <c:manualLayout>
                  <c:x val="-4.0139317061676553E-2"/>
                  <c:y val="0.1045134645939041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939-48A8-A5FE-81E0ECC1F458}"/>
                </c:ext>
              </c:extLst>
            </c:dLbl>
            <c:dLbl>
              <c:idx val="2"/>
              <c:layout>
                <c:manualLayout>
                  <c:x val="-6.2998834933663289E-2"/>
                  <c:y val="0.1319201107055862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939-48A8-A5FE-81E0ECC1F458}"/>
                </c:ext>
              </c:extLst>
            </c:dLbl>
            <c:dLbl>
              <c:idx val="3"/>
              <c:layout>
                <c:manualLayout>
                  <c:x val="-6.7155110910388074E-2"/>
                  <c:y val="0.111365126121824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939-48A8-A5FE-81E0ECC1F458}"/>
                </c:ext>
              </c:extLst>
            </c:dLbl>
            <c:dLbl>
              <c:idx val="4"/>
              <c:layout>
                <c:manualLayout>
                  <c:x val="-5.4686282980213663E-2"/>
                  <c:y val="0.1010876338299439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939-48A8-A5FE-81E0ECC1F458}"/>
                </c:ext>
              </c:extLst>
            </c:dLbl>
            <c:dLbl>
              <c:idx val="5"/>
              <c:layout>
                <c:manualLayout>
                  <c:x val="-4.8451869015126228E-2"/>
                  <c:y val="0.12849427994162599"/>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939-48A8-A5FE-81E0ECC1F45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 pretraining losses'!$C$1:$H$1</c:f>
              <c:strCache>
                <c:ptCount val="6"/>
                <c:pt idx="0">
                  <c:v>5K</c:v>
                </c:pt>
                <c:pt idx="1">
                  <c:v>10K</c:v>
                </c:pt>
                <c:pt idx="2">
                  <c:v>15K</c:v>
                </c:pt>
                <c:pt idx="3">
                  <c:v>20K</c:v>
                </c:pt>
                <c:pt idx="4">
                  <c:v>25K</c:v>
                </c:pt>
                <c:pt idx="5">
                  <c:v>30K</c:v>
                </c:pt>
              </c:strCache>
            </c:strRef>
          </c:cat>
          <c:val>
            <c:numRef>
              <c:f>'GEN pretraining losses'!$C$3:$H$3</c:f>
              <c:numCache>
                <c:formatCode>0.00000</c:formatCode>
                <c:ptCount val="6"/>
                <c:pt idx="0">
                  <c:v>8.6416986175945798</c:v>
                </c:pt>
                <c:pt idx="1">
                  <c:v>8.9401950522030091</c:v>
                </c:pt>
                <c:pt idx="2">
                  <c:v>9.0645184916780703</c:v>
                </c:pt>
                <c:pt idx="3">
                  <c:v>9.0803203671029191</c:v>
                </c:pt>
                <c:pt idx="4">
                  <c:v>9.0805487062170105</c:v>
                </c:pt>
                <c:pt idx="5">
                  <c:v>9.0713148533572507</c:v>
                </c:pt>
              </c:numCache>
            </c:numRef>
          </c:val>
          <c:smooth val="0"/>
          <c:extLst>
            <c:ext xmlns:c16="http://schemas.microsoft.com/office/drawing/2014/chart" uri="{C3380CC4-5D6E-409C-BE32-E72D297353CC}">
              <c16:uniqueId val="{0000000D-8939-48A8-A5FE-81E0ECC1F458}"/>
            </c:ext>
          </c:extLst>
        </c:ser>
        <c:dLbls>
          <c:dLblPos val="t"/>
          <c:showLegendKey val="0"/>
          <c:showVal val="1"/>
          <c:showCatName val="0"/>
          <c:showSerName val="0"/>
          <c:showPercent val="0"/>
          <c:showBubbleSize val="0"/>
        </c:dLbls>
        <c:smooth val="0"/>
        <c:axId val="1314583855"/>
        <c:axId val="1314758671"/>
      </c:lineChart>
      <c:catAx>
        <c:axId val="1314583855"/>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Dataset</a:t>
                </a:r>
                <a:r>
                  <a:rPr lang="en-IN" baseline="0"/>
                  <a:t> Size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758671"/>
        <c:crosses val="autoZero"/>
        <c:auto val="1"/>
        <c:lblAlgn val="ctr"/>
        <c:lblOffset val="100"/>
        <c:noMultiLvlLbl val="0"/>
      </c:catAx>
      <c:valAx>
        <c:axId val="1314758671"/>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Loss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583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ROUGE-L precision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'GAN Performance'!$I$2</c:f>
              <c:strCache>
                <c:ptCount val="1"/>
                <c:pt idx="0">
                  <c:v>With Pretrain</c:v>
                </c:pt>
              </c:strCache>
            </c:strRef>
          </c:tx>
          <c:spPr>
            <a:ln w="28575" cap="rnd">
              <a:solidFill>
                <a:schemeClr val="accent1"/>
              </a:solidFill>
              <a:round/>
            </a:ln>
            <a:effectLst/>
          </c:spPr>
          <c:marker>
            <c:symbol val="none"/>
          </c:marker>
          <c:cat>
            <c:strRef>
              <c:f>'GAN Performance'!$J$1:$O$1</c:f>
              <c:strCache>
                <c:ptCount val="6"/>
                <c:pt idx="0">
                  <c:v>5K</c:v>
                </c:pt>
                <c:pt idx="1">
                  <c:v>10K</c:v>
                </c:pt>
                <c:pt idx="2">
                  <c:v>15K</c:v>
                </c:pt>
                <c:pt idx="3">
                  <c:v>20K</c:v>
                </c:pt>
                <c:pt idx="4">
                  <c:v>25K</c:v>
                </c:pt>
                <c:pt idx="5">
                  <c:v>30K</c:v>
                </c:pt>
              </c:strCache>
            </c:strRef>
          </c:cat>
          <c:val>
            <c:numRef>
              <c:f>'GAN Performance'!$J$2:$O$2</c:f>
              <c:numCache>
                <c:formatCode>0.00000</c:formatCode>
                <c:ptCount val="6"/>
                <c:pt idx="0">
                  <c:v>7.0532103389720304E-4</c:v>
                </c:pt>
                <c:pt idx="1">
                  <c:v>6.2452380952380897E-4</c:v>
                </c:pt>
                <c:pt idx="2">
                  <c:v>7.1940476190476095E-4</c:v>
                </c:pt>
                <c:pt idx="3">
                  <c:v>9.0670634920634804E-4</c:v>
                </c:pt>
                <c:pt idx="4">
                  <c:v>9.4666666666666597E-4</c:v>
                </c:pt>
                <c:pt idx="5">
                  <c:v>1.4333333333333301E-3</c:v>
                </c:pt>
              </c:numCache>
            </c:numRef>
          </c:val>
          <c:smooth val="0"/>
          <c:extLst>
            <c:ext xmlns:c16="http://schemas.microsoft.com/office/drawing/2014/chart" uri="{C3380CC4-5D6E-409C-BE32-E72D297353CC}">
              <c16:uniqueId val="{00000000-3E26-48BA-A450-3E67E8F1FB63}"/>
            </c:ext>
          </c:extLst>
        </c:ser>
        <c:ser>
          <c:idx val="1"/>
          <c:order val="1"/>
          <c:tx>
            <c:strRef>
              <c:f>'GAN Performance'!$I$3</c:f>
              <c:strCache>
                <c:ptCount val="1"/>
                <c:pt idx="0">
                  <c:v>Without Pretrain</c:v>
                </c:pt>
              </c:strCache>
            </c:strRef>
          </c:tx>
          <c:spPr>
            <a:ln w="28575" cap="rnd">
              <a:solidFill>
                <a:schemeClr val="accent2"/>
              </a:solidFill>
              <a:round/>
            </a:ln>
            <a:effectLst/>
          </c:spPr>
          <c:marker>
            <c:symbol val="none"/>
          </c:marker>
          <c:cat>
            <c:strRef>
              <c:f>'GAN Performance'!$J$1:$O$1</c:f>
              <c:strCache>
                <c:ptCount val="6"/>
                <c:pt idx="0">
                  <c:v>5K</c:v>
                </c:pt>
                <c:pt idx="1">
                  <c:v>10K</c:v>
                </c:pt>
                <c:pt idx="2">
                  <c:v>15K</c:v>
                </c:pt>
                <c:pt idx="3">
                  <c:v>20K</c:v>
                </c:pt>
                <c:pt idx="4">
                  <c:v>25K</c:v>
                </c:pt>
                <c:pt idx="5">
                  <c:v>30K</c:v>
                </c:pt>
              </c:strCache>
            </c:strRef>
          </c:cat>
          <c:val>
            <c:numRef>
              <c:f>'GAN Performance'!$J$3:$O$3</c:f>
              <c:numCache>
                <c:formatCode>0.00000</c:formatCode>
                <c:ptCount val="6"/>
                <c:pt idx="0">
                  <c:v>7.2068654876487502E-4</c:v>
                </c:pt>
                <c:pt idx="1">
                  <c:v>6.6171428571428403E-4</c:v>
                </c:pt>
                <c:pt idx="2">
                  <c:v>6.6857142857142701E-4</c:v>
                </c:pt>
                <c:pt idx="3">
                  <c:v>7.8698412698412603E-4</c:v>
                </c:pt>
                <c:pt idx="4">
                  <c:v>7.1333333333333296E-4</c:v>
                </c:pt>
                <c:pt idx="5">
                  <c:v>9.7666666666666692E-4</c:v>
                </c:pt>
              </c:numCache>
            </c:numRef>
          </c:val>
          <c:smooth val="0"/>
          <c:extLst>
            <c:ext xmlns:c16="http://schemas.microsoft.com/office/drawing/2014/chart" uri="{C3380CC4-5D6E-409C-BE32-E72D297353CC}">
              <c16:uniqueId val="{00000001-3E26-48BA-A450-3E67E8F1FB63}"/>
            </c:ext>
          </c:extLst>
        </c:ser>
        <c:dLbls>
          <c:showLegendKey val="0"/>
          <c:showVal val="0"/>
          <c:showCatName val="0"/>
          <c:showSerName val="0"/>
          <c:showPercent val="0"/>
          <c:showBubbleSize val="0"/>
        </c:dLbls>
        <c:smooth val="0"/>
        <c:axId val="1968298864"/>
        <c:axId val="147422400"/>
      </c:lineChart>
      <c:catAx>
        <c:axId val="1968298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22400"/>
        <c:crosses val="autoZero"/>
        <c:auto val="1"/>
        <c:lblAlgn val="ctr"/>
        <c:lblOffset val="100"/>
        <c:noMultiLvlLbl val="0"/>
      </c:catAx>
      <c:valAx>
        <c:axId val="147422400"/>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8298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ROUGE-L recall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'GAN Performance'!$I$6</c:f>
              <c:strCache>
                <c:ptCount val="1"/>
                <c:pt idx="0">
                  <c:v>With Pretrain</c:v>
                </c:pt>
              </c:strCache>
            </c:strRef>
          </c:tx>
          <c:spPr>
            <a:ln w="28575" cap="rnd">
              <a:solidFill>
                <a:schemeClr val="accent1"/>
              </a:solidFill>
              <a:round/>
            </a:ln>
            <a:effectLst/>
          </c:spPr>
          <c:marker>
            <c:symbol val="none"/>
          </c:marker>
          <c:cat>
            <c:strRef>
              <c:f>'GAN Performance'!$J$5:$O$5</c:f>
              <c:strCache>
                <c:ptCount val="6"/>
                <c:pt idx="0">
                  <c:v>5K</c:v>
                </c:pt>
                <c:pt idx="1">
                  <c:v>10K</c:v>
                </c:pt>
                <c:pt idx="2">
                  <c:v>15K</c:v>
                </c:pt>
                <c:pt idx="3">
                  <c:v>20K</c:v>
                </c:pt>
                <c:pt idx="4">
                  <c:v>25K</c:v>
                </c:pt>
                <c:pt idx="5">
                  <c:v>30K</c:v>
                </c:pt>
              </c:strCache>
            </c:strRef>
          </c:cat>
          <c:val>
            <c:numRef>
              <c:f>'GAN Performance'!$J$6:$O$6</c:f>
              <c:numCache>
                <c:formatCode>0.00000</c:formatCode>
                <c:ptCount val="6"/>
                <c:pt idx="0">
                  <c:v>7.1234526926528203E-4</c:v>
                </c:pt>
                <c:pt idx="1">
                  <c:v>6.3533333333333204E-4</c:v>
                </c:pt>
                <c:pt idx="2">
                  <c:v>7.2839285714285595E-4</c:v>
                </c:pt>
                <c:pt idx="3">
                  <c:v>9.1222222222222095E-4</c:v>
                </c:pt>
                <c:pt idx="4">
                  <c:v>9.3083333333333299E-4</c:v>
                </c:pt>
                <c:pt idx="5">
                  <c:v>1.4009523809523799E-3</c:v>
                </c:pt>
              </c:numCache>
            </c:numRef>
          </c:val>
          <c:smooth val="0"/>
          <c:extLst>
            <c:ext xmlns:c16="http://schemas.microsoft.com/office/drawing/2014/chart" uri="{C3380CC4-5D6E-409C-BE32-E72D297353CC}">
              <c16:uniqueId val="{00000000-F2EA-4143-9EC1-D1928FFE3E01}"/>
            </c:ext>
          </c:extLst>
        </c:ser>
        <c:ser>
          <c:idx val="1"/>
          <c:order val="1"/>
          <c:tx>
            <c:strRef>
              <c:f>'GAN Performance'!$I$7</c:f>
              <c:strCache>
                <c:ptCount val="1"/>
                <c:pt idx="0">
                  <c:v>Without Pretrain</c:v>
                </c:pt>
              </c:strCache>
            </c:strRef>
          </c:tx>
          <c:spPr>
            <a:ln w="28575" cap="rnd">
              <a:solidFill>
                <a:schemeClr val="accent2"/>
              </a:solidFill>
              <a:round/>
            </a:ln>
            <a:effectLst/>
          </c:spPr>
          <c:marker>
            <c:symbol val="none"/>
          </c:marker>
          <c:cat>
            <c:strRef>
              <c:f>'GAN Performance'!$J$5:$O$5</c:f>
              <c:strCache>
                <c:ptCount val="6"/>
                <c:pt idx="0">
                  <c:v>5K</c:v>
                </c:pt>
                <c:pt idx="1">
                  <c:v>10K</c:v>
                </c:pt>
                <c:pt idx="2">
                  <c:v>15K</c:v>
                </c:pt>
                <c:pt idx="3">
                  <c:v>20K</c:v>
                </c:pt>
                <c:pt idx="4">
                  <c:v>25K</c:v>
                </c:pt>
                <c:pt idx="5">
                  <c:v>30K</c:v>
                </c:pt>
              </c:strCache>
            </c:strRef>
          </c:cat>
          <c:val>
            <c:numRef>
              <c:f>'GAN Performance'!$J$7:$O$7</c:f>
              <c:numCache>
                <c:formatCode>0.00000</c:formatCode>
                <c:ptCount val="6"/>
                <c:pt idx="0">
                  <c:v>7.2402306056471304E-4</c:v>
                </c:pt>
                <c:pt idx="1">
                  <c:v>6.6552380952380899E-4</c:v>
                </c:pt>
                <c:pt idx="2">
                  <c:v>6.71249999999999E-4</c:v>
                </c:pt>
                <c:pt idx="3">
                  <c:v>8.0333333333333298E-4</c:v>
                </c:pt>
                <c:pt idx="4">
                  <c:v>7.0166666666666695E-4</c:v>
                </c:pt>
                <c:pt idx="5">
                  <c:v>9.6595238095238103E-4</c:v>
                </c:pt>
              </c:numCache>
            </c:numRef>
          </c:val>
          <c:smooth val="0"/>
          <c:extLst>
            <c:ext xmlns:c16="http://schemas.microsoft.com/office/drawing/2014/chart" uri="{C3380CC4-5D6E-409C-BE32-E72D297353CC}">
              <c16:uniqueId val="{00000001-F2EA-4143-9EC1-D1928FFE3E01}"/>
            </c:ext>
          </c:extLst>
        </c:ser>
        <c:dLbls>
          <c:showLegendKey val="0"/>
          <c:showVal val="0"/>
          <c:showCatName val="0"/>
          <c:showSerName val="0"/>
          <c:showPercent val="0"/>
          <c:showBubbleSize val="0"/>
        </c:dLbls>
        <c:smooth val="0"/>
        <c:axId val="2012870688"/>
        <c:axId val="1870952336"/>
      </c:lineChart>
      <c:catAx>
        <c:axId val="201287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952336"/>
        <c:crosses val="autoZero"/>
        <c:auto val="1"/>
        <c:lblAlgn val="ctr"/>
        <c:lblOffset val="100"/>
        <c:noMultiLvlLbl val="0"/>
      </c:catAx>
      <c:valAx>
        <c:axId val="1870952336"/>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2870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ROUGE-L f-measure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'GAN Performance'!$I$10</c:f>
              <c:strCache>
                <c:ptCount val="1"/>
                <c:pt idx="0">
                  <c:v>With Pretrain</c:v>
                </c:pt>
              </c:strCache>
            </c:strRef>
          </c:tx>
          <c:spPr>
            <a:ln w="28575" cap="rnd">
              <a:solidFill>
                <a:schemeClr val="accent1"/>
              </a:solidFill>
              <a:round/>
            </a:ln>
            <a:effectLst/>
          </c:spPr>
          <c:marker>
            <c:symbol val="none"/>
          </c:marker>
          <c:cat>
            <c:strRef>
              <c:f>'GAN Performance'!$J$9:$O$9</c:f>
              <c:strCache>
                <c:ptCount val="6"/>
                <c:pt idx="0">
                  <c:v>5K</c:v>
                </c:pt>
                <c:pt idx="1">
                  <c:v>10K</c:v>
                </c:pt>
                <c:pt idx="2">
                  <c:v>15K</c:v>
                </c:pt>
                <c:pt idx="3">
                  <c:v>20K</c:v>
                </c:pt>
                <c:pt idx="4">
                  <c:v>25K</c:v>
                </c:pt>
                <c:pt idx="5">
                  <c:v>30K</c:v>
                </c:pt>
              </c:strCache>
            </c:strRef>
          </c:cat>
          <c:val>
            <c:numRef>
              <c:f>'GAN Performance'!$J$10:$O$10</c:f>
              <c:numCache>
                <c:formatCode>0.00000</c:formatCode>
                <c:ptCount val="6"/>
                <c:pt idx="0">
                  <c:v>7.0416178945883502E-4</c:v>
                </c:pt>
                <c:pt idx="1">
                  <c:v>6.2491530691530597E-4</c:v>
                </c:pt>
                <c:pt idx="2">
                  <c:v>7.1721250971250902E-4</c:v>
                </c:pt>
                <c:pt idx="3">
                  <c:v>9.0416620416620302E-4</c:v>
                </c:pt>
                <c:pt idx="4">
                  <c:v>9.3232323232323095E-4</c:v>
                </c:pt>
                <c:pt idx="5">
                  <c:v>1.4101320901320901E-3</c:v>
                </c:pt>
              </c:numCache>
            </c:numRef>
          </c:val>
          <c:smooth val="0"/>
          <c:extLst>
            <c:ext xmlns:c16="http://schemas.microsoft.com/office/drawing/2014/chart" uri="{C3380CC4-5D6E-409C-BE32-E72D297353CC}">
              <c16:uniqueId val="{00000000-13D3-4A83-98AA-B1F45F7F0ED4}"/>
            </c:ext>
          </c:extLst>
        </c:ser>
        <c:ser>
          <c:idx val="1"/>
          <c:order val="1"/>
          <c:tx>
            <c:strRef>
              <c:f>'GAN Performance'!$I$11</c:f>
              <c:strCache>
                <c:ptCount val="1"/>
                <c:pt idx="0">
                  <c:v>Without Pretrain</c:v>
                </c:pt>
              </c:strCache>
            </c:strRef>
          </c:tx>
          <c:spPr>
            <a:ln w="28575" cap="rnd">
              <a:solidFill>
                <a:schemeClr val="accent2"/>
              </a:solidFill>
              <a:round/>
            </a:ln>
            <a:effectLst/>
          </c:spPr>
          <c:marker>
            <c:symbol val="none"/>
          </c:marker>
          <c:cat>
            <c:strRef>
              <c:f>'GAN Performance'!$J$9:$O$9</c:f>
              <c:strCache>
                <c:ptCount val="6"/>
                <c:pt idx="0">
                  <c:v>5K</c:v>
                </c:pt>
                <c:pt idx="1">
                  <c:v>10K</c:v>
                </c:pt>
                <c:pt idx="2">
                  <c:v>15K</c:v>
                </c:pt>
                <c:pt idx="3">
                  <c:v>20K</c:v>
                </c:pt>
                <c:pt idx="4">
                  <c:v>25K</c:v>
                </c:pt>
                <c:pt idx="5">
                  <c:v>30K</c:v>
                </c:pt>
              </c:strCache>
            </c:strRef>
          </c:cat>
          <c:val>
            <c:numRef>
              <c:f>'GAN Performance'!$J$11:$O$11</c:f>
              <c:numCache>
                <c:formatCode>0.00000</c:formatCode>
                <c:ptCount val="6"/>
                <c:pt idx="0">
                  <c:v>7.1702584148651202E-4</c:v>
                </c:pt>
                <c:pt idx="1">
                  <c:v>6.5873348873348803E-4</c:v>
                </c:pt>
                <c:pt idx="2">
                  <c:v>6.6487373737373603E-4</c:v>
                </c:pt>
                <c:pt idx="3">
                  <c:v>7.8896658896658795E-4</c:v>
                </c:pt>
                <c:pt idx="4">
                  <c:v>7.0429292929292898E-4</c:v>
                </c:pt>
                <c:pt idx="5">
                  <c:v>9.6730380730380701E-4</c:v>
                </c:pt>
              </c:numCache>
            </c:numRef>
          </c:val>
          <c:smooth val="0"/>
          <c:extLst>
            <c:ext xmlns:c16="http://schemas.microsoft.com/office/drawing/2014/chart" uri="{C3380CC4-5D6E-409C-BE32-E72D297353CC}">
              <c16:uniqueId val="{00000001-13D3-4A83-98AA-B1F45F7F0ED4}"/>
            </c:ext>
          </c:extLst>
        </c:ser>
        <c:dLbls>
          <c:showLegendKey val="0"/>
          <c:showVal val="0"/>
          <c:showCatName val="0"/>
          <c:showSerName val="0"/>
          <c:showPercent val="0"/>
          <c:showBubbleSize val="0"/>
        </c:dLbls>
        <c:smooth val="0"/>
        <c:axId val="2017484736"/>
        <c:axId val="1870948496"/>
      </c:lineChart>
      <c:catAx>
        <c:axId val="2017484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948496"/>
        <c:crosses val="autoZero"/>
        <c:auto val="1"/>
        <c:lblAlgn val="ctr"/>
        <c:lblOffset val="100"/>
        <c:noMultiLvlLbl val="0"/>
      </c:catAx>
      <c:valAx>
        <c:axId val="1870948496"/>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484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'GAN Training'!$B$2</c:f>
              <c:strCache>
                <c:ptCount val="1"/>
                <c:pt idx="0">
                  <c:v>Pretrained Generator</c:v>
                </c:pt>
              </c:strCache>
            </c:strRef>
          </c:tx>
          <c:spPr>
            <a:ln w="28575" cap="rnd">
              <a:solidFill>
                <a:schemeClr val="accent1"/>
              </a:solidFill>
              <a:round/>
            </a:ln>
            <a:effectLst/>
          </c:spPr>
          <c:marker>
            <c:symbol val="none"/>
          </c:marker>
          <c:dLbls>
            <c:dLbl>
              <c:idx val="0"/>
              <c:layout>
                <c:manualLayout>
                  <c:x val="-4.4861584565648809E-2"/>
                  <c:y val="5.40855122488744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ABF-4ED5-9FD6-15953D7597FC}"/>
                </c:ext>
              </c:extLst>
            </c:dLbl>
            <c:dLbl>
              <c:idx val="1"/>
              <c:layout>
                <c:manualLayout>
                  <c:x val="-3.2158332533128525E-2"/>
                  <c:y val="8.18890340282997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BF-4ED5-9FD6-15953D7597FC}"/>
                </c:ext>
              </c:extLst>
            </c:dLbl>
            <c:dLbl>
              <c:idx val="2"/>
              <c:layout>
                <c:manualLayout>
                  <c:x val="-3.2158332533128484E-2"/>
                  <c:y val="5.71747924465882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ABF-4ED5-9FD6-15953D7597FC}"/>
                </c:ext>
              </c:extLst>
            </c:dLbl>
            <c:dLbl>
              <c:idx val="3"/>
              <c:layout>
                <c:manualLayout>
                  <c:x val="-3.7239633346136614E-2"/>
                  <c:y val="5.09962320511604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BF-4ED5-9FD6-15953D7597FC}"/>
                </c:ext>
              </c:extLst>
            </c:dLbl>
            <c:dLbl>
              <c:idx val="4"/>
              <c:layout>
                <c:manualLayout>
                  <c:x val="-2.1995730907112314E-2"/>
                  <c:y val="7.26211934351579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BF-4ED5-9FD6-15953D7597FC}"/>
                </c:ext>
              </c:extLst>
            </c:dLbl>
            <c:dLbl>
              <c:idx val="5"/>
              <c:layout>
                <c:manualLayout>
                  <c:x val="4.6810983611804621E-3"/>
                  <c:y val="1.701414987630716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BF-4ED5-9FD6-15953D7597F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'GAN Training'!$C$1:$H$1</c:f>
              <c:strCache>
                <c:ptCount val="6"/>
                <c:pt idx="0">
                  <c:v>5K</c:v>
                </c:pt>
                <c:pt idx="1">
                  <c:v>10K</c:v>
                </c:pt>
                <c:pt idx="2">
                  <c:v>15K</c:v>
                </c:pt>
                <c:pt idx="3">
                  <c:v>20K</c:v>
                </c:pt>
                <c:pt idx="4">
                  <c:v>25K</c:v>
                </c:pt>
                <c:pt idx="5">
                  <c:v>30K</c:v>
                </c:pt>
              </c:strCache>
            </c:strRef>
          </c:cat>
          <c:val>
            <c:numRef>
              <c:f>'GAN Training'!$C$2:$H$2</c:f>
              <c:numCache>
                <c:formatCode>0.00000</c:formatCode>
                <c:ptCount val="6"/>
                <c:pt idx="0">
                  <c:v>0.62950224633145502</c:v>
                </c:pt>
                <c:pt idx="1">
                  <c:v>0.46600979583063701</c:v>
                </c:pt>
                <c:pt idx="2">
                  <c:v>0.51441399982664404</c:v>
                </c:pt>
                <c:pt idx="3">
                  <c:v>0.39292078952800802</c:v>
                </c:pt>
                <c:pt idx="4">
                  <c:v>0.57056466855322596</c:v>
                </c:pt>
                <c:pt idx="5">
                  <c:v>0.34852161200865001</c:v>
                </c:pt>
              </c:numCache>
            </c:numRef>
          </c:val>
          <c:smooth val="0"/>
          <c:extLst>
            <c:ext xmlns:c16="http://schemas.microsoft.com/office/drawing/2014/chart" uri="{C3380CC4-5D6E-409C-BE32-E72D297353CC}">
              <c16:uniqueId val="{00000006-AABF-4ED5-9FD6-15953D7597FC}"/>
            </c:ext>
          </c:extLst>
        </c:ser>
        <c:ser>
          <c:idx val="2"/>
          <c:order val="1"/>
          <c:tx>
            <c:strRef>
              <c:f>'GAN Training'!$B$3</c:f>
              <c:strCache>
                <c:ptCount val="1"/>
                <c:pt idx="0">
                  <c:v>Untrained Generator</c:v>
                </c:pt>
              </c:strCache>
            </c:strRef>
          </c:tx>
          <c:spPr>
            <a:ln w="28575" cap="rnd">
              <a:solidFill>
                <a:schemeClr val="accent3"/>
              </a:solidFill>
              <a:round/>
            </a:ln>
            <a:effectLst/>
          </c:spPr>
          <c:marker>
            <c:symbol val="none"/>
          </c:marker>
          <c:dLbls>
            <c:dLbl>
              <c:idx val="0"/>
              <c:layout>
                <c:manualLayout>
                  <c:x val="-2.3266056110364253E-2"/>
                  <c:y val="-9.41999372413944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BF-4ED5-9FD6-15953D7597FC}"/>
                </c:ext>
              </c:extLst>
            </c:dLbl>
            <c:dLbl>
              <c:idx val="1"/>
              <c:layout>
                <c:manualLayout>
                  <c:x val="-6.7518284680878771E-3"/>
                  <c:y val="-9.728921743910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ABF-4ED5-9FD6-15953D7597FC}"/>
                </c:ext>
              </c:extLst>
            </c:dLbl>
            <c:dLbl>
              <c:idx val="2"/>
              <c:layout>
                <c:manualLayout>
                  <c:x val="1.7384350393700787E-2"/>
                  <c:y val="-7.25749758573968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BF-4ED5-9FD6-15953D7597FC}"/>
                </c:ext>
              </c:extLst>
            </c:dLbl>
            <c:dLbl>
              <c:idx val="3"/>
              <c:layout>
                <c:manualLayout>
                  <c:x val="-3.0888007329876448E-2"/>
                  <c:y val="-6.94856956596829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ABF-4ED5-9FD6-15953D7597FC}"/>
                </c:ext>
              </c:extLst>
            </c:dLbl>
            <c:dLbl>
              <c:idx val="4"/>
              <c:layout>
                <c:manualLayout>
                  <c:x val="-3.7239633346136614E-2"/>
                  <c:y val="-0.1065570580322501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BF-4ED5-9FD6-15953D7597FC}"/>
                </c:ext>
              </c:extLst>
            </c:dLbl>
            <c:dLbl>
              <c:idx val="5"/>
              <c:layout>
                <c:manualLayout>
                  <c:x val="-2.0725405703860188E-2"/>
                  <c:y val="-6.63964154619690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ABF-4ED5-9FD6-15953D7597F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'GAN Training'!$C$1:$H$1</c:f>
              <c:strCache>
                <c:ptCount val="6"/>
                <c:pt idx="0">
                  <c:v>5K</c:v>
                </c:pt>
                <c:pt idx="1">
                  <c:v>10K</c:v>
                </c:pt>
                <c:pt idx="2">
                  <c:v>15K</c:v>
                </c:pt>
                <c:pt idx="3">
                  <c:v>20K</c:v>
                </c:pt>
                <c:pt idx="4">
                  <c:v>25K</c:v>
                </c:pt>
                <c:pt idx="5">
                  <c:v>30K</c:v>
                </c:pt>
              </c:strCache>
            </c:strRef>
          </c:cat>
          <c:val>
            <c:numRef>
              <c:f>'GAN Training'!$C$3:$H$3</c:f>
              <c:numCache>
                <c:formatCode>0.00000</c:formatCode>
                <c:ptCount val="6"/>
                <c:pt idx="0">
                  <c:v>0.96101500824136199</c:v>
                </c:pt>
                <c:pt idx="1">
                  <c:v>0.98804231651891505</c:v>
                </c:pt>
                <c:pt idx="2">
                  <c:v>0.98538025384289796</c:v>
                </c:pt>
                <c:pt idx="3">
                  <c:v>0.99218005433965795</c:v>
                </c:pt>
                <c:pt idx="4">
                  <c:v>0.99572123642840704</c:v>
                </c:pt>
                <c:pt idx="5">
                  <c:v>0.99530563830952601</c:v>
                </c:pt>
              </c:numCache>
            </c:numRef>
          </c:val>
          <c:smooth val="0"/>
          <c:extLst>
            <c:ext xmlns:c16="http://schemas.microsoft.com/office/drawing/2014/chart" uri="{C3380CC4-5D6E-409C-BE32-E72D297353CC}">
              <c16:uniqueId val="{0000000D-AABF-4ED5-9FD6-15953D7597FC}"/>
            </c:ext>
          </c:extLst>
        </c:ser>
        <c:ser>
          <c:idx val="1"/>
          <c:order val="2"/>
          <c:tx>
            <c:strRef>
              <c:f>'GAN Training'!$B$4</c:f>
              <c:strCache>
                <c:ptCount val="1"/>
                <c:pt idx="0">
                  <c:v>Pretrained Discriminator</c:v>
                </c:pt>
              </c:strCache>
            </c:strRef>
          </c:tx>
          <c:spPr>
            <a:ln w="28575" cap="rnd">
              <a:solidFill>
                <a:schemeClr val="accent2"/>
              </a:solidFill>
              <a:round/>
            </a:ln>
            <a:effectLst/>
          </c:spPr>
          <c:marker>
            <c:symbol val="none"/>
          </c:marker>
          <c:dLbls>
            <c:dLbl>
              <c:idx val="0"/>
              <c:layout>
                <c:manualLayout>
                  <c:x val="-4.8672560175404903E-2"/>
                  <c:y val="-9.1110657043680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AABF-4ED5-9FD6-15953D7597FC}"/>
                </c:ext>
              </c:extLst>
            </c:dLbl>
            <c:dLbl>
              <c:idx val="1"/>
              <c:layout>
                <c:manualLayout>
                  <c:x val="-1.183312928109596E-2"/>
                  <c:y val="5.71747924465882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AABF-4ED5-9FD6-15953D7597FC}"/>
                </c:ext>
              </c:extLst>
            </c:dLbl>
            <c:dLbl>
              <c:idx val="2"/>
              <c:layout>
                <c:manualLayout>
                  <c:x val="-3.2158332533128484E-2"/>
                  <c:y val="5.40855122488743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AABF-4ED5-9FD6-15953D7597FC}"/>
                </c:ext>
              </c:extLst>
            </c:dLbl>
            <c:dLbl>
              <c:idx val="3"/>
              <c:layout>
                <c:manualLayout>
                  <c:x val="1.2303049580692657E-2"/>
                  <c:y val="3.554983106259070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AABF-4ED5-9FD6-15953D7597FC}"/>
                </c:ext>
              </c:extLst>
            </c:dLbl>
            <c:dLbl>
              <c:idx val="4"/>
              <c:layout>
                <c:manualLayout>
                  <c:x val="-1.5644104890852151E-2"/>
                  <c:y val="5.0996232051160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AABF-4ED5-9FD6-15953D7597FC}"/>
                </c:ext>
              </c:extLst>
            </c:dLbl>
            <c:dLbl>
              <c:idx val="5"/>
              <c:layout>
                <c:manualLayout>
                  <c:x val="-1.691443009410409E-2"/>
                  <c:y val="6.33533528420161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AABF-4ED5-9FD6-15953D7597F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'GAN Training'!$C$1:$H$1</c:f>
              <c:strCache>
                <c:ptCount val="6"/>
                <c:pt idx="0">
                  <c:v>5K</c:v>
                </c:pt>
                <c:pt idx="1">
                  <c:v>10K</c:v>
                </c:pt>
                <c:pt idx="2">
                  <c:v>15K</c:v>
                </c:pt>
                <c:pt idx="3">
                  <c:v>20K</c:v>
                </c:pt>
                <c:pt idx="4">
                  <c:v>25K</c:v>
                </c:pt>
                <c:pt idx="5">
                  <c:v>30K</c:v>
                </c:pt>
              </c:strCache>
            </c:strRef>
          </c:cat>
          <c:val>
            <c:numRef>
              <c:f>'GAN Training'!$C$4:$H$4</c:f>
              <c:numCache>
                <c:formatCode>0.00000</c:formatCode>
                <c:ptCount val="6"/>
                <c:pt idx="0">
                  <c:v>0.17968267079331199</c:v>
                </c:pt>
                <c:pt idx="1">
                  <c:v>0.81964824593920504</c:v>
                </c:pt>
                <c:pt idx="2">
                  <c:v>0.78869589469041101</c:v>
                </c:pt>
                <c:pt idx="3">
                  <c:v>0.83022113605783798</c:v>
                </c:pt>
                <c:pt idx="4">
                  <c:v>0.92502174767576195</c:v>
                </c:pt>
                <c:pt idx="5">
                  <c:v>0.94421772542660898</c:v>
                </c:pt>
              </c:numCache>
            </c:numRef>
          </c:val>
          <c:smooth val="0"/>
          <c:extLst>
            <c:ext xmlns:c16="http://schemas.microsoft.com/office/drawing/2014/chart" uri="{C3380CC4-5D6E-409C-BE32-E72D297353CC}">
              <c16:uniqueId val="{00000014-AABF-4ED5-9FD6-15953D7597FC}"/>
            </c:ext>
          </c:extLst>
        </c:ser>
        <c:ser>
          <c:idx val="3"/>
          <c:order val="3"/>
          <c:tx>
            <c:strRef>
              <c:f>'GAN Training'!$B$5</c:f>
              <c:strCache>
                <c:ptCount val="1"/>
                <c:pt idx="0">
                  <c:v>Untrained Discriminator</c:v>
                </c:pt>
              </c:strCache>
            </c:strRef>
          </c:tx>
          <c:spPr>
            <a:ln w="28575" cap="rnd">
              <a:solidFill>
                <a:schemeClr val="accent4"/>
              </a:solidFill>
              <a:round/>
            </a:ln>
            <a:effectLst/>
          </c:spPr>
          <c:marker>
            <c:symbol val="none"/>
          </c:marker>
          <c:dLbls>
            <c:dLbl>
              <c:idx val="0"/>
              <c:layout>
                <c:manualLayout>
                  <c:x val="3.3898578035977213E-2"/>
                  <c:y val="-5.7128574868827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AABF-4ED5-9FD6-15953D7597FC}"/>
                </c:ext>
              </c:extLst>
            </c:dLbl>
            <c:dLbl>
              <c:idx val="1"/>
              <c:layout>
                <c:manualLayout>
                  <c:x val="3.4107731579283832E-3"/>
                  <c:y val="-6.948569565968305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AABF-4ED5-9FD6-15953D7597FC}"/>
                </c:ext>
              </c:extLst>
            </c:dLbl>
            <c:dLbl>
              <c:idx val="2"/>
              <c:layout>
                <c:manualLayout>
                  <c:x val="-4.3591259362396773E-2"/>
                  <c:y val="-5.40392946711132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AABF-4ED5-9FD6-15953D7597FC}"/>
                </c:ext>
              </c:extLst>
            </c:dLbl>
            <c:dLbl>
              <c:idx val="3"/>
              <c:layout>
                <c:manualLayout>
                  <c:x val="-1.691443009410409E-2"/>
                  <c:y val="-5.712857486882733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AABF-4ED5-9FD6-15953D7597FC}"/>
                </c:ext>
              </c:extLst>
            </c:dLbl>
            <c:dLbl>
              <c:idx val="4"/>
              <c:layout>
                <c:manualLayout>
                  <c:x val="-2.9617682126624509E-2"/>
                  <c:y val="-7.87535362528247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AABF-4ED5-9FD6-15953D7597FC}"/>
                </c:ext>
              </c:extLst>
            </c:dLbl>
            <c:dLbl>
              <c:idx val="5"/>
              <c:layout>
                <c:manualLayout>
                  <c:x val="-5.7564836598169133E-2"/>
                  <c:y val="-6.94856956596829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AABF-4ED5-9FD6-15953D7597F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'GAN Training'!$C$1:$H$1</c:f>
              <c:strCache>
                <c:ptCount val="6"/>
                <c:pt idx="0">
                  <c:v>5K</c:v>
                </c:pt>
                <c:pt idx="1">
                  <c:v>10K</c:v>
                </c:pt>
                <c:pt idx="2">
                  <c:v>15K</c:v>
                </c:pt>
                <c:pt idx="3">
                  <c:v>20K</c:v>
                </c:pt>
                <c:pt idx="4">
                  <c:v>25K</c:v>
                </c:pt>
                <c:pt idx="5">
                  <c:v>30K</c:v>
                </c:pt>
              </c:strCache>
            </c:strRef>
          </c:cat>
          <c:val>
            <c:numRef>
              <c:f>'GAN Training'!$C$5:$H$5</c:f>
              <c:numCache>
                <c:formatCode>0.00000</c:formatCode>
                <c:ptCount val="6"/>
                <c:pt idx="0">
                  <c:v>6.8304718822386104E-2</c:v>
                </c:pt>
                <c:pt idx="1">
                  <c:v>2.20797955749234E-2</c:v>
                </c:pt>
                <c:pt idx="2">
                  <c:v>2.6871687306676099E-2</c:v>
                </c:pt>
                <c:pt idx="3">
                  <c:v>1.2022415294568999E-2</c:v>
                </c:pt>
                <c:pt idx="4">
                  <c:v>7.7729239772314097E-3</c:v>
                </c:pt>
                <c:pt idx="5">
                  <c:v>8.89733439731334E-3</c:v>
                </c:pt>
              </c:numCache>
            </c:numRef>
          </c:val>
          <c:smooth val="0"/>
          <c:extLst>
            <c:ext xmlns:c16="http://schemas.microsoft.com/office/drawing/2014/chart" uri="{C3380CC4-5D6E-409C-BE32-E72D297353CC}">
              <c16:uniqueId val="{0000001B-AABF-4ED5-9FD6-15953D7597FC}"/>
            </c:ext>
          </c:extLst>
        </c:ser>
        <c:dLbls>
          <c:dLblPos val="t"/>
          <c:showLegendKey val="0"/>
          <c:showVal val="1"/>
          <c:showCatName val="0"/>
          <c:showSerName val="0"/>
          <c:showPercent val="0"/>
          <c:showBubbleSize val="0"/>
        </c:dLbls>
        <c:smooth val="0"/>
        <c:axId val="1253484447"/>
        <c:axId val="1316339791"/>
      </c:lineChart>
      <c:catAx>
        <c:axId val="1253484447"/>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kern="1200" baseline="0">
                    <a:solidFill>
                      <a:sysClr val="windowText" lastClr="000000">
                        <a:lumMod val="65000"/>
                        <a:lumOff val="35000"/>
                      </a:sysClr>
                    </a:solidFill>
                  </a:rPr>
                  <a:t>Dataset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6339791"/>
        <c:crosses val="autoZero"/>
        <c:auto val="1"/>
        <c:lblAlgn val="ctr"/>
        <c:lblOffset val="100"/>
        <c:noMultiLvlLbl val="0"/>
      </c:catAx>
      <c:valAx>
        <c:axId val="1316339791"/>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800" b="0" i="0" u="none" strike="noStrike" kern="1200" baseline="0">
                    <a:solidFill>
                      <a:sysClr val="windowText" lastClr="000000">
                        <a:lumMod val="65000"/>
                        <a:lumOff val="35000"/>
                      </a:sysClr>
                    </a:solidFill>
                  </a:rPr>
                  <a:t>Loss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3484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'GAN Validation'!$B$2</c:f>
              <c:strCache>
                <c:ptCount val="1"/>
                <c:pt idx="0">
                  <c:v>Pretrained Generator</c:v>
                </c:pt>
              </c:strCache>
            </c:strRef>
          </c:tx>
          <c:spPr>
            <a:ln w="28575" cap="rnd">
              <a:solidFill>
                <a:schemeClr val="accent1"/>
              </a:solidFill>
              <a:round/>
            </a:ln>
            <a:effectLst/>
          </c:spPr>
          <c:marker>
            <c:symbol val="none"/>
          </c:marker>
          <c:dLbls>
            <c:dLbl>
              <c:idx val="0"/>
              <c:layout>
                <c:manualLayout>
                  <c:x val="-3.4206337103988765E-2"/>
                  <c:y val="-9.211936529272350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9B-411B-83D6-A6783AB0E52E}"/>
                </c:ext>
              </c:extLst>
            </c:dLbl>
            <c:dLbl>
              <c:idx val="1"/>
              <c:layout>
                <c:manualLayout>
                  <c:x val="-3.4206337103988814E-2"/>
                  <c:y val="-9.21193652927234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9B-411B-83D6-A6783AB0E52E}"/>
                </c:ext>
              </c:extLst>
            </c:dLbl>
            <c:dLbl>
              <c:idx val="2"/>
              <c:layout>
                <c:manualLayout>
                  <c:x val="-2.9804928653284535E-2"/>
                  <c:y val="-9.21193652927234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F9B-411B-83D6-A6783AB0E52E}"/>
                </c:ext>
              </c:extLst>
            </c:dLbl>
            <c:dLbl>
              <c:idx val="3"/>
              <c:layout>
                <c:manualLayout>
                  <c:x val="-3.5673473254223501E-2"/>
                  <c:y val="-8.24200442451968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9B-411B-83D6-A6783AB0E52E}"/>
                </c:ext>
              </c:extLst>
            </c:dLbl>
            <c:dLbl>
              <c:idx val="4"/>
              <c:layout>
                <c:manualLayout>
                  <c:x val="-3.4206337103988765E-2"/>
                  <c:y val="-6.30214021501434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F9B-411B-83D6-A6783AB0E52E}"/>
                </c:ext>
              </c:extLst>
            </c:dLbl>
            <c:dLbl>
              <c:idx val="5"/>
              <c:layout>
                <c:manualLayout>
                  <c:x val="-4.0074881704927623E-2"/>
                  <c:y val="-8.8886258276881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9B-411B-83D6-A6783AB0E52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'GAN Validation'!$C$1:$H$1</c:f>
              <c:strCache>
                <c:ptCount val="6"/>
                <c:pt idx="0">
                  <c:v>5K</c:v>
                </c:pt>
                <c:pt idx="1">
                  <c:v>10K</c:v>
                </c:pt>
                <c:pt idx="2">
                  <c:v>15K</c:v>
                </c:pt>
                <c:pt idx="3">
                  <c:v>20K</c:v>
                </c:pt>
                <c:pt idx="4">
                  <c:v>25K</c:v>
                </c:pt>
                <c:pt idx="5">
                  <c:v>30K</c:v>
                </c:pt>
              </c:strCache>
            </c:strRef>
          </c:cat>
          <c:val>
            <c:numRef>
              <c:f>'GAN Validation'!$C$2:$H$2</c:f>
              <c:numCache>
                <c:formatCode>0.00000</c:formatCode>
                <c:ptCount val="6"/>
                <c:pt idx="0">
                  <c:v>0.65490132385066502</c:v>
                </c:pt>
                <c:pt idx="1">
                  <c:v>0.462146347897742</c:v>
                </c:pt>
                <c:pt idx="2">
                  <c:v>0.52315138776268799</c:v>
                </c:pt>
                <c:pt idx="3">
                  <c:v>0.35612597914956401</c:v>
                </c:pt>
                <c:pt idx="4">
                  <c:v>0.554535275220849</c:v>
                </c:pt>
                <c:pt idx="5">
                  <c:v>0.32423704084592397</c:v>
                </c:pt>
              </c:numCache>
            </c:numRef>
          </c:val>
          <c:smooth val="0"/>
          <c:extLst>
            <c:ext xmlns:c16="http://schemas.microsoft.com/office/drawing/2014/chart" uri="{C3380CC4-5D6E-409C-BE32-E72D297353CC}">
              <c16:uniqueId val="{00000006-AF9B-411B-83D6-A6783AB0E52E}"/>
            </c:ext>
          </c:extLst>
        </c:ser>
        <c:ser>
          <c:idx val="2"/>
          <c:order val="1"/>
          <c:tx>
            <c:strRef>
              <c:f>'GAN Validation'!$B$4</c:f>
              <c:strCache>
                <c:ptCount val="1"/>
                <c:pt idx="0">
                  <c:v>Untrained Generator</c:v>
                </c:pt>
              </c:strCache>
            </c:strRef>
          </c:tx>
          <c:spPr>
            <a:ln w="28575" cap="rnd">
              <a:solidFill>
                <a:schemeClr val="accent3"/>
              </a:solidFill>
              <a:round/>
            </a:ln>
            <a:effectLst/>
          </c:spPr>
          <c:marker>
            <c:symbol val="none"/>
          </c:marker>
          <c:dLbls>
            <c:dLbl>
              <c:idx val="0"/>
              <c:layout>
                <c:manualLayout>
                  <c:x val="-3.3258019823692427E-2"/>
                  <c:y val="-9.0433375506483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9B-411B-83D6-A6783AB0E52E}"/>
                </c:ext>
              </c:extLst>
            </c:dLbl>
            <c:dLbl>
              <c:idx val="1"/>
              <c:layout>
                <c:manualLayout>
                  <c:x val="-3.5154630753797288E-2"/>
                  <c:y val="-8.2767394666258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F9B-411B-83D6-A6783AB0E52E}"/>
                </c:ext>
              </c:extLst>
            </c:dLbl>
            <c:dLbl>
              <c:idx val="2"/>
              <c:layout>
                <c:manualLayout>
                  <c:x val="-2.6959947788043268E-2"/>
                  <c:y val="-9.0738100442417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F9B-411B-83D6-A6783AB0E52E}"/>
                </c:ext>
              </c:extLst>
            </c:dLbl>
            <c:dLbl>
              <c:idx val="3"/>
              <c:layout>
                <c:manualLayout>
                  <c:x val="-3.9815515977739448E-2"/>
                  <c:y val="-5.795965949723121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F9B-411B-83D6-A6783AB0E52E}"/>
                </c:ext>
              </c:extLst>
            </c:dLbl>
            <c:dLbl>
              <c:idx val="4"/>
              <c:layout>
                <c:manualLayout>
                  <c:x val="-3.5154630753797378E-2"/>
                  <c:y val="-9.8628132245152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F9B-411B-83D6-A6783AB0E52E}"/>
                </c:ext>
              </c:extLst>
            </c:dLbl>
            <c:dLbl>
              <c:idx val="5"/>
              <c:layout>
                <c:manualLayout>
                  <c:x val="-8.1944927721206014E-4"/>
                  <c:y val="-9.85470675987343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F9B-411B-83D6-A6783AB0E52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'GAN Validation'!$C$1:$H$1</c:f>
              <c:strCache>
                <c:ptCount val="6"/>
                <c:pt idx="0">
                  <c:v>5K</c:v>
                </c:pt>
                <c:pt idx="1">
                  <c:v>10K</c:v>
                </c:pt>
                <c:pt idx="2">
                  <c:v>15K</c:v>
                </c:pt>
                <c:pt idx="3">
                  <c:v>20K</c:v>
                </c:pt>
                <c:pt idx="4">
                  <c:v>25K</c:v>
                </c:pt>
                <c:pt idx="5">
                  <c:v>30K</c:v>
                </c:pt>
              </c:strCache>
            </c:strRef>
          </c:cat>
          <c:val>
            <c:numRef>
              <c:f>'GAN Validation'!$C$4:$H$4</c:f>
              <c:numCache>
                <c:formatCode>0.00000</c:formatCode>
                <c:ptCount val="6"/>
                <c:pt idx="0">
                  <c:v>0.98579424361387902</c:v>
                </c:pt>
                <c:pt idx="1">
                  <c:v>0.99636013694107495</c:v>
                </c:pt>
                <c:pt idx="2">
                  <c:v>0.98437413056691403</c:v>
                </c:pt>
                <c:pt idx="3">
                  <c:v>0.99811970931291505</c:v>
                </c:pt>
                <c:pt idx="4">
                  <c:v>0.99794086450338304</c:v>
                </c:pt>
                <c:pt idx="5">
                  <c:v>0.99824283565668404</c:v>
                </c:pt>
              </c:numCache>
            </c:numRef>
          </c:val>
          <c:smooth val="0"/>
          <c:extLst>
            <c:ext xmlns:c16="http://schemas.microsoft.com/office/drawing/2014/chart" uri="{C3380CC4-5D6E-409C-BE32-E72D297353CC}">
              <c16:uniqueId val="{0000000D-AF9B-411B-83D6-A6783AB0E52E}"/>
            </c:ext>
          </c:extLst>
        </c:ser>
        <c:ser>
          <c:idx val="1"/>
          <c:order val="2"/>
          <c:tx>
            <c:strRef>
              <c:f>'GAN Validation'!$B$3</c:f>
              <c:strCache>
                <c:ptCount val="1"/>
                <c:pt idx="0">
                  <c:v>Pretrained Discriminator</c:v>
                </c:pt>
              </c:strCache>
            </c:strRef>
          </c:tx>
          <c:spPr>
            <a:ln w="28575" cap="rnd">
              <a:solidFill>
                <a:schemeClr val="accent2"/>
              </a:solidFill>
              <a:round/>
            </a:ln>
            <a:effectLst/>
          </c:spPr>
          <c:marker>
            <c:symbol val="none"/>
          </c:marker>
          <c:dLbls>
            <c:dLbl>
              <c:idx val="0"/>
              <c:layout>
                <c:manualLayout>
                  <c:x val="-4.6347431087853386E-2"/>
                  <c:y val="-0.1082849826668159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AF9B-411B-83D6-A6783AB0E52E}"/>
                </c:ext>
              </c:extLst>
            </c:dLbl>
            <c:dLbl>
              <c:idx val="1"/>
              <c:layout>
                <c:manualLayout>
                  <c:x val="-7.0965524645814279E-2"/>
                  <c:y val="-3.49187429471316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AF9B-411B-83D6-A6783AB0E52E}"/>
                </c:ext>
              </c:extLst>
            </c:dLbl>
            <c:dLbl>
              <c:idx val="2"/>
              <c:layout>
                <c:manualLayout>
                  <c:x val="-1.3862072907116371E-2"/>
                  <c:y val="-7.78443289224399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AF9B-411B-83D6-A6783AB0E52E}"/>
                </c:ext>
              </c:extLst>
            </c:dLbl>
            <c:dLbl>
              <c:idx val="3"/>
              <c:layout>
                <c:manualLayout>
                  <c:x val="-2.2924229042967498E-2"/>
                  <c:y val="4.30422018642524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AF9B-411B-83D6-A6783AB0E52E}"/>
                </c:ext>
              </c:extLst>
            </c:dLbl>
            <c:dLbl>
              <c:idx val="4"/>
              <c:layout>
                <c:manualLayout>
                  <c:x val="-1.7055709332392852E-2"/>
                  <c:y val="7.28114840670855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AF9B-411B-83D6-A6783AB0E52E}"/>
                </c:ext>
              </c:extLst>
            </c:dLbl>
            <c:dLbl>
              <c:idx val="5"/>
              <c:layout>
                <c:manualLayout>
                  <c:x val="-2.4910230981611225E-2"/>
                  <c:y val="4.13908271152842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AF9B-411B-83D6-A6783AB0E52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'GAN Validation'!$C$1:$H$1</c:f>
              <c:strCache>
                <c:ptCount val="6"/>
                <c:pt idx="0">
                  <c:v>5K</c:v>
                </c:pt>
                <c:pt idx="1">
                  <c:v>10K</c:v>
                </c:pt>
                <c:pt idx="2">
                  <c:v>15K</c:v>
                </c:pt>
                <c:pt idx="3">
                  <c:v>20K</c:v>
                </c:pt>
                <c:pt idx="4">
                  <c:v>25K</c:v>
                </c:pt>
                <c:pt idx="5">
                  <c:v>30K</c:v>
                </c:pt>
              </c:strCache>
            </c:strRef>
          </c:cat>
          <c:val>
            <c:numRef>
              <c:f>'GAN Validation'!$C$3:$H$3</c:f>
              <c:numCache>
                <c:formatCode>0.00000</c:formatCode>
                <c:ptCount val="6"/>
                <c:pt idx="0">
                  <c:v>0.12242786098280101</c:v>
                </c:pt>
                <c:pt idx="1">
                  <c:v>0.77045182550718805</c:v>
                </c:pt>
                <c:pt idx="2">
                  <c:v>0.73120752426529401</c:v>
                </c:pt>
                <c:pt idx="3">
                  <c:v>0.82007018852978897</c:v>
                </c:pt>
                <c:pt idx="4">
                  <c:v>0.95527535483241</c:v>
                </c:pt>
                <c:pt idx="5">
                  <c:v>0.96242508233762203</c:v>
                </c:pt>
              </c:numCache>
            </c:numRef>
          </c:val>
          <c:smooth val="0"/>
          <c:extLst>
            <c:ext xmlns:c16="http://schemas.microsoft.com/office/drawing/2014/chart" uri="{C3380CC4-5D6E-409C-BE32-E72D297353CC}">
              <c16:uniqueId val="{00000014-AF9B-411B-83D6-A6783AB0E52E}"/>
            </c:ext>
          </c:extLst>
        </c:ser>
        <c:ser>
          <c:idx val="3"/>
          <c:order val="3"/>
          <c:tx>
            <c:strRef>
              <c:f>'GAN Validation'!$B$5</c:f>
              <c:strCache>
                <c:ptCount val="1"/>
                <c:pt idx="0">
                  <c:v>Untrained Discriminator</c:v>
                </c:pt>
              </c:strCache>
            </c:strRef>
          </c:tx>
          <c:spPr>
            <a:ln w="28575" cap="rnd">
              <a:solidFill>
                <a:schemeClr val="accent4"/>
              </a:solidFill>
              <a:round/>
            </a:ln>
            <a:effectLst/>
          </c:spPr>
          <c:marker>
            <c:symbol val="none"/>
          </c:marker>
          <c:dLbls>
            <c:dLbl>
              <c:idx val="0"/>
              <c:layout>
                <c:manualLayout>
                  <c:x val="-6.5445724965358623E-2"/>
                  <c:y val="-3.611869505062242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AF9B-411B-83D6-A6783AB0E52E}"/>
                </c:ext>
              </c:extLst>
            </c:dLbl>
            <c:dLbl>
              <c:idx val="1"/>
              <c:layout>
                <c:manualLayout>
                  <c:x val="5.4063389523492126E-3"/>
                  <c:y val="-0.1438490775461990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AF9B-411B-83D6-A6783AB0E52E}"/>
                </c:ext>
              </c:extLst>
            </c:dLbl>
            <c:dLbl>
              <c:idx val="2"/>
              <c:layout>
                <c:manualLayout>
                  <c:x val="3.9392028021145243E-3"/>
                  <c:y val="-0.1664808266570946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AF9B-411B-83D6-A6783AB0E52E}"/>
                </c:ext>
              </c:extLst>
            </c:dLbl>
            <c:dLbl>
              <c:idx val="3"/>
              <c:layout>
                <c:manualLayout>
                  <c:x val="-1.5133567150937119E-2"/>
                  <c:y val="-0.1276835424669879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AF9B-411B-83D6-A6783AB0E52E}"/>
                </c:ext>
              </c:extLst>
            </c:dLbl>
            <c:dLbl>
              <c:idx val="4"/>
              <c:layout>
                <c:manualLayout>
                  <c:x val="1.567629200399235E-2"/>
                  <c:y val="-9.858557932440803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AF9B-411B-83D6-A6783AB0E52E}"/>
                </c:ext>
              </c:extLst>
            </c:dLbl>
            <c:dLbl>
              <c:idx val="5"/>
              <c:layout>
                <c:manualLayout>
                  <c:x val="9.807747403053492E-3"/>
                  <c:y val="-0.1373828635145146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AF9B-411B-83D6-A6783AB0E52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'GAN Validation'!$C$1:$H$1</c:f>
              <c:strCache>
                <c:ptCount val="6"/>
                <c:pt idx="0">
                  <c:v>5K</c:v>
                </c:pt>
                <c:pt idx="1">
                  <c:v>10K</c:v>
                </c:pt>
                <c:pt idx="2">
                  <c:v>15K</c:v>
                </c:pt>
                <c:pt idx="3">
                  <c:v>20K</c:v>
                </c:pt>
                <c:pt idx="4">
                  <c:v>25K</c:v>
                </c:pt>
                <c:pt idx="5">
                  <c:v>30K</c:v>
                </c:pt>
              </c:strCache>
            </c:strRef>
          </c:cat>
          <c:val>
            <c:numRef>
              <c:f>'GAN Validation'!$C$5:$H$5</c:f>
              <c:numCache>
                <c:formatCode>0.00000</c:formatCode>
                <c:ptCount val="6"/>
                <c:pt idx="0">
                  <c:v>2.5444854052722999E-2</c:v>
                </c:pt>
                <c:pt idx="1">
                  <c:v>6.20322778036841E-3</c:v>
                </c:pt>
                <c:pt idx="2">
                  <c:v>1.9224361965109502E-2</c:v>
                </c:pt>
                <c:pt idx="3">
                  <c:v>4.1502265141013898E-3</c:v>
                </c:pt>
                <c:pt idx="4">
                  <c:v>3.56858398840411E-3</c:v>
                </c:pt>
                <c:pt idx="5">
                  <c:v>2.0406042918794101E-3</c:v>
                </c:pt>
              </c:numCache>
            </c:numRef>
          </c:val>
          <c:smooth val="0"/>
          <c:extLst>
            <c:ext xmlns:c16="http://schemas.microsoft.com/office/drawing/2014/chart" uri="{C3380CC4-5D6E-409C-BE32-E72D297353CC}">
              <c16:uniqueId val="{0000001B-AF9B-411B-83D6-A6783AB0E52E}"/>
            </c:ext>
          </c:extLst>
        </c:ser>
        <c:dLbls>
          <c:dLblPos val="t"/>
          <c:showLegendKey val="0"/>
          <c:showVal val="1"/>
          <c:showCatName val="0"/>
          <c:showSerName val="0"/>
          <c:showPercent val="0"/>
          <c:showBubbleSize val="0"/>
        </c:dLbls>
        <c:smooth val="0"/>
        <c:axId val="1314761311"/>
        <c:axId val="1256294383"/>
      </c:lineChart>
      <c:catAx>
        <c:axId val="131476131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kern="1200" baseline="0">
                    <a:solidFill>
                      <a:sysClr val="windowText" lastClr="000000">
                        <a:lumMod val="65000"/>
                        <a:lumOff val="35000"/>
                      </a:sysClr>
                    </a:solidFill>
                  </a:rPr>
                  <a:t>Dataset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294383"/>
        <c:crosses val="autoZero"/>
        <c:auto val="1"/>
        <c:lblAlgn val="ctr"/>
        <c:lblOffset val="100"/>
        <c:noMultiLvlLbl val="0"/>
      </c:catAx>
      <c:valAx>
        <c:axId val="1256294383"/>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800" b="0" i="0" u="none" strike="noStrike" kern="1200" baseline="0">
                    <a:solidFill>
                      <a:sysClr val="windowText" lastClr="000000">
                        <a:lumMod val="65000"/>
                        <a:lumOff val="35000"/>
                      </a:sysClr>
                    </a:solidFill>
                  </a:rPr>
                  <a:t>Loss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761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BLEU score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'GAN Performance'!$A$2</c:f>
              <c:strCache>
                <c:ptCount val="1"/>
                <c:pt idx="0">
                  <c:v>With Pretrain</c:v>
                </c:pt>
              </c:strCache>
            </c:strRef>
          </c:tx>
          <c:spPr>
            <a:ln w="28575" cap="rnd">
              <a:solidFill>
                <a:schemeClr val="accent1"/>
              </a:solidFill>
              <a:round/>
            </a:ln>
            <a:effectLst/>
          </c:spPr>
          <c:marker>
            <c:symbol val="none"/>
          </c:marker>
          <c:cat>
            <c:strRef>
              <c:f>'GAN Performance'!$B$1:$G$1</c:f>
              <c:strCache>
                <c:ptCount val="6"/>
                <c:pt idx="0">
                  <c:v>5K</c:v>
                </c:pt>
                <c:pt idx="1">
                  <c:v>10K</c:v>
                </c:pt>
                <c:pt idx="2">
                  <c:v>15K</c:v>
                </c:pt>
                <c:pt idx="3">
                  <c:v>20K</c:v>
                </c:pt>
                <c:pt idx="4">
                  <c:v>25K</c:v>
                </c:pt>
                <c:pt idx="5">
                  <c:v>30K</c:v>
                </c:pt>
              </c:strCache>
            </c:strRef>
          </c:cat>
          <c:val>
            <c:numRef>
              <c:f>'GAN Performance'!$B$2:$G$2</c:f>
              <c:numCache>
                <c:formatCode>0.00000</c:formatCode>
                <c:ptCount val="6"/>
                <c:pt idx="0">
                  <c:v>6.3399999999999996E-5</c:v>
                </c:pt>
                <c:pt idx="1">
                  <c:v>5.9600375517833502E-5</c:v>
                </c:pt>
                <c:pt idx="2">
                  <c:v>7.7832077604090197E-5</c:v>
                </c:pt>
                <c:pt idx="3">
                  <c:v>1.03178252020143E-4</c:v>
                </c:pt>
                <c:pt idx="4">
                  <c:v>9.5559700840463894E-5</c:v>
                </c:pt>
                <c:pt idx="5">
                  <c:v>1.3714707965718201E-4</c:v>
                </c:pt>
              </c:numCache>
            </c:numRef>
          </c:val>
          <c:smooth val="0"/>
          <c:extLst>
            <c:ext xmlns:c16="http://schemas.microsoft.com/office/drawing/2014/chart" uri="{C3380CC4-5D6E-409C-BE32-E72D297353CC}">
              <c16:uniqueId val="{00000000-BA3D-48D5-A8CB-0DBE357A4C07}"/>
            </c:ext>
          </c:extLst>
        </c:ser>
        <c:ser>
          <c:idx val="1"/>
          <c:order val="1"/>
          <c:tx>
            <c:strRef>
              <c:f>'GAN Performance'!$A$3</c:f>
              <c:strCache>
                <c:ptCount val="1"/>
                <c:pt idx="0">
                  <c:v>Without Pretrain</c:v>
                </c:pt>
              </c:strCache>
            </c:strRef>
          </c:tx>
          <c:spPr>
            <a:ln w="28575" cap="rnd">
              <a:solidFill>
                <a:schemeClr val="accent2"/>
              </a:solidFill>
              <a:round/>
            </a:ln>
            <a:effectLst/>
          </c:spPr>
          <c:marker>
            <c:symbol val="none"/>
          </c:marker>
          <c:cat>
            <c:strRef>
              <c:f>'GAN Performance'!$B$1:$G$1</c:f>
              <c:strCache>
                <c:ptCount val="6"/>
                <c:pt idx="0">
                  <c:v>5K</c:v>
                </c:pt>
                <c:pt idx="1">
                  <c:v>10K</c:v>
                </c:pt>
                <c:pt idx="2">
                  <c:v>15K</c:v>
                </c:pt>
                <c:pt idx="3">
                  <c:v>20K</c:v>
                </c:pt>
                <c:pt idx="4">
                  <c:v>25K</c:v>
                </c:pt>
                <c:pt idx="5">
                  <c:v>30K</c:v>
                </c:pt>
              </c:strCache>
            </c:strRef>
          </c:cat>
          <c:val>
            <c:numRef>
              <c:f>'GAN Performance'!$B$3:$G$3</c:f>
              <c:numCache>
                <c:formatCode>0.00000</c:formatCode>
                <c:ptCount val="6"/>
                <c:pt idx="0">
                  <c:v>6.4200000000000002E-5</c:v>
                </c:pt>
                <c:pt idx="1">
                  <c:v>6.2613214367187906E-5</c:v>
                </c:pt>
                <c:pt idx="2">
                  <c:v>4.9043954249274899E-5</c:v>
                </c:pt>
                <c:pt idx="3">
                  <c:v>7.5567020717545697E-5</c:v>
                </c:pt>
                <c:pt idx="4">
                  <c:v>5.1071247467506603E-5</c:v>
                </c:pt>
                <c:pt idx="5">
                  <c:v>1.0085212818053401E-4</c:v>
                </c:pt>
              </c:numCache>
            </c:numRef>
          </c:val>
          <c:smooth val="0"/>
          <c:extLst>
            <c:ext xmlns:c16="http://schemas.microsoft.com/office/drawing/2014/chart" uri="{C3380CC4-5D6E-409C-BE32-E72D297353CC}">
              <c16:uniqueId val="{00000001-BA3D-48D5-A8CB-0DBE357A4C07}"/>
            </c:ext>
          </c:extLst>
        </c:ser>
        <c:dLbls>
          <c:showLegendKey val="0"/>
          <c:showVal val="0"/>
          <c:showCatName val="0"/>
          <c:showSerName val="0"/>
          <c:showPercent val="0"/>
          <c:showBubbleSize val="0"/>
        </c:dLbls>
        <c:smooth val="0"/>
        <c:axId val="1968186960"/>
        <c:axId val="1966984496"/>
      </c:lineChart>
      <c:catAx>
        <c:axId val="1968186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6984496"/>
        <c:crosses val="autoZero"/>
        <c:auto val="1"/>
        <c:lblAlgn val="ctr"/>
        <c:lblOffset val="100"/>
        <c:noMultiLvlLbl val="0"/>
      </c:catAx>
      <c:valAx>
        <c:axId val="1966984496"/>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818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WER score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'GAN Performance'!$A$6</c:f>
              <c:strCache>
                <c:ptCount val="1"/>
                <c:pt idx="0">
                  <c:v>With Pretrain</c:v>
                </c:pt>
              </c:strCache>
            </c:strRef>
          </c:tx>
          <c:spPr>
            <a:ln w="28575" cap="rnd">
              <a:solidFill>
                <a:schemeClr val="accent1"/>
              </a:solidFill>
              <a:round/>
            </a:ln>
            <a:effectLst/>
          </c:spPr>
          <c:marker>
            <c:symbol val="none"/>
          </c:marker>
          <c:cat>
            <c:strRef>
              <c:f>'GAN Performance'!$B$5:$G$5</c:f>
              <c:strCache>
                <c:ptCount val="6"/>
                <c:pt idx="0">
                  <c:v>5K</c:v>
                </c:pt>
                <c:pt idx="1">
                  <c:v>10K</c:v>
                </c:pt>
                <c:pt idx="2">
                  <c:v>15K</c:v>
                </c:pt>
                <c:pt idx="3">
                  <c:v>20K</c:v>
                </c:pt>
                <c:pt idx="4">
                  <c:v>25K</c:v>
                </c:pt>
                <c:pt idx="5">
                  <c:v>30K</c:v>
                </c:pt>
              </c:strCache>
            </c:strRef>
          </c:cat>
          <c:val>
            <c:numRef>
              <c:f>'GAN Performance'!$B$6:$G$6</c:f>
              <c:numCache>
                <c:formatCode>0.00000</c:formatCode>
                <c:ptCount val="6"/>
                <c:pt idx="0">
                  <c:v>1.0186239259505101</c:v>
                </c:pt>
                <c:pt idx="1">
                  <c:v>1.0189776666666599</c:v>
                </c:pt>
                <c:pt idx="2">
                  <c:v>1.0189491666666599</c:v>
                </c:pt>
                <c:pt idx="3">
                  <c:v>1.0161177777777699</c:v>
                </c:pt>
                <c:pt idx="4">
                  <c:v>1.01452916666666</c:v>
                </c:pt>
                <c:pt idx="5">
                  <c:v>1.0141433333333301</c:v>
                </c:pt>
              </c:numCache>
            </c:numRef>
          </c:val>
          <c:smooth val="0"/>
          <c:extLst>
            <c:ext xmlns:c16="http://schemas.microsoft.com/office/drawing/2014/chart" uri="{C3380CC4-5D6E-409C-BE32-E72D297353CC}">
              <c16:uniqueId val="{00000000-FF27-44F3-A2A7-2DA82561D06D}"/>
            </c:ext>
          </c:extLst>
        </c:ser>
        <c:ser>
          <c:idx val="1"/>
          <c:order val="1"/>
          <c:tx>
            <c:strRef>
              <c:f>'GAN Performance'!$A$7</c:f>
              <c:strCache>
                <c:ptCount val="1"/>
                <c:pt idx="0">
                  <c:v>Without Pretrain</c:v>
                </c:pt>
              </c:strCache>
            </c:strRef>
          </c:tx>
          <c:spPr>
            <a:ln w="28575" cap="rnd">
              <a:solidFill>
                <a:schemeClr val="accent2"/>
              </a:solidFill>
              <a:round/>
            </a:ln>
            <a:effectLst/>
          </c:spPr>
          <c:marker>
            <c:symbol val="none"/>
          </c:marker>
          <c:cat>
            <c:strRef>
              <c:f>'GAN Performance'!$B$5:$G$5</c:f>
              <c:strCache>
                <c:ptCount val="6"/>
                <c:pt idx="0">
                  <c:v>5K</c:v>
                </c:pt>
                <c:pt idx="1">
                  <c:v>10K</c:v>
                </c:pt>
                <c:pt idx="2">
                  <c:v>15K</c:v>
                </c:pt>
                <c:pt idx="3">
                  <c:v>20K</c:v>
                </c:pt>
                <c:pt idx="4">
                  <c:v>25K</c:v>
                </c:pt>
                <c:pt idx="5">
                  <c:v>30K</c:v>
                </c:pt>
              </c:strCache>
            </c:strRef>
          </c:cat>
          <c:val>
            <c:numRef>
              <c:f>'GAN Performance'!$B$7:$G$7</c:f>
              <c:numCache>
                <c:formatCode>0.00000</c:formatCode>
                <c:ptCount val="6"/>
                <c:pt idx="0">
                  <c:v>1.0186226967093199</c:v>
                </c:pt>
                <c:pt idx="1">
                  <c:v>1.01894533333333</c:v>
                </c:pt>
                <c:pt idx="2">
                  <c:v>1.01895791666666</c:v>
                </c:pt>
                <c:pt idx="3">
                  <c:v>1.0161527777777699</c:v>
                </c:pt>
                <c:pt idx="4">
                  <c:v>1.0145424999999999</c:v>
                </c:pt>
                <c:pt idx="5">
                  <c:v>1.0142583333333299</c:v>
                </c:pt>
              </c:numCache>
            </c:numRef>
          </c:val>
          <c:smooth val="0"/>
          <c:extLst>
            <c:ext xmlns:c16="http://schemas.microsoft.com/office/drawing/2014/chart" uri="{C3380CC4-5D6E-409C-BE32-E72D297353CC}">
              <c16:uniqueId val="{00000001-FF27-44F3-A2A7-2DA82561D06D}"/>
            </c:ext>
          </c:extLst>
        </c:ser>
        <c:dLbls>
          <c:showLegendKey val="0"/>
          <c:showVal val="0"/>
          <c:showCatName val="0"/>
          <c:showSerName val="0"/>
          <c:showPercent val="0"/>
          <c:showBubbleSize val="0"/>
        </c:dLbls>
        <c:smooth val="0"/>
        <c:axId val="1869881472"/>
        <c:axId val="1966988816"/>
      </c:lineChart>
      <c:catAx>
        <c:axId val="186988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6988816"/>
        <c:crosses val="autoZero"/>
        <c:auto val="1"/>
        <c:lblAlgn val="ctr"/>
        <c:lblOffset val="100"/>
        <c:noMultiLvlLbl val="0"/>
      </c:catAx>
      <c:valAx>
        <c:axId val="1966988816"/>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881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METEOR score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'GAN Performance'!$A$10</c:f>
              <c:strCache>
                <c:ptCount val="1"/>
                <c:pt idx="0">
                  <c:v>With Pretrain</c:v>
                </c:pt>
              </c:strCache>
            </c:strRef>
          </c:tx>
          <c:spPr>
            <a:ln w="28575" cap="rnd">
              <a:solidFill>
                <a:schemeClr val="accent1"/>
              </a:solidFill>
              <a:round/>
            </a:ln>
            <a:effectLst/>
          </c:spPr>
          <c:marker>
            <c:symbol val="none"/>
          </c:marker>
          <c:cat>
            <c:strRef>
              <c:f>'GAN Performance'!$B$9:$G$9</c:f>
              <c:strCache>
                <c:ptCount val="6"/>
                <c:pt idx="0">
                  <c:v>5K</c:v>
                </c:pt>
                <c:pt idx="1">
                  <c:v>10K</c:v>
                </c:pt>
                <c:pt idx="2">
                  <c:v>15K</c:v>
                </c:pt>
                <c:pt idx="3">
                  <c:v>20K</c:v>
                </c:pt>
                <c:pt idx="4">
                  <c:v>25K</c:v>
                </c:pt>
                <c:pt idx="5">
                  <c:v>30K</c:v>
                </c:pt>
              </c:strCache>
            </c:strRef>
          </c:cat>
          <c:val>
            <c:numRef>
              <c:f>'GAN Performance'!$B$10:$G$10</c:f>
              <c:numCache>
                <c:formatCode>0.00000</c:formatCode>
                <c:ptCount val="6"/>
                <c:pt idx="0">
                  <c:v>1.07296485146291E-3</c:v>
                </c:pt>
                <c:pt idx="1">
                  <c:v>9.8823433878230098E-4</c:v>
                </c:pt>
                <c:pt idx="2">
                  <c:v>1.0278236140090901E-3</c:v>
                </c:pt>
                <c:pt idx="3">
                  <c:v>1.24684553964895E-3</c:v>
                </c:pt>
                <c:pt idx="4">
                  <c:v>1.35297642549071E-3</c:v>
                </c:pt>
                <c:pt idx="5">
                  <c:v>1.60206448598455E-3</c:v>
                </c:pt>
              </c:numCache>
            </c:numRef>
          </c:val>
          <c:smooth val="0"/>
          <c:extLst>
            <c:ext xmlns:c16="http://schemas.microsoft.com/office/drawing/2014/chart" uri="{C3380CC4-5D6E-409C-BE32-E72D297353CC}">
              <c16:uniqueId val="{00000000-9276-4BCA-B297-043152DC8551}"/>
            </c:ext>
          </c:extLst>
        </c:ser>
        <c:ser>
          <c:idx val="1"/>
          <c:order val="1"/>
          <c:tx>
            <c:strRef>
              <c:f>'GAN Performance'!$A$11</c:f>
              <c:strCache>
                <c:ptCount val="1"/>
                <c:pt idx="0">
                  <c:v>Without Pretrain</c:v>
                </c:pt>
              </c:strCache>
            </c:strRef>
          </c:tx>
          <c:spPr>
            <a:ln w="28575" cap="rnd">
              <a:solidFill>
                <a:schemeClr val="accent2"/>
              </a:solidFill>
              <a:round/>
            </a:ln>
            <a:effectLst/>
          </c:spPr>
          <c:marker>
            <c:symbol val="none"/>
          </c:marker>
          <c:cat>
            <c:strRef>
              <c:f>'GAN Performance'!$B$9:$G$9</c:f>
              <c:strCache>
                <c:ptCount val="6"/>
                <c:pt idx="0">
                  <c:v>5K</c:v>
                </c:pt>
                <c:pt idx="1">
                  <c:v>10K</c:v>
                </c:pt>
                <c:pt idx="2">
                  <c:v>15K</c:v>
                </c:pt>
                <c:pt idx="3">
                  <c:v>20K</c:v>
                </c:pt>
                <c:pt idx="4">
                  <c:v>25K</c:v>
                </c:pt>
                <c:pt idx="5">
                  <c:v>30K</c:v>
                </c:pt>
              </c:strCache>
            </c:strRef>
          </c:cat>
          <c:val>
            <c:numRef>
              <c:f>'GAN Performance'!$B$11:$G$11</c:f>
              <c:numCache>
                <c:formatCode>0.00000</c:formatCode>
                <c:ptCount val="6"/>
                <c:pt idx="0">
                  <c:v>1.0654935890888101E-3</c:v>
                </c:pt>
                <c:pt idx="1">
                  <c:v>1.0284582332218801E-3</c:v>
                </c:pt>
                <c:pt idx="2">
                  <c:v>1.0392123348503201E-3</c:v>
                </c:pt>
                <c:pt idx="3">
                  <c:v>1.0738541845076799E-3</c:v>
                </c:pt>
                <c:pt idx="4">
                  <c:v>1.0806232521946299E-3</c:v>
                </c:pt>
                <c:pt idx="5">
                  <c:v>1.457229820411E-3</c:v>
                </c:pt>
              </c:numCache>
            </c:numRef>
          </c:val>
          <c:smooth val="0"/>
          <c:extLst>
            <c:ext xmlns:c16="http://schemas.microsoft.com/office/drawing/2014/chart" uri="{C3380CC4-5D6E-409C-BE32-E72D297353CC}">
              <c16:uniqueId val="{00000001-9276-4BCA-B297-043152DC8551}"/>
            </c:ext>
          </c:extLst>
        </c:ser>
        <c:dLbls>
          <c:showLegendKey val="0"/>
          <c:showVal val="0"/>
          <c:showCatName val="0"/>
          <c:showSerName val="0"/>
          <c:showPercent val="0"/>
          <c:showBubbleSize val="0"/>
        </c:dLbls>
        <c:smooth val="0"/>
        <c:axId val="152986304"/>
        <c:axId val="151748832"/>
      </c:lineChart>
      <c:catAx>
        <c:axId val="15298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748832"/>
        <c:crosses val="autoZero"/>
        <c:auto val="1"/>
        <c:lblAlgn val="ctr"/>
        <c:lblOffset val="100"/>
        <c:noMultiLvlLbl val="0"/>
      </c:catAx>
      <c:valAx>
        <c:axId val="151748832"/>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ROUGE-1 precision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'GAN Performance'!$A$14</c:f>
              <c:strCache>
                <c:ptCount val="1"/>
                <c:pt idx="0">
                  <c:v>With Pretrain</c:v>
                </c:pt>
              </c:strCache>
            </c:strRef>
          </c:tx>
          <c:spPr>
            <a:ln w="28575" cap="rnd">
              <a:solidFill>
                <a:schemeClr val="accent1"/>
              </a:solidFill>
              <a:round/>
            </a:ln>
            <a:effectLst/>
          </c:spPr>
          <c:marker>
            <c:symbol val="none"/>
          </c:marker>
          <c:cat>
            <c:strRef>
              <c:f>'GAN Performance'!$B$13:$G$13</c:f>
              <c:strCache>
                <c:ptCount val="6"/>
                <c:pt idx="0">
                  <c:v>5K</c:v>
                </c:pt>
                <c:pt idx="1">
                  <c:v>10K</c:v>
                </c:pt>
                <c:pt idx="2">
                  <c:v>15K</c:v>
                </c:pt>
                <c:pt idx="3">
                  <c:v>20K</c:v>
                </c:pt>
                <c:pt idx="4">
                  <c:v>25K</c:v>
                </c:pt>
                <c:pt idx="5">
                  <c:v>30K</c:v>
                </c:pt>
              </c:strCache>
            </c:strRef>
          </c:cat>
          <c:val>
            <c:numRef>
              <c:f>'GAN Performance'!$B$14:$G$14</c:f>
              <c:numCache>
                <c:formatCode>0.00000</c:formatCode>
                <c:ptCount val="6"/>
                <c:pt idx="0">
                  <c:v>7.0532103389720304E-4</c:v>
                </c:pt>
                <c:pt idx="1">
                  <c:v>6.2452380952380897E-4</c:v>
                </c:pt>
                <c:pt idx="2">
                  <c:v>7.1940476190476095E-4</c:v>
                </c:pt>
                <c:pt idx="3">
                  <c:v>9.0670634920634804E-4</c:v>
                </c:pt>
                <c:pt idx="4">
                  <c:v>9.4666666666666597E-4</c:v>
                </c:pt>
                <c:pt idx="5">
                  <c:v>1.4333333333333301E-3</c:v>
                </c:pt>
              </c:numCache>
            </c:numRef>
          </c:val>
          <c:smooth val="0"/>
          <c:extLst>
            <c:ext xmlns:c16="http://schemas.microsoft.com/office/drawing/2014/chart" uri="{C3380CC4-5D6E-409C-BE32-E72D297353CC}">
              <c16:uniqueId val="{00000000-8F2D-4BCE-B2E2-CF15F67BF6CE}"/>
            </c:ext>
          </c:extLst>
        </c:ser>
        <c:ser>
          <c:idx val="1"/>
          <c:order val="1"/>
          <c:tx>
            <c:strRef>
              <c:f>'GAN Performance'!$A$15</c:f>
              <c:strCache>
                <c:ptCount val="1"/>
                <c:pt idx="0">
                  <c:v>Without Pretrain</c:v>
                </c:pt>
              </c:strCache>
            </c:strRef>
          </c:tx>
          <c:spPr>
            <a:ln w="28575" cap="rnd">
              <a:solidFill>
                <a:schemeClr val="accent2"/>
              </a:solidFill>
              <a:round/>
            </a:ln>
            <a:effectLst/>
          </c:spPr>
          <c:marker>
            <c:symbol val="none"/>
          </c:marker>
          <c:cat>
            <c:strRef>
              <c:f>'GAN Performance'!$B$13:$G$13</c:f>
              <c:strCache>
                <c:ptCount val="6"/>
                <c:pt idx="0">
                  <c:v>5K</c:v>
                </c:pt>
                <c:pt idx="1">
                  <c:v>10K</c:v>
                </c:pt>
                <c:pt idx="2">
                  <c:v>15K</c:v>
                </c:pt>
                <c:pt idx="3">
                  <c:v>20K</c:v>
                </c:pt>
                <c:pt idx="4">
                  <c:v>25K</c:v>
                </c:pt>
                <c:pt idx="5">
                  <c:v>30K</c:v>
                </c:pt>
              </c:strCache>
            </c:strRef>
          </c:cat>
          <c:val>
            <c:numRef>
              <c:f>'GAN Performance'!$B$15:$G$15</c:f>
              <c:numCache>
                <c:formatCode>0.00000</c:formatCode>
                <c:ptCount val="6"/>
                <c:pt idx="0">
                  <c:v>7.1702584148651202E-4</c:v>
                </c:pt>
                <c:pt idx="1">
                  <c:v>6.6171428571428403E-4</c:v>
                </c:pt>
                <c:pt idx="2">
                  <c:v>6.6857142857142701E-4</c:v>
                </c:pt>
                <c:pt idx="3">
                  <c:v>7.93650793650793E-4</c:v>
                </c:pt>
                <c:pt idx="4">
                  <c:v>7.1333333333333296E-4</c:v>
                </c:pt>
                <c:pt idx="5">
                  <c:v>9.7666666666666692E-4</c:v>
                </c:pt>
              </c:numCache>
            </c:numRef>
          </c:val>
          <c:smooth val="0"/>
          <c:extLst>
            <c:ext xmlns:c16="http://schemas.microsoft.com/office/drawing/2014/chart" uri="{C3380CC4-5D6E-409C-BE32-E72D297353CC}">
              <c16:uniqueId val="{00000001-8F2D-4BCE-B2E2-CF15F67BF6CE}"/>
            </c:ext>
          </c:extLst>
        </c:ser>
        <c:dLbls>
          <c:showLegendKey val="0"/>
          <c:showVal val="0"/>
          <c:showCatName val="0"/>
          <c:showSerName val="0"/>
          <c:showPercent val="0"/>
          <c:showBubbleSize val="0"/>
        </c:dLbls>
        <c:smooth val="0"/>
        <c:axId val="152506784"/>
        <c:axId val="151747392"/>
      </c:lineChart>
      <c:catAx>
        <c:axId val="152506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747392"/>
        <c:crosses val="autoZero"/>
        <c:auto val="1"/>
        <c:lblAlgn val="ctr"/>
        <c:lblOffset val="100"/>
        <c:noMultiLvlLbl val="0"/>
      </c:catAx>
      <c:valAx>
        <c:axId val="151747392"/>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506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ROUGE-1 recall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'GAN Performance'!$A$18</c:f>
              <c:strCache>
                <c:ptCount val="1"/>
                <c:pt idx="0">
                  <c:v>With Pretrain</c:v>
                </c:pt>
              </c:strCache>
            </c:strRef>
          </c:tx>
          <c:spPr>
            <a:ln w="28575" cap="rnd">
              <a:solidFill>
                <a:schemeClr val="accent1"/>
              </a:solidFill>
              <a:round/>
            </a:ln>
            <a:effectLst/>
          </c:spPr>
          <c:marker>
            <c:symbol val="none"/>
          </c:marker>
          <c:cat>
            <c:strRef>
              <c:f>'GAN Performance'!$B$17:$G$17</c:f>
              <c:strCache>
                <c:ptCount val="6"/>
                <c:pt idx="0">
                  <c:v>5K</c:v>
                </c:pt>
                <c:pt idx="1">
                  <c:v>10K</c:v>
                </c:pt>
                <c:pt idx="2">
                  <c:v>15K</c:v>
                </c:pt>
                <c:pt idx="3">
                  <c:v>20K</c:v>
                </c:pt>
                <c:pt idx="4">
                  <c:v>25K</c:v>
                </c:pt>
                <c:pt idx="5">
                  <c:v>30K</c:v>
                </c:pt>
              </c:strCache>
            </c:strRef>
          </c:cat>
          <c:val>
            <c:numRef>
              <c:f>'GAN Performance'!$B$18:$G$18</c:f>
              <c:numCache>
                <c:formatCode>0.00000</c:formatCode>
                <c:ptCount val="6"/>
                <c:pt idx="0">
                  <c:v>7.1234526926528203E-4</c:v>
                </c:pt>
                <c:pt idx="1">
                  <c:v>6.3533333333333204E-4</c:v>
                </c:pt>
                <c:pt idx="2">
                  <c:v>7.2839285714285595E-4</c:v>
                </c:pt>
                <c:pt idx="3">
                  <c:v>9.1222222222222095E-4</c:v>
                </c:pt>
                <c:pt idx="4">
                  <c:v>9.3083333333333299E-4</c:v>
                </c:pt>
                <c:pt idx="5">
                  <c:v>1.4009523809523799E-3</c:v>
                </c:pt>
              </c:numCache>
            </c:numRef>
          </c:val>
          <c:smooth val="0"/>
          <c:extLst>
            <c:ext xmlns:c16="http://schemas.microsoft.com/office/drawing/2014/chart" uri="{C3380CC4-5D6E-409C-BE32-E72D297353CC}">
              <c16:uniqueId val="{00000000-20AB-4F37-BC4C-2AFD46730DEC}"/>
            </c:ext>
          </c:extLst>
        </c:ser>
        <c:ser>
          <c:idx val="1"/>
          <c:order val="1"/>
          <c:tx>
            <c:strRef>
              <c:f>'GAN Performance'!$A$19</c:f>
              <c:strCache>
                <c:ptCount val="1"/>
                <c:pt idx="0">
                  <c:v>Without Pretrain</c:v>
                </c:pt>
              </c:strCache>
            </c:strRef>
          </c:tx>
          <c:spPr>
            <a:ln w="28575" cap="rnd">
              <a:solidFill>
                <a:schemeClr val="accent2"/>
              </a:solidFill>
              <a:round/>
            </a:ln>
            <a:effectLst/>
          </c:spPr>
          <c:marker>
            <c:symbol val="none"/>
          </c:marker>
          <c:cat>
            <c:strRef>
              <c:f>'GAN Performance'!$B$17:$G$17</c:f>
              <c:strCache>
                <c:ptCount val="6"/>
                <c:pt idx="0">
                  <c:v>5K</c:v>
                </c:pt>
                <c:pt idx="1">
                  <c:v>10K</c:v>
                </c:pt>
                <c:pt idx="2">
                  <c:v>15K</c:v>
                </c:pt>
                <c:pt idx="3">
                  <c:v>20K</c:v>
                </c:pt>
                <c:pt idx="4">
                  <c:v>25K</c:v>
                </c:pt>
                <c:pt idx="5">
                  <c:v>30K</c:v>
                </c:pt>
              </c:strCache>
            </c:strRef>
          </c:cat>
          <c:val>
            <c:numRef>
              <c:f>'GAN Performance'!$B$19:$G$19</c:f>
              <c:numCache>
                <c:formatCode>0.00000</c:formatCode>
                <c:ptCount val="6"/>
                <c:pt idx="0">
                  <c:v>7.8179739646715997E-4</c:v>
                </c:pt>
                <c:pt idx="1">
                  <c:v>6.6552380952380899E-4</c:v>
                </c:pt>
                <c:pt idx="2">
                  <c:v>6.71249999999999E-4</c:v>
                </c:pt>
                <c:pt idx="3">
                  <c:v>8.0888888888888796E-4</c:v>
                </c:pt>
                <c:pt idx="4">
                  <c:v>7.0166666666666695E-4</c:v>
                </c:pt>
                <c:pt idx="5">
                  <c:v>9.6595238095238103E-4</c:v>
                </c:pt>
              </c:numCache>
            </c:numRef>
          </c:val>
          <c:smooth val="0"/>
          <c:extLst>
            <c:ext xmlns:c16="http://schemas.microsoft.com/office/drawing/2014/chart" uri="{C3380CC4-5D6E-409C-BE32-E72D297353CC}">
              <c16:uniqueId val="{00000001-20AB-4F37-BC4C-2AFD46730DEC}"/>
            </c:ext>
          </c:extLst>
        </c:ser>
        <c:dLbls>
          <c:showLegendKey val="0"/>
          <c:showVal val="0"/>
          <c:showCatName val="0"/>
          <c:showSerName val="0"/>
          <c:showPercent val="0"/>
          <c:showBubbleSize val="0"/>
        </c:dLbls>
        <c:smooth val="0"/>
        <c:axId val="152956144"/>
        <c:axId val="1964619648"/>
      </c:lineChart>
      <c:catAx>
        <c:axId val="15295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4619648"/>
        <c:crosses val="autoZero"/>
        <c:auto val="1"/>
        <c:lblAlgn val="ctr"/>
        <c:lblOffset val="100"/>
        <c:noMultiLvlLbl val="0"/>
      </c:catAx>
      <c:valAx>
        <c:axId val="1964619648"/>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56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ROUGE-1 f-measure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'GAN Performance'!$A$22</c:f>
              <c:strCache>
                <c:ptCount val="1"/>
                <c:pt idx="0">
                  <c:v>With Pretrain</c:v>
                </c:pt>
              </c:strCache>
            </c:strRef>
          </c:tx>
          <c:spPr>
            <a:ln w="28575" cap="rnd">
              <a:solidFill>
                <a:schemeClr val="accent1"/>
              </a:solidFill>
              <a:round/>
            </a:ln>
            <a:effectLst/>
          </c:spPr>
          <c:marker>
            <c:symbol val="none"/>
          </c:marker>
          <c:cat>
            <c:strRef>
              <c:f>'GAN Performance'!$B$21:$G$21</c:f>
              <c:strCache>
                <c:ptCount val="6"/>
                <c:pt idx="0">
                  <c:v>5K</c:v>
                </c:pt>
                <c:pt idx="1">
                  <c:v>10K</c:v>
                </c:pt>
                <c:pt idx="2">
                  <c:v>15K</c:v>
                </c:pt>
                <c:pt idx="3">
                  <c:v>20K</c:v>
                </c:pt>
                <c:pt idx="4">
                  <c:v>25K</c:v>
                </c:pt>
                <c:pt idx="5">
                  <c:v>30K</c:v>
                </c:pt>
              </c:strCache>
            </c:strRef>
          </c:cat>
          <c:val>
            <c:numRef>
              <c:f>'GAN Performance'!$B$22:$G$22</c:f>
              <c:numCache>
                <c:formatCode>0.00000</c:formatCode>
                <c:ptCount val="6"/>
                <c:pt idx="0">
                  <c:v>7.0416178945883502E-4</c:v>
                </c:pt>
                <c:pt idx="1">
                  <c:v>6.2491530691530597E-4</c:v>
                </c:pt>
                <c:pt idx="2">
                  <c:v>7.1721250971250902E-4</c:v>
                </c:pt>
                <c:pt idx="3">
                  <c:v>9.0416620416620302E-4</c:v>
                </c:pt>
                <c:pt idx="4">
                  <c:v>9.3232323232323095E-4</c:v>
                </c:pt>
                <c:pt idx="5">
                  <c:v>1.4101320901320901E-3</c:v>
                </c:pt>
              </c:numCache>
            </c:numRef>
          </c:val>
          <c:smooth val="0"/>
          <c:extLst>
            <c:ext xmlns:c16="http://schemas.microsoft.com/office/drawing/2014/chart" uri="{C3380CC4-5D6E-409C-BE32-E72D297353CC}">
              <c16:uniqueId val="{00000000-05E1-43A8-853C-BF3E70E23E3F}"/>
            </c:ext>
          </c:extLst>
        </c:ser>
        <c:ser>
          <c:idx val="1"/>
          <c:order val="1"/>
          <c:tx>
            <c:strRef>
              <c:f>'GAN Performance'!$A$23</c:f>
              <c:strCache>
                <c:ptCount val="1"/>
                <c:pt idx="0">
                  <c:v>Without Pretrain</c:v>
                </c:pt>
              </c:strCache>
            </c:strRef>
          </c:tx>
          <c:spPr>
            <a:ln w="28575" cap="rnd">
              <a:solidFill>
                <a:schemeClr val="accent2"/>
              </a:solidFill>
              <a:round/>
            </a:ln>
            <a:effectLst/>
          </c:spPr>
          <c:marker>
            <c:symbol val="none"/>
          </c:marker>
          <c:cat>
            <c:strRef>
              <c:f>'GAN Performance'!$B$21:$G$21</c:f>
              <c:strCache>
                <c:ptCount val="6"/>
                <c:pt idx="0">
                  <c:v>5K</c:v>
                </c:pt>
                <c:pt idx="1">
                  <c:v>10K</c:v>
                </c:pt>
                <c:pt idx="2">
                  <c:v>15K</c:v>
                </c:pt>
                <c:pt idx="3">
                  <c:v>20K</c:v>
                </c:pt>
                <c:pt idx="4">
                  <c:v>25K</c:v>
                </c:pt>
                <c:pt idx="5">
                  <c:v>30K</c:v>
                </c:pt>
              </c:strCache>
            </c:strRef>
          </c:cat>
          <c:val>
            <c:numRef>
              <c:f>'GAN Performance'!$B$23:$G$23</c:f>
              <c:numCache>
                <c:formatCode>0.00000</c:formatCode>
                <c:ptCount val="6"/>
                <c:pt idx="0">
                  <c:v>7.1702584148651202E-4</c:v>
                </c:pt>
                <c:pt idx="1">
                  <c:v>6.5873348873348803E-4</c:v>
                </c:pt>
                <c:pt idx="2">
                  <c:v>6.6487373737373603E-4</c:v>
                </c:pt>
                <c:pt idx="3">
                  <c:v>7.9502719502719396E-4</c:v>
                </c:pt>
                <c:pt idx="4">
                  <c:v>7.0429292929292898E-4</c:v>
                </c:pt>
                <c:pt idx="5">
                  <c:v>9.6730380730380701E-4</c:v>
                </c:pt>
              </c:numCache>
            </c:numRef>
          </c:val>
          <c:smooth val="0"/>
          <c:extLst>
            <c:ext xmlns:c16="http://schemas.microsoft.com/office/drawing/2014/chart" uri="{C3380CC4-5D6E-409C-BE32-E72D297353CC}">
              <c16:uniqueId val="{00000001-05E1-43A8-853C-BF3E70E23E3F}"/>
            </c:ext>
          </c:extLst>
        </c:ser>
        <c:dLbls>
          <c:showLegendKey val="0"/>
          <c:showVal val="0"/>
          <c:showCatName val="0"/>
          <c:showSerName val="0"/>
          <c:showPercent val="0"/>
          <c:showBubbleSize val="0"/>
        </c:dLbls>
        <c:smooth val="0"/>
        <c:axId val="2009346960"/>
        <c:axId val="147427680"/>
      </c:lineChart>
      <c:catAx>
        <c:axId val="2009346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27680"/>
        <c:crosses val="autoZero"/>
        <c:auto val="1"/>
        <c:lblAlgn val="ctr"/>
        <c:lblOffset val="100"/>
        <c:noMultiLvlLbl val="0"/>
      </c:catAx>
      <c:valAx>
        <c:axId val="147427680"/>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934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5CDA2-E613-484F-A8EC-443E047250A5}" type="datetimeFigureOut">
              <a:rPr lang="en-IN" smtClean="0"/>
              <a:t>26-08-2023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B8EB4-FD02-4E96-A69D-57ECE9272CE2}" type="slidenum">
              <a:rPr lang="en-IN" smtClean="0"/>
              <a:t>‹#›</a:t>
            </a:fld>
            <a:endParaRPr lang="en-IN" dirty="0"/>
          </a:p>
        </p:txBody>
      </p:sp>
    </p:spTree>
    <p:extLst>
      <p:ext uri="{BB962C8B-B14F-4D97-AF65-F5344CB8AC3E}">
        <p14:creationId xmlns:p14="http://schemas.microsoft.com/office/powerpoint/2010/main" val="413307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19CA-C543-42B8-9C1D-CF438C0A8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6C8E63-3FA3-4016-A6D0-653A77DBCF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4D8578-D0DC-43D1-B4DC-3F4A12CF25C9}"/>
              </a:ext>
            </a:extLst>
          </p:cNvPr>
          <p:cNvSpPr>
            <a:spLocks noGrp="1"/>
          </p:cNvSpPr>
          <p:nvPr>
            <p:ph type="dt" sz="half" idx="10"/>
          </p:nvPr>
        </p:nvSpPr>
        <p:spPr/>
        <p:txBody>
          <a:bodyPr/>
          <a:lstStyle/>
          <a:p>
            <a:fld id="{F3679A7A-7C1B-4387-A02B-C130317C5D38}" type="datetime1">
              <a:rPr lang="en-IN" smtClean="0"/>
              <a:t>26-08-2023</a:t>
            </a:fld>
            <a:endParaRPr lang="en-IN" dirty="0"/>
          </a:p>
        </p:txBody>
      </p:sp>
      <p:sp>
        <p:nvSpPr>
          <p:cNvPr id="5" name="Footer Placeholder 4">
            <a:extLst>
              <a:ext uri="{FF2B5EF4-FFF2-40B4-BE49-F238E27FC236}">
                <a16:creationId xmlns:a16="http://schemas.microsoft.com/office/drawing/2014/main" id="{375C121F-1078-4A61-95DF-1B7A3084C4B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FE6FEEA-3E71-491E-A1B3-5A0497D46B6B}"/>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359562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A2AB-6B3F-4ED7-82B2-758A2CD888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53B6F-5D60-4F1F-9E54-29DC27B3FE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B1E74-52BC-4763-AAB7-5F6B8ED50956}"/>
              </a:ext>
            </a:extLst>
          </p:cNvPr>
          <p:cNvSpPr>
            <a:spLocks noGrp="1"/>
          </p:cNvSpPr>
          <p:nvPr>
            <p:ph type="dt" sz="half" idx="10"/>
          </p:nvPr>
        </p:nvSpPr>
        <p:spPr/>
        <p:txBody>
          <a:bodyPr/>
          <a:lstStyle/>
          <a:p>
            <a:fld id="{760B5AB1-FD4F-4476-99F4-BD5179093E2F}" type="datetime1">
              <a:rPr lang="en-IN" smtClean="0"/>
              <a:t>26-08-2023</a:t>
            </a:fld>
            <a:endParaRPr lang="en-IN" dirty="0"/>
          </a:p>
        </p:txBody>
      </p:sp>
      <p:sp>
        <p:nvSpPr>
          <p:cNvPr id="5" name="Footer Placeholder 4">
            <a:extLst>
              <a:ext uri="{FF2B5EF4-FFF2-40B4-BE49-F238E27FC236}">
                <a16:creationId xmlns:a16="http://schemas.microsoft.com/office/drawing/2014/main" id="{3825CEAF-8684-4CBA-ADE3-8A6E4B059E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BD2BA9C-283D-4B55-8351-82601FBDA75E}"/>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115488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272C5-8D98-4BCC-8E01-1C7517A411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E20BB-4F64-4D3E-B03F-4B33FBB60C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937DA-9902-4871-AB28-6C66E1F6F3B3}"/>
              </a:ext>
            </a:extLst>
          </p:cNvPr>
          <p:cNvSpPr>
            <a:spLocks noGrp="1"/>
          </p:cNvSpPr>
          <p:nvPr>
            <p:ph type="dt" sz="half" idx="10"/>
          </p:nvPr>
        </p:nvSpPr>
        <p:spPr/>
        <p:txBody>
          <a:bodyPr/>
          <a:lstStyle/>
          <a:p>
            <a:fld id="{7ED29BFF-EDEF-4850-8882-E772106BEA51}" type="datetime1">
              <a:rPr lang="en-IN" smtClean="0"/>
              <a:t>26-08-2023</a:t>
            </a:fld>
            <a:endParaRPr lang="en-IN" dirty="0"/>
          </a:p>
        </p:txBody>
      </p:sp>
      <p:sp>
        <p:nvSpPr>
          <p:cNvPr id="5" name="Footer Placeholder 4">
            <a:extLst>
              <a:ext uri="{FF2B5EF4-FFF2-40B4-BE49-F238E27FC236}">
                <a16:creationId xmlns:a16="http://schemas.microsoft.com/office/drawing/2014/main" id="{1BD97372-EF53-4333-A43E-A71297E2FD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35489ED-EF6A-4993-955C-C3B92117B0BA}"/>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354268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E9C5-6823-498B-82CB-1158BAAC0C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EA8C78-B8EC-43EF-9453-18FB122D2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A9558-0B52-49B6-A797-E09FC7F30BC6}"/>
              </a:ext>
            </a:extLst>
          </p:cNvPr>
          <p:cNvSpPr>
            <a:spLocks noGrp="1"/>
          </p:cNvSpPr>
          <p:nvPr>
            <p:ph type="dt" sz="half" idx="10"/>
          </p:nvPr>
        </p:nvSpPr>
        <p:spPr/>
        <p:txBody>
          <a:bodyPr/>
          <a:lstStyle/>
          <a:p>
            <a:fld id="{39C2FA41-5D22-454E-B71C-4D89F974AFAA}" type="datetime1">
              <a:rPr lang="en-IN" smtClean="0"/>
              <a:t>26-08-2023</a:t>
            </a:fld>
            <a:endParaRPr lang="en-IN" dirty="0"/>
          </a:p>
        </p:txBody>
      </p:sp>
      <p:sp>
        <p:nvSpPr>
          <p:cNvPr id="5" name="Footer Placeholder 4">
            <a:extLst>
              <a:ext uri="{FF2B5EF4-FFF2-40B4-BE49-F238E27FC236}">
                <a16:creationId xmlns:a16="http://schemas.microsoft.com/office/drawing/2014/main" id="{37428F8C-CA29-452B-B1D0-94095055F4D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422836-B187-4A59-AA45-5C4559DCC39E}"/>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205753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B299-E689-4419-A6FF-5063E1E15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BD50F4-06B1-4333-96E2-467014A19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45EA98-E77E-410A-9778-B11F867F7D56}"/>
              </a:ext>
            </a:extLst>
          </p:cNvPr>
          <p:cNvSpPr>
            <a:spLocks noGrp="1"/>
          </p:cNvSpPr>
          <p:nvPr>
            <p:ph type="dt" sz="half" idx="10"/>
          </p:nvPr>
        </p:nvSpPr>
        <p:spPr/>
        <p:txBody>
          <a:bodyPr/>
          <a:lstStyle/>
          <a:p>
            <a:fld id="{8612AAC5-4EEC-44FB-B72B-85AB4A527113}" type="datetime1">
              <a:rPr lang="en-IN" smtClean="0"/>
              <a:t>26-08-2023</a:t>
            </a:fld>
            <a:endParaRPr lang="en-IN" dirty="0"/>
          </a:p>
        </p:txBody>
      </p:sp>
      <p:sp>
        <p:nvSpPr>
          <p:cNvPr id="5" name="Footer Placeholder 4">
            <a:extLst>
              <a:ext uri="{FF2B5EF4-FFF2-40B4-BE49-F238E27FC236}">
                <a16:creationId xmlns:a16="http://schemas.microsoft.com/office/drawing/2014/main" id="{C7A34E74-8762-454B-A963-8F4F81C2EC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7F90CBE-87A8-4FD5-936A-C6982EA75599}"/>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279925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0ADA-08B1-4434-9FBD-D758F45E0B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D00C6D-DFA7-43F2-A8C1-1D075C8B21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3F75B0-D2A1-4340-B533-392A37FDED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6F2155-A207-43EF-ACF0-7C6D5D0B1533}"/>
              </a:ext>
            </a:extLst>
          </p:cNvPr>
          <p:cNvSpPr>
            <a:spLocks noGrp="1"/>
          </p:cNvSpPr>
          <p:nvPr>
            <p:ph type="dt" sz="half" idx="10"/>
          </p:nvPr>
        </p:nvSpPr>
        <p:spPr/>
        <p:txBody>
          <a:bodyPr/>
          <a:lstStyle/>
          <a:p>
            <a:fld id="{BD07EDCC-F875-45C0-BC4C-FF233B94C96B}" type="datetime1">
              <a:rPr lang="en-IN" smtClean="0"/>
              <a:t>26-08-2023</a:t>
            </a:fld>
            <a:endParaRPr lang="en-IN" dirty="0"/>
          </a:p>
        </p:txBody>
      </p:sp>
      <p:sp>
        <p:nvSpPr>
          <p:cNvPr id="6" name="Footer Placeholder 5">
            <a:extLst>
              <a:ext uri="{FF2B5EF4-FFF2-40B4-BE49-F238E27FC236}">
                <a16:creationId xmlns:a16="http://schemas.microsoft.com/office/drawing/2014/main" id="{A09019EE-3319-402C-81FC-2E7D9916C70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0AF142B-9980-49EC-9E9B-7115A8EF6719}"/>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107122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CA57-8930-4278-9EF5-D8DB087DF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5A9B0-0BEE-42F2-90B4-7D07FC130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D3B25-4856-4E05-928B-C801EAE32D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06F178-4FE1-4DC9-AE9E-59256C1A82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F86AC-5D24-4C0C-BC98-E5D243208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D1F8C3-40E1-4191-A82C-E09CF003161D}"/>
              </a:ext>
            </a:extLst>
          </p:cNvPr>
          <p:cNvSpPr>
            <a:spLocks noGrp="1"/>
          </p:cNvSpPr>
          <p:nvPr>
            <p:ph type="dt" sz="half" idx="10"/>
          </p:nvPr>
        </p:nvSpPr>
        <p:spPr/>
        <p:txBody>
          <a:bodyPr/>
          <a:lstStyle/>
          <a:p>
            <a:fld id="{0FD21ACF-7896-45F9-9148-A2FD9B9EDFA3}" type="datetime1">
              <a:rPr lang="en-IN" smtClean="0"/>
              <a:t>26-08-2023</a:t>
            </a:fld>
            <a:endParaRPr lang="en-IN" dirty="0"/>
          </a:p>
        </p:txBody>
      </p:sp>
      <p:sp>
        <p:nvSpPr>
          <p:cNvPr id="8" name="Footer Placeholder 7">
            <a:extLst>
              <a:ext uri="{FF2B5EF4-FFF2-40B4-BE49-F238E27FC236}">
                <a16:creationId xmlns:a16="http://schemas.microsoft.com/office/drawing/2014/main" id="{939B5F9F-39BE-49C3-A039-F90159FA088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E975CC3-D240-41C4-AFC0-83F0339A7ADD}"/>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146823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AE20-138B-4BA2-BB80-FEAFBE7B12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724AC6-BE40-47BC-AC2C-BEF90D39840B}"/>
              </a:ext>
            </a:extLst>
          </p:cNvPr>
          <p:cNvSpPr>
            <a:spLocks noGrp="1"/>
          </p:cNvSpPr>
          <p:nvPr>
            <p:ph type="dt" sz="half" idx="10"/>
          </p:nvPr>
        </p:nvSpPr>
        <p:spPr/>
        <p:txBody>
          <a:bodyPr/>
          <a:lstStyle/>
          <a:p>
            <a:fld id="{5208CFE6-58F3-4DFC-9045-5637D0B96C84}" type="datetime1">
              <a:rPr lang="en-IN" smtClean="0"/>
              <a:t>26-08-2023</a:t>
            </a:fld>
            <a:endParaRPr lang="en-IN" dirty="0"/>
          </a:p>
        </p:txBody>
      </p:sp>
      <p:sp>
        <p:nvSpPr>
          <p:cNvPr id="4" name="Footer Placeholder 3">
            <a:extLst>
              <a:ext uri="{FF2B5EF4-FFF2-40B4-BE49-F238E27FC236}">
                <a16:creationId xmlns:a16="http://schemas.microsoft.com/office/drawing/2014/main" id="{62A647E4-0F32-474F-9C15-1C715A006D9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BBEA316-3587-4C8C-843F-AD8DC273D00B}"/>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81794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1BDFA6-6D98-463D-AC1C-AFA47932270C}"/>
              </a:ext>
            </a:extLst>
          </p:cNvPr>
          <p:cNvSpPr>
            <a:spLocks noGrp="1"/>
          </p:cNvSpPr>
          <p:nvPr>
            <p:ph type="dt" sz="half" idx="10"/>
          </p:nvPr>
        </p:nvSpPr>
        <p:spPr/>
        <p:txBody>
          <a:bodyPr/>
          <a:lstStyle/>
          <a:p>
            <a:fld id="{91DE781B-A0D0-48E8-972F-ADA07E264A39}" type="datetime1">
              <a:rPr lang="en-IN" smtClean="0"/>
              <a:t>26-08-2023</a:t>
            </a:fld>
            <a:endParaRPr lang="en-IN" dirty="0"/>
          </a:p>
        </p:txBody>
      </p:sp>
      <p:sp>
        <p:nvSpPr>
          <p:cNvPr id="3" name="Footer Placeholder 2">
            <a:extLst>
              <a:ext uri="{FF2B5EF4-FFF2-40B4-BE49-F238E27FC236}">
                <a16:creationId xmlns:a16="http://schemas.microsoft.com/office/drawing/2014/main" id="{824A0AD9-CC79-41D7-BF6F-7836B78EC6B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32213B4-7D64-4C1F-B221-D0F37BCE6463}"/>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179472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7986-3C74-43E2-B5FA-B7FA9A0C2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428BDA-B2FE-433D-849A-1EC0560A9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C58282-EC7B-4023-A738-04E9B0E76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7C192-1F08-44EA-8D04-D487C4599562}"/>
              </a:ext>
            </a:extLst>
          </p:cNvPr>
          <p:cNvSpPr>
            <a:spLocks noGrp="1"/>
          </p:cNvSpPr>
          <p:nvPr>
            <p:ph type="dt" sz="half" idx="10"/>
          </p:nvPr>
        </p:nvSpPr>
        <p:spPr/>
        <p:txBody>
          <a:bodyPr/>
          <a:lstStyle/>
          <a:p>
            <a:fld id="{977C7651-DB4E-476A-AC3D-9DFC71EB19C5}" type="datetime1">
              <a:rPr lang="en-IN" smtClean="0"/>
              <a:t>26-08-2023</a:t>
            </a:fld>
            <a:endParaRPr lang="en-IN" dirty="0"/>
          </a:p>
        </p:txBody>
      </p:sp>
      <p:sp>
        <p:nvSpPr>
          <p:cNvPr id="6" name="Footer Placeholder 5">
            <a:extLst>
              <a:ext uri="{FF2B5EF4-FFF2-40B4-BE49-F238E27FC236}">
                <a16:creationId xmlns:a16="http://schemas.microsoft.com/office/drawing/2014/main" id="{A96825F6-1F5D-405A-A539-10C3267AA88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3BC4CD7-97E2-4711-953B-B68D421B961A}"/>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314280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B351-7156-4870-988F-CA78FC5DC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F6BC70-1328-47D5-9668-48C5B0831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37666F0-691B-4DCF-AFE3-2908C80A4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86456-1316-4600-9170-7902DDC9C106}"/>
              </a:ext>
            </a:extLst>
          </p:cNvPr>
          <p:cNvSpPr>
            <a:spLocks noGrp="1"/>
          </p:cNvSpPr>
          <p:nvPr>
            <p:ph type="dt" sz="half" idx="10"/>
          </p:nvPr>
        </p:nvSpPr>
        <p:spPr/>
        <p:txBody>
          <a:bodyPr/>
          <a:lstStyle/>
          <a:p>
            <a:fld id="{E15F8140-53D0-4F84-93F6-9EAC6A0AFB01}" type="datetime1">
              <a:rPr lang="en-IN" smtClean="0"/>
              <a:t>26-08-2023</a:t>
            </a:fld>
            <a:endParaRPr lang="en-IN" dirty="0"/>
          </a:p>
        </p:txBody>
      </p:sp>
      <p:sp>
        <p:nvSpPr>
          <p:cNvPr id="6" name="Footer Placeholder 5">
            <a:extLst>
              <a:ext uri="{FF2B5EF4-FFF2-40B4-BE49-F238E27FC236}">
                <a16:creationId xmlns:a16="http://schemas.microsoft.com/office/drawing/2014/main" id="{B6D5EBEE-3EB6-4283-A4F5-1C9DE90E244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1456D7C-5F14-47C0-A389-F91780D81162}"/>
              </a:ext>
            </a:extLst>
          </p:cNvPr>
          <p:cNvSpPr>
            <a:spLocks noGrp="1"/>
          </p:cNvSpPr>
          <p:nvPr>
            <p:ph type="sldNum" sz="quarter" idx="12"/>
          </p:nvPr>
        </p:nvSpPr>
        <p:spPr/>
        <p:txBody>
          <a:bodyPr/>
          <a:lstStyle/>
          <a:p>
            <a:fld id="{5461C5E5-BF0B-4558-A168-FDAD7285A5F1}" type="slidenum">
              <a:rPr lang="en-IN" smtClean="0"/>
              <a:t>‹#›</a:t>
            </a:fld>
            <a:endParaRPr lang="en-IN" dirty="0"/>
          </a:p>
        </p:txBody>
      </p:sp>
    </p:spTree>
    <p:extLst>
      <p:ext uri="{BB962C8B-B14F-4D97-AF65-F5344CB8AC3E}">
        <p14:creationId xmlns:p14="http://schemas.microsoft.com/office/powerpoint/2010/main" val="159705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1E653-533D-4C4E-8B8A-5ACE4D7E7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964AD6-412C-47DD-A921-AA523F1D8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ABA92D-1CD5-4223-9378-AB2778406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4E5F5-323F-40B7-A645-3D386FE12D55}" type="datetime1">
              <a:rPr lang="en-IN" smtClean="0"/>
              <a:t>26-08-2023</a:t>
            </a:fld>
            <a:endParaRPr lang="en-IN" dirty="0"/>
          </a:p>
        </p:txBody>
      </p:sp>
      <p:sp>
        <p:nvSpPr>
          <p:cNvPr id="5" name="Footer Placeholder 4">
            <a:extLst>
              <a:ext uri="{FF2B5EF4-FFF2-40B4-BE49-F238E27FC236}">
                <a16:creationId xmlns:a16="http://schemas.microsoft.com/office/drawing/2014/main" id="{1FC2D5F1-6FBE-4037-9BA4-07B3444F1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5B2837A-576F-45F9-AF0E-A58DBADFA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1C5E5-BF0B-4558-A168-FDAD7285A5F1}" type="slidenum">
              <a:rPr lang="en-IN" smtClean="0"/>
              <a:t>‹#›</a:t>
            </a:fld>
            <a:endParaRPr lang="en-IN" dirty="0"/>
          </a:p>
        </p:txBody>
      </p:sp>
    </p:spTree>
    <p:extLst>
      <p:ext uri="{BB962C8B-B14F-4D97-AF65-F5344CB8AC3E}">
        <p14:creationId xmlns:p14="http://schemas.microsoft.com/office/powerpoint/2010/main" val="165794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D11BBE-997E-5C26-18D2-0429EDCBD23B}"/>
              </a:ext>
            </a:extLst>
          </p:cNvPr>
          <p:cNvPicPr>
            <a:picLocks noChangeAspect="1"/>
          </p:cNvPicPr>
          <p:nvPr/>
        </p:nvPicPr>
        <p:blipFill>
          <a:blip r:embed="rId2"/>
          <a:stretch>
            <a:fillRect/>
          </a:stretch>
        </p:blipFill>
        <p:spPr>
          <a:xfrm>
            <a:off x="5468516" y="1653400"/>
            <a:ext cx="6416351" cy="4017097"/>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6EE126DB-A47B-40BA-93A5-B45B9A918104}"/>
              </a:ext>
            </a:extLst>
          </p:cNvPr>
          <p:cNvSpPr>
            <a:spLocks noGrp="1"/>
          </p:cNvSpPr>
          <p:nvPr>
            <p:ph type="ctrTitle"/>
          </p:nvPr>
        </p:nvSpPr>
        <p:spPr>
          <a:xfrm>
            <a:off x="733417" y="1653400"/>
            <a:ext cx="4412898" cy="2207095"/>
          </a:xfrm>
        </p:spPr>
        <p:txBody>
          <a:bodyPr>
            <a:normAutofit fontScale="90000"/>
          </a:bodyPr>
          <a:lstStyle/>
          <a:p>
            <a:pPr algn="r"/>
            <a:r>
              <a:rPr lang="en-US" sz="4000" b="1" dirty="0"/>
              <a:t>Text Summarization Using Encoder Decoder Generative Adversarial Networks</a:t>
            </a:r>
            <a:endParaRPr lang="en-IN" sz="4000" dirty="0"/>
          </a:p>
        </p:txBody>
      </p:sp>
      <p:sp>
        <p:nvSpPr>
          <p:cNvPr id="3" name="Subtitle 2">
            <a:extLst>
              <a:ext uri="{FF2B5EF4-FFF2-40B4-BE49-F238E27FC236}">
                <a16:creationId xmlns:a16="http://schemas.microsoft.com/office/drawing/2014/main" id="{2DF14E66-74A1-4A36-B6B2-E9F15D289747}"/>
              </a:ext>
            </a:extLst>
          </p:cNvPr>
          <p:cNvSpPr>
            <a:spLocks noGrp="1"/>
          </p:cNvSpPr>
          <p:nvPr>
            <p:ph type="subTitle" idx="1"/>
          </p:nvPr>
        </p:nvSpPr>
        <p:spPr>
          <a:xfrm>
            <a:off x="2247791" y="328362"/>
            <a:ext cx="6293476" cy="480565"/>
          </a:xfrm>
        </p:spPr>
        <p:txBody>
          <a:bodyPr>
            <a:normAutofit/>
          </a:bodyPr>
          <a:lstStyle/>
          <a:p>
            <a:r>
              <a:rPr lang="en-US" dirty="0"/>
              <a:t>INDIAN INSTITUTE OF TECHNOLOGY JODHPUR </a:t>
            </a:r>
            <a:endParaRPr lang="en-IN" dirty="0"/>
          </a:p>
        </p:txBody>
      </p:sp>
      <p:pic>
        <p:nvPicPr>
          <p:cNvPr id="4" name="Picture 3">
            <a:extLst>
              <a:ext uri="{FF2B5EF4-FFF2-40B4-BE49-F238E27FC236}">
                <a16:creationId xmlns:a16="http://schemas.microsoft.com/office/drawing/2014/main" id="{A924A18F-B69E-4637-8EC4-18B1C0549B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98633" y="226370"/>
            <a:ext cx="524070" cy="575018"/>
          </a:xfrm>
          <a:prstGeom prst="rect">
            <a:avLst/>
          </a:prstGeom>
          <a:noFill/>
        </p:spPr>
      </p:pic>
      <p:sp>
        <p:nvSpPr>
          <p:cNvPr id="5" name="Subtitle 2">
            <a:extLst>
              <a:ext uri="{FF2B5EF4-FFF2-40B4-BE49-F238E27FC236}">
                <a16:creationId xmlns:a16="http://schemas.microsoft.com/office/drawing/2014/main" id="{6A7CF16B-C3F5-42BC-951D-EDE56917443D}"/>
              </a:ext>
            </a:extLst>
          </p:cNvPr>
          <p:cNvSpPr txBox="1">
            <a:spLocks/>
          </p:cNvSpPr>
          <p:nvPr/>
        </p:nvSpPr>
        <p:spPr>
          <a:xfrm>
            <a:off x="733417" y="4423246"/>
            <a:ext cx="4412898" cy="12472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t>Presented by: Tathagata Mookherjee</a:t>
            </a:r>
          </a:p>
          <a:p>
            <a:pPr algn="r"/>
            <a:r>
              <a:rPr lang="en-US" sz="2000" dirty="0"/>
              <a:t>(M21AI619) </a:t>
            </a:r>
          </a:p>
          <a:p>
            <a:pPr algn="r"/>
            <a:r>
              <a:rPr lang="en-IN" sz="2000" dirty="0"/>
              <a:t>Supervisor: Dr. Gaurav Harit</a:t>
            </a:r>
          </a:p>
        </p:txBody>
      </p:sp>
      <p:sp>
        <p:nvSpPr>
          <p:cNvPr id="6" name="Slide Number Placeholder 5">
            <a:extLst>
              <a:ext uri="{FF2B5EF4-FFF2-40B4-BE49-F238E27FC236}">
                <a16:creationId xmlns:a16="http://schemas.microsoft.com/office/drawing/2014/main" id="{8F9E2B4B-A57D-4A3D-8C7D-A70C8F03BBBD}"/>
              </a:ext>
            </a:extLst>
          </p:cNvPr>
          <p:cNvSpPr>
            <a:spLocks noGrp="1"/>
          </p:cNvSpPr>
          <p:nvPr>
            <p:ph type="sldNum" sz="quarter" idx="12"/>
          </p:nvPr>
        </p:nvSpPr>
        <p:spPr/>
        <p:txBody>
          <a:bodyPr/>
          <a:lstStyle/>
          <a:p>
            <a:fld id="{5461C5E5-BF0B-4558-A168-FDAD7285A5F1}" type="slidenum">
              <a:rPr lang="en-IN" smtClean="0"/>
              <a:t>1</a:t>
            </a:fld>
            <a:endParaRPr lang="en-IN" dirty="0"/>
          </a:p>
        </p:txBody>
      </p:sp>
    </p:spTree>
    <p:extLst>
      <p:ext uri="{BB962C8B-B14F-4D97-AF65-F5344CB8AC3E}">
        <p14:creationId xmlns:p14="http://schemas.microsoft.com/office/powerpoint/2010/main" val="831563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sz="4400" dirty="0"/>
              <a:t>GEN Pretraining</a:t>
            </a:r>
            <a:r>
              <a:rPr lang="en-US" dirty="0"/>
              <a:t> Losses</a:t>
            </a:r>
            <a:endParaRPr lang="en-IN" dirty="0"/>
          </a:p>
        </p:txBody>
      </p:sp>
      <p:graphicFrame>
        <p:nvGraphicFramePr>
          <p:cNvPr id="3" name="Chart 2">
            <a:extLst>
              <a:ext uri="{FF2B5EF4-FFF2-40B4-BE49-F238E27FC236}">
                <a16:creationId xmlns:a16="http://schemas.microsoft.com/office/drawing/2014/main" id="{7FE2396A-10CC-6D7C-1ED0-8AAC4556CC80}"/>
              </a:ext>
            </a:extLst>
          </p:cNvPr>
          <p:cNvGraphicFramePr>
            <a:graphicFrameLocks/>
          </p:cNvGraphicFramePr>
          <p:nvPr>
            <p:extLst>
              <p:ext uri="{D42A27DB-BD31-4B8C-83A1-F6EECF244321}">
                <p14:modId xmlns:p14="http://schemas.microsoft.com/office/powerpoint/2010/main" val="1081202655"/>
              </p:ext>
            </p:extLst>
          </p:nvPr>
        </p:nvGraphicFramePr>
        <p:xfrm>
          <a:off x="838200" y="1690687"/>
          <a:ext cx="10515600" cy="4802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269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590F6-93CE-4494-A535-5CD8D8B6455E}"/>
              </a:ext>
            </a:extLst>
          </p:cNvPr>
          <p:cNvSpPr>
            <a:spLocks noGrp="1"/>
          </p:cNvSpPr>
          <p:nvPr>
            <p:ph idx="1"/>
          </p:nvPr>
        </p:nvSpPr>
        <p:spPr>
          <a:xfrm>
            <a:off x="744893" y="1690688"/>
            <a:ext cx="5749213" cy="4802187"/>
          </a:xfrm>
        </p:spPr>
        <p:txBody>
          <a:bodyPr>
            <a:normAutofit lnSpcReduction="10000"/>
          </a:bodyPr>
          <a:lstStyle/>
          <a:p>
            <a:pPr marL="0" indent="0" algn="just">
              <a:buNone/>
            </a:pPr>
            <a:r>
              <a:rPr lang="en-US" sz="1400" dirty="0"/>
              <a:t>We aim to utilize the pretrained generator (GEN) within a GAN framework, where the GEN, leveraging the compact representation learned from the encoder's output, collaboratively trains with a discriminator (DIS) to generate summaries.</a:t>
            </a:r>
          </a:p>
          <a:p>
            <a:pPr marL="0" indent="0" algn="just">
              <a:buNone/>
            </a:pPr>
            <a:r>
              <a:rPr lang="en-US" sz="1400" dirty="0"/>
              <a:t>Vocabulary size = </a:t>
            </a:r>
            <a:r>
              <a:rPr lang="en-IN" sz="1400" dirty="0"/>
              <a:t>22333</a:t>
            </a:r>
            <a:r>
              <a:rPr lang="en-US" sz="1400" dirty="0"/>
              <a:t> (from dataset)</a:t>
            </a:r>
          </a:p>
          <a:p>
            <a:pPr marL="0" indent="0" algn="just">
              <a:buNone/>
            </a:pPr>
            <a:r>
              <a:rPr lang="en-US" sz="1400" dirty="0"/>
              <a:t>Embedding dimension = [</a:t>
            </a:r>
            <a:r>
              <a:rPr lang="en-US" sz="1400" b="1" dirty="0"/>
              <a:t>250</a:t>
            </a:r>
            <a:r>
              <a:rPr lang="en-US" sz="1400" dirty="0"/>
              <a:t>, 500, 750]</a:t>
            </a:r>
          </a:p>
          <a:p>
            <a:pPr marL="0" indent="0" algn="just">
              <a:buNone/>
            </a:pPr>
            <a:r>
              <a:rPr lang="en-US" sz="1400" dirty="0"/>
              <a:t>Latent dimension = [Embedding dimension, </a:t>
            </a:r>
            <a:r>
              <a:rPr lang="en-US" sz="1400" b="1" dirty="0"/>
              <a:t>Embedding dimension X 2</a:t>
            </a:r>
            <a:r>
              <a:rPr lang="en-US" sz="1400" dirty="0"/>
              <a:t>]</a:t>
            </a:r>
          </a:p>
          <a:p>
            <a:pPr marL="0" indent="0" algn="just">
              <a:buNone/>
            </a:pPr>
            <a:r>
              <a:rPr lang="en-US" sz="1400" dirty="0"/>
              <a:t>LSTM layers(s) = [1, </a:t>
            </a:r>
            <a:r>
              <a:rPr lang="en-US" sz="1400" b="1" dirty="0"/>
              <a:t>2</a:t>
            </a:r>
            <a:r>
              <a:rPr lang="en-US" sz="1400" dirty="0"/>
              <a:t>, 3]</a:t>
            </a:r>
          </a:p>
          <a:p>
            <a:pPr marL="0" indent="0" algn="just">
              <a:buNone/>
            </a:pPr>
            <a:r>
              <a:rPr lang="en-IN" sz="1400" dirty="0"/>
              <a:t>Batch size = [15, </a:t>
            </a:r>
            <a:r>
              <a:rPr lang="en-IN" sz="1400" b="1" dirty="0"/>
              <a:t>30</a:t>
            </a:r>
            <a:r>
              <a:rPr lang="en-IN" sz="1400" dirty="0"/>
              <a:t>, 45, 60]</a:t>
            </a:r>
          </a:p>
          <a:p>
            <a:pPr marL="0" indent="0" algn="just">
              <a:buNone/>
            </a:pPr>
            <a:r>
              <a:rPr lang="en-IN" sz="1400" dirty="0"/>
              <a:t>Epochs = [Batch size, </a:t>
            </a:r>
            <a:r>
              <a:rPr lang="en-IN" sz="1400" b="1" dirty="0"/>
              <a:t>Batch size X 2</a:t>
            </a:r>
            <a:r>
              <a:rPr lang="en-IN" sz="1400" dirty="0"/>
              <a:t>]</a:t>
            </a:r>
          </a:p>
          <a:p>
            <a:pPr marL="0" indent="0" algn="just">
              <a:buNone/>
            </a:pPr>
            <a:r>
              <a:rPr lang="en-IN" sz="1400" dirty="0"/>
              <a:t>Predicted summary word length = 5</a:t>
            </a:r>
            <a:r>
              <a:rPr lang="en-US" sz="1400" dirty="0"/>
              <a:t> (from dataset)</a:t>
            </a:r>
          </a:p>
          <a:p>
            <a:pPr marL="0" indent="0" algn="just">
              <a:buNone/>
            </a:pPr>
            <a:r>
              <a:rPr lang="en-IN" sz="1400" dirty="0"/>
              <a:t>Dropout = [0.3, </a:t>
            </a:r>
            <a:r>
              <a:rPr lang="en-IN" sz="1400" b="1" dirty="0"/>
              <a:t>0.5</a:t>
            </a:r>
            <a:r>
              <a:rPr lang="en-IN" sz="1400" dirty="0"/>
              <a:t>, 0.7]</a:t>
            </a:r>
          </a:p>
          <a:p>
            <a:pPr marL="0" indent="0" algn="just">
              <a:buNone/>
            </a:pPr>
            <a:r>
              <a:rPr lang="en-US" sz="1400" dirty="0"/>
              <a:t>Learning rate = [0.01, </a:t>
            </a:r>
            <a:r>
              <a:rPr lang="en-US" sz="1400" b="1" dirty="0"/>
              <a:t>0.001</a:t>
            </a:r>
            <a:r>
              <a:rPr lang="en-US" sz="1400" dirty="0"/>
              <a:t>, 0.0001]</a:t>
            </a:r>
          </a:p>
          <a:p>
            <a:pPr marL="0" indent="0" algn="just">
              <a:buNone/>
            </a:pPr>
            <a:r>
              <a:rPr lang="en-US" sz="1400" dirty="0"/>
              <a:t>Loss = Cross Entropy</a:t>
            </a:r>
          </a:p>
          <a:p>
            <a:pPr marL="0" indent="0" algn="just">
              <a:buNone/>
            </a:pPr>
            <a:r>
              <a:rPr lang="en-US" sz="1400" dirty="0"/>
              <a:t>Optimizer = Adam</a:t>
            </a:r>
          </a:p>
          <a:p>
            <a:pPr marL="0" indent="0" algn="just">
              <a:buNone/>
            </a:pPr>
            <a:r>
              <a:rPr lang="en-US" sz="1400" dirty="0"/>
              <a:t>Activation = Sigmoid</a:t>
            </a:r>
          </a:p>
          <a:p>
            <a:pPr marL="0" indent="0" algn="just">
              <a:buNone/>
            </a:pPr>
            <a:r>
              <a:rPr lang="en-US" sz="1400" dirty="0"/>
              <a:t>Early Stopping = 2</a:t>
            </a:r>
          </a:p>
          <a:p>
            <a:pPr marL="0" indent="0" algn="just">
              <a:buNone/>
            </a:pPr>
            <a:endParaRPr lang="en-US" sz="1400" dirty="0"/>
          </a:p>
        </p:txBody>
      </p:sp>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5170714" cy="1325563"/>
          </a:xfrm>
        </p:spPr>
        <p:txBody>
          <a:bodyPr>
            <a:normAutofit/>
          </a:bodyPr>
          <a:lstStyle/>
          <a:p>
            <a:r>
              <a:rPr lang="en-US" sz="4400" i="1" dirty="0"/>
              <a:t>GAN training with pretrained GEN</a:t>
            </a:r>
            <a:endParaRPr lang="en-IN" dirty="0"/>
          </a:p>
        </p:txBody>
      </p:sp>
      <p:sp>
        <p:nvSpPr>
          <p:cNvPr id="2" name="Slide Number Placeholder 1">
            <a:extLst>
              <a:ext uri="{FF2B5EF4-FFF2-40B4-BE49-F238E27FC236}">
                <a16:creationId xmlns:a16="http://schemas.microsoft.com/office/drawing/2014/main" id="{1A24E104-C785-4BA0-B0A3-F6DCFBC6EBA7}"/>
              </a:ext>
            </a:extLst>
          </p:cNvPr>
          <p:cNvSpPr>
            <a:spLocks noGrp="1"/>
          </p:cNvSpPr>
          <p:nvPr>
            <p:ph type="sldNum" sz="quarter" idx="12"/>
          </p:nvPr>
        </p:nvSpPr>
        <p:spPr/>
        <p:txBody>
          <a:bodyPr/>
          <a:lstStyle/>
          <a:p>
            <a:fld id="{5461C5E5-BF0B-4558-A168-FDAD7285A5F1}" type="slidenum">
              <a:rPr lang="en-IN" smtClean="0"/>
              <a:t>11</a:t>
            </a:fld>
            <a:endParaRPr lang="en-IN" dirty="0"/>
          </a:p>
        </p:txBody>
      </p:sp>
      <p:pic>
        <p:nvPicPr>
          <p:cNvPr id="8" name="Picture 7">
            <a:extLst>
              <a:ext uri="{FF2B5EF4-FFF2-40B4-BE49-F238E27FC236}">
                <a16:creationId xmlns:a16="http://schemas.microsoft.com/office/drawing/2014/main" id="{DE271AF8-1613-849D-AF65-6F6C3F69A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106" y="60876"/>
            <a:ext cx="5616154" cy="2779061"/>
          </a:xfrm>
          <a:prstGeom prst="rect">
            <a:avLst/>
          </a:prstGeom>
        </p:spPr>
      </p:pic>
      <p:pic>
        <p:nvPicPr>
          <p:cNvPr id="11" name="Picture 10">
            <a:extLst>
              <a:ext uri="{FF2B5EF4-FFF2-40B4-BE49-F238E27FC236}">
                <a16:creationId xmlns:a16="http://schemas.microsoft.com/office/drawing/2014/main" id="{29F1A8B9-D5D4-C26E-2D4F-7B41790C6622}"/>
              </a:ext>
            </a:extLst>
          </p:cNvPr>
          <p:cNvPicPr>
            <a:picLocks noChangeAspect="1"/>
          </p:cNvPicPr>
          <p:nvPr/>
        </p:nvPicPr>
        <p:blipFill>
          <a:blip r:embed="rId3"/>
          <a:stretch>
            <a:fillRect/>
          </a:stretch>
        </p:blipFill>
        <p:spPr>
          <a:xfrm>
            <a:off x="6008914" y="2872189"/>
            <a:ext cx="6101346" cy="3849286"/>
          </a:xfrm>
          <a:prstGeom prst="rect">
            <a:avLst/>
          </a:prstGeom>
        </p:spPr>
      </p:pic>
    </p:spTree>
    <p:extLst>
      <p:ext uri="{BB962C8B-B14F-4D97-AF65-F5344CB8AC3E}">
        <p14:creationId xmlns:p14="http://schemas.microsoft.com/office/powerpoint/2010/main" val="48610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590F6-93CE-4494-A535-5CD8D8B6455E}"/>
              </a:ext>
            </a:extLst>
          </p:cNvPr>
          <p:cNvSpPr>
            <a:spLocks noGrp="1"/>
          </p:cNvSpPr>
          <p:nvPr>
            <p:ph idx="1"/>
          </p:nvPr>
        </p:nvSpPr>
        <p:spPr>
          <a:xfrm>
            <a:off x="744893" y="1690688"/>
            <a:ext cx="5749213" cy="4802187"/>
          </a:xfrm>
        </p:spPr>
        <p:txBody>
          <a:bodyPr>
            <a:normAutofit lnSpcReduction="10000"/>
          </a:bodyPr>
          <a:lstStyle/>
          <a:p>
            <a:pPr marL="0" indent="0" algn="just">
              <a:buNone/>
            </a:pPr>
            <a:r>
              <a:rPr lang="en-US" sz="1400" dirty="0"/>
              <a:t>We aim to compare the performance of the pretrained generator (GEN) with an untrained GEN, within a GAN framework, when trained with a discriminator (DIS) to generate summaries.</a:t>
            </a:r>
          </a:p>
          <a:p>
            <a:pPr marL="0" indent="0" algn="just">
              <a:buNone/>
            </a:pPr>
            <a:r>
              <a:rPr lang="en-US" sz="1400" dirty="0"/>
              <a:t>Vocabulary size = </a:t>
            </a:r>
            <a:r>
              <a:rPr lang="en-IN" sz="1400" dirty="0"/>
              <a:t>22333</a:t>
            </a:r>
            <a:r>
              <a:rPr lang="en-US" sz="1400" dirty="0"/>
              <a:t> (from dataset)</a:t>
            </a:r>
          </a:p>
          <a:p>
            <a:pPr marL="0" indent="0" algn="just">
              <a:buNone/>
            </a:pPr>
            <a:r>
              <a:rPr lang="en-US" sz="1400" dirty="0"/>
              <a:t>Embedding dimension = [</a:t>
            </a:r>
            <a:r>
              <a:rPr lang="en-US" sz="1400" b="1" dirty="0"/>
              <a:t>250</a:t>
            </a:r>
            <a:r>
              <a:rPr lang="en-US" sz="1400" dirty="0"/>
              <a:t>, 500, 750]</a:t>
            </a:r>
          </a:p>
          <a:p>
            <a:pPr marL="0" indent="0" algn="just">
              <a:buNone/>
            </a:pPr>
            <a:r>
              <a:rPr lang="en-US" sz="1400" dirty="0"/>
              <a:t>Latent dimension = [Embedding dimension, </a:t>
            </a:r>
            <a:r>
              <a:rPr lang="en-US" sz="1400" b="1" dirty="0"/>
              <a:t>Embedding dimension X 2</a:t>
            </a:r>
            <a:r>
              <a:rPr lang="en-US" sz="1400" dirty="0"/>
              <a:t>]</a:t>
            </a:r>
          </a:p>
          <a:p>
            <a:pPr marL="0" indent="0" algn="just">
              <a:buNone/>
            </a:pPr>
            <a:r>
              <a:rPr lang="en-US" sz="1400" dirty="0"/>
              <a:t>LSTM layers(s) = [1, </a:t>
            </a:r>
            <a:r>
              <a:rPr lang="en-US" sz="1400" b="1" dirty="0"/>
              <a:t>2</a:t>
            </a:r>
            <a:r>
              <a:rPr lang="en-US" sz="1400" dirty="0"/>
              <a:t>, 3]</a:t>
            </a:r>
          </a:p>
          <a:p>
            <a:pPr marL="0" indent="0" algn="just">
              <a:buNone/>
            </a:pPr>
            <a:r>
              <a:rPr lang="en-IN" sz="1400" dirty="0"/>
              <a:t>Batch size = [15, </a:t>
            </a:r>
            <a:r>
              <a:rPr lang="en-IN" sz="1400" b="1" dirty="0"/>
              <a:t>30</a:t>
            </a:r>
            <a:r>
              <a:rPr lang="en-IN" sz="1400" dirty="0"/>
              <a:t>, 45, 60]</a:t>
            </a:r>
          </a:p>
          <a:p>
            <a:pPr marL="0" indent="0" algn="just">
              <a:buNone/>
            </a:pPr>
            <a:r>
              <a:rPr lang="en-IN" sz="1400" dirty="0"/>
              <a:t>Epochs = [Batch size, </a:t>
            </a:r>
            <a:r>
              <a:rPr lang="en-IN" sz="1400" b="1" dirty="0"/>
              <a:t>Batch size X 2</a:t>
            </a:r>
            <a:r>
              <a:rPr lang="en-IN" sz="1400" dirty="0"/>
              <a:t>]</a:t>
            </a:r>
          </a:p>
          <a:p>
            <a:pPr marL="0" indent="0" algn="just">
              <a:buNone/>
            </a:pPr>
            <a:r>
              <a:rPr lang="en-IN" sz="1400" dirty="0"/>
              <a:t>Predicted summary word length = 5</a:t>
            </a:r>
            <a:r>
              <a:rPr lang="en-US" sz="1400" dirty="0"/>
              <a:t> (from dataset)</a:t>
            </a:r>
          </a:p>
          <a:p>
            <a:pPr marL="0" indent="0" algn="just">
              <a:buNone/>
            </a:pPr>
            <a:r>
              <a:rPr lang="en-IN" sz="1400" dirty="0"/>
              <a:t>Dropout = [0.3, </a:t>
            </a:r>
            <a:r>
              <a:rPr lang="en-IN" sz="1400" b="1" dirty="0"/>
              <a:t>0.5</a:t>
            </a:r>
            <a:r>
              <a:rPr lang="en-IN" sz="1400" dirty="0"/>
              <a:t>, 0.7]</a:t>
            </a:r>
          </a:p>
          <a:p>
            <a:pPr marL="0" indent="0" algn="just">
              <a:buNone/>
            </a:pPr>
            <a:r>
              <a:rPr lang="en-US" sz="1400" dirty="0"/>
              <a:t>Learning rate = [0.01, </a:t>
            </a:r>
            <a:r>
              <a:rPr lang="en-US" sz="1400" b="1" dirty="0"/>
              <a:t>0.001</a:t>
            </a:r>
            <a:r>
              <a:rPr lang="en-US" sz="1400" dirty="0"/>
              <a:t>, 0.0001]</a:t>
            </a:r>
          </a:p>
          <a:p>
            <a:pPr marL="0" indent="0" algn="just">
              <a:buNone/>
            </a:pPr>
            <a:r>
              <a:rPr lang="en-US" sz="1400" dirty="0"/>
              <a:t>Loss = Cross Entropy</a:t>
            </a:r>
          </a:p>
          <a:p>
            <a:pPr marL="0" indent="0" algn="just">
              <a:buNone/>
            </a:pPr>
            <a:r>
              <a:rPr lang="en-US" sz="1400" dirty="0"/>
              <a:t>Optimizer = Adam</a:t>
            </a:r>
          </a:p>
          <a:p>
            <a:pPr marL="0" indent="0" algn="just">
              <a:buNone/>
            </a:pPr>
            <a:r>
              <a:rPr lang="en-US" sz="1400" dirty="0"/>
              <a:t>Activation = Sigmoid</a:t>
            </a:r>
          </a:p>
          <a:p>
            <a:pPr marL="0" indent="0" algn="just">
              <a:buNone/>
            </a:pPr>
            <a:r>
              <a:rPr lang="en-US" sz="1400" dirty="0"/>
              <a:t>Early Stopping = 2</a:t>
            </a:r>
          </a:p>
        </p:txBody>
      </p:sp>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5170714" cy="1325563"/>
          </a:xfrm>
        </p:spPr>
        <p:txBody>
          <a:bodyPr>
            <a:normAutofit/>
          </a:bodyPr>
          <a:lstStyle/>
          <a:p>
            <a:r>
              <a:rPr lang="en-US" sz="4400" i="1" dirty="0"/>
              <a:t>GAN training </a:t>
            </a:r>
            <a:r>
              <a:rPr lang="en-US" i="1" dirty="0"/>
              <a:t>with un</a:t>
            </a:r>
            <a:r>
              <a:rPr lang="en-US" sz="4400" i="1" dirty="0"/>
              <a:t>trained GEN</a:t>
            </a:r>
            <a:endParaRPr lang="en-IN" dirty="0"/>
          </a:p>
        </p:txBody>
      </p:sp>
      <p:sp>
        <p:nvSpPr>
          <p:cNvPr id="2" name="Slide Number Placeholder 1">
            <a:extLst>
              <a:ext uri="{FF2B5EF4-FFF2-40B4-BE49-F238E27FC236}">
                <a16:creationId xmlns:a16="http://schemas.microsoft.com/office/drawing/2014/main" id="{1A24E104-C785-4BA0-B0A3-F6DCFBC6EBA7}"/>
              </a:ext>
            </a:extLst>
          </p:cNvPr>
          <p:cNvSpPr>
            <a:spLocks noGrp="1"/>
          </p:cNvSpPr>
          <p:nvPr>
            <p:ph type="sldNum" sz="quarter" idx="12"/>
          </p:nvPr>
        </p:nvSpPr>
        <p:spPr/>
        <p:txBody>
          <a:bodyPr/>
          <a:lstStyle/>
          <a:p>
            <a:fld id="{5461C5E5-BF0B-4558-A168-FDAD7285A5F1}" type="slidenum">
              <a:rPr lang="en-IN" smtClean="0"/>
              <a:t>12</a:t>
            </a:fld>
            <a:endParaRPr lang="en-IN" dirty="0"/>
          </a:p>
        </p:txBody>
      </p:sp>
      <p:pic>
        <p:nvPicPr>
          <p:cNvPr id="5" name="Picture 4">
            <a:extLst>
              <a:ext uri="{FF2B5EF4-FFF2-40B4-BE49-F238E27FC236}">
                <a16:creationId xmlns:a16="http://schemas.microsoft.com/office/drawing/2014/main" id="{FB03B2FA-8819-BBA8-8B49-DBA1F91CC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106" y="73818"/>
            <a:ext cx="5552200" cy="2486025"/>
          </a:xfrm>
          <a:prstGeom prst="rect">
            <a:avLst/>
          </a:prstGeom>
        </p:spPr>
      </p:pic>
      <p:pic>
        <p:nvPicPr>
          <p:cNvPr id="7" name="Picture 6">
            <a:extLst>
              <a:ext uri="{FF2B5EF4-FFF2-40B4-BE49-F238E27FC236}">
                <a16:creationId xmlns:a16="http://schemas.microsoft.com/office/drawing/2014/main" id="{DD5074F1-AC0F-2CB0-247F-8BE45645ABD8}"/>
              </a:ext>
            </a:extLst>
          </p:cNvPr>
          <p:cNvPicPr>
            <a:picLocks noChangeAspect="1"/>
          </p:cNvPicPr>
          <p:nvPr/>
        </p:nvPicPr>
        <p:blipFill>
          <a:blip r:embed="rId3"/>
          <a:stretch>
            <a:fillRect/>
          </a:stretch>
        </p:blipFill>
        <p:spPr>
          <a:xfrm>
            <a:off x="6008914" y="2872189"/>
            <a:ext cx="6101346" cy="3849286"/>
          </a:xfrm>
          <a:prstGeom prst="rect">
            <a:avLst/>
          </a:prstGeom>
        </p:spPr>
      </p:pic>
    </p:spTree>
    <p:extLst>
      <p:ext uri="{BB962C8B-B14F-4D97-AF65-F5344CB8AC3E}">
        <p14:creationId xmlns:p14="http://schemas.microsoft.com/office/powerpoint/2010/main" val="247382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GAN Training Losses</a:t>
            </a:r>
            <a:endParaRPr lang="en-IN" dirty="0"/>
          </a:p>
        </p:txBody>
      </p:sp>
      <p:graphicFrame>
        <p:nvGraphicFramePr>
          <p:cNvPr id="2" name="Chart 1">
            <a:extLst>
              <a:ext uri="{FF2B5EF4-FFF2-40B4-BE49-F238E27FC236}">
                <a16:creationId xmlns:a16="http://schemas.microsoft.com/office/drawing/2014/main" id="{A87EE13B-37A1-4461-8049-1935A44351A6}"/>
              </a:ext>
            </a:extLst>
          </p:cNvPr>
          <p:cNvGraphicFramePr>
            <a:graphicFrameLocks/>
          </p:cNvGraphicFramePr>
          <p:nvPr>
            <p:extLst>
              <p:ext uri="{D42A27DB-BD31-4B8C-83A1-F6EECF244321}">
                <p14:modId xmlns:p14="http://schemas.microsoft.com/office/powerpoint/2010/main" val="3344600133"/>
              </p:ext>
            </p:extLst>
          </p:nvPr>
        </p:nvGraphicFramePr>
        <p:xfrm>
          <a:off x="838200" y="1373505"/>
          <a:ext cx="7475376" cy="5119370"/>
        </p:xfrm>
        <a:graphic>
          <a:graphicData uri="http://schemas.openxmlformats.org/drawingml/2006/chart">
            <c:chart xmlns:c="http://schemas.openxmlformats.org/drawingml/2006/chart" xmlns:r="http://schemas.openxmlformats.org/officeDocument/2006/relationships" r:id="rId2"/>
          </a:graphicData>
        </a:graphic>
      </p:graphicFrame>
      <p:sp>
        <p:nvSpPr>
          <p:cNvPr id="3" name="Content Placeholder 2">
            <a:extLst>
              <a:ext uri="{FF2B5EF4-FFF2-40B4-BE49-F238E27FC236}">
                <a16:creationId xmlns:a16="http://schemas.microsoft.com/office/drawing/2014/main" id="{156B78B1-6261-1D65-65C6-57644823AAA7}"/>
              </a:ext>
            </a:extLst>
          </p:cNvPr>
          <p:cNvSpPr>
            <a:spLocks noGrp="1"/>
          </p:cNvSpPr>
          <p:nvPr>
            <p:ph idx="1"/>
          </p:nvPr>
        </p:nvSpPr>
        <p:spPr>
          <a:xfrm>
            <a:off x="8313576" y="1373505"/>
            <a:ext cx="3531637" cy="4802187"/>
          </a:xfrm>
        </p:spPr>
        <p:txBody>
          <a:bodyPr>
            <a:normAutofit/>
          </a:bodyPr>
          <a:lstStyle/>
          <a:p>
            <a:pPr algn="just"/>
            <a:r>
              <a:rPr lang="en-US" sz="1400" dirty="0"/>
              <a:t>Pretrained GEN's values are consistently lower than those of the untrained generator. </a:t>
            </a:r>
          </a:p>
          <a:p>
            <a:pPr algn="just"/>
            <a:r>
              <a:rPr lang="en-US" sz="1400" dirty="0"/>
              <a:t>The values for the pretrained GEN is generally going downward, which might reach convergence [6]</a:t>
            </a:r>
          </a:p>
          <a:p>
            <a:pPr algn="just"/>
            <a:r>
              <a:rPr lang="en-US" sz="1400" dirty="0"/>
              <a:t>The untrained GEN’s losses are escalating over time and hence may not reach convergence [5].</a:t>
            </a:r>
          </a:p>
        </p:txBody>
      </p:sp>
    </p:spTree>
    <p:extLst>
      <p:ext uri="{BB962C8B-B14F-4D97-AF65-F5344CB8AC3E}">
        <p14:creationId xmlns:p14="http://schemas.microsoft.com/office/powerpoint/2010/main" val="74148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GAN Validation Losses</a:t>
            </a:r>
            <a:endParaRPr lang="en-IN" dirty="0"/>
          </a:p>
        </p:txBody>
      </p:sp>
      <p:graphicFrame>
        <p:nvGraphicFramePr>
          <p:cNvPr id="5" name="Chart 4">
            <a:extLst>
              <a:ext uri="{FF2B5EF4-FFF2-40B4-BE49-F238E27FC236}">
                <a16:creationId xmlns:a16="http://schemas.microsoft.com/office/drawing/2014/main" id="{C988B571-9885-5452-3EDF-2A6B0A7211ED}"/>
              </a:ext>
            </a:extLst>
          </p:cNvPr>
          <p:cNvGraphicFramePr>
            <a:graphicFrameLocks/>
          </p:cNvGraphicFramePr>
          <p:nvPr>
            <p:extLst>
              <p:ext uri="{D42A27DB-BD31-4B8C-83A1-F6EECF244321}">
                <p14:modId xmlns:p14="http://schemas.microsoft.com/office/powerpoint/2010/main" val="4137815638"/>
              </p:ext>
            </p:extLst>
          </p:nvPr>
        </p:nvGraphicFramePr>
        <p:xfrm>
          <a:off x="838199" y="1373504"/>
          <a:ext cx="7475377" cy="5119371"/>
        </p:xfrm>
        <a:graphic>
          <a:graphicData uri="http://schemas.openxmlformats.org/drawingml/2006/chart">
            <c:chart xmlns:c="http://schemas.openxmlformats.org/drawingml/2006/chart" xmlns:r="http://schemas.openxmlformats.org/officeDocument/2006/relationships" r:id="rId2"/>
          </a:graphicData>
        </a:graphic>
      </p:graphicFrame>
      <p:sp>
        <p:nvSpPr>
          <p:cNvPr id="2" name="Content Placeholder 2">
            <a:extLst>
              <a:ext uri="{FF2B5EF4-FFF2-40B4-BE49-F238E27FC236}">
                <a16:creationId xmlns:a16="http://schemas.microsoft.com/office/drawing/2014/main" id="{23716350-86A4-7FA8-DA93-2E9140EEA66C}"/>
              </a:ext>
            </a:extLst>
          </p:cNvPr>
          <p:cNvSpPr>
            <a:spLocks noGrp="1"/>
          </p:cNvSpPr>
          <p:nvPr>
            <p:ph idx="1"/>
          </p:nvPr>
        </p:nvSpPr>
        <p:spPr>
          <a:xfrm>
            <a:off x="8313576" y="1373505"/>
            <a:ext cx="3531637" cy="4802187"/>
          </a:xfrm>
        </p:spPr>
        <p:txBody>
          <a:bodyPr>
            <a:normAutofit/>
          </a:bodyPr>
          <a:lstStyle/>
          <a:p>
            <a:pPr algn="just"/>
            <a:r>
              <a:rPr lang="en-US" sz="1400" dirty="0"/>
              <a:t>The pretrained DIS, exhibits incrementing values. This upward trajectory might signify the escalating challenge it faces in differentiating genuine samples from those generated artificially.</a:t>
            </a:r>
          </a:p>
          <a:p>
            <a:pPr algn="just"/>
            <a:r>
              <a:rPr lang="en-US" sz="1400" dirty="0"/>
              <a:t>The untrained DIS's metrics depict a descending trend as testing continues. This points to ease of understanding the differences between real and generated summaries [6].</a:t>
            </a:r>
          </a:p>
        </p:txBody>
      </p:sp>
    </p:spTree>
    <p:extLst>
      <p:ext uri="{BB962C8B-B14F-4D97-AF65-F5344CB8AC3E}">
        <p14:creationId xmlns:p14="http://schemas.microsoft.com/office/powerpoint/2010/main" val="178813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GAN performance</a:t>
            </a:r>
            <a:endParaRPr lang="en-IN" dirty="0"/>
          </a:p>
        </p:txBody>
      </p:sp>
      <p:sp>
        <p:nvSpPr>
          <p:cNvPr id="2" name="Slide Number Placeholder 1">
            <a:extLst>
              <a:ext uri="{FF2B5EF4-FFF2-40B4-BE49-F238E27FC236}">
                <a16:creationId xmlns:a16="http://schemas.microsoft.com/office/drawing/2014/main" id="{9A7FAD23-6EAB-463C-86F8-CCD3EF18D1E8}"/>
              </a:ext>
            </a:extLst>
          </p:cNvPr>
          <p:cNvSpPr>
            <a:spLocks noGrp="1"/>
          </p:cNvSpPr>
          <p:nvPr>
            <p:ph type="sldNum" sz="quarter" idx="12"/>
          </p:nvPr>
        </p:nvSpPr>
        <p:spPr/>
        <p:txBody>
          <a:bodyPr/>
          <a:lstStyle/>
          <a:p>
            <a:fld id="{5461C5E5-BF0B-4558-A168-FDAD7285A5F1}" type="slidenum">
              <a:rPr lang="en-IN" smtClean="0"/>
              <a:t>15</a:t>
            </a:fld>
            <a:endParaRPr lang="en-IN" dirty="0"/>
          </a:p>
        </p:txBody>
      </p:sp>
      <p:graphicFrame>
        <p:nvGraphicFramePr>
          <p:cNvPr id="3" name="Chart 2">
            <a:extLst>
              <a:ext uri="{FF2B5EF4-FFF2-40B4-BE49-F238E27FC236}">
                <a16:creationId xmlns:a16="http://schemas.microsoft.com/office/drawing/2014/main" id="{C5173548-3378-0617-7CFA-02923B5592B3}"/>
              </a:ext>
            </a:extLst>
          </p:cNvPr>
          <p:cNvGraphicFramePr>
            <a:graphicFrameLocks/>
          </p:cNvGraphicFramePr>
          <p:nvPr>
            <p:extLst>
              <p:ext uri="{D42A27DB-BD31-4B8C-83A1-F6EECF244321}">
                <p14:modId xmlns:p14="http://schemas.microsoft.com/office/powerpoint/2010/main" val="3889874233"/>
              </p:ext>
            </p:extLst>
          </p:nvPr>
        </p:nvGraphicFramePr>
        <p:xfrm>
          <a:off x="0" y="1989276"/>
          <a:ext cx="3984171" cy="22875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3C579E1-A6B1-4827-9FA5-C579C6F81B2B}"/>
              </a:ext>
            </a:extLst>
          </p:cNvPr>
          <p:cNvGraphicFramePr>
            <a:graphicFrameLocks/>
          </p:cNvGraphicFramePr>
          <p:nvPr>
            <p:extLst>
              <p:ext uri="{D42A27DB-BD31-4B8C-83A1-F6EECF244321}">
                <p14:modId xmlns:p14="http://schemas.microsoft.com/office/powerpoint/2010/main" val="1746355375"/>
              </p:ext>
            </p:extLst>
          </p:nvPr>
        </p:nvGraphicFramePr>
        <p:xfrm>
          <a:off x="8207829" y="1989276"/>
          <a:ext cx="3984171" cy="22875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DDCAA273-F67C-4C3D-8B2E-DC0A6455869C}"/>
              </a:ext>
            </a:extLst>
          </p:cNvPr>
          <p:cNvGraphicFramePr>
            <a:graphicFrameLocks/>
          </p:cNvGraphicFramePr>
          <p:nvPr>
            <p:extLst>
              <p:ext uri="{D42A27DB-BD31-4B8C-83A1-F6EECF244321}">
                <p14:modId xmlns:p14="http://schemas.microsoft.com/office/powerpoint/2010/main" val="3012744579"/>
              </p:ext>
            </p:extLst>
          </p:nvPr>
        </p:nvGraphicFramePr>
        <p:xfrm>
          <a:off x="4103914" y="1989276"/>
          <a:ext cx="3984171" cy="22875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7ABD23D4-2CBD-4FFD-B89D-D00B0B4FAAFD}"/>
              </a:ext>
            </a:extLst>
          </p:cNvPr>
          <p:cNvGraphicFramePr>
            <a:graphicFrameLocks/>
          </p:cNvGraphicFramePr>
          <p:nvPr>
            <p:extLst>
              <p:ext uri="{D42A27DB-BD31-4B8C-83A1-F6EECF244321}">
                <p14:modId xmlns:p14="http://schemas.microsoft.com/office/powerpoint/2010/main" val="4193475245"/>
              </p:ext>
            </p:extLst>
          </p:nvPr>
        </p:nvGraphicFramePr>
        <p:xfrm>
          <a:off x="0" y="4276863"/>
          <a:ext cx="3984170" cy="22875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93F75653-7445-4AEE-9EC5-653620BB7181}"/>
              </a:ext>
            </a:extLst>
          </p:cNvPr>
          <p:cNvGraphicFramePr>
            <a:graphicFrameLocks/>
          </p:cNvGraphicFramePr>
          <p:nvPr>
            <p:extLst>
              <p:ext uri="{D42A27DB-BD31-4B8C-83A1-F6EECF244321}">
                <p14:modId xmlns:p14="http://schemas.microsoft.com/office/powerpoint/2010/main" val="1107395703"/>
              </p:ext>
            </p:extLst>
          </p:nvPr>
        </p:nvGraphicFramePr>
        <p:xfrm>
          <a:off x="4103913" y="4276863"/>
          <a:ext cx="3984170" cy="228758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a:extLst>
              <a:ext uri="{FF2B5EF4-FFF2-40B4-BE49-F238E27FC236}">
                <a16:creationId xmlns:a16="http://schemas.microsoft.com/office/drawing/2014/main" id="{47F94C25-9743-4558-AF7E-17BFDD8B79EF}"/>
              </a:ext>
            </a:extLst>
          </p:cNvPr>
          <p:cNvGraphicFramePr>
            <a:graphicFrameLocks/>
          </p:cNvGraphicFramePr>
          <p:nvPr>
            <p:extLst>
              <p:ext uri="{D42A27DB-BD31-4B8C-83A1-F6EECF244321}">
                <p14:modId xmlns:p14="http://schemas.microsoft.com/office/powerpoint/2010/main" val="63292976"/>
              </p:ext>
            </p:extLst>
          </p:nvPr>
        </p:nvGraphicFramePr>
        <p:xfrm>
          <a:off x="8207825" y="4276863"/>
          <a:ext cx="3984170" cy="228758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3150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GAN performance continued…</a:t>
            </a:r>
            <a:endParaRPr lang="en-IN" dirty="0"/>
          </a:p>
        </p:txBody>
      </p:sp>
      <p:sp>
        <p:nvSpPr>
          <p:cNvPr id="2" name="Slide Number Placeholder 1">
            <a:extLst>
              <a:ext uri="{FF2B5EF4-FFF2-40B4-BE49-F238E27FC236}">
                <a16:creationId xmlns:a16="http://schemas.microsoft.com/office/drawing/2014/main" id="{9A7FAD23-6EAB-463C-86F8-CCD3EF18D1E8}"/>
              </a:ext>
            </a:extLst>
          </p:cNvPr>
          <p:cNvSpPr>
            <a:spLocks noGrp="1"/>
          </p:cNvSpPr>
          <p:nvPr>
            <p:ph type="sldNum" sz="quarter" idx="12"/>
          </p:nvPr>
        </p:nvSpPr>
        <p:spPr/>
        <p:txBody>
          <a:bodyPr/>
          <a:lstStyle/>
          <a:p>
            <a:fld id="{5461C5E5-BF0B-4558-A168-FDAD7285A5F1}" type="slidenum">
              <a:rPr lang="en-IN" smtClean="0"/>
              <a:t>16</a:t>
            </a:fld>
            <a:endParaRPr lang="en-IN" dirty="0"/>
          </a:p>
        </p:txBody>
      </p:sp>
      <p:graphicFrame>
        <p:nvGraphicFramePr>
          <p:cNvPr id="10" name="Chart 9">
            <a:extLst>
              <a:ext uri="{FF2B5EF4-FFF2-40B4-BE49-F238E27FC236}">
                <a16:creationId xmlns:a16="http://schemas.microsoft.com/office/drawing/2014/main" id="{3D1C0DAD-6970-4B21-BD14-75EE27C62782}"/>
              </a:ext>
            </a:extLst>
          </p:cNvPr>
          <p:cNvGraphicFramePr>
            <a:graphicFrameLocks/>
          </p:cNvGraphicFramePr>
          <p:nvPr>
            <p:extLst>
              <p:ext uri="{D42A27DB-BD31-4B8C-83A1-F6EECF244321}">
                <p14:modId xmlns:p14="http://schemas.microsoft.com/office/powerpoint/2010/main" val="1575801183"/>
              </p:ext>
            </p:extLst>
          </p:nvPr>
        </p:nvGraphicFramePr>
        <p:xfrm>
          <a:off x="0" y="2285206"/>
          <a:ext cx="3984170" cy="22875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FB3BA2A1-A862-47B6-97CE-BD86D368C2EF}"/>
              </a:ext>
            </a:extLst>
          </p:cNvPr>
          <p:cNvGraphicFramePr>
            <a:graphicFrameLocks/>
          </p:cNvGraphicFramePr>
          <p:nvPr>
            <p:extLst>
              <p:ext uri="{D42A27DB-BD31-4B8C-83A1-F6EECF244321}">
                <p14:modId xmlns:p14="http://schemas.microsoft.com/office/powerpoint/2010/main" val="4111694388"/>
              </p:ext>
            </p:extLst>
          </p:nvPr>
        </p:nvGraphicFramePr>
        <p:xfrm>
          <a:off x="3984170" y="2285206"/>
          <a:ext cx="3984170" cy="22875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BAE936B1-DE6E-4A91-A1E8-89A43535152B}"/>
              </a:ext>
            </a:extLst>
          </p:cNvPr>
          <p:cNvGraphicFramePr>
            <a:graphicFrameLocks/>
          </p:cNvGraphicFramePr>
          <p:nvPr>
            <p:extLst>
              <p:ext uri="{D42A27DB-BD31-4B8C-83A1-F6EECF244321}">
                <p14:modId xmlns:p14="http://schemas.microsoft.com/office/powerpoint/2010/main" val="1996940523"/>
              </p:ext>
            </p:extLst>
          </p:nvPr>
        </p:nvGraphicFramePr>
        <p:xfrm>
          <a:off x="7968340" y="2285206"/>
          <a:ext cx="4223660" cy="22875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4178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GAN output</a:t>
            </a:r>
            <a:endParaRPr lang="en-IN" dirty="0"/>
          </a:p>
        </p:txBody>
      </p:sp>
      <p:sp>
        <p:nvSpPr>
          <p:cNvPr id="2" name="Slide Number Placeholder 1">
            <a:extLst>
              <a:ext uri="{FF2B5EF4-FFF2-40B4-BE49-F238E27FC236}">
                <a16:creationId xmlns:a16="http://schemas.microsoft.com/office/drawing/2014/main" id="{9A7FAD23-6EAB-463C-86F8-CCD3EF18D1E8}"/>
              </a:ext>
            </a:extLst>
          </p:cNvPr>
          <p:cNvSpPr>
            <a:spLocks noGrp="1"/>
          </p:cNvSpPr>
          <p:nvPr>
            <p:ph type="sldNum" sz="quarter" idx="12"/>
          </p:nvPr>
        </p:nvSpPr>
        <p:spPr/>
        <p:txBody>
          <a:bodyPr/>
          <a:lstStyle/>
          <a:p>
            <a:fld id="{5461C5E5-BF0B-4558-A168-FDAD7285A5F1}" type="slidenum">
              <a:rPr lang="en-IN" smtClean="0"/>
              <a:t>17</a:t>
            </a:fld>
            <a:endParaRPr lang="en-IN" dirty="0"/>
          </a:p>
        </p:txBody>
      </p:sp>
      <p:graphicFrame>
        <p:nvGraphicFramePr>
          <p:cNvPr id="3" name="Table 2">
            <a:extLst>
              <a:ext uri="{FF2B5EF4-FFF2-40B4-BE49-F238E27FC236}">
                <a16:creationId xmlns:a16="http://schemas.microsoft.com/office/drawing/2014/main" id="{CD4B516F-DA58-585D-871C-CE2699E2E50D}"/>
              </a:ext>
            </a:extLst>
          </p:cNvPr>
          <p:cNvGraphicFramePr>
            <a:graphicFrameLocks noGrp="1"/>
          </p:cNvGraphicFramePr>
          <p:nvPr>
            <p:extLst>
              <p:ext uri="{D42A27DB-BD31-4B8C-83A1-F6EECF244321}">
                <p14:modId xmlns:p14="http://schemas.microsoft.com/office/powerpoint/2010/main" val="2164109879"/>
              </p:ext>
            </p:extLst>
          </p:nvPr>
        </p:nvGraphicFramePr>
        <p:xfrm>
          <a:off x="164432" y="1966703"/>
          <a:ext cx="11863137" cy="2577985"/>
        </p:xfrm>
        <a:graphic>
          <a:graphicData uri="http://schemas.openxmlformats.org/drawingml/2006/table">
            <a:tbl>
              <a:tblPr/>
              <a:tblGrid>
                <a:gridCol w="7055493">
                  <a:extLst>
                    <a:ext uri="{9D8B030D-6E8A-4147-A177-3AD203B41FA5}">
                      <a16:colId xmlns:a16="http://schemas.microsoft.com/office/drawing/2014/main" val="4282021565"/>
                    </a:ext>
                  </a:extLst>
                </a:gridCol>
                <a:gridCol w="2671970">
                  <a:extLst>
                    <a:ext uri="{9D8B030D-6E8A-4147-A177-3AD203B41FA5}">
                      <a16:colId xmlns:a16="http://schemas.microsoft.com/office/drawing/2014/main" val="4244059825"/>
                    </a:ext>
                  </a:extLst>
                </a:gridCol>
                <a:gridCol w="2135674">
                  <a:extLst>
                    <a:ext uri="{9D8B030D-6E8A-4147-A177-3AD203B41FA5}">
                      <a16:colId xmlns:a16="http://schemas.microsoft.com/office/drawing/2014/main" val="3478154216"/>
                    </a:ext>
                  </a:extLst>
                </a:gridCol>
              </a:tblGrid>
              <a:tr h="0">
                <a:tc>
                  <a:txBody>
                    <a:bodyPr/>
                    <a:lstStyle/>
                    <a:p>
                      <a:pPr algn="ctr" fontAlgn="ctr"/>
                      <a:r>
                        <a:rPr lang="en-IN" sz="1000" b="0" i="0" u="none" strike="noStrike">
                          <a:solidFill>
                            <a:srgbClr val="000000"/>
                          </a:solidFill>
                          <a:effectLst/>
                          <a:latin typeface="Calibri" panose="020F0502020204030204" pitchFamily="34" charset="0"/>
                        </a:rPr>
                        <a:t>Plot</a:t>
                      </a:r>
                    </a:p>
                  </a:txBody>
                  <a:tcPr marL="1553" marR="1553" marT="1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IN" sz="1000" b="0" i="0" u="none" strike="noStrike">
                          <a:solidFill>
                            <a:srgbClr val="000000"/>
                          </a:solidFill>
                          <a:effectLst/>
                          <a:latin typeface="Calibri" panose="020F0502020204030204" pitchFamily="34" charset="0"/>
                        </a:rPr>
                        <a:t>Original_summary</a:t>
                      </a:r>
                    </a:p>
                  </a:txBody>
                  <a:tcPr marL="1553" marR="1553" marT="1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IN" sz="1000" b="0" i="0" u="none" strike="noStrike">
                          <a:solidFill>
                            <a:srgbClr val="000000"/>
                          </a:solidFill>
                          <a:effectLst/>
                          <a:latin typeface="Calibri" panose="020F0502020204030204" pitchFamily="34" charset="0"/>
                        </a:rPr>
                        <a:t>Predicted_summary</a:t>
                      </a:r>
                    </a:p>
                  </a:txBody>
                  <a:tcPr marL="1553" marR="1553" marT="1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38768940"/>
                  </a:ext>
                </a:extLst>
              </a:tr>
              <a:tr h="442558">
                <a:tc>
                  <a:txBody>
                    <a:bodyPr/>
                    <a:lstStyle/>
                    <a:p>
                      <a:pPr algn="l" fontAlgn="b"/>
                      <a:r>
                        <a:rPr lang="en-US" sz="1000" b="0" i="0" u="none" strike="noStrike" dirty="0">
                          <a:solidFill>
                            <a:srgbClr val="000000"/>
                          </a:solidFill>
                          <a:effectLst/>
                          <a:latin typeface="Calibri" panose="020F0502020204030204" pitchFamily="34" charset="0"/>
                        </a:rPr>
                        <a:t>better times 1919 </a:t>
                      </a:r>
                      <a:r>
                        <a:rPr lang="en-US" sz="1000" b="0" i="0" u="none" strike="noStrike" dirty="0" err="1">
                          <a:solidFill>
                            <a:srgbClr val="000000"/>
                          </a:solidFill>
                          <a:effectLst/>
                          <a:latin typeface="Calibri" panose="020F0502020204030204" pitchFamily="34" charset="0"/>
                        </a:rPr>
                        <a:t>american</a:t>
                      </a:r>
                      <a:r>
                        <a:rPr lang="en-US" sz="1000" b="0" i="0" u="none" strike="noStrike" dirty="0">
                          <a:solidFill>
                            <a:srgbClr val="000000"/>
                          </a:solidFill>
                          <a:effectLst/>
                          <a:latin typeface="Calibri" panose="020F0502020204030204" pitchFamily="34" charset="0"/>
                        </a:rPr>
                        <a:t> silent comedy drama film directed </a:t>
                      </a:r>
                      <a:r>
                        <a:rPr lang="en-US" sz="1000" b="0" i="0" u="none" strike="noStrike" dirty="0" err="1">
                          <a:solidFill>
                            <a:srgbClr val="000000"/>
                          </a:solidFill>
                          <a:effectLst/>
                          <a:latin typeface="Calibri" panose="020F0502020204030204" pitchFamily="34" charset="0"/>
                        </a:rPr>
                        <a:t>marshall</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neilan</a:t>
                      </a:r>
                      <a:r>
                        <a:rPr lang="en-US" sz="1000" b="0" i="0" u="none" strike="noStrike" dirty="0">
                          <a:solidFill>
                            <a:srgbClr val="000000"/>
                          </a:solidFill>
                          <a:effectLst/>
                          <a:latin typeface="Calibri" panose="020F0502020204030204" pitchFamily="34" charset="0"/>
                        </a:rPr>
                        <a:t> follows woman forced choose faithless husband devoted suitor ultimately decides pursue happiness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silent comedy drama woman chooses happiness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dirty="0">
                          <a:solidFill>
                            <a:srgbClr val="000000"/>
                          </a:solidFill>
                          <a:effectLst/>
                          <a:latin typeface="Calibri" panose="020F0502020204030204" pitchFamily="34" charset="0"/>
                        </a:rPr>
                        <a:t> woman chooses happiness </a:t>
                      </a:r>
                      <a:r>
                        <a:rPr lang="en-IN" sz="1000" b="0" i="0" u="none" strike="noStrike" dirty="0" err="1">
                          <a:solidFill>
                            <a:srgbClr val="000000"/>
                          </a:solidFill>
                          <a:effectLst/>
                          <a:latin typeface="Calibri" panose="020F0502020204030204" pitchFamily="34" charset="0"/>
                        </a:rPr>
                        <a:t>happiness</a:t>
                      </a:r>
                      <a:endParaRPr lang="en-IN" sz="1000" b="0" i="0" u="none" strike="noStrike" dirty="0">
                        <a:solidFill>
                          <a:srgbClr val="000000"/>
                        </a:solidFill>
                        <a:effectLst/>
                        <a:latin typeface="Calibri" panose="020F0502020204030204" pitchFamily="34" charset="0"/>
                      </a:endParaRP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950195347"/>
                  </a:ext>
                </a:extLst>
              </a:tr>
              <a:tr h="557781">
                <a:tc>
                  <a:txBody>
                    <a:bodyPr/>
                    <a:lstStyle/>
                    <a:p>
                      <a:pPr algn="l" fontAlgn="b"/>
                      <a:r>
                        <a:rPr lang="en-IN" sz="1000" b="0" i="0" u="none" strike="noStrike" dirty="0">
                          <a:solidFill>
                            <a:srgbClr val="000000"/>
                          </a:solidFill>
                          <a:effectLst/>
                          <a:latin typeface="Calibri" panose="020F0502020204030204" pitchFamily="34" charset="0"/>
                        </a:rPr>
                        <a:t>1985 fantasy film directed </a:t>
                      </a:r>
                      <a:r>
                        <a:rPr lang="en-IN" sz="1000" b="0" i="0" u="none" strike="noStrike" dirty="0" err="1">
                          <a:solidFill>
                            <a:srgbClr val="000000"/>
                          </a:solidFill>
                          <a:effectLst/>
                          <a:latin typeface="Calibri" panose="020F0502020204030204" pitchFamily="34" charset="0"/>
                        </a:rPr>
                        <a:t>rosemarie</a:t>
                      </a:r>
                      <a:r>
                        <a:rPr lang="en-IN" sz="1000" b="0" i="0" u="none" strike="noStrike" dirty="0">
                          <a:solidFill>
                            <a:srgbClr val="000000"/>
                          </a:solidFill>
                          <a:effectLst/>
                          <a:latin typeface="Calibri" panose="020F0502020204030204" pitchFamily="34" charset="0"/>
                        </a:rPr>
                        <a:t> </a:t>
                      </a:r>
                      <a:r>
                        <a:rPr lang="en-IN" sz="1000" b="0" i="0" u="none" strike="noStrike" dirty="0" err="1">
                          <a:solidFill>
                            <a:srgbClr val="000000"/>
                          </a:solidFill>
                          <a:effectLst/>
                          <a:latin typeface="Calibri" panose="020F0502020204030204" pitchFamily="34" charset="0"/>
                        </a:rPr>
                        <a:t>turko</a:t>
                      </a:r>
                      <a:r>
                        <a:rPr lang="en-IN" sz="1000" b="0" i="0" u="none" strike="noStrike" dirty="0">
                          <a:solidFill>
                            <a:srgbClr val="000000"/>
                          </a:solidFill>
                          <a:effectLst/>
                          <a:latin typeface="Calibri" panose="020F0502020204030204" pitchFamily="34" charset="0"/>
                        </a:rPr>
                        <a:t> follows group people transported fantasy world must battle powerful force order return world group aided powerful wizard </a:t>
                      </a:r>
                      <a:r>
                        <a:rPr lang="en-IN" sz="1000" b="0" i="0" u="none" strike="noStrike" dirty="0" err="1">
                          <a:solidFill>
                            <a:srgbClr val="000000"/>
                          </a:solidFill>
                          <a:effectLst/>
                          <a:latin typeface="Calibri" panose="020F0502020204030204" pitchFamily="34" charset="0"/>
                        </a:rPr>
                        <a:t>dungeonmaster</a:t>
                      </a:r>
                      <a:r>
                        <a:rPr lang="en-IN" sz="1000" b="0" i="0" u="none" strike="noStrike" dirty="0">
                          <a:solidFill>
                            <a:srgbClr val="000000"/>
                          </a:solidFill>
                          <a:effectLst/>
                          <a:latin typeface="Calibri" panose="020F0502020204030204" pitchFamily="34" charset="0"/>
                        </a:rPr>
                        <a:t> enigmatic figure guides quest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a:solidFill>
                            <a:srgbClr val="000000"/>
                          </a:solidFill>
                          <a:effectLst/>
                          <a:latin typeface="Calibri" panose="020F0502020204030204" pitchFamily="34" charset="0"/>
                        </a:rPr>
                        <a:t>aided wizard guided </a:t>
                      </a:r>
                      <a:r>
                        <a:rPr lang="en-US" sz="1000" b="0" i="0" u="none" strike="noStrike" dirty="0" err="1">
                          <a:solidFill>
                            <a:srgbClr val="000000"/>
                          </a:solidFill>
                          <a:effectLst/>
                          <a:latin typeface="Calibri" panose="020F0502020204030204" pitchFamily="34" charset="0"/>
                        </a:rPr>
                        <a:t>dungeonmaster</a:t>
                      </a:r>
                      <a:r>
                        <a:rPr lang="en-US" sz="1000" b="0" i="0" u="none" strike="noStrike" dirty="0">
                          <a:solidFill>
                            <a:srgbClr val="000000"/>
                          </a:solidFill>
                          <a:effectLst/>
                          <a:latin typeface="Calibri" panose="020F0502020204030204" pitchFamily="34" charset="0"/>
                        </a:rPr>
                        <a:t> return world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dirty="0">
                          <a:solidFill>
                            <a:srgbClr val="000000"/>
                          </a:solidFill>
                          <a:effectLst/>
                          <a:latin typeface="Calibri" panose="020F0502020204030204" pitchFamily="34" charset="0"/>
                        </a:rPr>
                        <a:t> wizard rider </a:t>
                      </a:r>
                      <a:r>
                        <a:rPr lang="en-IN" sz="1000" b="0" i="0" u="none" strike="noStrike" dirty="0" err="1">
                          <a:solidFill>
                            <a:srgbClr val="000000"/>
                          </a:solidFill>
                          <a:effectLst/>
                          <a:latin typeface="Calibri" panose="020F0502020204030204" pitchFamily="34" charset="0"/>
                        </a:rPr>
                        <a:t>dungeonmaster</a:t>
                      </a:r>
                      <a:r>
                        <a:rPr lang="en-IN" sz="1000" b="0" i="0" u="none" strike="noStrike" dirty="0">
                          <a:solidFill>
                            <a:srgbClr val="000000"/>
                          </a:solidFill>
                          <a:effectLst/>
                          <a:latin typeface="Calibri" panose="020F0502020204030204" pitchFamily="34" charset="0"/>
                        </a:rPr>
                        <a:t> evil governor</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03128957"/>
                  </a:ext>
                </a:extLst>
              </a:tr>
              <a:tr h="461762">
                <a:tc>
                  <a:txBody>
                    <a:bodyPr/>
                    <a:lstStyle/>
                    <a:p>
                      <a:pPr algn="l" fontAlgn="b"/>
                      <a:r>
                        <a:rPr lang="en-US" sz="1000" b="0" i="0" u="none" strike="noStrike" dirty="0">
                          <a:solidFill>
                            <a:srgbClr val="000000"/>
                          </a:solidFill>
                          <a:effectLst/>
                          <a:latin typeface="Calibri" panose="020F0502020204030204" pitchFamily="34" charset="0"/>
                        </a:rPr>
                        <a:t>log </a:t>
                      </a:r>
                      <a:r>
                        <a:rPr lang="en-US" sz="1000" b="0" i="0" u="none" strike="noStrike" dirty="0" err="1">
                          <a:solidFill>
                            <a:srgbClr val="000000"/>
                          </a:solidFill>
                          <a:effectLst/>
                          <a:latin typeface="Calibri" panose="020F0502020204030204" pitchFamily="34" charset="0"/>
                        </a:rPr>
                        <a:t>kya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kahenge</a:t>
                      </a:r>
                      <a:r>
                        <a:rPr lang="en-US" sz="1000" b="0" i="0" u="none" strike="noStrike" dirty="0">
                          <a:solidFill>
                            <a:srgbClr val="000000"/>
                          </a:solidFill>
                          <a:effectLst/>
                          <a:latin typeface="Calibri" panose="020F0502020204030204" pitchFamily="34" charset="0"/>
                        </a:rPr>
                        <a:t> 1983 </a:t>
                      </a:r>
                      <a:r>
                        <a:rPr lang="en-US" sz="1000" b="0" i="0" u="none" strike="noStrike" dirty="0" err="1">
                          <a:solidFill>
                            <a:srgbClr val="000000"/>
                          </a:solidFill>
                          <a:effectLst/>
                          <a:latin typeface="Calibri" panose="020F0502020204030204" pitchFamily="34" charset="0"/>
                        </a:rPr>
                        <a:t>indian</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bollywood</a:t>
                      </a:r>
                      <a:r>
                        <a:rPr lang="en-US" sz="1000" b="0" i="0" u="none" strike="noStrike" dirty="0">
                          <a:solidFill>
                            <a:srgbClr val="000000"/>
                          </a:solidFill>
                          <a:effectLst/>
                          <a:latin typeface="Calibri" panose="020F0502020204030204" pitchFamily="34" charset="0"/>
                        </a:rPr>
                        <a:t> movie follows story young woman estranged family love lower class man despite facing opposition family society fights protect relationship prove love true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woman fights true love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dirty="0">
                          <a:solidFill>
                            <a:srgbClr val="000000"/>
                          </a:solidFill>
                          <a:effectLst/>
                          <a:latin typeface="Calibri" panose="020F0502020204030204" pitchFamily="34" charset="0"/>
                        </a:rPr>
                        <a:t> woman fights true love</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165096368"/>
                  </a:ext>
                </a:extLst>
              </a:tr>
              <a:tr h="519373">
                <a:tc>
                  <a:txBody>
                    <a:bodyPr/>
                    <a:lstStyle/>
                    <a:p>
                      <a:pPr algn="l" fontAlgn="b"/>
                      <a:r>
                        <a:rPr lang="en-IN" sz="1000" b="0" i="0" u="none" strike="noStrike" dirty="0">
                          <a:solidFill>
                            <a:srgbClr val="000000"/>
                          </a:solidFill>
                          <a:effectLst/>
                          <a:latin typeface="Calibri" panose="020F0502020204030204" pitchFamily="34" charset="0"/>
                        </a:rPr>
                        <a:t>crime drama directed john </a:t>
                      </a:r>
                      <a:r>
                        <a:rPr lang="en-IN" sz="1000" b="0" i="0" u="none" strike="noStrike" dirty="0" err="1">
                          <a:solidFill>
                            <a:srgbClr val="000000"/>
                          </a:solidFill>
                          <a:effectLst/>
                          <a:latin typeface="Calibri" panose="020F0502020204030204" pitchFamily="34" charset="0"/>
                        </a:rPr>
                        <a:t>cromwell</a:t>
                      </a:r>
                      <a:r>
                        <a:rPr lang="en-IN" sz="1000" b="0" i="0" u="none" strike="noStrike" dirty="0">
                          <a:solidFill>
                            <a:srgbClr val="000000"/>
                          </a:solidFill>
                          <a:effectLst/>
                          <a:latin typeface="Calibri" panose="020F0502020204030204" pitchFamily="34" charset="0"/>
                        </a:rPr>
                        <a:t> follows tom </a:t>
                      </a:r>
                      <a:r>
                        <a:rPr lang="en-IN" sz="1000" b="0" i="0" u="none" strike="noStrike" dirty="0" err="1">
                          <a:solidFill>
                            <a:srgbClr val="000000"/>
                          </a:solidFill>
                          <a:effectLst/>
                          <a:latin typeface="Calibri" panose="020F0502020204030204" pitchFamily="34" charset="0"/>
                        </a:rPr>
                        <a:t>mcquigg</a:t>
                      </a:r>
                      <a:r>
                        <a:rPr lang="en-IN" sz="1000" b="0" i="0" u="none" strike="noStrike" dirty="0">
                          <a:solidFill>
                            <a:srgbClr val="000000"/>
                          </a:solidFill>
                          <a:effectLst/>
                          <a:latin typeface="Calibri" panose="020F0502020204030204" pitchFamily="34" charset="0"/>
                        </a:rPr>
                        <a:t> police captain determined take powerful crime boss </a:t>
                      </a:r>
                      <a:r>
                        <a:rPr lang="en-IN" sz="1000" b="0" i="0" u="none" strike="noStrike" dirty="0" err="1">
                          <a:solidFill>
                            <a:srgbClr val="000000"/>
                          </a:solidFill>
                          <a:effectLst/>
                          <a:latin typeface="Calibri" panose="020F0502020204030204" pitchFamily="34" charset="0"/>
                        </a:rPr>
                        <a:t>mcquigg</a:t>
                      </a:r>
                      <a:r>
                        <a:rPr lang="en-IN" sz="1000" b="0" i="0" u="none" strike="noStrike" dirty="0">
                          <a:solidFill>
                            <a:srgbClr val="000000"/>
                          </a:solidFill>
                          <a:effectLst/>
                          <a:latin typeface="Calibri" panose="020F0502020204030204" pitchFamily="34" charset="0"/>
                        </a:rPr>
                        <a:t> sets plan arrest boss backfires leads series events test </a:t>
                      </a:r>
                      <a:r>
                        <a:rPr lang="en-IN" sz="1000" b="0" i="0" u="none" strike="noStrike" dirty="0" err="1">
                          <a:solidFill>
                            <a:srgbClr val="000000"/>
                          </a:solidFill>
                          <a:effectLst/>
                          <a:latin typeface="Calibri" panose="020F0502020204030204" pitchFamily="34" charset="0"/>
                        </a:rPr>
                        <a:t>mcquigg</a:t>
                      </a:r>
                      <a:r>
                        <a:rPr lang="en-IN" sz="1000" b="0" i="0" u="none" strike="noStrike" dirty="0">
                          <a:solidFill>
                            <a:srgbClr val="000000"/>
                          </a:solidFill>
                          <a:effectLst/>
                          <a:latin typeface="Calibri" panose="020F0502020204030204" pitchFamily="34" charset="0"/>
                        </a:rPr>
                        <a:t> courage integrity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crime captain takes mobster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dirty="0">
                          <a:solidFill>
                            <a:srgbClr val="000000"/>
                          </a:solidFill>
                          <a:effectLst/>
                          <a:latin typeface="Calibri" panose="020F0502020204030204" pitchFamily="34" charset="0"/>
                        </a:rPr>
                        <a:t> crime corruption takes control</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726491384"/>
                  </a:ext>
                </a:extLst>
              </a:tr>
              <a:tr h="442558">
                <a:tc>
                  <a:txBody>
                    <a:bodyPr/>
                    <a:lstStyle/>
                    <a:p>
                      <a:pPr algn="l" fontAlgn="b"/>
                      <a:r>
                        <a:rPr lang="en-US" sz="1000" b="0" i="0" u="none" strike="noStrike" dirty="0">
                          <a:solidFill>
                            <a:srgbClr val="000000"/>
                          </a:solidFill>
                          <a:effectLst/>
                          <a:latin typeface="Calibri" panose="020F0502020204030204" pitchFamily="34" charset="0"/>
                        </a:rPr>
                        <a:t>movie first blood released 1982 follows john </a:t>
                      </a:r>
                      <a:r>
                        <a:rPr lang="en-US" sz="1000" b="0" i="0" u="none" strike="noStrike" dirty="0" err="1">
                          <a:solidFill>
                            <a:srgbClr val="000000"/>
                          </a:solidFill>
                          <a:effectLst/>
                          <a:latin typeface="Calibri" panose="020F0502020204030204" pitchFamily="34" charset="0"/>
                        </a:rPr>
                        <a:t>rambo</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vietnam</a:t>
                      </a:r>
                      <a:r>
                        <a:rPr lang="en-US" sz="1000" b="0" i="0" u="none" strike="noStrike" dirty="0">
                          <a:solidFill>
                            <a:srgbClr val="000000"/>
                          </a:solidFill>
                          <a:effectLst/>
                          <a:latin typeface="Calibri" panose="020F0502020204030204" pitchFamily="34" charset="0"/>
                        </a:rPr>
                        <a:t> veteran forced face harsh reality past small town sheriff tries arrest must fight survival sheriff forces national guard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rambo fights survival sheriff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dirty="0">
                          <a:solidFill>
                            <a:srgbClr val="000000"/>
                          </a:solidFill>
                          <a:effectLst/>
                          <a:latin typeface="Calibri" panose="020F0502020204030204" pitchFamily="34" charset="0"/>
                        </a:rPr>
                        <a:t> </a:t>
                      </a:r>
                      <a:r>
                        <a:rPr lang="en-IN" sz="1000" b="0" i="0" u="none" strike="noStrike" dirty="0" err="1">
                          <a:solidFill>
                            <a:srgbClr val="000000"/>
                          </a:solidFill>
                          <a:effectLst/>
                          <a:latin typeface="Calibri" panose="020F0502020204030204" pitchFamily="34" charset="0"/>
                        </a:rPr>
                        <a:t>rambo</a:t>
                      </a:r>
                      <a:r>
                        <a:rPr lang="en-IN" sz="1000" b="0" i="0" u="none" strike="noStrike" dirty="0">
                          <a:solidFill>
                            <a:srgbClr val="000000"/>
                          </a:solidFill>
                          <a:effectLst/>
                          <a:latin typeface="Calibri" panose="020F0502020204030204" pitchFamily="34" charset="0"/>
                        </a:rPr>
                        <a:t> fights mob sheriff</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66268864"/>
                  </a:ext>
                </a:extLst>
              </a:tr>
            </a:tbl>
          </a:graphicData>
        </a:graphic>
      </p:graphicFrame>
      <p:sp>
        <p:nvSpPr>
          <p:cNvPr id="4" name="Content Placeholder 2">
            <a:extLst>
              <a:ext uri="{FF2B5EF4-FFF2-40B4-BE49-F238E27FC236}">
                <a16:creationId xmlns:a16="http://schemas.microsoft.com/office/drawing/2014/main" id="{9F23C948-050E-160B-61A2-2C51B62A1F08}"/>
              </a:ext>
            </a:extLst>
          </p:cNvPr>
          <p:cNvSpPr txBox="1">
            <a:spLocks/>
          </p:cNvSpPr>
          <p:nvPr/>
        </p:nvSpPr>
        <p:spPr>
          <a:xfrm>
            <a:off x="4830534" y="1690688"/>
            <a:ext cx="2530931" cy="390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u="sng" dirty="0"/>
              <a:t>ED Output</a:t>
            </a:r>
            <a:endParaRPr lang="en-US" sz="1100" dirty="0"/>
          </a:p>
        </p:txBody>
      </p:sp>
      <p:sp>
        <p:nvSpPr>
          <p:cNvPr id="6" name="Content Placeholder 2">
            <a:extLst>
              <a:ext uri="{FF2B5EF4-FFF2-40B4-BE49-F238E27FC236}">
                <a16:creationId xmlns:a16="http://schemas.microsoft.com/office/drawing/2014/main" id="{BB857AB0-6A04-356D-EF88-517FB70A7658}"/>
              </a:ext>
            </a:extLst>
          </p:cNvPr>
          <p:cNvSpPr txBox="1">
            <a:spLocks/>
          </p:cNvSpPr>
          <p:nvPr/>
        </p:nvSpPr>
        <p:spPr>
          <a:xfrm>
            <a:off x="4830533" y="4544688"/>
            <a:ext cx="2530931" cy="390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u="sng" dirty="0"/>
              <a:t>GAN Output</a:t>
            </a:r>
            <a:endParaRPr lang="en-US" sz="1100" dirty="0"/>
          </a:p>
        </p:txBody>
      </p:sp>
      <p:graphicFrame>
        <p:nvGraphicFramePr>
          <p:cNvPr id="7" name="Table 6">
            <a:extLst>
              <a:ext uri="{FF2B5EF4-FFF2-40B4-BE49-F238E27FC236}">
                <a16:creationId xmlns:a16="http://schemas.microsoft.com/office/drawing/2014/main" id="{1E08D3C3-04EC-2733-4334-E1A29382A548}"/>
              </a:ext>
            </a:extLst>
          </p:cNvPr>
          <p:cNvGraphicFramePr>
            <a:graphicFrameLocks noGrp="1"/>
          </p:cNvGraphicFramePr>
          <p:nvPr>
            <p:extLst>
              <p:ext uri="{D42A27DB-BD31-4B8C-83A1-F6EECF244321}">
                <p14:modId xmlns:p14="http://schemas.microsoft.com/office/powerpoint/2010/main" val="3513450136"/>
              </p:ext>
            </p:extLst>
          </p:nvPr>
        </p:nvGraphicFramePr>
        <p:xfrm>
          <a:off x="838200" y="4868644"/>
          <a:ext cx="10515600" cy="1868928"/>
        </p:xfrm>
        <a:graphic>
          <a:graphicData uri="http://schemas.openxmlformats.org/drawingml/2006/table">
            <a:tbl>
              <a:tblPr/>
              <a:tblGrid>
                <a:gridCol w="8082009">
                  <a:extLst>
                    <a:ext uri="{9D8B030D-6E8A-4147-A177-3AD203B41FA5}">
                      <a16:colId xmlns:a16="http://schemas.microsoft.com/office/drawing/2014/main" val="1950799698"/>
                    </a:ext>
                  </a:extLst>
                </a:gridCol>
                <a:gridCol w="2433591">
                  <a:extLst>
                    <a:ext uri="{9D8B030D-6E8A-4147-A177-3AD203B41FA5}">
                      <a16:colId xmlns:a16="http://schemas.microsoft.com/office/drawing/2014/main" val="1996263177"/>
                    </a:ext>
                  </a:extLst>
                </a:gridCol>
              </a:tblGrid>
              <a:tr h="99556">
                <a:tc>
                  <a:txBody>
                    <a:bodyPr/>
                    <a:lstStyle/>
                    <a:p>
                      <a:pPr algn="ctr" fontAlgn="ctr"/>
                      <a:r>
                        <a:rPr lang="en-IN" sz="1100" b="0" i="0" u="none" strike="noStrike">
                          <a:solidFill>
                            <a:srgbClr val="000000"/>
                          </a:solidFill>
                          <a:effectLst/>
                          <a:latin typeface="Calibri" panose="020F0502020204030204" pitchFamily="34" charset="0"/>
                        </a:rPr>
                        <a:t>plot</a:t>
                      </a:r>
                    </a:p>
                  </a:txBody>
                  <a:tcPr marL="4148" marR="4148" marT="4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IN" sz="1100" b="0" i="0" u="none" strike="noStrike">
                          <a:solidFill>
                            <a:srgbClr val="000000"/>
                          </a:solidFill>
                          <a:effectLst/>
                          <a:latin typeface="Calibri" panose="020F0502020204030204" pitchFamily="34" charset="0"/>
                        </a:rPr>
                        <a:t>generated_original_summary</a:t>
                      </a:r>
                    </a:p>
                  </a:txBody>
                  <a:tcPr marL="4148" marR="4148" marT="41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6017261"/>
                  </a:ext>
                </a:extLst>
              </a:tr>
              <a:tr h="99556">
                <a:tc>
                  <a:txBody>
                    <a:bodyPr/>
                    <a:lstStyle/>
                    <a:p>
                      <a:pPr algn="l" fontAlgn="b"/>
                      <a:r>
                        <a:rPr lang="en-US" sz="1100" b="0" i="0" u="none" strike="noStrike">
                          <a:solidFill>
                            <a:srgbClr val="000000"/>
                          </a:solidFill>
                          <a:effectLst/>
                          <a:latin typeface="Calibri" panose="020F0502020204030204" pitchFamily="34" charset="0"/>
                        </a:rPr>
                        <a:t>better times 1919 american silent comedy drama film directed marshall neilan follows woman forced choose faithless husband devoted suitor ultimately decides pursue happiness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IN" sz="1100" b="0" i="0" u="none" strike="noStrike" dirty="0">
                          <a:solidFill>
                            <a:srgbClr val="000000"/>
                          </a:solidFill>
                          <a:effectLst/>
                          <a:latin typeface="Calibri" panose="020F0502020204030204" pitchFamily="34" charset="0"/>
                        </a:rPr>
                        <a:t>woman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brenda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leonard</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saif</a:t>
                      </a:r>
                      <a:r>
                        <a:rPr lang="en-US" sz="1100" b="0" i="0" u="none" strike="noStrike" dirty="0">
                          <a:solidFill>
                            <a:srgbClr val="000000"/>
                          </a:solidFill>
                          <a:effectLst/>
                          <a:latin typeface="Calibri" panose="020F0502020204030204" pitchFamily="34" charset="0"/>
                        </a:rPr>
                        <a:t> chick </a:t>
                      </a:r>
                      <a:r>
                        <a:rPr lang="en-IN" sz="1100" b="0" i="0" u="none" strike="noStrike" dirty="0">
                          <a:solidFill>
                            <a:srgbClr val="000000"/>
                          </a:solidFill>
                          <a:effectLst/>
                          <a:latin typeface="Calibri" panose="020F0502020204030204" pitchFamily="34" charset="0"/>
                        </a:rPr>
                        <a:t>happiness</a:t>
                      </a:r>
                      <a:r>
                        <a:rPr lang="en-US" sz="1100" b="0" i="0" u="none" strike="noStrike" dirty="0">
                          <a:solidFill>
                            <a:srgbClr val="000000"/>
                          </a:solidFill>
                          <a:effectLst/>
                          <a:latin typeface="Calibri" panose="020F0502020204030204" pitchFamily="34" charset="0"/>
                        </a:rPr>
                        <a:t>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973087542"/>
                  </a:ext>
                </a:extLst>
              </a:tr>
              <a:tr h="99556">
                <a:tc>
                  <a:txBody>
                    <a:bodyPr/>
                    <a:lstStyle/>
                    <a:p>
                      <a:pPr algn="l" fontAlgn="b"/>
                      <a:r>
                        <a:rPr lang="en-IN" sz="1100" b="0" i="0" u="none" strike="noStrike">
                          <a:solidFill>
                            <a:srgbClr val="000000"/>
                          </a:solidFill>
                          <a:effectLst/>
                          <a:latin typeface="Calibri" panose="020F0502020204030204" pitchFamily="34" charset="0"/>
                        </a:rPr>
                        <a:t>1985 fantasy film directed rosemarie turko follows group people transported fantasy world must battle powerful force order return world group aided powerful wizard dungeonmaster enigmatic figure guides quest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IN" sz="1100" b="0" i="0" u="none" strike="noStrike" dirty="0">
                          <a:solidFill>
                            <a:srgbClr val="000000"/>
                          </a:solidFill>
                          <a:effectLst/>
                          <a:latin typeface="Calibri" panose="020F0502020204030204" pitchFamily="34" charset="0"/>
                        </a:rPr>
                        <a:t>nobility wizard evil sturgeon </a:t>
                      </a:r>
                      <a:r>
                        <a:rPr lang="en-IN" sz="1100" b="0" i="0" u="none" strike="noStrike" dirty="0" err="1">
                          <a:solidFill>
                            <a:srgbClr val="000000"/>
                          </a:solidFill>
                          <a:effectLst/>
                          <a:latin typeface="Calibri" panose="020F0502020204030204" pitchFamily="34" charset="0"/>
                        </a:rPr>
                        <a:t>vsevolod</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ryder</a:t>
                      </a:r>
                      <a:r>
                        <a:rPr lang="en-IN" sz="1100" b="0" i="0" u="none" strike="noStrike" dirty="0">
                          <a:solidFill>
                            <a:srgbClr val="000000"/>
                          </a:solidFill>
                          <a:effectLst/>
                          <a:latin typeface="Calibri" panose="020F0502020204030204" pitchFamily="34" charset="0"/>
                        </a:rPr>
                        <a:t> officials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197720181"/>
                  </a:ext>
                </a:extLst>
              </a:tr>
              <a:tr h="99556">
                <a:tc>
                  <a:txBody>
                    <a:bodyPr/>
                    <a:lstStyle/>
                    <a:p>
                      <a:pPr algn="l" fontAlgn="b"/>
                      <a:r>
                        <a:rPr lang="en-US" sz="1100" b="0" i="0" u="none" strike="noStrike">
                          <a:solidFill>
                            <a:srgbClr val="000000"/>
                          </a:solidFill>
                          <a:effectLst/>
                          <a:latin typeface="Calibri" panose="020F0502020204030204" pitchFamily="34" charset="0"/>
                        </a:rPr>
                        <a:t>log kya kahenge 1983 indian bollywood movie follows story young woman estranged family love lower class man despite facing opposition family society fights protect relationship prove love true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IN" sz="1100" b="0" i="0" u="none" strike="noStrike" dirty="0">
                          <a:solidFill>
                            <a:srgbClr val="000000"/>
                          </a:solidFill>
                          <a:effectLst/>
                          <a:latin typeface="Calibri" panose="020F0502020204030204" pitchFamily="34" charset="0"/>
                        </a:rPr>
                        <a:t>trance woman love </a:t>
                      </a:r>
                      <a:r>
                        <a:rPr lang="en-IN" sz="1100" b="0" i="0" u="none" strike="noStrike" dirty="0" err="1">
                          <a:solidFill>
                            <a:srgbClr val="000000"/>
                          </a:solidFill>
                          <a:effectLst/>
                          <a:latin typeface="Calibri" panose="020F0502020204030204" pitchFamily="34" charset="0"/>
                        </a:rPr>
                        <a:t>ibbetson</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beth</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ramakrishnan</a:t>
                      </a:r>
                      <a:r>
                        <a:rPr lang="en-IN" sz="1100" b="0" i="0" u="none" strike="noStrike" dirty="0">
                          <a:solidFill>
                            <a:srgbClr val="000000"/>
                          </a:solidFill>
                          <a:effectLst/>
                          <a:latin typeface="Calibri" panose="020F0502020204030204" pitchFamily="34" charset="0"/>
                        </a:rPr>
                        <a:t>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85936599"/>
                  </a:ext>
                </a:extLst>
              </a:tr>
              <a:tr h="99556">
                <a:tc>
                  <a:txBody>
                    <a:bodyPr/>
                    <a:lstStyle/>
                    <a:p>
                      <a:pPr algn="l" fontAlgn="b"/>
                      <a:r>
                        <a:rPr lang="en-IN" sz="1100" b="0" i="0" u="none" strike="noStrike">
                          <a:solidFill>
                            <a:srgbClr val="000000"/>
                          </a:solidFill>
                          <a:effectLst/>
                          <a:latin typeface="Calibri" panose="020F0502020204030204" pitchFamily="34" charset="0"/>
                        </a:rPr>
                        <a:t>crime drama directed john cromwell follows tom mcquigg police captain determined take powerful crime boss mcquigg sets plan arrest boss backfires leads series events test mcquigg courage integrity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1100" b="0" i="0" u="none" strike="noStrike" dirty="0">
                          <a:solidFill>
                            <a:srgbClr val="000000"/>
                          </a:solidFill>
                          <a:effectLst/>
                          <a:latin typeface="Calibri" panose="020F0502020204030204" pitchFamily="34" charset="0"/>
                        </a:rPr>
                        <a:t>ones </a:t>
                      </a:r>
                      <a:r>
                        <a:rPr lang="en-IN" sz="1100" b="0" i="0" u="none" strike="noStrike" dirty="0">
                          <a:solidFill>
                            <a:srgbClr val="000000"/>
                          </a:solidFill>
                          <a:effectLst/>
                          <a:latin typeface="Calibri" panose="020F0502020204030204" pitchFamily="34" charset="0"/>
                        </a:rPr>
                        <a:t>crime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tuesdays</a:t>
                      </a:r>
                      <a:r>
                        <a:rPr lang="en-US" sz="1100" b="0" i="0" u="none" strike="noStrike" dirty="0">
                          <a:solidFill>
                            <a:srgbClr val="000000"/>
                          </a:solidFill>
                          <a:effectLst/>
                          <a:latin typeface="Calibri" panose="020F0502020204030204" pitchFamily="34" charset="0"/>
                        </a:rPr>
                        <a:t> forensic </a:t>
                      </a:r>
                      <a:r>
                        <a:rPr lang="en-IN" sz="1100" b="0" i="0" u="none" strike="noStrike" dirty="0">
                          <a:solidFill>
                            <a:srgbClr val="000000"/>
                          </a:solidFill>
                          <a:effectLst/>
                          <a:latin typeface="Calibri" panose="020F0502020204030204" pitchFamily="34" charset="0"/>
                        </a:rPr>
                        <a:t>control</a:t>
                      </a:r>
                      <a:r>
                        <a:rPr lang="en-US" sz="1100" b="0" i="0" u="none" strike="noStrike" dirty="0">
                          <a:solidFill>
                            <a:srgbClr val="000000"/>
                          </a:solidFill>
                          <a:effectLst/>
                          <a:latin typeface="Calibri" panose="020F0502020204030204" pitchFamily="34" charset="0"/>
                        </a:rPr>
                        <a:t> belonging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498196200"/>
                  </a:ext>
                </a:extLst>
              </a:tr>
              <a:tr h="99556">
                <a:tc>
                  <a:txBody>
                    <a:bodyPr/>
                    <a:lstStyle/>
                    <a:p>
                      <a:pPr algn="l" fontAlgn="b"/>
                      <a:r>
                        <a:rPr lang="en-US" sz="1100" b="0" i="0" u="none" strike="noStrike" dirty="0">
                          <a:solidFill>
                            <a:srgbClr val="000000"/>
                          </a:solidFill>
                          <a:effectLst/>
                          <a:latin typeface="Calibri" panose="020F0502020204030204" pitchFamily="34" charset="0"/>
                        </a:rPr>
                        <a:t>movie first blood released 1982 follows john </a:t>
                      </a:r>
                      <a:r>
                        <a:rPr lang="en-US" sz="1100" b="0" i="0" u="none" strike="noStrike" dirty="0" err="1">
                          <a:solidFill>
                            <a:srgbClr val="000000"/>
                          </a:solidFill>
                          <a:effectLst/>
                          <a:latin typeface="Calibri" panose="020F0502020204030204" pitchFamily="34" charset="0"/>
                        </a:rPr>
                        <a:t>rambo</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vietnam</a:t>
                      </a:r>
                      <a:r>
                        <a:rPr lang="en-US" sz="1100" b="0" i="0" u="none" strike="noStrike" dirty="0">
                          <a:solidFill>
                            <a:srgbClr val="000000"/>
                          </a:solidFill>
                          <a:effectLst/>
                          <a:latin typeface="Calibri" panose="020F0502020204030204" pitchFamily="34" charset="0"/>
                        </a:rPr>
                        <a:t> veteran forced face harsh reality past small town sheriff tries arrest must fight survival sheriff forces national guard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IN" sz="1100" b="0" i="0" u="none" strike="noStrike" dirty="0" err="1">
                          <a:solidFill>
                            <a:srgbClr val="000000"/>
                          </a:solidFill>
                          <a:effectLst/>
                          <a:latin typeface="Calibri" panose="020F0502020204030204" pitchFamily="34" charset="0"/>
                        </a:rPr>
                        <a:t>rambo</a:t>
                      </a:r>
                      <a:r>
                        <a:rPr lang="en-IN" sz="1100" b="0" i="0" u="none" strike="noStrike" dirty="0">
                          <a:solidFill>
                            <a:srgbClr val="000000"/>
                          </a:solidFill>
                          <a:effectLst/>
                          <a:latin typeface="Calibri" panose="020F0502020204030204" pitchFamily="34" charset="0"/>
                        </a:rPr>
                        <a:t> drilling mob </a:t>
                      </a:r>
                      <a:r>
                        <a:rPr lang="en-IN" sz="1100" b="0" i="0" u="none" strike="noStrike" dirty="0" err="1">
                          <a:solidFill>
                            <a:srgbClr val="000000"/>
                          </a:solidFill>
                          <a:effectLst/>
                          <a:latin typeface="Calibri" panose="020F0502020204030204" pitchFamily="34" charset="0"/>
                        </a:rPr>
                        <a:t>chakoram</a:t>
                      </a:r>
                      <a:r>
                        <a:rPr lang="en-IN" sz="1100" b="0" i="0" u="none" strike="noStrike" dirty="0">
                          <a:solidFill>
                            <a:srgbClr val="000000"/>
                          </a:solidFill>
                          <a:effectLst/>
                          <a:latin typeface="Calibri" panose="020F0502020204030204" pitchFamily="34" charset="0"/>
                        </a:rPr>
                        <a:t> tower </a:t>
                      </a:r>
                      <a:r>
                        <a:rPr lang="en-IN" sz="1100" b="0" i="0" u="none" strike="noStrike" dirty="0" err="1">
                          <a:solidFill>
                            <a:srgbClr val="000000"/>
                          </a:solidFill>
                          <a:effectLst/>
                          <a:latin typeface="Calibri" panose="020F0502020204030204" pitchFamily="34" charset="0"/>
                        </a:rPr>
                        <a:t>fitri</a:t>
                      </a:r>
                      <a:r>
                        <a:rPr lang="en-IN" sz="1100" b="0" i="0" u="none" strike="noStrike" dirty="0">
                          <a:solidFill>
                            <a:srgbClr val="000000"/>
                          </a:solidFill>
                          <a:effectLst/>
                          <a:latin typeface="Calibri" panose="020F0502020204030204" pitchFamily="34" charset="0"/>
                        </a:rPr>
                        <a:t> </a:t>
                      </a:r>
                    </a:p>
                  </a:txBody>
                  <a:tcPr marL="4148" marR="4148" marT="4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903933640"/>
                  </a:ext>
                </a:extLst>
              </a:tr>
            </a:tbl>
          </a:graphicData>
        </a:graphic>
      </p:graphicFrame>
    </p:spTree>
    <p:extLst>
      <p:ext uri="{BB962C8B-B14F-4D97-AF65-F5344CB8AC3E}">
        <p14:creationId xmlns:p14="http://schemas.microsoft.com/office/powerpoint/2010/main" val="1875135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Conclusion and further discussions</a:t>
            </a:r>
            <a:endParaRPr lang="en-IN" dirty="0"/>
          </a:p>
        </p:txBody>
      </p:sp>
      <p:sp>
        <p:nvSpPr>
          <p:cNvPr id="2" name="Slide Number Placeholder 1">
            <a:extLst>
              <a:ext uri="{FF2B5EF4-FFF2-40B4-BE49-F238E27FC236}">
                <a16:creationId xmlns:a16="http://schemas.microsoft.com/office/drawing/2014/main" id="{9A7FAD23-6EAB-463C-86F8-CCD3EF18D1E8}"/>
              </a:ext>
            </a:extLst>
          </p:cNvPr>
          <p:cNvSpPr>
            <a:spLocks noGrp="1"/>
          </p:cNvSpPr>
          <p:nvPr>
            <p:ph type="sldNum" sz="quarter" idx="12"/>
          </p:nvPr>
        </p:nvSpPr>
        <p:spPr/>
        <p:txBody>
          <a:bodyPr/>
          <a:lstStyle/>
          <a:p>
            <a:fld id="{5461C5E5-BF0B-4558-A168-FDAD7285A5F1}" type="slidenum">
              <a:rPr lang="en-IN" smtClean="0"/>
              <a:t>18</a:t>
            </a:fld>
            <a:endParaRPr lang="en-IN" dirty="0"/>
          </a:p>
        </p:txBody>
      </p:sp>
      <p:sp>
        <p:nvSpPr>
          <p:cNvPr id="5" name="Content Placeholder 2">
            <a:extLst>
              <a:ext uri="{FF2B5EF4-FFF2-40B4-BE49-F238E27FC236}">
                <a16:creationId xmlns:a16="http://schemas.microsoft.com/office/drawing/2014/main" id="{1D045584-D078-8D30-AC98-C648B0C7DA5E}"/>
              </a:ext>
            </a:extLst>
          </p:cNvPr>
          <p:cNvSpPr>
            <a:spLocks noGrp="1"/>
          </p:cNvSpPr>
          <p:nvPr>
            <p:ph idx="1"/>
          </p:nvPr>
        </p:nvSpPr>
        <p:spPr>
          <a:xfrm>
            <a:off x="838200" y="1825625"/>
            <a:ext cx="10515600" cy="4351338"/>
          </a:xfrm>
        </p:spPr>
        <p:txBody>
          <a:bodyPr>
            <a:noAutofit/>
          </a:bodyPr>
          <a:lstStyle/>
          <a:p>
            <a:pPr algn="just"/>
            <a:r>
              <a:rPr lang="en-US" sz="1800" dirty="0"/>
              <a:t>Traditional summarization techniques focus on extracting or rephrasing existing content. The adversarial nature of GANs, when applied to this task, can push the boundaries of what's possible, leading to the generation of summaries that are not just extracts but possibly innovative reinterpretations of the content.</a:t>
            </a:r>
          </a:p>
          <a:p>
            <a:pPr algn="just"/>
            <a:r>
              <a:rPr lang="en-US" sz="1800" dirty="0"/>
              <a:t>These GANs might have utility in “idea generation” applications.</a:t>
            </a:r>
            <a:endParaRPr lang="en-US" sz="1400" dirty="0"/>
          </a:p>
          <a:p>
            <a:pPr algn="just"/>
            <a:r>
              <a:rPr lang="en-US" sz="1800" dirty="0"/>
              <a:t>There are multiple challenges when using EDGANs,</a:t>
            </a:r>
          </a:p>
          <a:p>
            <a:pPr marL="685800" lvl="2" algn="just">
              <a:spcBef>
                <a:spcPts val="1000"/>
              </a:spcBef>
            </a:pPr>
            <a:r>
              <a:rPr lang="en-US" sz="1400" dirty="0"/>
              <a:t>Quality and volume of input dataset</a:t>
            </a:r>
          </a:p>
          <a:p>
            <a:pPr marL="685800" lvl="2" algn="just">
              <a:spcBef>
                <a:spcPts val="1000"/>
              </a:spcBef>
            </a:pPr>
            <a:r>
              <a:rPr lang="en-US" sz="1400" dirty="0"/>
              <a:t>Model stability when combining EDs with GANs</a:t>
            </a:r>
          </a:p>
          <a:p>
            <a:pPr marL="685800" lvl="2" algn="just">
              <a:spcBef>
                <a:spcPts val="1000"/>
              </a:spcBef>
            </a:pPr>
            <a:r>
              <a:rPr lang="en-US" sz="1400" dirty="0"/>
              <a:t>Multiple interpretations of same outputs</a:t>
            </a:r>
          </a:p>
          <a:p>
            <a:pPr marL="685800" lvl="2" algn="just">
              <a:spcBef>
                <a:spcPts val="1000"/>
              </a:spcBef>
            </a:pPr>
            <a:r>
              <a:rPr lang="en-US" sz="1400" dirty="0"/>
              <a:t>Ethical concerns</a:t>
            </a:r>
          </a:p>
          <a:p>
            <a:pPr marL="685800" lvl="2" algn="just">
              <a:spcBef>
                <a:spcPts val="1000"/>
              </a:spcBef>
            </a:pPr>
            <a:r>
              <a:rPr lang="en-US" sz="1400" dirty="0"/>
              <a:t>Intellectual property issues</a:t>
            </a:r>
          </a:p>
          <a:p>
            <a:pPr marL="685800" lvl="2" algn="just">
              <a:spcBef>
                <a:spcPts val="1000"/>
              </a:spcBef>
            </a:pPr>
            <a:r>
              <a:rPr lang="en-US" sz="1400" dirty="0"/>
              <a:t>Economic impacts</a:t>
            </a:r>
          </a:p>
          <a:p>
            <a:pPr marL="685800" lvl="2" algn="just">
              <a:spcBef>
                <a:spcPts val="1000"/>
              </a:spcBef>
            </a:pPr>
            <a:r>
              <a:rPr lang="en-US" sz="1400" dirty="0"/>
              <a:t>Validation issues</a:t>
            </a:r>
          </a:p>
        </p:txBody>
      </p:sp>
    </p:spTree>
    <p:extLst>
      <p:ext uri="{BB962C8B-B14F-4D97-AF65-F5344CB8AC3E}">
        <p14:creationId xmlns:p14="http://schemas.microsoft.com/office/powerpoint/2010/main" val="70358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Relevant References</a:t>
            </a:r>
            <a:endParaRPr lang="en-IN" dirty="0"/>
          </a:p>
        </p:txBody>
      </p:sp>
      <p:sp>
        <p:nvSpPr>
          <p:cNvPr id="5" name="Content Placeholder 2">
            <a:extLst>
              <a:ext uri="{FF2B5EF4-FFF2-40B4-BE49-F238E27FC236}">
                <a16:creationId xmlns:a16="http://schemas.microsoft.com/office/drawing/2014/main" id="{278FEB59-37E4-4CF8-A06A-C60E3D523D14}"/>
              </a:ext>
            </a:extLst>
          </p:cNvPr>
          <p:cNvSpPr txBox="1">
            <a:spLocks/>
          </p:cNvSpPr>
          <p:nvPr/>
        </p:nvSpPr>
        <p:spPr>
          <a:xfrm>
            <a:off x="838200" y="1690688"/>
            <a:ext cx="10515600" cy="4802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US" sz="1400" dirty="0"/>
              <a:t>I. Goodfellow, J. </a:t>
            </a:r>
            <a:r>
              <a:rPr lang="en-US" sz="1400" dirty="0" err="1"/>
              <a:t>Pouget</a:t>
            </a:r>
            <a:r>
              <a:rPr lang="en-US" sz="1400" dirty="0"/>
              <a:t>-Abadie, M. Mirza, B. Xu, D. </a:t>
            </a:r>
            <a:r>
              <a:rPr lang="en-US" sz="1400" dirty="0" err="1"/>
              <a:t>Warde</a:t>
            </a:r>
            <a:r>
              <a:rPr lang="en-US" sz="1400" dirty="0"/>
              <a:t>-Farley, S. </a:t>
            </a:r>
            <a:r>
              <a:rPr lang="en-US" sz="1400" dirty="0" err="1"/>
              <a:t>Ozair</a:t>
            </a:r>
            <a:r>
              <a:rPr lang="en-US" sz="1400" dirty="0"/>
              <a:t>, A. Courville, and Y. </a:t>
            </a:r>
            <a:r>
              <a:rPr lang="en-US" sz="1400" dirty="0" err="1"/>
              <a:t>Bengio</a:t>
            </a:r>
            <a:r>
              <a:rPr lang="en-US" sz="1400" dirty="0"/>
              <a:t>, "Generative Adversarial Networks," in Advances in Neural Information Processing Systems, vol. 3, 2014, [Online]. Available: https://doi.org/10.1145/3422622.</a:t>
            </a:r>
          </a:p>
          <a:p>
            <a:pPr marL="342900" indent="-342900" algn="just">
              <a:buFont typeface="+mj-lt"/>
              <a:buAutoNum type="arabicPeriod"/>
            </a:pPr>
            <a:r>
              <a:rPr lang="en-US" sz="1400" dirty="0"/>
              <a:t>L. Liu, Y. Lu, M. Yang, Q. Qu, J. Zhu, and H. Li, "Generative Adversarial Network for Abstractive Text Summarization," in AAAI, vol. 32, no. 1, Apr. 2018.</a:t>
            </a:r>
          </a:p>
          <a:p>
            <a:pPr marL="342900" indent="-342900" algn="just">
              <a:buFont typeface="+mj-lt"/>
              <a:buAutoNum type="arabicPeriod"/>
            </a:pPr>
            <a:r>
              <a:rPr lang="en-US" sz="1400" dirty="0"/>
              <a:t>F. Carrara, G. Amato, L. </a:t>
            </a:r>
            <a:r>
              <a:rPr lang="en-US" sz="1400" dirty="0" err="1"/>
              <a:t>Brombin</a:t>
            </a:r>
            <a:r>
              <a:rPr lang="en-US" sz="1400" dirty="0"/>
              <a:t>, F. </a:t>
            </a:r>
            <a:r>
              <a:rPr lang="en-US" sz="1400" dirty="0" err="1"/>
              <a:t>Falchi</a:t>
            </a:r>
            <a:r>
              <a:rPr lang="en-US" sz="1400" dirty="0"/>
              <a:t>, and C. Gennaro, "Combining GANs and </a:t>
            </a:r>
            <a:r>
              <a:rPr lang="en-US" sz="1400" dirty="0" err="1"/>
              <a:t>AutoEncoders</a:t>
            </a:r>
            <a:r>
              <a:rPr lang="en-US" sz="1400" dirty="0"/>
              <a:t> for efficient anomaly detection," in 2020 25th International Conference on Pattern Recognition (ICPR), 2021, pp. 3939-3946. [Online]. Available: https://doi.org/10.1109/ICPR48806.2021.9412253.</a:t>
            </a:r>
          </a:p>
          <a:p>
            <a:pPr marL="342900" indent="-342900" algn="just">
              <a:buFont typeface="+mj-lt"/>
              <a:buAutoNum type="arabicPeriod"/>
            </a:pPr>
            <a:r>
              <a:rPr lang="en-US" sz="1400" dirty="0"/>
              <a:t>A. Rush, S. Chopra, and J. Weston, "A Neural Attention Model for Abstractive Sentence Summarization," in Proceedings of the 2015 Conference on Empirical Methods in Natural Language Processing, 2015, pp. 379-389.</a:t>
            </a:r>
          </a:p>
          <a:p>
            <a:pPr marL="342900" indent="-342900" algn="just">
              <a:buFont typeface="+mj-lt"/>
              <a:buAutoNum type="arabicPeriod"/>
            </a:pPr>
            <a:r>
              <a:rPr lang="en-US" sz="1400" dirty="0"/>
              <a:t>I. Sutskever, O. </a:t>
            </a:r>
            <a:r>
              <a:rPr lang="en-US" sz="1400" dirty="0" err="1"/>
              <a:t>Vinyals</a:t>
            </a:r>
            <a:r>
              <a:rPr lang="en-US" sz="1400" dirty="0"/>
              <a:t>, and Q. V. Le, "Sequence to sequence learning with neural networks," in Advances in Neural Information Processing Systems, 2014, pp. 3104-3112.</a:t>
            </a:r>
          </a:p>
          <a:p>
            <a:pPr marL="342900" indent="-342900" algn="just">
              <a:buFont typeface="+mj-lt"/>
              <a:buAutoNum type="arabicPeriod"/>
            </a:pPr>
            <a:r>
              <a:rPr lang="en-US" sz="1400" dirty="0"/>
              <a:t>A. Radford, L. Metz, and S. </a:t>
            </a:r>
            <a:r>
              <a:rPr lang="en-US" sz="1400" dirty="0" err="1"/>
              <a:t>Chintala</a:t>
            </a:r>
            <a:r>
              <a:rPr lang="en-US" sz="1400" dirty="0"/>
              <a:t>, "Unsupervised representation learning with deep convolutional generative adversarial networks," </a:t>
            </a:r>
            <a:r>
              <a:rPr lang="en-US" sz="1400" dirty="0" err="1"/>
              <a:t>arXiv</a:t>
            </a:r>
            <a:r>
              <a:rPr lang="en-US" sz="1400" dirty="0"/>
              <a:t> preprint arXiv:1511.06434, 2015.</a:t>
            </a:r>
          </a:p>
          <a:p>
            <a:pPr marL="342900" indent="-342900" algn="just">
              <a:buFont typeface="+mj-lt"/>
              <a:buAutoNum type="arabicPeriod"/>
            </a:pPr>
            <a:r>
              <a:rPr lang="en-US" sz="1400" dirty="0"/>
              <a:t>C. Y. Lin, "ROUGE: A Package for Automatic Evaluation of Summaries," in Text Summarization Branches Out: Proceedings of the ACL-04 Workshop, 2004, pp. 74-81.</a:t>
            </a:r>
          </a:p>
          <a:p>
            <a:pPr marL="342900" indent="-342900" algn="just">
              <a:buFont typeface="+mj-lt"/>
              <a:buAutoNum type="arabicPeriod"/>
            </a:pPr>
            <a:r>
              <a:rPr lang="en-US" sz="1400" dirty="0"/>
              <a:t>K. </a:t>
            </a:r>
            <a:r>
              <a:rPr lang="en-US" sz="1400" dirty="0" err="1"/>
              <a:t>Papineni</a:t>
            </a:r>
            <a:r>
              <a:rPr lang="en-US" sz="1400" dirty="0"/>
              <a:t>, S. </a:t>
            </a:r>
            <a:r>
              <a:rPr lang="en-US" sz="1400" dirty="0" err="1"/>
              <a:t>Roukos</a:t>
            </a:r>
            <a:r>
              <a:rPr lang="en-US" sz="1400" dirty="0"/>
              <a:t>, T. Ward, and W.-J. Zhu, "BLEU: a method for automatic evaluation of machine translation," in Proceedings of the 40th Annual Meeting on Association for Computational Linguistics, 2002, pp. 311-318.</a:t>
            </a:r>
          </a:p>
          <a:p>
            <a:pPr marL="342900" indent="-342900" algn="just">
              <a:buFont typeface="+mj-lt"/>
              <a:buAutoNum type="arabicPeriod"/>
            </a:pPr>
            <a:r>
              <a:rPr lang="en-US" sz="1400" dirty="0"/>
              <a:t>A. </a:t>
            </a:r>
            <a:r>
              <a:rPr lang="en-US" sz="1400" dirty="0" err="1"/>
              <a:t>Lavie</a:t>
            </a:r>
            <a:r>
              <a:rPr lang="en-US" sz="1400" dirty="0"/>
              <a:t> and A. Agarwal, "METEOR: An Automatic Metric for MT Evaluation with High Levels of Correlation with Human Judgments," in Proceedings of the Second Workshop on Statistical Machine Translation, 2007, pp. 228-231.</a:t>
            </a:r>
          </a:p>
          <a:p>
            <a:pPr marL="342900" indent="-342900" algn="just">
              <a:buFont typeface="+mj-lt"/>
              <a:buAutoNum type="arabicPeriod"/>
            </a:pPr>
            <a:r>
              <a:rPr lang="en-US" sz="1400" dirty="0"/>
              <a:t>L. </a:t>
            </a:r>
            <a:r>
              <a:rPr lang="en-US" sz="1400" dirty="0" err="1"/>
              <a:t>Rabiner</a:t>
            </a:r>
            <a:r>
              <a:rPr lang="en-US" sz="1400" dirty="0"/>
              <a:t> and B.-H. </a:t>
            </a:r>
            <a:r>
              <a:rPr lang="en-US" sz="1400" dirty="0" err="1"/>
              <a:t>Juang</a:t>
            </a:r>
            <a:r>
              <a:rPr lang="en-US" sz="1400" dirty="0"/>
              <a:t>, Fundamentals of Speech Recognition, Prentice-Hall, Inc., 1993.</a:t>
            </a:r>
          </a:p>
        </p:txBody>
      </p:sp>
      <p:sp>
        <p:nvSpPr>
          <p:cNvPr id="2" name="Slide Number Placeholder 1">
            <a:extLst>
              <a:ext uri="{FF2B5EF4-FFF2-40B4-BE49-F238E27FC236}">
                <a16:creationId xmlns:a16="http://schemas.microsoft.com/office/drawing/2014/main" id="{73EA3304-3EE1-4C3B-8DC0-4A5884D850BF}"/>
              </a:ext>
            </a:extLst>
          </p:cNvPr>
          <p:cNvSpPr>
            <a:spLocks noGrp="1"/>
          </p:cNvSpPr>
          <p:nvPr>
            <p:ph type="sldNum" sz="quarter" idx="12"/>
          </p:nvPr>
        </p:nvSpPr>
        <p:spPr/>
        <p:txBody>
          <a:bodyPr/>
          <a:lstStyle/>
          <a:p>
            <a:fld id="{5461C5E5-BF0B-4558-A168-FDAD7285A5F1}" type="slidenum">
              <a:rPr lang="en-IN" smtClean="0"/>
              <a:t>19</a:t>
            </a:fld>
            <a:endParaRPr lang="en-IN" dirty="0"/>
          </a:p>
        </p:txBody>
      </p:sp>
    </p:spTree>
    <p:extLst>
      <p:ext uri="{BB962C8B-B14F-4D97-AF65-F5344CB8AC3E}">
        <p14:creationId xmlns:p14="http://schemas.microsoft.com/office/powerpoint/2010/main" val="385915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9783-754E-47FE-9A99-AC86902DCD3C}"/>
              </a:ext>
            </a:extLst>
          </p:cNvPr>
          <p:cNvSpPr>
            <a:spLocks noGrp="1"/>
          </p:cNvSpPr>
          <p:nvPr>
            <p:ph type="title"/>
          </p:nvPr>
        </p:nvSpPr>
        <p:spPr/>
        <p:txBody>
          <a:bodyPr/>
          <a:lstStyle/>
          <a:p>
            <a:r>
              <a:rPr lang="en-US" dirty="0"/>
              <a:t>Introduction and Motivation</a:t>
            </a:r>
            <a:endParaRPr lang="en-IN" dirty="0"/>
          </a:p>
        </p:txBody>
      </p:sp>
      <p:sp>
        <p:nvSpPr>
          <p:cNvPr id="3" name="Content Placeholder 2">
            <a:extLst>
              <a:ext uri="{FF2B5EF4-FFF2-40B4-BE49-F238E27FC236}">
                <a16:creationId xmlns:a16="http://schemas.microsoft.com/office/drawing/2014/main" id="{2736BD55-11AE-4854-A5CD-37B70ECFBEE1}"/>
              </a:ext>
            </a:extLst>
          </p:cNvPr>
          <p:cNvSpPr>
            <a:spLocks noGrp="1"/>
          </p:cNvSpPr>
          <p:nvPr>
            <p:ph idx="1"/>
          </p:nvPr>
        </p:nvSpPr>
        <p:spPr/>
        <p:txBody>
          <a:bodyPr>
            <a:noAutofit/>
          </a:bodyPr>
          <a:lstStyle/>
          <a:p>
            <a:pPr algn="just"/>
            <a:r>
              <a:rPr lang="en-US" sz="1800" dirty="0"/>
              <a:t>Text summarization has a long history, with early research dating back to the 1950s.</a:t>
            </a:r>
          </a:p>
          <a:p>
            <a:pPr algn="just"/>
            <a:r>
              <a:rPr lang="en-US" sz="1800" dirty="0"/>
              <a:t>LSTM based Encoder Decoders (EDs) were introduced by Ilya Sutskever in 2014.</a:t>
            </a:r>
          </a:p>
          <a:p>
            <a:pPr algn="just"/>
            <a:r>
              <a:rPr lang="en-US" sz="1800" dirty="0"/>
              <a:t>Generative adversarial networks (GANs) were introduced by Ian Goodfellow in 2014.</a:t>
            </a:r>
          </a:p>
          <a:p>
            <a:pPr algn="just"/>
            <a:r>
              <a:rPr lang="en-US" sz="1800" dirty="0"/>
              <a:t>It was proposed that GANs can also be used to perform text summarization by L. Liu in 2018.</a:t>
            </a:r>
          </a:p>
          <a:p>
            <a:pPr algn="just"/>
            <a:r>
              <a:rPr lang="en-US" sz="1800" dirty="0"/>
              <a:t>GANs and EDs have been combined to perform efficient pattern recognition on images by F. Carrara 2021.</a:t>
            </a:r>
          </a:p>
          <a:p>
            <a:pPr algn="just"/>
            <a:r>
              <a:rPr lang="en-US" sz="1800" dirty="0"/>
              <a:t>EDs have been demonstrated to be effective in text summarization.</a:t>
            </a:r>
          </a:p>
          <a:p>
            <a:pPr algn="just"/>
            <a:r>
              <a:rPr lang="en-IN" sz="1800" dirty="0"/>
              <a:t>Industry standard technologies: Amazon Comprehend, Azure Cognitive Service for Language, fastText , BART.</a:t>
            </a:r>
            <a:endParaRPr lang="en-US" sz="1800" dirty="0"/>
          </a:p>
          <a:p>
            <a:pPr algn="just"/>
            <a:r>
              <a:rPr lang="en-US" sz="1800" dirty="0"/>
              <a:t>There is an opportunity to combine a GAN with an ED to perform efficient text summarization.</a:t>
            </a:r>
            <a:endParaRPr lang="en-IN" sz="1800" dirty="0"/>
          </a:p>
        </p:txBody>
      </p:sp>
      <p:sp>
        <p:nvSpPr>
          <p:cNvPr id="4" name="Slide Number Placeholder 3">
            <a:extLst>
              <a:ext uri="{FF2B5EF4-FFF2-40B4-BE49-F238E27FC236}">
                <a16:creationId xmlns:a16="http://schemas.microsoft.com/office/drawing/2014/main" id="{61C61B8B-1A88-4361-8F3D-76432C41A49A}"/>
              </a:ext>
            </a:extLst>
          </p:cNvPr>
          <p:cNvSpPr>
            <a:spLocks noGrp="1"/>
          </p:cNvSpPr>
          <p:nvPr>
            <p:ph type="sldNum" sz="quarter" idx="12"/>
          </p:nvPr>
        </p:nvSpPr>
        <p:spPr/>
        <p:txBody>
          <a:bodyPr/>
          <a:lstStyle/>
          <a:p>
            <a:fld id="{5461C5E5-BF0B-4558-A168-FDAD7285A5F1}" type="slidenum">
              <a:rPr lang="en-IN" smtClean="0"/>
              <a:t>2</a:t>
            </a:fld>
            <a:endParaRPr lang="en-IN" dirty="0"/>
          </a:p>
        </p:txBody>
      </p:sp>
    </p:spTree>
    <p:extLst>
      <p:ext uri="{BB962C8B-B14F-4D97-AF65-F5344CB8AC3E}">
        <p14:creationId xmlns:p14="http://schemas.microsoft.com/office/powerpoint/2010/main" val="3338458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6A79-0780-4E6D-B9D3-55D3269DF841}"/>
              </a:ext>
            </a:extLst>
          </p:cNvPr>
          <p:cNvSpPr>
            <a:spLocks noGrp="1"/>
          </p:cNvSpPr>
          <p:nvPr>
            <p:ph type="ctrTitle"/>
          </p:nvPr>
        </p:nvSpPr>
        <p:spPr/>
        <p:txBody>
          <a:bodyPr/>
          <a:lstStyle/>
          <a:p>
            <a:r>
              <a:rPr lang="en-US" dirty="0"/>
              <a:t>Thank You</a:t>
            </a:r>
            <a:endParaRPr lang="en-IN" dirty="0"/>
          </a:p>
        </p:txBody>
      </p:sp>
      <p:sp>
        <p:nvSpPr>
          <p:cNvPr id="3" name="Slide Number Placeholder 2">
            <a:extLst>
              <a:ext uri="{FF2B5EF4-FFF2-40B4-BE49-F238E27FC236}">
                <a16:creationId xmlns:a16="http://schemas.microsoft.com/office/drawing/2014/main" id="{449A18C9-6DF9-4676-8698-3B0D357A17AA}"/>
              </a:ext>
            </a:extLst>
          </p:cNvPr>
          <p:cNvSpPr>
            <a:spLocks noGrp="1"/>
          </p:cNvSpPr>
          <p:nvPr>
            <p:ph type="sldNum" sz="quarter" idx="12"/>
          </p:nvPr>
        </p:nvSpPr>
        <p:spPr/>
        <p:txBody>
          <a:bodyPr/>
          <a:lstStyle/>
          <a:p>
            <a:fld id="{5461C5E5-BF0B-4558-A168-FDAD7285A5F1}" type="slidenum">
              <a:rPr lang="en-IN" smtClean="0"/>
              <a:t>20</a:t>
            </a:fld>
            <a:endParaRPr lang="en-IN" dirty="0"/>
          </a:p>
        </p:txBody>
      </p:sp>
    </p:spTree>
    <p:extLst>
      <p:ext uri="{BB962C8B-B14F-4D97-AF65-F5344CB8AC3E}">
        <p14:creationId xmlns:p14="http://schemas.microsoft.com/office/powerpoint/2010/main" val="200775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590F6-93CE-4494-A535-5CD8D8B6455E}"/>
              </a:ext>
            </a:extLst>
          </p:cNvPr>
          <p:cNvSpPr>
            <a:spLocks noGrp="1"/>
          </p:cNvSpPr>
          <p:nvPr>
            <p:ph idx="1"/>
          </p:nvPr>
        </p:nvSpPr>
        <p:spPr/>
        <p:txBody>
          <a:bodyPr>
            <a:normAutofit lnSpcReduction="10000"/>
          </a:bodyPr>
          <a:lstStyle/>
          <a:p>
            <a:r>
              <a:rPr lang="en-US" i="1" dirty="0"/>
              <a:t>Data collection</a:t>
            </a:r>
          </a:p>
          <a:p>
            <a:pPr marL="0" indent="0">
              <a:lnSpc>
                <a:spcPct val="120000"/>
              </a:lnSpc>
              <a:buNone/>
            </a:pPr>
            <a:r>
              <a:rPr lang="en-US" sz="1800" dirty="0"/>
              <a:t>For this project the requirement was to collect a large dataset of long and complex movie plots, along with shorter and summaries of the same. This data was retrieved using a ChatGPT 3.5 API.</a:t>
            </a:r>
          </a:p>
          <a:p>
            <a:pPr marL="0" indent="0">
              <a:buNone/>
            </a:pPr>
            <a:endParaRPr lang="en-IN" sz="1800" dirty="0"/>
          </a:p>
          <a:p>
            <a:r>
              <a:rPr lang="en-US" i="1" dirty="0"/>
              <a:t>Data preparation</a:t>
            </a:r>
            <a:endParaRPr lang="en-IN" b="1" dirty="0"/>
          </a:p>
          <a:p>
            <a:r>
              <a:rPr lang="en-US" sz="1800" dirty="0"/>
              <a:t>Lowercasing all the words</a:t>
            </a:r>
          </a:p>
          <a:p>
            <a:r>
              <a:rPr lang="en-US" sz="1800" dirty="0"/>
              <a:t>Contraction removal</a:t>
            </a:r>
          </a:p>
          <a:p>
            <a:r>
              <a:rPr lang="en-US" sz="1800" dirty="0"/>
              <a:t>Punctuation and double space removal</a:t>
            </a:r>
          </a:p>
          <a:p>
            <a:r>
              <a:rPr lang="en-US" sz="1800" dirty="0"/>
              <a:t>Stop words removal</a:t>
            </a:r>
          </a:p>
          <a:p>
            <a:r>
              <a:rPr lang="en-US" sz="1800" dirty="0"/>
              <a:t>Splitting the data into training and test sets</a:t>
            </a:r>
          </a:p>
          <a:p>
            <a:r>
              <a:rPr lang="en-US" sz="1800" dirty="0"/>
              <a:t>Sentence tokenization using NLTK</a:t>
            </a:r>
          </a:p>
        </p:txBody>
      </p:sp>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Looking at the data</a:t>
            </a:r>
            <a:endParaRPr lang="en-IN" dirty="0"/>
          </a:p>
        </p:txBody>
      </p:sp>
      <p:sp>
        <p:nvSpPr>
          <p:cNvPr id="2" name="Slide Number Placeholder 1">
            <a:extLst>
              <a:ext uri="{FF2B5EF4-FFF2-40B4-BE49-F238E27FC236}">
                <a16:creationId xmlns:a16="http://schemas.microsoft.com/office/drawing/2014/main" id="{9A7FAD23-6EAB-463C-86F8-CCD3EF18D1E8}"/>
              </a:ext>
            </a:extLst>
          </p:cNvPr>
          <p:cNvSpPr>
            <a:spLocks noGrp="1"/>
          </p:cNvSpPr>
          <p:nvPr>
            <p:ph type="sldNum" sz="quarter" idx="12"/>
          </p:nvPr>
        </p:nvSpPr>
        <p:spPr/>
        <p:txBody>
          <a:bodyPr/>
          <a:lstStyle/>
          <a:p>
            <a:fld id="{5461C5E5-BF0B-4558-A168-FDAD7285A5F1}" type="slidenum">
              <a:rPr lang="en-IN" smtClean="0"/>
              <a:t>3</a:t>
            </a:fld>
            <a:endParaRPr lang="en-IN" dirty="0"/>
          </a:p>
        </p:txBody>
      </p:sp>
    </p:spTree>
    <p:extLst>
      <p:ext uri="{BB962C8B-B14F-4D97-AF65-F5344CB8AC3E}">
        <p14:creationId xmlns:p14="http://schemas.microsoft.com/office/powerpoint/2010/main" val="34400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Data distribution</a:t>
            </a:r>
            <a:endParaRPr lang="en-IN" dirty="0"/>
          </a:p>
        </p:txBody>
      </p:sp>
      <p:sp>
        <p:nvSpPr>
          <p:cNvPr id="2" name="Slide Number Placeholder 1">
            <a:extLst>
              <a:ext uri="{FF2B5EF4-FFF2-40B4-BE49-F238E27FC236}">
                <a16:creationId xmlns:a16="http://schemas.microsoft.com/office/drawing/2014/main" id="{9A7FAD23-6EAB-463C-86F8-CCD3EF18D1E8}"/>
              </a:ext>
            </a:extLst>
          </p:cNvPr>
          <p:cNvSpPr>
            <a:spLocks noGrp="1"/>
          </p:cNvSpPr>
          <p:nvPr>
            <p:ph type="sldNum" sz="quarter" idx="12"/>
          </p:nvPr>
        </p:nvSpPr>
        <p:spPr/>
        <p:txBody>
          <a:bodyPr/>
          <a:lstStyle/>
          <a:p>
            <a:fld id="{5461C5E5-BF0B-4558-A168-FDAD7285A5F1}" type="slidenum">
              <a:rPr lang="en-IN" smtClean="0"/>
              <a:t>4</a:t>
            </a:fld>
            <a:endParaRPr lang="en-IN" dirty="0"/>
          </a:p>
        </p:txBody>
      </p:sp>
      <p:pic>
        <p:nvPicPr>
          <p:cNvPr id="7" name="Picture 6">
            <a:extLst>
              <a:ext uri="{FF2B5EF4-FFF2-40B4-BE49-F238E27FC236}">
                <a16:creationId xmlns:a16="http://schemas.microsoft.com/office/drawing/2014/main" id="{58CF4CCE-C924-4F24-A645-C6E358487A71}"/>
              </a:ext>
            </a:extLst>
          </p:cNvPr>
          <p:cNvPicPr>
            <a:picLocks noChangeAspect="1"/>
          </p:cNvPicPr>
          <p:nvPr/>
        </p:nvPicPr>
        <p:blipFill>
          <a:blip r:embed="rId2"/>
          <a:stretch>
            <a:fillRect/>
          </a:stretch>
        </p:blipFill>
        <p:spPr>
          <a:xfrm>
            <a:off x="164431" y="1714500"/>
            <a:ext cx="5931569" cy="3429000"/>
          </a:xfrm>
          <a:prstGeom prst="rect">
            <a:avLst/>
          </a:prstGeom>
        </p:spPr>
      </p:pic>
      <p:pic>
        <p:nvPicPr>
          <p:cNvPr id="10" name="Picture 9">
            <a:extLst>
              <a:ext uri="{FF2B5EF4-FFF2-40B4-BE49-F238E27FC236}">
                <a16:creationId xmlns:a16="http://schemas.microsoft.com/office/drawing/2014/main" id="{7967BA6E-28F4-8827-B197-67F62AD9FB07}"/>
              </a:ext>
            </a:extLst>
          </p:cNvPr>
          <p:cNvPicPr>
            <a:picLocks noChangeAspect="1"/>
          </p:cNvPicPr>
          <p:nvPr/>
        </p:nvPicPr>
        <p:blipFill>
          <a:blip r:embed="rId3"/>
          <a:stretch>
            <a:fillRect/>
          </a:stretch>
        </p:blipFill>
        <p:spPr>
          <a:xfrm>
            <a:off x="6096000" y="1738312"/>
            <a:ext cx="5931569" cy="3429000"/>
          </a:xfrm>
          <a:prstGeom prst="rect">
            <a:avLst/>
          </a:prstGeom>
        </p:spPr>
      </p:pic>
      <p:sp>
        <p:nvSpPr>
          <p:cNvPr id="14" name="Content Placeholder 2">
            <a:extLst>
              <a:ext uri="{FF2B5EF4-FFF2-40B4-BE49-F238E27FC236}">
                <a16:creationId xmlns:a16="http://schemas.microsoft.com/office/drawing/2014/main" id="{6415752A-A3C8-9E62-22ED-259F89954E3C}"/>
              </a:ext>
            </a:extLst>
          </p:cNvPr>
          <p:cNvSpPr txBox="1">
            <a:spLocks/>
          </p:cNvSpPr>
          <p:nvPr/>
        </p:nvSpPr>
        <p:spPr>
          <a:xfrm>
            <a:off x="2003052" y="5167312"/>
            <a:ext cx="2254326" cy="53502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800" dirty="0"/>
              <a:t>Modal plot word length = 28</a:t>
            </a:r>
          </a:p>
          <a:p>
            <a:pPr marL="0" indent="0" algn="ctr">
              <a:buFont typeface="Arial" panose="020B0604020202020204" pitchFamily="34" charset="0"/>
              <a:buNone/>
            </a:pPr>
            <a:r>
              <a:rPr lang="en-IN" sz="1800" dirty="0"/>
              <a:t>Vocabulary size = 29315</a:t>
            </a:r>
          </a:p>
        </p:txBody>
      </p:sp>
      <p:sp>
        <p:nvSpPr>
          <p:cNvPr id="15" name="Content Placeholder 2">
            <a:extLst>
              <a:ext uri="{FF2B5EF4-FFF2-40B4-BE49-F238E27FC236}">
                <a16:creationId xmlns:a16="http://schemas.microsoft.com/office/drawing/2014/main" id="{C818111C-EC2B-8B5D-97DA-B11C175210E1}"/>
              </a:ext>
            </a:extLst>
          </p:cNvPr>
          <p:cNvSpPr txBox="1">
            <a:spLocks/>
          </p:cNvSpPr>
          <p:nvPr/>
        </p:nvSpPr>
        <p:spPr>
          <a:xfrm>
            <a:off x="7760655" y="5143500"/>
            <a:ext cx="2602259" cy="53502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800" dirty="0"/>
              <a:t>Modal summary word length = 7</a:t>
            </a:r>
          </a:p>
          <a:p>
            <a:pPr marL="0" indent="0" algn="ctr">
              <a:buFont typeface="Arial" panose="020B0604020202020204" pitchFamily="34" charset="0"/>
              <a:buNone/>
            </a:pPr>
            <a:r>
              <a:rPr lang="en-IN" sz="1800" dirty="0"/>
              <a:t>Vocabulary size = 12877</a:t>
            </a:r>
          </a:p>
        </p:txBody>
      </p:sp>
    </p:spTree>
    <p:extLst>
      <p:ext uri="{BB962C8B-B14F-4D97-AF65-F5344CB8AC3E}">
        <p14:creationId xmlns:p14="http://schemas.microsoft.com/office/powerpoint/2010/main" val="223737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590F6-93CE-4494-A535-5CD8D8B6455E}"/>
              </a:ext>
            </a:extLst>
          </p:cNvPr>
          <p:cNvSpPr>
            <a:spLocks noGrp="1"/>
          </p:cNvSpPr>
          <p:nvPr>
            <p:ph idx="1"/>
          </p:nvPr>
        </p:nvSpPr>
        <p:spPr>
          <a:xfrm>
            <a:off x="744893" y="1690688"/>
            <a:ext cx="4722845" cy="5105137"/>
          </a:xfrm>
        </p:spPr>
        <p:txBody>
          <a:bodyPr>
            <a:normAutofit fontScale="92500"/>
          </a:bodyPr>
          <a:lstStyle/>
          <a:p>
            <a:pPr marL="0" indent="0" algn="just">
              <a:buNone/>
            </a:pPr>
            <a:r>
              <a:rPr lang="en-US" sz="1400" dirty="0"/>
              <a:t>We aim to train the encoder (ENC) to create a compact context vector based on a given paragraph, while training the decoder (DEC) to reconstruct the summary from this context vector.</a:t>
            </a:r>
          </a:p>
          <a:p>
            <a:pPr lvl="1" algn="just"/>
            <a:r>
              <a:rPr lang="en-US" sz="1400" dirty="0"/>
              <a:t>Encoder</a:t>
            </a:r>
          </a:p>
          <a:p>
            <a:pPr lvl="2"/>
            <a:r>
              <a:rPr lang="en-US" sz="1400" dirty="0"/>
              <a:t>Plot vocabulary size = 29315 (from dataset)</a:t>
            </a:r>
          </a:p>
          <a:p>
            <a:pPr lvl="2"/>
            <a:r>
              <a:rPr lang="en-US" sz="1400" dirty="0"/>
              <a:t>Dropout = [</a:t>
            </a:r>
            <a:r>
              <a:rPr lang="en-US" sz="1400" b="1" dirty="0"/>
              <a:t>0.3</a:t>
            </a:r>
            <a:r>
              <a:rPr lang="en-US" sz="1400" dirty="0"/>
              <a:t>, 0.5, 0.7]</a:t>
            </a:r>
          </a:p>
          <a:p>
            <a:pPr lvl="2"/>
            <a:r>
              <a:rPr lang="en-US" sz="1400" dirty="0"/>
              <a:t>Modal plot word length = 28 (from dataset)</a:t>
            </a:r>
          </a:p>
          <a:p>
            <a:pPr lvl="1" algn="just"/>
            <a:r>
              <a:rPr lang="en-US" sz="1400" dirty="0"/>
              <a:t>Decoder</a:t>
            </a:r>
          </a:p>
          <a:p>
            <a:pPr lvl="2"/>
            <a:r>
              <a:rPr lang="en-US" sz="1400" dirty="0"/>
              <a:t>Summary vocabulary size = </a:t>
            </a:r>
            <a:r>
              <a:rPr lang="en-IN" sz="1400" dirty="0"/>
              <a:t>12877 (from dataset)</a:t>
            </a:r>
          </a:p>
          <a:p>
            <a:pPr lvl="2"/>
            <a:r>
              <a:rPr lang="en-US" sz="1400" dirty="0"/>
              <a:t>Modal summary word length = 7 (from dataset)</a:t>
            </a:r>
            <a:endParaRPr lang="en-IN" sz="1400" dirty="0"/>
          </a:p>
          <a:p>
            <a:pPr marL="0" indent="0" algn="just">
              <a:buNone/>
            </a:pPr>
            <a:r>
              <a:rPr lang="en-US" sz="1400" dirty="0"/>
              <a:t>Bidirectional LSTM layers(s) = [</a:t>
            </a:r>
            <a:r>
              <a:rPr lang="en-US" sz="1400" b="1" dirty="0"/>
              <a:t>1</a:t>
            </a:r>
            <a:r>
              <a:rPr lang="en-US" sz="1400" dirty="0"/>
              <a:t>, 2, 3]</a:t>
            </a:r>
          </a:p>
          <a:p>
            <a:pPr marL="0" indent="0" algn="just">
              <a:buNone/>
            </a:pPr>
            <a:r>
              <a:rPr lang="en-US" sz="1400" dirty="0"/>
              <a:t>Embedding dimension = [</a:t>
            </a:r>
            <a:r>
              <a:rPr lang="en-US" sz="1400" b="1" dirty="0"/>
              <a:t>250</a:t>
            </a:r>
            <a:r>
              <a:rPr lang="en-US" sz="1400" dirty="0"/>
              <a:t>, 500, 750]</a:t>
            </a:r>
          </a:p>
          <a:p>
            <a:pPr marL="0" indent="0" algn="just">
              <a:buNone/>
            </a:pPr>
            <a:r>
              <a:rPr lang="en-US" sz="1400" dirty="0"/>
              <a:t>Latent dimension = Embedding dimension X 2</a:t>
            </a:r>
          </a:p>
          <a:p>
            <a:pPr marL="0" indent="0" algn="just">
              <a:buNone/>
            </a:pPr>
            <a:r>
              <a:rPr lang="en-US" sz="1400" dirty="0"/>
              <a:t>Learning rate = [0.01, </a:t>
            </a:r>
            <a:r>
              <a:rPr lang="en-US" sz="1400" b="1" dirty="0"/>
              <a:t>0.001</a:t>
            </a:r>
            <a:r>
              <a:rPr lang="en-US" sz="1400" dirty="0"/>
              <a:t>, 0.0001]</a:t>
            </a:r>
          </a:p>
          <a:p>
            <a:pPr marL="0" indent="0" algn="just">
              <a:buNone/>
            </a:pPr>
            <a:r>
              <a:rPr lang="en-US" sz="1400" dirty="0"/>
              <a:t>Loss = Sparse Categorical Cross-entropy</a:t>
            </a:r>
          </a:p>
          <a:p>
            <a:pPr marL="0" indent="0" algn="just">
              <a:buNone/>
            </a:pPr>
            <a:r>
              <a:rPr lang="en-US" sz="1400" dirty="0"/>
              <a:t>Optimizer = Adam</a:t>
            </a:r>
          </a:p>
          <a:p>
            <a:pPr marL="0" indent="0" algn="just">
              <a:buNone/>
            </a:pPr>
            <a:r>
              <a:rPr lang="en-US" sz="1400" dirty="0"/>
              <a:t>Activation = Tanh</a:t>
            </a:r>
          </a:p>
          <a:p>
            <a:pPr marL="0" indent="0" algn="just">
              <a:buNone/>
            </a:pPr>
            <a:r>
              <a:rPr lang="en-US" sz="1400" dirty="0"/>
              <a:t>Batch size = [</a:t>
            </a:r>
            <a:r>
              <a:rPr lang="en-US" sz="1400" b="1" dirty="0"/>
              <a:t>15</a:t>
            </a:r>
            <a:r>
              <a:rPr lang="en-US" sz="1400" dirty="0"/>
              <a:t>, 30, 45, 60]</a:t>
            </a:r>
          </a:p>
          <a:p>
            <a:pPr marL="0" indent="0" algn="just">
              <a:buNone/>
            </a:pPr>
            <a:r>
              <a:rPr lang="en-US" sz="1400" dirty="0"/>
              <a:t>Epochs = [</a:t>
            </a:r>
            <a:r>
              <a:rPr lang="en-US" sz="1400" b="1" dirty="0"/>
              <a:t>Batch size</a:t>
            </a:r>
            <a:r>
              <a:rPr lang="en-US" sz="1400" dirty="0"/>
              <a:t>, Batch size X 2]</a:t>
            </a:r>
          </a:p>
        </p:txBody>
      </p:sp>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4629538" cy="1325563"/>
          </a:xfrm>
        </p:spPr>
        <p:txBody>
          <a:bodyPr/>
          <a:lstStyle/>
          <a:p>
            <a:r>
              <a:rPr lang="en-US" sz="4400" i="1" dirty="0"/>
              <a:t>ED architecting and training</a:t>
            </a:r>
            <a:endParaRPr lang="en-IN" dirty="0"/>
          </a:p>
        </p:txBody>
      </p:sp>
      <p:sp>
        <p:nvSpPr>
          <p:cNvPr id="2" name="Slide Number Placeholder 1">
            <a:extLst>
              <a:ext uri="{FF2B5EF4-FFF2-40B4-BE49-F238E27FC236}">
                <a16:creationId xmlns:a16="http://schemas.microsoft.com/office/drawing/2014/main" id="{1A24E104-C785-4BA0-B0A3-F6DCFBC6EBA7}"/>
              </a:ext>
            </a:extLst>
          </p:cNvPr>
          <p:cNvSpPr>
            <a:spLocks noGrp="1"/>
          </p:cNvSpPr>
          <p:nvPr>
            <p:ph type="sldNum" sz="quarter" idx="12"/>
          </p:nvPr>
        </p:nvSpPr>
        <p:spPr/>
        <p:txBody>
          <a:bodyPr/>
          <a:lstStyle/>
          <a:p>
            <a:fld id="{5461C5E5-BF0B-4558-A168-FDAD7285A5F1}" type="slidenum">
              <a:rPr lang="en-IN" smtClean="0"/>
              <a:t>5</a:t>
            </a:fld>
            <a:endParaRPr lang="en-IN" dirty="0"/>
          </a:p>
        </p:txBody>
      </p:sp>
      <p:pic>
        <p:nvPicPr>
          <p:cNvPr id="6" name="Picture 5">
            <a:extLst>
              <a:ext uri="{FF2B5EF4-FFF2-40B4-BE49-F238E27FC236}">
                <a16:creationId xmlns:a16="http://schemas.microsoft.com/office/drawing/2014/main" id="{A35DF2E9-7924-9C67-5581-3CCF2B11B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351" y="287600"/>
            <a:ext cx="6444343" cy="220027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2412969-D089-5E1E-C931-DE420FF078EC}"/>
              </a:ext>
            </a:extLst>
          </p:cNvPr>
          <p:cNvPicPr>
            <a:picLocks noChangeAspect="1"/>
          </p:cNvPicPr>
          <p:nvPr/>
        </p:nvPicPr>
        <p:blipFill>
          <a:blip r:embed="rId3"/>
          <a:stretch>
            <a:fillRect/>
          </a:stretch>
        </p:blipFill>
        <p:spPr>
          <a:xfrm>
            <a:off x="5654351" y="2622201"/>
            <a:ext cx="6444342" cy="1613598"/>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A5A127B5-E9A6-F0AB-3BB5-5D5AA41552C0}"/>
              </a:ext>
            </a:extLst>
          </p:cNvPr>
          <p:cNvPicPr>
            <a:picLocks noChangeAspect="1"/>
          </p:cNvPicPr>
          <p:nvPr/>
        </p:nvPicPr>
        <p:blipFill>
          <a:blip r:embed="rId4"/>
          <a:stretch>
            <a:fillRect/>
          </a:stretch>
        </p:blipFill>
        <p:spPr>
          <a:xfrm>
            <a:off x="5654351" y="4401322"/>
            <a:ext cx="6444342" cy="2236233"/>
          </a:xfrm>
          <a:prstGeom prst="rect">
            <a:avLst/>
          </a:prstGeom>
          <a:ln>
            <a:noFill/>
          </a:ln>
          <a:effectLst>
            <a:outerShdw blurRad="292100" dist="139700" dir="2700000" algn="tl" rotWithShape="0">
              <a:srgbClr val="333333">
                <a:alpha val="65000"/>
              </a:srgbClr>
            </a:outerShdw>
          </a:effectLst>
        </p:spPr>
      </p:pic>
      <p:sp>
        <p:nvSpPr>
          <p:cNvPr id="14" name="Content Placeholder 2">
            <a:extLst>
              <a:ext uri="{FF2B5EF4-FFF2-40B4-BE49-F238E27FC236}">
                <a16:creationId xmlns:a16="http://schemas.microsoft.com/office/drawing/2014/main" id="{9D7B0EAB-EAED-9931-2EE8-273D9A965F87}"/>
              </a:ext>
            </a:extLst>
          </p:cNvPr>
          <p:cNvSpPr txBox="1">
            <a:spLocks/>
          </p:cNvSpPr>
          <p:nvPr/>
        </p:nvSpPr>
        <p:spPr>
          <a:xfrm>
            <a:off x="11051333" y="2653398"/>
            <a:ext cx="791548" cy="324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400" u="sng" dirty="0"/>
              <a:t>ENC</a:t>
            </a:r>
            <a:endParaRPr lang="en-US" sz="1400" u="sng" dirty="0"/>
          </a:p>
        </p:txBody>
      </p:sp>
      <p:sp>
        <p:nvSpPr>
          <p:cNvPr id="15" name="Content Placeholder 2">
            <a:extLst>
              <a:ext uri="{FF2B5EF4-FFF2-40B4-BE49-F238E27FC236}">
                <a16:creationId xmlns:a16="http://schemas.microsoft.com/office/drawing/2014/main" id="{4DC7B9AE-F486-7679-C997-86A0791C2B7A}"/>
              </a:ext>
            </a:extLst>
          </p:cNvPr>
          <p:cNvSpPr txBox="1">
            <a:spLocks/>
          </p:cNvSpPr>
          <p:nvPr/>
        </p:nvSpPr>
        <p:spPr>
          <a:xfrm>
            <a:off x="11002736" y="4401322"/>
            <a:ext cx="888741" cy="324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400" u="sng" dirty="0"/>
              <a:t>DEC</a:t>
            </a:r>
            <a:endParaRPr lang="en-US" sz="1400" u="sng" dirty="0"/>
          </a:p>
        </p:txBody>
      </p:sp>
    </p:spTree>
    <p:extLst>
      <p:ext uri="{BB962C8B-B14F-4D97-AF65-F5344CB8AC3E}">
        <p14:creationId xmlns:p14="http://schemas.microsoft.com/office/powerpoint/2010/main" val="276704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ED training &amp; validation</a:t>
            </a:r>
            <a:endParaRPr lang="en-IN" dirty="0"/>
          </a:p>
        </p:txBody>
      </p:sp>
      <p:sp>
        <p:nvSpPr>
          <p:cNvPr id="2" name="Slide Number Placeholder 1">
            <a:extLst>
              <a:ext uri="{FF2B5EF4-FFF2-40B4-BE49-F238E27FC236}">
                <a16:creationId xmlns:a16="http://schemas.microsoft.com/office/drawing/2014/main" id="{9A7FAD23-6EAB-463C-86F8-CCD3EF18D1E8}"/>
              </a:ext>
            </a:extLst>
          </p:cNvPr>
          <p:cNvSpPr>
            <a:spLocks noGrp="1"/>
          </p:cNvSpPr>
          <p:nvPr>
            <p:ph type="sldNum" sz="quarter" idx="12"/>
          </p:nvPr>
        </p:nvSpPr>
        <p:spPr/>
        <p:txBody>
          <a:bodyPr/>
          <a:lstStyle/>
          <a:p>
            <a:fld id="{5461C5E5-BF0B-4558-A168-FDAD7285A5F1}" type="slidenum">
              <a:rPr lang="en-IN" smtClean="0"/>
              <a:t>6</a:t>
            </a:fld>
            <a:endParaRPr lang="en-IN" dirty="0"/>
          </a:p>
        </p:txBody>
      </p:sp>
      <p:pic>
        <p:nvPicPr>
          <p:cNvPr id="4" name="Picture 3">
            <a:extLst>
              <a:ext uri="{FF2B5EF4-FFF2-40B4-BE49-F238E27FC236}">
                <a16:creationId xmlns:a16="http://schemas.microsoft.com/office/drawing/2014/main" id="{BCD89ADE-E454-6A9A-4D20-CA877103A780}"/>
              </a:ext>
            </a:extLst>
          </p:cNvPr>
          <p:cNvPicPr>
            <a:picLocks noChangeAspect="1"/>
          </p:cNvPicPr>
          <p:nvPr/>
        </p:nvPicPr>
        <p:blipFill>
          <a:blip r:embed="rId2"/>
          <a:stretch>
            <a:fillRect/>
          </a:stretch>
        </p:blipFill>
        <p:spPr>
          <a:xfrm>
            <a:off x="405881" y="1806853"/>
            <a:ext cx="6096000" cy="4562516"/>
          </a:xfrm>
          <a:prstGeom prst="rect">
            <a:avLst/>
          </a:prstGeom>
        </p:spPr>
      </p:pic>
      <p:sp>
        <p:nvSpPr>
          <p:cNvPr id="8" name="Content Placeholder 2">
            <a:extLst>
              <a:ext uri="{FF2B5EF4-FFF2-40B4-BE49-F238E27FC236}">
                <a16:creationId xmlns:a16="http://schemas.microsoft.com/office/drawing/2014/main" id="{D1A8C8D8-E5ED-2FE8-8C3C-2931F0695005}"/>
              </a:ext>
            </a:extLst>
          </p:cNvPr>
          <p:cNvSpPr>
            <a:spLocks noGrp="1"/>
          </p:cNvSpPr>
          <p:nvPr>
            <p:ph idx="1"/>
          </p:nvPr>
        </p:nvSpPr>
        <p:spPr>
          <a:xfrm>
            <a:off x="6959081" y="1510121"/>
            <a:ext cx="4722845" cy="4859248"/>
          </a:xfrm>
        </p:spPr>
        <p:txBody>
          <a:bodyPr>
            <a:normAutofit/>
          </a:bodyPr>
          <a:lstStyle/>
          <a:p>
            <a:pPr marL="0" indent="0" algn="just">
              <a:buNone/>
            </a:pPr>
            <a:r>
              <a:rPr lang="en-US" sz="2000" u="sng" dirty="0"/>
              <a:t>Performance Scores</a:t>
            </a:r>
          </a:p>
          <a:p>
            <a:pPr marL="0" indent="0" algn="just">
              <a:buNone/>
            </a:pPr>
            <a:r>
              <a:rPr lang="en-US" sz="1400" dirty="0"/>
              <a:t>Average BLEU score: 0.12783402849202055</a:t>
            </a:r>
          </a:p>
          <a:p>
            <a:pPr marL="0" indent="0" algn="just">
              <a:buNone/>
            </a:pPr>
            <a:r>
              <a:rPr lang="en-US" sz="1400" dirty="0"/>
              <a:t>Average WER score: 0.8121043379921574</a:t>
            </a:r>
          </a:p>
          <a:p>
            <a:pPr marL="0" indent="0" algn="just">
              <a:buNone/>
            </a:pPr>
            <a:r>
              <a:rPr lang="en-US" sz="1400" dirty="0"/>
              <a:t>Average METEOR score: 0.21730916614721613</a:t>
            </a:r>
          </a:p>
          <a:p>
            <a:pPr marL="0" indent="0" algn="just">
              <a:buNone/>
            </a:pPr>
            <a:r>
              <a:rPr lang="en-US" sz="1400" dirty="0"/>
              <a:t>Average ROUGE-1 precision: 0.30612285036443937</a:t>
            </a:r>
          </a:p>
          <a:p>
            <a:pPr marL="0" indent="0" algn="just">
              <a:buNone/>
            </a:pPr>
            <a:r>
              <a:rPr lang="en-US" sz="1400" dirty="0"/>
              <a:t>Average ROUGE-1 recall: 0.2742617089613519</a:t>
            </a:r>
          </a:p>
          <a:p>
            <a:pPr marL="0" indent="0" algn="just">
              <a:buNone/>
            </a:pPr>
            <a:r>
              <a:rPr lang="en-US" sz="1400" dirty="0"/>
              <a:t>Average ROUGE-1 f-measure: 0.28748736481889914</a:t>
            </a:r>
          </a:p>
          <a:p>
            <a:pPr marL="0" indent="0" algn="just">
              <a:buNone/>
            </a:pPr>
            <a:r>
              <a:rPr lang="en-US" sz="1400" dirty="0"/>
              <a:t>Average ROUGE-L precision: 0.2953018401740259</a:t>
            </a:r>
          </a:p>
          <a:p>
            <a:pPr marL="0" indent="0" algn="just">
              <a:buNone/>
            </a:pPr>
            <a:r>
              <a:rPr lang="en-US" sz="1400" dirty="0"/>
              <a:t>Average ROUGE-L recall: 0.2652395176457664</a:t>
            </a:r>
          </a:p>
          <a:p>
            <a:pPr marL="0" indent="0" algn="just">
              <a:buNone/>
            </a:pPr>
            <a:r>
              <a:rPr lang="en-US" sz="1400" dirty="0"/>
              <a:t>Average ROUGE-L f-measure: 0.27770761606359745</a:t>
            </a:r>
          </a:p>
        </p:txBody>
      </p:sp>
      <p:sp>
        <p:nvSpPr>
          <p:cNvPr id="11" name="Content Placeholder 2">
            <a:extLst>
              <a:ext uri="{FF2B5EF4-FFF2-40B4-BE49-F238E27FC236}">
                <a16:creationId xmlns:a16="http://schemas.microsoft.com/office/drawing/2014/main" id="{60E63327-0002-BC19-AE2F-8ADDAEFBE0CC}"/>
              </a:ext>
            </a:extLst>
          </p:cNvPr>
          <p:cNvSpPr txBox="1">
            <a:spLocks/>
          </p:cNvSpPr>
          <p:nvPr/>
        </p:nvSpPr>
        <p:spPr>
          <a:xfrm>
            <a:off x="448647" y="1510121"/>
            <a:ext cx="4722845" cy="5105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u="sng" dirty="0"/>
              <a:t>Training and validation</a:t>
            </a:r>
            <a:endParaRPr lang="en-US" sz="1400" dirty="0"/>
          </a:p>
        </p:txBody>
      </p:sp>
      <p:sp>
        <p:nvSpPr>
          <p:cNvPr id="3" name="TextBox 2">
            <a:extLst>
              <a:ext uri="{FF2B5EF4-FFF2-40B4-BE49-F238E27FC236}">
                <a16:creationId xmlns:a16="http://schemas.microsoft.com/office/drawing/2014/main" id="{057D3014-0DA0-F1E2-BC9E-B8D234FB7132}"/>
              </a:ext>
            </a:extLst>
          </p:cNvPr>
          <p:cNvSpPr txBox="1"/>
          <p:nvPr/>
        </p:nvSpPr>
        <p:spPr>
          <a:xfrm>
            <a:off x="6959081" y="5050137"/>
            <a:ext cx="5114731" cy="1415772"/>
          </a:xfrm>
          <a:prstGeom prst="rect">
            <a:avLst/>
          </a:prstGeom>
          <a:noFill/>
        </p:spPr>
        <p:txBody>
          <a:bodyPr wrap="square" rtlCol="0">
            <a:spAutoFit/>
          </a:bodyPr>
          <a:lstStyle/>
          <a:p>
            <a:r>
              <a:rPr lang="en-IN" sz="1200" b="0" i="0" dirty="0">
                <a:solidFill>
                  <a:srgbClr val="1F1F1F"/>
                </a:solidFill>
                <a:effectLst/>
                <a:latin typeface="Google Sans"/>
              </a:rPr>
              <a:t>BLEU: Bilingual Evaluation Understudy</a:t>
            </a:r>
          </a:p>
          <a:p>
            <a:r>
              <a:rPr lang="en-US" sz="1200" b="0" i="0" dirty="0">
                <a:solidFill>
                  <a:srgbClr val="1F1F1F"/>
                </a:solidFill>
                <a:effectLst/>
                <a:latin typeface="Google Sans"/>
              </a:rPr>
              <a:t>METEOR: Metric for Evaluation of Translation with Explicit Ordering</a:t>
            </a:r>
            <a:endParaRPr lang="en-US" sz="1100" b="0" i="0" dirty="0">
              <a:solidFill>
                <a:srgbClr val="1F1F1F"/>
              </a:solidFill>
              <a:effectLst/>
              <a:latin typeface="Google Sans"/>
            </a:endParaRPr>
          </a:p>
          <a:p>
            <a:r>
              <a:rPr lang="en-US" sz="1200" b="0" i="0" dirty="0">
                <a:solidFill>
                  <a:srgbClr val="1F1F1F"/>
                </a:solidFill>
                <a:effectLst/>
                <a:latin typeface="Google Sans"/>
              </a:rPr>
              <a:t>WER: Word Error Rate</a:t>
            </a:r>
          </a:p>
          <a:p>
            <a:r>
              <a:rPr lang="en-US" sz="1200" dirty="0"/>
              <a:t>ROUGE-1: Recall-Oriented Understudy for Gisting Evaluation 1-Gram</a:t>
            </a:r>
          </a:p>
          <a:p>
            <a:r>
              <a:rPr lang="en-US" sz="1200" dirty="0"/>
              <a:t>ROUGE-L: </a:t>
            </a:r>
            <a:r>
              <a:rPr lang="en-US" sz="1200" b="0" i="0" dirty="0">
                <a:solidFill>
                  <a:srgbClr val="1F1F1F"/>
                </a:solidFill>
                <a:effectLst/>
                <a:latin typeface="Google Sans"/>
              </a:rPr>
              <a:t>Longest Common Subsequence Recall-Oriented Understudy for Gisting Evaluation</a:t>
            </a:r>
            <a:endParaRPr lang="en-IN" sz="1200" dirty="0"/>
          </a:p>
          <a:p>
            <a:endParaRPr lang="en-IN" sz="1400" dirty="0"/>
          </a:p>
        </p:txBody>
      </p:sp>
    </p:spTree>
    <p:extLst>
      <p:ext uri="{BB962C8B-B14F-4D97-AF65-F5344CB8AC3E}">
        <p14:creationId xmlns:p14="http://schemas.microsoft.com/office/powerpoint/2010/main" val="8643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ED output sample</a:t>
            </a:r>
            <a:endParaRPr lang="en-IN" dirty="0"/>
          </a:p>
        </p:txBody>
      </p:sp>
      <p:sp>
        <p:nvSpPr>
          <p:cNvPr id="2" name="Slide Number Placeholder 1">
            <a:extLst>
              <a:ext uri="{FF2B5EF4-FFF2-40B4-BE49-F238E27FC236}">
                <a16:creationId xmlns:a16="http://schemas.microsoft.com/office/drawing/2014/main" id="{9A7FAD23-6EAB-463C-86F8-CCD3EF18D1E8}"/>
              </a:ext>
            </a:extLst>
          </p:cNvPr>
          <p:cNvSpPr>
            <a:spLocks noGrp="1"/>
          </p:cNvSpPr>
          <p:nvPr>
            <p:ph type="sldNum" sz="quarter" idx="12"/>
          </p:nvPr>
        </p:nvSpPr>
        <p:spPr/>
        <p:txBody>
          <a:bodyPr/>
          <a:lstStyle/>
          <a:p>
            <a:fld id="{5461C5E5-BF0B-4558-A168-FDAD7285A5F1}" type="slidenum">
              <a:rPr lang="en-IN" smtClean="0"/>
              <a:t>7</a:t>
            </a:fld>
            <a:endParaRPr lang="en-IN" dirty="0"/>
          </a:p>
        </p:txBody>
      </p:sp>
      <p:graphicFrame>
        <p:nvGraphicFramePr>
          <p:cNvPr id="10" name="Table 9">
            <a:extLst>
              <a:ext uri="{FF2B5EF4-FFF2-40B4-BE49-F238E27FC236}">
                <a16:creationId xmlns:a16="http://schemas.microsoft.com/office/drawing/2014/main" id="{4F81F495-096D-8191-2883-1228E5F0BDCE}"/>
              </a:ext>
            </a:extLst>
          </p:cNvPr>
          <p:cNvGraphicFramePr>
            <a:graphicFrameLocks noGrp="1"/>
          </p:cNvGraphicFramePr>
          <p:nvPr>
            <p:extLst>
              <p:ext uri="{D42A27DB-BD31-4B8C-83A1-F6EECF244321}">
                <p14:modId xmlns:p14="http://schemas.microsoft.com/office/powerpoint/2010/main" val="2477899929"/>
              </p:ext>
            </p:extLst>
          </p:nvPr>
        </p:nvGraphicFramePr>
        <p:xfrm>
          <a:off x="164431" y="1452973"/>
          <a:ext cx="11863137" cy="2444982"/>
        </p:xfrm>
        <a:graphic>
          <a:graphicData uri="http://schemas.openxmlformats.org/drawingml/2006/table">
            <a:tbl>
              <a:tblPr/>
              <a:tblGrid>
                <a:gridCol w="535683">
                  <a:extLst>
                    <a:ext uri="{9D8B030D-6E8A-4147-A177-3AD203B41FA5}">
                      <a16:colId xmlns:a16="http://schemas.microsoft.com/office/drawing/2014/main" val="2369405891"/>
                    </a:ext>
                  </a:extLst>
                </a:gridCol>
                <a:gridCol w="1268645">
                  <a:extLst>
                    <a:ext uri="{9D8B030D-6E8A-4147-A177-3AD203B41FA5}">
                      <a16:colId xmlns:a16="http://schemas.microsoft.com/office/drawing/2014/main" val="1094571238"/>
                    </a:ext>
                  </a:extLst>
                </a:gridCol>
                <a:gridCol w="3984172">
                  <a:extLst>
                    <a:ext uri="{9D8B030D-6E8A-4147-A177-3AD203B41FA5}">
                      <a16:colId xmlns:a16="http://schemas.microsoft.com/office/drawing/2014/main" val="179213303"/>
                    </a:ext>
                  </a:extLst>
                </a:gridCol>
                <a:gridCol w="3321698">
                  <a:extLst>
                    <a:ext uri="{9D8B030D-6E8A-4147-A177-3AD203B41FA5}">
                      <a16:colId xmlns:a16="http://schemas.microsoft.com/office/drawing/2014/main" val="2400242534"/>
                    </a:ext>
                  </a:extLst>
                </a:gridCol>
                <a:gridCol w="2752939">
                  <a:extLst>
                    <a:ext uri="{9D8B030D-6E8A-4147-A177-3AD203B41FA5}">
                      <a16:colId xmlns:a16="http://schemas.microsoft.com/office/drawing/2014/main" val="2042724147"/>
                    </a:ext>
                  </a:extLst>
                </a:gridCol>
              </a:tblGrid>
              <a:tr h="0">
                <a:tc>
                  <a:txBody>
                    <a:bodyPr/>
                    <a:lstStyle/>
                    <a:p>
                      <a:pPr algn="ctr" fontAlgn="b"/>
                      <a:r>
                        <a:rPr lang="en-IN" sz="800" b="0" i="0" u="none" strike="noStrike" dirty="0">
                          <a:solidFill>
                            <a:srgbClr val="000000"/>
                          </a:solidFill>
                          <a:effectLst/>
                          <a:latin typeface="Calibri" panose="020F0502020204030204" pitchFamily="34" charset="0"/>
                        </a:rPr>
                        <a:t>Title</a:t>
                      </a:r>
                    </a:p>
                  </a:txBody>
                  <a:tcPr marL="1097" marR="1097" marT="1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800" b="0" i="0" u="none" strike="noStrike" dirty="0">
                          <a:solidFill>
                            <a:srgbClr val="000000"/>
                          </a:solidFill>
                          <a:effectLst/>
                          <a:latin typeface="Calibri" panose="020F0502020204030204" pitchFamily="34" charset="0"/>
                        </a:rPr>
                        <a:t>Summary</a:t>
                      </a:r>
                    </a:p>
                  </a:txBody>
                  <a:tcPr marL="1097" marR="1097" marT="1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800" b="0" i="0" u="none" strike="noStrike" dirty="0">
                          <a:solidFill>
                            <a:srgbClr val="000000"/>
                          </a:solidFill>
                          <a:effectLst/>
                          <a:latin typeface="Calibri" panose="020F0502020204030204" pitchFamily="34" charset="0"/>
                        </a:rPr>
                        <a:t>Plot</a:t>
                      </a:r>
                    </a:p>
                  </a:txBody>
                  <a:tcPr marL="1097" marR="1097" marT="1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800" b="0" i="0" u="none" strike="noStrike" dirty="0" err="1">
                          <a:solidFill>
                            <a:srgbClr val="000000"/>
                          </a:solidFill>
                          <a:effectLst/>
                          <a:latin typeface="Calibri" panose="020F0502020204030204" pitchFamily="34" charset="0"/>
                        </a:rPr>
                        <a:t>Cleaned_Plot</a:t>
                      </a:r>
                      <a:endParaRPr lang="en-IN" sz="800" b="0" i="0" u="none" strike="noStrike" dirty="0">
                        <a:solidFill>
                          <a:srgbClr val="000000"/>
                        </a:solidFill>
                        <a:effectLst/>
                        <a:latin typeface="Calibri" panose="020F0502020204030204" pitchFamily="34" charset="0"/>
                      </a:endParaRPr>
                    </a:p>
                  </a:txBody>
                  <a:tcPr marL="1097" marR="1097" marT="1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800" b="0" i="0" u="none" strike="noStrike" dirty="0" err="1">
                          <a:solidFill>
                            <a:srgbClr val="000000"/>
                          </a:solidFill>
                          <a:effectLst/>
                          <a:latin typeface="Calibri" panose="020F0502020204030204" pitchFamily="34" charset="0"/>
                        </a:rPr>
                        <a:t>Cleaned_Summary</a:t>
                      </a:r>
                      <a:endParaRPr lang="en-IN" sz="800" b="0" i="0" u="none" strike="noStrike" dirty="0">
                        <a:solidFill>
                          <a:srgbClr val="000000"/>
                        </a:solidFill>
                        <a:effectLst/>
                        <a:latin typeface="Calibri" panose="020F0502020204030204" pitchFamily="34" charset="0"/>
                      </a:endParaRPr>
                    </a:p>
                  </a:txBody>
                  <a:tcPr marL="1097" marR="1097" marT="1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140479479"/>
                  </a:ext>
                </a:extLst>
              </a:tr>
              <a:tr h="89885">
                <a:tc>
                  <a:txBody>
                    <a:bodyPr/>
                    <a:lstStyle/>
                    <a:p>
                      <a:pPr algn="l" fontAlgn="b"/>
                      <a:r>
                        <a:rPr lang="en-IN" sz="800" b="0" i="0" u="none" strike="noStrike" dirty="0">
                          <a:solidFill>
                            <a:srgbClr val="000000"/>
                          </a:solidFill>
                          <a:effectLst/>
                          <a:latin typeface="Calibri" panose="020F0502020204030204" pitchFamily="34" charset="0"/>
                        </a:rPr>
                        <a:t>better times</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Silent comedy drama: woman chooses happiness.</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Better Times is a 1919 American silent comedy drama film directed by Marshall </a:t>
                      </a:r>
                      <a:r>
                        <a:rPr lang="en-US" sz="800" b="0" i="0" u="none" strike="noStrike" dirty="0" err="1">
                          <a:solidFill>
                            <a:srgbClr val="000000"/>
                          </a:solidFill>
                          <a:effectLst/>
                          <a:latin typeface="Calibri" panose="020F0502020204030204" pitchFamily="34" charset="0"/>
                        </a:rPr>
                        <a:t>Neilan</a:t>
                      </a:r>
                      <a:r>
                        <a:rPr lang="en-US" sz="800" b="0" i="0" u="none" strike="noStrike" dirty="0">
                          <a:solidFill>
                            <a:srgbClr val="000000"/>
                          </a:solidFill>
                          <a:effectLst/>
                          <a:latin typeface="Calibri" panose="020F0502020204030204" pitchFamily="34" charset="0"/>
                        </a:rPr>
                        <a:t>. It follows a woman who is forced to choose between her faithless husband and her devoted suitor, and ultimately decides to pursue her own happiness.</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better times 1919 </a:t>
                      </a:r>
                      <a:r>
                        <a:rPr lang="en-US" sz="800" b="0" i="0" u="none" strike="noStrike" dirty="0" err="1">
                          <a:solidFill>
                            <a:srgbClr val="000000"/>
                          </a:solidFill>
                          <a:effectLst/>
                          <a:latin typeface="Calibri" panose="020F0502020204030204" pitchFamily="34" charset="0"/>
                        </a:rPr>
                        <a:t>american</a:t>
                      </a:r>
                      <a:r>
                        <a:rPr lang="en-US" sz="800" b="0" i="0" u="none" strike="noStrike" dirty="0">
                          <a:solidFill>
                            <a:srgbClr val="000000"/>
                          </a:solidFill>
                          <a:effectLst/>
                          <a:latin typeface="Calibri" panose="020F0502020204030204" pitchFamily="34" charset="0"/>
                        </a:rPr>
                        <a:t> silent comedy drama film directed </a:t>
                      </a:r>
                      <a:r>
                        <a:rPr lang="en-US" sz="800" b="0" i="0" u="none" strike="noStrike" dirty="0" err="1">
                          <a:solidFill>
                            <a:srgbClr val="000000"/>
                          </a:solidFill>
                          <a:effectLst/>
                          <a:latin typeface="Calibri" panose="020F0502020204030204" pitchFamily="34" charset="0"/>
                        </a:rPr>
                        <a:t>marshall</a:t>
                      </a:r>
                      <a:r>
                        <a:rPr lang="en-US" sz="800" b="0" i="0" u="none" strike="noStrike" dirty="0">
                          <a:solidFill>
                            <a:srgbClr val="000000"/>
                          </a:solidFill>
                          <a:effectLst/>
                          <a:latin typeface="Calibri" panose="020F0502020204030204" pitchFamily="34" charset="0"/>
                        </a:rPr>
                        <a:t> </a:t>
                      </a:r>
                      <a:r>
                        <a:rPr lang="en-US" sz="800" b="0" i="0" u="none" strike="noStrike" dirty="0" err="1">
                          <a:solidFill>
                            <a:srgbClr val="000000"/>
                          </a:solidFill>
                          <a:effectLst/>
                          <a:latin typeface="Calibri" panose="020F0502020204030204" pitchFamily="34" charset="0"/>
                        </a:rPr>
                        <a:t>neilan</a:t>
                      </a:r>
                      <a:r>
                        <a:rPr lang="en-US" sz="800" b="0" i="0" u="none" strike="noStrike" dirty="0">
                          <a:solidFill>
                            <a:srgbClr val="000000"/>
                          </a:solidFill>
                          <a:effectLst/>
                          <a:latin typeface="Calibri" panose="020F0502020204030204" pitchFamily="34" charset="0"/>
                        </a:rPr>
                        <a:t> follows woman forced choose faithless husband devoted suitor ultimately decides pursue happiness </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_START_ silent comedy drama woman chooses happiness  _END_</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51101799"/>
                  </a:ext>
                </a:extLst>
              </a:tr>
              <a:tr h="89885">
                <a:tc>
                  <a:txBody>
                    <a:bodyPr/>
                    <a:lstStyle/>
                    <a:p>
                      <a:pPr algn="l" fontAlgn="b"/>
                      <a:r>
                        <a:rPr lang="en-IN" sz="800" b="0" i="0" u="none" strike="noStrike" dirty="0" err="1">
                          <a:solidFill>
                            <a:srgbClr val="000000"/>
                          </a:solidFill>
                          <a:effectLst/>
                          <a:latin typeface="Calibri" panose="020F0502020204030204" pitchFamily="34" charset="0"/>
                        </a:rPr>
                        <a:t>dungeonmaster</a:t>
                      </a:r>
                      <a:r>
                        <a:rPr lang="en-IN" sz="800" b="0" i="0" u="none" strike="noStrike" dirty="0">
                          <a:solidFill>
                            <a:srgbClr val="000000"/>
                          </a:solidFill>
                          <a:effectLst/>
                          <a:latin typeface="Calibri" panose="020F0502020204030204" pitchFamily="34" charset="0"/>
                        </a:rPr>
                        <a:t> the</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Fantasy world, battle powerful force, aided by wizard, guided by </a:t>
                      </a:r>
                      <a:r>
                        <a:rPr lang="en-US" sz="800" b="0" i="0" u="none" strike="noStrike" dirty="0" err="1">
                          <a:solidFill>
                            <a:srgbClr val="000000"/>
                          </a:solidFill>
                          <a:effectLst/>
                          <a:latin typeface="Calibri" panose="020F0502020204030204" pitchFamily="34" charset="0"/>
                        </a:rPr>
                        <a:t>Dungeonmaster</a:t>
                      </a:r>
                      <a:r>
                        <a:rPr lang="en-US" sz="800" b="0" i="0" u="none" strike="noStrike" dirty="0">
                          <a:solidFill>
                            <a:srgbClr val="000000"/>
                          </a:solidFill>
                          <a:effectLst/>
                          <a:latin typeface="Calibri" panose="020F0502020204030204" pitchFamily="34" charset="0"/>
                        </a:rPr>
                        <a:t>, return to own world.</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err="1">
                          <a:solidFill>
                            <a:srgbClr val="000000"/>
                          </a:solidFill>
                          <a:effectLst/>
                          <a:latin typeface="Calibri" panose="020F0502020204030204" pitchFamily="34" charset="0"/>
                        </a:rPr>
                        <a:t>Dungeonmaster</a:t>
                      </a:r>
                      <a:r>
                        <a:rPr lang="en-US" sz="800" b="0" i="0" u="none" strike="noStrike" dirty="0">
                          <a:solidFill>
                            <a:srgbClr val="000000"/>
                          </a:solidFill>
                          <a:effectLst/>
                          <a:latin typeface="Calibri" panose="020F0502020204030204" pitchFamily="34" charset="0"/>
                        </a:rPr>
                        <a:t> The is a 1985 fantasy film directed by Rosemarie </a:t>
                      </a:r>
                      <a:r>
                        <a:rPr lang="en-US" sz="800" b="0" i="0" u="none" strike="noStrike" dirty="0" err="1">
                          <a:solidFill>
                            <a:srgbClr val="000000"/>
                          </a:solidFill>
                          <a:effectLst/>
                          <a:latin typeface="Calibri" panose="020F0502020204030204" pitchFamily="34" charset="0"/>
                        </a:rPr>
                        <a:t>Turko</a:t>
                      </a:r>
                      <a:r>
                        <a:rPr lang="en-US" sz="800" b="0" i="0" u="none" strike="noStrike" dirty="0">
                          <a:solidFill>
                            <a:srgbClr val="000000"/>
                          </a:solidFill>
                          <a:effectLst/>
                          <a:latin typeface="Calibri" panose="020F0502020204030204" pitchFamily="34" charset="0"/>
                        </a:rPr>
                        <a:t>. It follows a group of people who are transported to a fantasy world where they must battle a powerful force in order to return to their own world. The group is aided by a powerful wizard and the </a:t>
                      </a:r>
                      <a:r>
                        <a:rPr lang="en-US" sz="800" b="0" i="0" u="none" strike="noStrike" dirty="0" err="1">
                          <a:solidFill>
                            <a:srgbClr val="000000"/>
                          </a:solidFill>
                          <a:effectLst/>
                          <a:latin typeface="Calibri" panose="020F0502020204030204" pitchFamily="34" charset="0"/>
                        </a:rPr>
                        <a:t>Dungeonmaster</a:t>
                      </a:r>
                      <a:r>
                        <a:rPr lang="en-US" sz="800" b="0" i="0" u="none" strike="noStrike" dirty="0">
                          <a:solidFill>
                            <a:srgbClr val="000000"/>
                          </a:solidFill>
                          <a:effectLst/>
                          <a:latin typeface="Calibri" panose="020F0502020204030204" pitchFamily="34" charset="0"/>
                        </a:rPr>
                        <a:t>, an enigmatic figure who guides them in their quest.</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800" b="0" i="0" u="none" strike="noStrike" dirty="0" err="1">
                          <a:solidFill>
                            <a:srgbClr val="000000"/>
                          </a:solidFill>
                          <a:effectLst/>
                          <a:latin typeface="Calibri" panose="020F0502020204030204" pitchFamily="34" charset="0"/>
                        </a:rPr>
                        <a:t>dungeonmaster</a:t>
                      </a:r>
                      <a:r>
                        <a:rPr lang="en-IN" sz="800" b="0" i="0" u="none" strike="noStrike" dirty="0">
                          <a:solidFill>
                            <a:srgbClr val="000000"/>
                          </a:solidFill>
                          <a:effectLst/>
                          <a:latin typeface="Calibri" panose="020F0502020204030204" pitchFamily="34" charset="0"/>
                        </a:rPr>
                        <a:t> 1985 fantasy film directed </a:t>
                      </a:r>
                      <a:r>
                        <a:rPr lang="en-IN" sz="800" b="0" i="0" u="none" strike="noStrike" dirty="0" err="1">
                          <a:solidFill>
                            <a:srgbClr val="000000"/>
                          </a:solidFill>
                          <a:effectLst/>
                          <a:latin typeface="Calibri" panose="020F0502020204030204" pitchFamily="34" charset="0"/>
                        </a:rPr>
                        <a:t>rosemarie</a:t>
                      </a:r>
                      <a:r>
                        <a:rPr lang="en-IN" sz="800" b="0" i="0" u="none" strike="noStrike" dirty="0">
                          <a:solidFill>
                            <a:srgbClr val="000000"/>
                          </a:solidFill>
                          <a:effectLst/>
                          <a:latin typeface="Calibri" panose="020F0502020204030204" pitchFamily="34" charset="0"/>
                        </a:rPr>
                        <a:t> </a:t>
                      </a:r>
                      <a:r>
                        <a:rPr lang="en-IN" sz="800" b="0" i="0" u="none" strike="noStrike" dirty="0" err="1">
                          <a:solidFill>
                            <a:srgbClr val="000000"/>
                          </a:solidFill>
                          <a:effectLst/>
                          <a:latin typeface="Calibri" panose="020F0502020204030204" pitchFamily="34" charset="0"/>
                        </a:rPr>
                        <a:t>turko</a:t>
                      </a:r>
                      <a:r>
                        <a:rPr lang="en-IN" sz="800" b="0" i="0" u="none" strike="noStrike" dirty="0">
                          <a:solidFill>
                            <a:srgbClr val="000000"/>
                          </a:solidFill>
                          <a:effectLst/>
                          <a:latin typeface="Calibri" panose="020F0502020204030204" pitchFamily="34" charset="0"/>
                        </a:rPr>
                        <a:t> follows group people transported fantasy world must battle powerful force order return world group aided powerful wizard </a:t>
                      </a:r>
                      <a:r>
                        <a:rPr lang="en-IN" sz="800" b="0" i="0" u="none" strike="noStrike" dirty="0" err="1">
                          <a:solidFill>
                            <a:srgbClr val="000000"/>
                          </a:solidFill>
                          <a:effectLst/>
                          <a:latin typeface="Calibri" panose="020F0502020204030204" pitchFamily="34" charset="0"/>
                        </a:rPr>
                        <a:t>dungeonmaster</a:t>
                      </a:r>
                      <a:r>
                        <a:rPr lang="en-IN" sz="800" b="0" i="0" u="none" strike="noStrike" dirty="0">
                          <a:solidFill>
                            <a:srgbClr val="000000"/>
                          </a:solidFill>
                          <a:effectLst/>
                          <a:latin typeface="Calibri" panose="020F0502020204030204" pitchFamily="34" charset="0"/>
                        </a:rPr>
                        <a:t> enigmatic figure guides quest </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_START_ fantasy world battle powerful force aided wizard guided </a:t>
                      </a:r>
                      <a:r>
                        <a:rPr lang="en-US" sz="800" b="0" i="0" u="none" strike="noStrike" dirty="0" err="1">
                          <a:solidFill>
                            <a:srgbClr val="000000"/>
                          </a:solidFill>
                          <a:effectLst/>
                          <a:latin typeface="Calibri" panose="020F0502020204030204" pitchFamily="34" charset="0"/>
                        </a:rPr>
                        <a:t>dungeonmaster</a:t>
                      </a:r>
                      <a:r>
                        <a:rPr lang="en-US" sz="800" b="0" i="0" u="none" strike="noStrike" dirty="0">
                          <a:solidFill>
                            <a:srgbClr val="000000"/>
                          </a:solidFill>
                          <a:effectLst/>
                          <a:latin typeface="Calibri" panose="020F0502020204030204" pitchFamily="34" charset="0"/>
                        </a:rPr>
                        <a:t> return world  _END_</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52052545"/>
                  </a:ext>
                </a:extLst>
              </a:tr>
              <a:tr h="89885">
                <a:tc>
                  <a:txBody>
                    <a:bodyPr/>
                    <a:lstStyle/>
                    <a:p>
                      <a:pPr algn="l" fontAlgn="b"/>
                      <a:r>
                        <a:rPr lang="en-IN" sz="800" b="0" i="0" u="none" strike="noStrike" dirty="0">
                          <a:solidFill>
                            <a:srgbClr val="000000"/>
                          </a:solidFill>
                          <a:effectLst/>
                          <a:latin typeface="Calibri" panose="020F0502020204030204" pitchFamily="34" charset="0"/>
                        </a:rPr>
                        <a:t>log </a:t>
                      </a:r>
                      <a:r>
                        <a:rPr lang="en-IN" sz="800" b="0" i="0" u="none" strike="noStrike" dirty="0" err="1">
                          <a:solidFill>
                            <a:srgbClr val="000000"/>
                          </a:solidFill>
                          <a:effectLst/>
                          <a:latin typeface="Calibri" panose="020F0502020204030204" pitchFamily="34" charset="0"/>
                        </a:rPr>
                        <a:t>kya</a:t>
                      </a:r>
                      <a:r>
                        <a:rPr lang="en-IN" sz="800" b="0" i="0" u="none" strike="noStrike" dirty="0">
                          <a:solidFill>
                            <a:srgbClr val="000000"/>
                          </a:solidFill>
                          <a:effectLst/>
                          <a:latin typeface="Calibri" panose="020F0502020204030204" pitchFamily="34" charset="0"/>
                        </a:rPr>
                        <a:t> </a:t>
                      </a:r>
                      <a:r>
                        <a:rPr lang="en-IN" sz="800" b="0" i="0" u="none" strike="noStrike" dirty="0" err="1">
                          <a:solidFill>
                            <a:srgbClr val="000000"/>
                          </a:solidFill>
                          <a:effectLst/>
                          <a:latin typeface="Calibri" panose="020F0502020204030204" pitchFamily="34" charset="0"/>
                        </a:rPr>
                        <a:t>kahenge</a:t>
                      </a:r>
                      <a:endParaRPr lang="en-IN" sz="800" b="0" i="0" u="none" strike="noStrike" dirty="0">
                        <a:solidFill>
                          <a:srgbClr val="000000"/>
                        </a:solidFill>
                        <a:effectLst/>
                        <a:latin typeface="Calibri" panose="020F0502020204030204" pitchFamily="34" charset="0"/>
                      </a:endParaRP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a:solidFill>
                            <a:srgbClr val="000000"/>
                          </a:solidFill>
                          <a:effectLst/>
                          <a:latin typeface="Calibri" panose="020F0502020204030204" pitchFamily="34" charset="0"/>
                        </a:rPr>
                        <a:t>Woman fights for true love.</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a:solidFill>
                            <a:srgbClr val="000000"/>
                          </a:solidFill>
                          <a:effectLst/>
                          <a:latin typeface="Calibri" panose="020F0502020204030204" pitchFamily="34" charset="0"/>
                        </a:rPr>
                        <a:t>Log Kya Kahenge is a 1983 Indian Bollywood movie that follows the story of a young woman who is estranged from her family because of her love for a lower class man. Despite facing opposition from her family and society, she fights to protect their relationship and prove her love is true.</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log </a:t>
                      </a:r>
                      <a:r>
                        <a:rPr lang="en-US" sz="800" b="0" i="0" u="none" strike="noStrike" dirty="0" err="1">
                          <a:solidFill>
                            <a:srgbClr val="000000"/>
                          </a:solidFill>
                          <a:effectLst/>
                          <a:latin typeface="Calibri" panose="020F0502020204030204" pitchFamily="34" charset="0"/>
                        </a:rPr>
                        <a:t>kya</a:t>
                      </a:r>
                      <a:r>
                        <a:rPr lang="en-US" sz="800" b="0" i="0" u="none" strike="noStrike" dirty="0">
                          <a:solidFill>
                            <a:srgbClr val="000000"/>
                          </a:solidFill>
                          <a:effectLst/>
                          <a:latin typeface="Calibri" panose="020F0502020204030204" pitchFamily="34" charset="0"/>
                        </a:rPr>
                        <a:t> </a:t>
                      </a:r>
                      <a:r>
                        <a:rPr lang="en-US" sz="800" b="0" i="0" u="none" strike="noStrike" dirty="0" err="1">
                          <a:solidFill>
                            <a:srgbClr val="000000"/>
                          </a:solidFill>
                          <a:effectLst/>
                          <a:latin typeface="Calibri" panose="020F0502020204030204" pitchFamily="34" charset="0"/>
                        </a:rPr>
                        <a:t>kahenge</a:t>
                      </a:r>
                      <a:r>
                        <a:rPr lang="en-US" sz="800" b="0" i="0" u="none" strike="noStrike" dirty="0">
                          <a:solidFill>
                            <a:srgbClr val="000000"/>
                          </a:solidFill>
                          <a:effectLst/>
                          <a:latin typeface="Calibri" panose="020F0502020204030204" pitchFamily="34" charset="0"/>
                        </a:rPr>
                        <a:t> 1983 </a:t>
                      </a:r>
                      <a:r>
                        <a:rPr lang="en-US" sz="800" b="0" i="0" u="none" strike="noStrike" dirty="0" err="1">
                          <a:solidFill>
                            <a:srgbClr val="000000"/>
                          </a:solidFill>
                          <a:effectLst/>
                          <a:latin typeface="Calibri" panose="020F0502020204030204" pitchFamily="34" charset="0"/>
                        </a:rPr>
                        <a:t>indian</a:t>
                      </a:r>
                      <a:r>
                        <a:rPr lang="en-US" sz="800" b="0" i="0" u="none" strike="noStrike" dirty="0">
                          <a:solidFill>
                            <a:srgbClr val="000000"/>
                          </a:solidFill>
                          <a:effectLst/>
                          <a:latin typeface="Calibri" panose="020F0502020204030204" pitchFamily="34" charset="0"/>
                        </a:rPr>
                        <a:t> </a:t>
                      </a:r>
                      <a:r>
                        <a:rPr lang="en-US" sz="800" b="0" i="0" u="none" strike="noStrike" dirty="0" err="1">
                          <a:solidFill>
                            <a:srgbClr val="000000"/>
                          </a:solidFill>
                          <a:effectLst/>
                          <a:latin typeface="Calibri" panose="020F0502020204030204" pitchFamily="34" charset="0"/>
                        </a:rPr>
                        <a:t>bollywood</a:t>
                      </a:r>
                      <a:r>
                        <a:rPr lang="en-US" sz="800" b="0" i="0" u="none" strike="noStrike" dirty="0">
                          <a:solidFill>
                            <a:srgbClr val="000000"/>
                          </a:solidFill>
                          <a:effectLst/>
                          <a:latin typeface="Calibri" panose="020F0502020204030204" pitchFamily="34" charset="0"/>
                        </a:rPr>
                        <a:t> movie follows story young woman estranged family love lower class man despite facing opposition family society fights protect relationship prove love true </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_START_ woman fights true love  _END_</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72161685"/>
                  </a:ext>
                </a:extLst>
              </a:tr>
              <a:tr h="89885">
                <a:tc>
                  <a:txBody>
                    <a:bodyPr/>
                    <a:lstStyle/>
                    <a:p>
                      <a:pPr algn="l" fontAlgn="b"/>
                      <a:r>
                        <a:rPr lang="en-IN" sz="800" b="0" i="0" u="none" strike="noStrike" dirty="0">
                          <a:solidFill>
                            <a:srgbClr val="000000"/>
                          </a:solidFill>
                          <a:effectLst/>
                          <a:latin typeface="Calibri" panose="020F0502020204030204" pitchFamily="34" charset="0"/>
                        </a:rPr>
                        <a:t>the racket</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Crime captain takes on mobster.</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The Racket is a 1951 film noir crime drama directed by John Cromwell. It follows Tom </a:t>
                      </a:r>
                      <a:r>
                        <a:rPr lang="en-US" sz="800" b="0" i="0" u="none" strike="noStrike" dirty="0" err="1">
                          <a:solidFill>
                            <a:srgbClr val="000000"/>
                          </a:solidFill>
                          <a:effectLst/>
                          <a:latin typeface="Calibri" panose="020F0502020204030204" pitchFamily="34" charset="0"/>
                        </a:rPr>
                        <a:t>McQuigg</a:t>
                      </a:r>
                      <a:r>
                        <a:rPr lang="en-US" sz="800" b="0" i="0" u="none" strike="noStrike" dirty="0">
                          <a:solidFill>
                            <a:srgbClr val="000000"/>
                          </a:solidFill>
                          <a:effectLst/>
                          <a:latin typeface="Calibri" panose="020F0502020204030204" pitchFamily="34" charset="0"/>
                        </a:rPr>
                        <a:t>, a police captain determined to take down a powerful crime boss. </a:t>
                      </a:r>
                      <a:r>
                        <a:rPr lang="en-US" sz="800" b="0" i="0" u="none" strike="noStrike" dirty="0" err="1">
                          <a:solidFill>
                            <a:srgbClr val="000000"/>
                          </a:solidFill>
                          <a:effectLst/>
                          <a:latin typeface="Calibri" panose="020F0502020204030204" pitchFamily="34" charset="0"/>
                        </a:rPr>
                        <a:t>McQuigg</a:t>
                      </a:r>
                      <a:r>
                        <a:rPr lang="en-US" sz="800" b="0" i="0" u="none" strike="noStrike" dirty="0">
                          <a:solidFill>
                            <a:srgbClr val="000000"/>
                          </a:solidFill>
                          <a:effectLst/>
                          <a:latin typeface="Calibri" panose="020F0502020204030204" pitchFamily="34" charset="0"/>
                        </a:rPr>
                        <a:t> sets up a plan to arrest the boss, but it backfires and leads to a series of events that will test </a:t>
                      </a:r>
                      <a:r>
                        <a:rPr lang="en-US" sz="800" b="0" i="0" u="none" strike="noStrike" dirty="0" err="1">
                          <a:solidFill>
                            <a:srgbClr val="000000"/>
                          </a:solidFill>
                          <a:effectLst/>
                          <a:latin typeface="Calibri" panose="020F0502020204030204" pitchFamily="34" charset="0"/>
                        </a:rPr>
                        <a:t>McQuigg's</a:t>
                      </a:r>
                      <a:r>
                        <a:rPr lang="en-US" sz="800" b="0" i="0" u="none" strike="noStrike" dirty="0">
                          <a:solidFill>
                            <a:srgbClr val="000000"/>
                          </a:solidFill>
                          <a:effectLst/>
                          <a:latin typeface="Calibri" panose="020F0502020204030204" pitchFamily="34" charset="0"/>
                        </a:rPr>
                        <a:t> courage and integrity.</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800" b="0" i="0" u="none" strike="noStrike" dirty="0">
                          <a:solidFill>
                            <a:srgbClr val="000000"/>
                          </a:solidFill>
                          <a:effectLst/>
                          <a:latin typeface="Calibri" panose="020F0502020204030204" pitchFamily="34" charset="0"/>
                        </a:rPr>
                        <a:t>racket 1951 film noir crime drama directed john </a:t>
                      </a:r>
                      <a:r>
                        <a:rPr lang="en-IN" sz="800" b="0" i="0" u="none" strike="noStrike" dirty="0" err="1">
                          <a:solidFill>
                            <a:srgbClr val="000000"/>
                          </a:solidFill>
                          <a:effectLst/>
                          <a:latin typeface="Calibri" panose="020F0502020204030204" pitchFamily="34" charset="0"/>
                        </a:rPr>
                        <a:t>cromwell</a:t>
                      </a:r>
                      <a:r>
                        <a:rPr lang="en-IN" sz="800" b="0" i="0" u="none" strike="noStrike" dirty="0">
                          <a:solidFill>
                            <a:srgbClr val="000000"/>
                          </a:solidFill>
                          <a:effectLst/>
                          <a:latin typeface="Calibri" panose="020F0502020204030204" pitchFamily="34" charset="0"/>
                        </a:rPr>
                        <a:t> follows tom </a:t>
                      </a:r>
                      <a:r>
                        <a:rPr lang="en-IN" sz="800" b="0" i="0" u="none" strike="noStrike" dirty="0" err="1">
                          <a:solidFill>
                            <a:srgbClr val="000000"/>
                          </a:solidFill>
                          <a:effectLst/>
                          <a:latin typeface="Calibri" panose="020F0502020204030204" pitchFamily="34" charset="0"/>
                        </a:rPr>
                        <a:t>mcquigg</a:t>
                      </a:r>
                      <a:r>
                        <a:rPr lang="en-IN" sz="800" b="0" i="0" u="none" strike="noStrike" dirty="0">
                          <a:solidFill>
                            <a:srgbClr val="000000"/>
                          </a:solidFill>
                          <a:effectLst/>
                          <a:latin typeface="Calibri" panose="020F0502020204030204" pitchFamily="34" charset="0"/>
                        </a:rPr>
                        <a:t> police captain determined take powerful crime boss </a:t>
                      </a:r>
                      <a:r>
                        <a:rPr lang="en-IN" sz="800" b="0" i="0" u="none" strike="noStrike" dirty="0" err="1">
                          <a:solidFill>
                            <a:srgbClr val="000000"/>
                          </a:solidFill>
                          <a:effectLst/>
                          <a:latin typeface="Calibri" panose="020F0502020204030204" pitchFamily="34" charset="0"/>
                        </a:rPr>
                        <a:t>mcquigg</a:t>
                      </a:r>
                      <a:r>
                        <a:rPr lang="en-IN" sz="800" b="0" i="0" u="none" strike="noStrike" dirty="0">
                          <a:solidFill>
                            <a:srgbClr val="000000"/>
                          </a:solidFill>
                          <a:effectLst/>
                          <a:latin typeface="Calibri" panose="020F0502020204030204" pitchFamily="34" charset="0"/>
                        </a:rPr>
                        <a:t> sets plan arrest boss backfires leads series events test </a:t>
                      </a:r>
                      <a:r>
                        <a:rPr lang="en-IN" sz="800" b="0" i="0" u="none" strike="noStrike" dirty="0" err="1">
                          <a:solidFill>
                            <a:srgbClr val="000000"/>
                          </a:solidFill>
                          <a:effectLst/>
                          <a:latin typeface="Calibri" panose="020F0502020204030204" pitchFamily="34" charset="0"/>
                        </a:rPr>
                        <a:t>mcquigg</a:t>
                      </a:r>
                      <a:r>
                        <a:rPr lang="en-IN" sz="800" b="0" i="0" u="none" strike="noStrike" dirty="0">
                          <a:solidFill>
                            <a:srgbClr val="000000"/>
                          </a:solidFill>
                          <a:effectLst/>
                          <a:latin typeface="Calibri" panose="020F0502020204030204" pitchFamily="34" charset="0"/>
                        </a:rPr>
                        <a:t> courage integrity </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_START_ crime captain takes mobster  _END_</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97725254"/>
                  </a:ext>
                </a:extLst>
              </a:tr>
              <a:tr h="0">
                <a:tc>
                  <a:txBody>
                    <a:bodyPr/>
                    <a:lstStyle/>
                    <a:p>
                      <a:pPr algn="l" fontAlgn="b"/>
                      <a:r>
                        <a:rPr lang="en-IN" sz="800" b="0" i="0" u="none" strike="noStrike" dirty="0">
                          <a:solidFill>
                            <a:srgbClr val="000000"/>
                          </a:solidFill>
                          <a:effectLst/>
                          <a:latin typeface="Calibri" panose="020F0502020204030204" pitchFamily="34" charset="0"/>
                        </a:rPr>
                        <a:t>first blood</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Rambo fights for survival against sheriff.</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a:solidFill>
                            <a:srgbClr val="000000"/>
                          </a:solidFill>
                          <a:effectLst/>
                          <a:latin typeface="Calibri" panose="020F0502020204030204" pitchFamily="34" charset="0"/>
                        </a:rPr>
                        <a:t>The movie "First Blood" released in 1982 follows John Rambo, a Vietnam veteran, who is forced to face the harsh reality of his past when a small town sheriff tries to arrest him. He must fight for his survival against the sheriff and the forces of the National Guard.</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a:solidFill>
                            <a:srgbClr val="000000"/>
                          </a:solidFill>
                          <a:effectLst/>
                          <a:latin typeface="Calibri" panose="020F0502020204030204" pitchFamily="34" charset="0"/>
                        </a:rPr>
                        <a:t>movie first blood released 1982 follows john rambo vietnam veteran forced face harsh reality past small town sheriff tries arrest must fight survival sheriff forces national guard </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800" b="0" i="0" u="none" strike="noStrike" dirty="0">
                          <a:solidFill>
                            <a:srgbClr val="000000"/>
                          </a:solidFill>
                          <a:effectLst/>
                          <a:latin typeface="Calibri" panose="020F0502020204030204" pitchFamily="34" charset="0"/>
                        </a:rPr>
                        <a:t>_START_ </a:t>
                      </a:r>
                      <a:r>
                        <a:rPr lang="en-US" sz="800" b="0" i="0" u="none" strike="noStrike" dirty="0" err="1">
                          <a:solidFill>
                            <a:srgbClr val="000000"/>
                          </a:solidFill>
                          <a:effectLst/>
                          <a:latin typeface="Calibri" panose="020F0502020204030204" pitchFamily="34" charset="0"/>
                        </a:rPr>
                        <a:t>rambo</a:t>
                      </a:r>
                      <a:r>
                        <a:rPr lang="en-US" sz="800" b="0" i="0" u="none" strike="noStrike" dirty="0">
                          <a:solidFill>
                            <a:srgbClr val="000000"/>
                          </a:solidFill>
                          <a:effectLst/>
                          <a:latin typeface="Calibri" panose="020F0502020204030204" pitchFamily="34" charset="0"/>
                        </a:rPr>
                        <a:t> fights survival sheriff  _END_</a:t>
                      </a:r>
                    </a:p>
                  </a:txBody>
                  <a:tcPr marL="1097" marR="1097" marT="1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519695674"/>
                  </a:ext>
                </a:extLst>
              </a:tr>
            </a:tbl>
          </a:graphicData>
        </a:graphic>
      </p:graphicFrame>
      <p:graphicFrame>
        <p:nvGraphicFramePr>
          <p:cNvPr id="12" name="Table 11">
            <a:extLst>
              <a:ext uri="{FF2B5EF4-FFF2-40B4-BE49-F238E27FC236}">
                <a16:creationId xmlns:a16="http://schemas.microsoft.com/office/drawing/2014/main" id="{B75A68F4-D7E9-AD48-555E-C41C1605ECAD}"/>
              </a:ext>
            </a:extLst>
          </p:cNvPr>
          <p:cNvGraphicFramePr>
            <a:graphicFrameLocks noGrp="1"/>
          </p:cNvGraphicFramePr>
          <p:nvPr>
            <p:extLst>
              <p:ext uri="{D42A27DB-BD31-4B8C-83A1-F6EECF244321}">
                <p14:modId xmlns:p14="http://schemas.microsoft.com/office/powerpoint/2010/main" val="1423975893"/>
              </p:ext>
            </p:extLst>
          </p:nvPr>
        </p:nvGraphicFramePr>
        <p:xfrm>
          <a:off x="164430" y="4173970"/>
          <a:ext cx="11863137" cy="2577985"/>
        </p:xfrm>
        <a:graphic>
          <a:graphicData uri="http://schemas.openxmlformats.org/drawingml/2006/table">
            <a:tbl>
              <a:tblPr/>
              <a:tblGrid>
                <a:gridCol w="7055493">
                  <a:extLst>
                    <a:ext uri="{9D8B030D-6E8A-4147-A177-3AD203B41FA5}">
                      <a16:colId xmlns:a16="http://schemas.microsoft.com/office/drawing/2014/main" val="4282021565"/>
                    </a:ext>
                  </a:extLst>
                </a:gridCol>
                <a:gridCol w="2671970">
                  <a:extLst>
                    <a:ext uri="{9D8B030D-6E8A-4147-A177-3AD203B41FA5}">
                      <a16:colId xmlns:a16="http://schemas.microsoft.com/office/drawing/2014/main" val="4244059825"/>
                    </a:ext>
                  </a:extLst>
                </a:gridCol>
                <a:gridCol w="2135674">
                  <a:extLst>
                    <a:ext uri="{9D8B030D-6E8A-4147-A177-3AD203B41FA5}">
                      <a16:colId xmlns:a16="http://schemas.microsoft.com/office/drawing/2014/main" val="3478154216"/>
                    </a:ext>
                  </a:extLst>
                </a:gridCol>
              </a:tblGrid>
              <a:tr h="0">
                <a:tc>
                  <a:txBody>
                    <a:bodyPr/>
                    <a:lstStyle/>
                    <a:p>
                      <a:pPr algn="ctr" fontAlgn="ctr"/>
                      <a:r>
                        <a:rPr lang="en-IN" sz="1000" b="0" i="0" u="none" strike="noStrike">
                          <a:solidFill>
                            <a:srgbClr val="000000"/>
                          </a:solidFill>
                          <a:effectLst/>
                          <a:latin typeface="Calibri" panose="020F0502020204030204" pitchFamily="34" charset="0"/>
                        </a:rPr>
                        <a:t>Plot</a:t>
                      </a:r>
                    </a:p>
                  </a:txBody>
                  <a:tcPr marL="1553" marR="1553" marT="1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IN" sz="1000" b="0" i="0" u="none" strike="noStrike">
                          <a:solidFill>
                            <a:srgbClr val="000000"/>
                          </a:solidFill>
                          <a:effectLst/>
                          <a:latin typeface="Calibri" panose="020F0502020204030204" pitchFamily="34" charset="0"/>
                        </a:rPr>
                        <a:t>Original_summary</a:t>
                      </a:r>
                    </a:p>
                  </a:txBody>
                  <a:tcPr marL="1553" marR="1553" marT="1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IN" sz="1000" b="0" i="0" u="none" strike="noStrike">
                          <a:solidFill>
                            <a:srgbClr val="000000"/>
                          </a:solidFill>
                          <a:effectLst/>
                          <a:latin typeface="Calibri" panose="020F0502020204030204" pitchFamily="34" charset="0"/>
                        </a:rPr>
                        <a:t>Predicted_summary</a:t>
                      </a:r>
                    </a:p>
                  </a:txBody>
                  <a:tcPr marL="1553" marR="1553" marT="15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38768940"/>
                  </a:ext>
                </a:extLst>
              </a:tr>
              <a:tr h="442558">
                <a:tc>
                  <a:txBody>
                    <a:bodyPr/>
                    <a:lstStyle/>
                    <a:p>
                      <a:pPr algn="l" fontAlgn="b"/>
                      <a:r>
                        <a:rPr lang="en-US" sz="1000" b="0" i="0" u="none" strike="noStrike" dirty="0">
                          <a:solidFill>
                            <a:srgbClr val="000000"/>
                          </a:solidFill>
                          <a:effectLst/>
                          <a:latin typeface="Calibri" panose="020F0502020204030204" pitchFamily="34" charset="0"/>
                        </a:rPr>
                        <a:t>better times 1919 </a:t>
                      </a:r>
                      <a:r>
                        <a:rPr lang="en-US" sz="1000" b="0" i="0" u="none" strike="noStrike" dirty="0" err="1">
                          <a:solidFill>
                            <a:srgbClr val="000000"/>
                          </a:solidFill>
                          <a:effectLst/>
                          <a:latin typeface="Calibri" panose="020F0502020204030204" pitchFamily="34" charset="0"/>
                        </a:rPr>
                        <a:t>american</a:t>
                      </a:r>
                      <a:r>
                        <a:rPr lang="en-US" sz="1000" b="0" i="0" u="none" strike="noStrike" dirty="0">
                          <a:solidFill>
                            <a:srgbClr val="000000"/>
                          </a:solidFill>
                          <a:effectLst/>
                          <a:latin typeface="Calibri" panose="020F0502020204030204" pitchFamily="34" charset="0"/>
                        </a:rPr>
                        <a:t> silent comedy drama film directed </a:t>
                      </a:r>
                      <a:r>
                        <a:rPr lang="en-US" sz="1000" b="0" i="0" u="none" strike="noStrike" dirty="0" err="1">
                          <a:solidFill>
                            <a:srgbClr val="000000"/>
                          </a:solidFill>
                          <a:effectLst/>
                          <a:latin typeface="Calibri" panose="020F0502020204030204" pitchFamily="34" charset="0"/>
                        </a:rPr>
                        <a:t>marshall</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neilan</a:t>
                      </a:r>
                      <a:r>
                        <a:rPr lang="en-US" sz="1000" b="0" i="0" u="none" strike="noStrike" dirty="0">
                          <a:solidFill>
                            <a:srgbClr val="000000"/>
                          </a:solidFill>
                          <a:effectLst/>
                          <a:latin typeface="Calibri" panose="020F0502020204030204" pitchFamily="34" charset="0"/>
                        </a:rPr>
                        <a:t> follows woman forced choose faithless husband devoted suitor ultimately decides pursue happiness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silent comedy drama woman chooses happiness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 woman chooses happiness happiness</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950195347"/>
                  </a:ext>
                </a:extLst>
              </a:tr>
              <a:tr h="557781">
                <a:tc>
                  <a:txBody>
                    <a:bodyPr/>
                    <a:lstStyle/>
                    <a:p>
                      <a:pPr algn="l" fontAlgn="b"/>
                      <a:r>
                        <a:rPr lang="en-IN" sz="1000" b="0" i="0" u="none" strike="noStrike" dirty="0">
                          <a:solidFill>
                            <a:srgbClr val="000000"/>
                          </a:solidFill>
                          <a:effectLst/>
                          <a:latin typeface="Calibri" panose="020F0502020204030204" pitchFamily="34" charset="0"/>
                        </a:rPr>
                        <a:t>1985 fantasy film directed </a:t>
                      </a:r>
                      <a:r>
                        <a:rPr lang="en-IN" sz="1000" b="0" i="0" u="none" strike="noStrike" dirty="0" err="1">
                          <a:solidFill>
                            <a:srgbClr val="000000"/>
                          </a:solidFill>
                          <a:effectLst/>
                          <a:latin typeface="Calibri" panose="020F0502020204030204" pitchFamily="34" charset="0"/>
                        </a:rPr>
                        <a:t>rosemarie</a:t>
                      </a:r>
                      <a:r>
                        <a:rPr lang="en-IN" sz="1000" b="0" i="0" u="none" strike="noStrike" dirty="0">
                          <a:solidFill>
                            <a:srgbClr val="000000"/>
                          </a:solidFill>
                          <a:effectLst/>
                          <a:latin typeface="Calibri" panose="020F0502020204030204" pitchFamily="34" charset="0"/>
                        </a:rPr>
                        <a:t> </a:t>
                      </a:r>
                      <a:r>
                        <a:rPr lang="en-IN" sz="1000" b="0" i="0" u="none" strike="noStrike" dirty="0" err="1">
                          <a:solidFill>
                            <a:srgbClr val="000000"/>
                          </a:solidFill>
                          <a:effectLst/>
                          <a:latin typeface="Calibri" panose="020F0502020204030204" pitchFamily="34" charset="0"/>
                        </a:rPr>
                        <a:t>turko</a:t>
                      </a:r>
                      <a:r>
                        <a:rPr lang="en-IN" sz="1000" b="0" i="0" u="none" strike="noStrike" dirty="0">
                          <a:solidFill>
                            <a:srgbClr val="000000"/>
                          </a:solidFill>
                          <a:effectLst/>
                          <a:latin typeface="Calibri" panose="020F0502020204030204" pitchFamily="34" charset="0"/>
                        </a:rPr>
                        <a:t> follows group people transported fantasy world must battle powerful force order return world group aided powerful wizard </a:t>
                      </a:r>
                      <a:r>
                        <a:rPr lang="en-IN" sz="1000" b="0" i="0" u="none" strike="noStrike" dirty="0" err="1">
                          <a:solidFill>
                            <a:srgbClr val="000000"/>
                          </a:solidFill>
                          <a:effectLst/>
                          <a:latin typeface="Calibri" panose="020F0502020204030204" pitchFamily="34" charset="0"/>
                        </a:rPr>
                        <a:t>dungeonmaster</a:t>
                      </a:r>
                      <a:r>
                        <a:rPr lang="en-IN" sz="1000" b="0" i="0" u="none" strike="noStrike" dirty="0">
                          <a:solidFill>
                            <a:srgbClr val="000000"/>
                          </a:solidFill>
                          <a:effectLst/>
                          <a:latin typeface="Calibri" panose="020F0502020204030204" pitchFamily="34" charset="0"/>
                        </a:rPr>
                        <a:t> enigmatic figure guides quest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a:solidFill>
                            <a:srgbClr val="000000"/>
                          </a:solidFill>
                          <a:effectLst/>
                          <a:latin typeface="Calibri" panose="020F0502020204030204" pitchFamily="34" charset="0"/>
                        </a:rPr>
                        <a:t>aided wizard guided </a:t>
                      </a:r>
                      <a:r>
                        <a:rPr lang="en-US" sz="1000" b="0" i="0" u="none" strike="noStrike" dirty="0" err="1">
                          <a:solidFill>
                            <a:srgbClr val="000000"/>
                          </a:solidFill>
                          <a:effectLst/>
                          <a:latin typeface="Calibri" panose="020F0502020204030204" pitchFamily="34" charset="0"/>
                        </a:rPr>
                        <a:t>dungeonmaster</a:t>
                      </a:r>
                      <a:r>
                        <a:rPr lang="en-US" sz="1000" b="0" i="0" u="none" strike="noStrike" dirty="0">
                          <a:solidFill>
                            <a:srgbClr val="000000"/>
                          </a:solidFill>
                          <a:effectLst/>
                          <a:latin typeface="Calibri" panose="020F0502020204030204" pitchFamily="34" charset="0"/>
                        </a:rPr>
                        <a:t> return world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 wizard rider dungeonmaster evil governor</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03128957"/>
                  </a:ext>
                </a:extLst>
              </a:tr>
              <a:tr h="461762">
                <a:tc>
                  <a:txBody>
                    <a:bodyPr/>
                    <a:lstStyle/>
                    <a:p>
                      <a:pPr algn="l" fontAlgn="b"/>
                      <a:r>
                        <a:rPr lang="en-US" sz="1000" b="0" i="0" u="none" strike="noStrike">
                          <a:solidFill>
                            <a:srgbClr val="000000"/>
                          </a:solidFill>
                          <a:effectLst/>
                          <a:latin typeface="Calibri" panose="020F0502020204030204" pitchFamily="34" charset="0"/>
                        </a:rPr>
                        <a:t>log kya kahenge 1983 indian bollywood movie follows story young woman estranged family love lower class man despite facing opposition family society fights protect relationship prove love true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woman fights true love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 woman fights true love</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165096368"/>
                  </a:ext>
                </a:extLst>
              </a:tr>
              <a:tr h="519373">
                <a:tc>
                  <a:txBody>
                    <a:bodyPr/>
                    <a:lstStyle/>
                    <a:p>
                      <a:pPr algn="l" fontAlgn="b"/>
                      <a:r>
                        <a:rPr lang="en-IN" sz="1000" b="0" i="0" u="none" strike="noStrike">
                          <a:solidFill>
                            <a:srgbClr val="000000"/>
                          </a:solidFill>
                          <a:effectLst/>
                          <a:latin typeface="Calibri" panose="020F0502020204030204" pitchFamily="34" charset="0"/>
                        </a:rPr>
                        <a:t>crime drama directed john cromwell follows tom mcquigg police captain determined take powerful crime boss mcquigg sets plan arrest boss backfires leads series events test mcquigg courage integrity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crime captain takes mobster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 crime corruption takes control</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726491384"/>
                  </a:ext>
                </a:extLst>
              </a:tr>
              <a:tr h="442558">
                <a:tc>
                  <a:txBody>
                    <a:bodyPr/>
                    <a:lstStyle/>
                    <a:p>
                      <a:pPr algn="l" fontAlgn="b"/>
                      <a:r>
                        <a:rPr lang="en-US" sz="1000" b="0" i="0" u="none" strike="noStrike">
                          <a:solidFill>
                            <a:srgbClr val="000000"/>
                          </a:solidFill>
                          <a:effectLst/>
                          <a:latin typeface="Calibri" panose="020F0502020204030204" pitchFamily="34" charset="0"/>
                        </a:rPr>
                        <a:t>movie first blood released 1982 follows john rambo vietnam veteran forced face harsh reality past small town sheriff tries arrest must fight survival sheriff forces national guard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rambo fights survival sheriff </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dirty="0">
                          <a:solidFill>
                            <a:srgbClr val="000000"/>
                          </a:solidFill>
                          <a:effectLst/>
                          <a:latin typeface="Calibri" panose="020F0502020204030204" pitchFamily="34" charset="0"/>
                        </a:rPr>
                        <a:t> </a:t>
                      </a:r>
                      <a:r>
                        <a:rPr lang="en-IN" sz="1000" b="0" i="0" u="none" strike="noStrike" dirty="0" err="1">
                          <a:solidFill>
                            <a:srgbClr val="000000"/>
                          </a:solidFill>
                          <a:effectLst/>
                          <a:latin typeface="Calibri" panose="020F0502020204030204" pitchFamily="34" charset="0"/>
                        </a:rPr>
                        <a:t>rambo</a:t>
                      </a:r>
                      <a:r>
                        <a:rPr lang="en-IN" sz="1000" b="0" i="0" u="none" strike="noStrike" dirty="0">
                          <a:solidFill>
                            <a:srgbClr val="000000"/>
                          </a:solidFill>
                          <a:effectLst/>
                          <a:latin typeface="Calibri" panose="020F0502020204030204" pitchFamily="34" charset="0"/>
                        </a:rPr>
                        <a:t> fights mob sheriff</a:t>
                      </a:r>
                    </a:p>
                  </a:txBody>
                  <a:tcPr marL="1553" marR="1553" marT="1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66268864"/>
                  </a:ext>
                </a:extLst>
              </a:tr>
            </a:tbl>
          </a:graphicData>
        </a:graphic>
      </p:graphicFrame>
      <p:sp>
        <p:nvSpPr>
          <p:cNvPr id="13" name="Content Placeholder 2">
            <a:extLst>
              <a:ext uri="{FF2B5EF4-FFF2-40B4-BE49-F238E27FC236}">
                <a16:creationId xmlns:a16="http://schemas.microsoft.com/office/drawing/2014/main" id="{414F253C-1B64-25FE-6399-466BFC410D2F}"/>
              </a:ext>
            </a:extLst>
          </p:cNvPr>
          <p:cNvSpPr>
            <a:spLocks noGrp="1"/>
          </p:cNvSpPr>
          <p:nvPr>
            <p:ph idx="1"/>
          </p:nvPr>
        </p:nvSpPr>
        <p:spPr>
          <a:xfrm>
            <a:off x="4545947" y="1176958"/>
            <a:ext cx="3100100" cy="390038"/>
          </a:xfrm>
        </p:spPr>
        <p:txBody>
          <a:bodyPr>
            <a:normAutofit/>
          </a:bodyPr>
          <a:lstStyle/>
          <a:p>
            <a:pPr marL="0" indent="0" algn="ctr">
              <a:buNone/>
            </a:pPr>
            <a:r>
              <a:rPr lang="en-US" sz="1600" u="sng" dirty="0"/>
              <a:t>Input Data</a:t>
            </a:r>
            <a:endParaRPr lang="en-US" sz="1100" dirty="0"/>
          </a:p>
        </p:txBody>
      </p:sp>
      <p:sp>
        <p:nvSpPr>
          <p:cNvPr id="14" name="Content Placeholder 2">
            <a:extLst>
              <a:ext uri="{FF2B5EF4-FFF2-40B4-BE49-F238E27FC236}">
                <a16:creationId xmlns:a16="http://schemas.microsoft.com/office/drawing/2014/main" id="{EC4831EF-AE7D-C768-6B09-E84F649BA981}"/>
              </a:ext>
            </a:extLst>
          </p:cNvPr>
          <p:cNvSpPr txBox="1">
            <a:spLocks/>
          </p:cNvSpPr>
          <p:nvPr/>
        </p:nvSpPr>
        <p:spPr>
          <a:xfrm>
            <a:off x="4830532" y="3897955"/>
            <a:ext cx="2530931" cy="390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u="sng" dirty="0"/>
              <a:t>Output Data</a:t>
            </a:r>
            <a:endParaRPr lang="en-US" sz="1100" dirty="0"/>
          </a:p>
        </p:txBody>
      </p:sp>
    </p:spTree>
    <p:extLst>
      <p:ext uri="{BB962C8B-B14F-4D97-AF65-F5344CB8AC3E}">
        <p14:creationId xmlns:p14="http://schemas.microsoft.com/office/powerpoint/2010/main" val="192418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10515600" cy="1325563"/>
          </a:xfrm>
        </p:spPr>
        <p:txBody>
          <a:bodyPr/>
          <a:lstStyle/>
          <a:p>
            <a:r>
              <a:rPr lang="en-US" dirty="0"/>
              <a:t>Data distribution of ED output</a:t>
            </a:r>
            <a:endParaRPr lang="en-IN" dirty="0"/>
          </a:p>
        </p:txBody>
      </p:sp>
      <p:sp>
        <p:nvSpPr>
          <p:cNvPr id="2" name="Slide Number Placeholder 1">
            <a:extLst>
              <a:ext uri="{FF2B5EF4-FFF2-40B4-BE49-F238E27FC236}">
                <a16:creationId xmlns:a16="http://schemas.microsoft.com/office/drawing/2014/main" id="{9A7FAD23-6EAB-463C-86F8-CCD3EF18D1E8}"/>
              </a:ext>
            </a:extLst>
          </p:cNvPr>
          <p:cNvSpPr>
            <a:spLocks noGrp="1"/>
          </p:cNvSpPr>
          <p:nvPr>
            <p:ph type="sldNum" sz="quarter" idx="12"/>
          </p:nvPr>
        </p:nvSpPr>
        <p:spPr/>
        <p:txBody>
          <a:bodyPr/>
          <a:lstStyle/>
          <a:p>
            <a:fld id="{5461C5E5-BF0B-4558-A168-FDAD7285A5F1}" type="slidenum">
              <a:rPr lang="en-IN" smtClean="0"/>
              <a:t>8</a:t>
            </a:fld>
            <a:endParaRPr lang="en-IN" dirty="0"/>
          </a:p>
        </p:txBody>
      </p:sp>
      <p:sp>
        <p:nvSpPr>
          <p:cNvPr id="14" name="Content Placeholder 2">
            <a:extLst>
              <a:ext uri="{FF2B5EF4-FFF2-40B4-BE49-F238E27FC236}">
                <a16:creationId xmlns:a16="http://schemas.microsoft.com/office/drawing/2014/main" id="{6415752A-A3C8-9E62-22ED-259F89954E3C}"/>
              </a:ext>
            </a:extLst>
          </p:cNvPr>
          <p:cNvSpPr txBox="1">
            <a:spLocks/>
          </p:cNvSpPr>
          <p:nvPr/>
        </p:nvSpPr>
        <p:spPr>
          <a:xfrm>
            <a:off x="2003052" y="5167312"/>
            <a:ext cx="2254326" cy="53502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800" dirty="0"/>
              <a:t>Modal plot word length = 28</a:t>
            </a:r>
          </a:p>
          <a:p>
            <a:pPr marL="0" indent="0" algn="ctr">
              <a:buFont typeface="Arial" panose="020B0604020202020204" pitchFamily="34" charset="0"/>
              <a:buNone/>
            </a:pPr>
            <a:r>
              <a:rPr lang="en-IN" sz="1800" dirty="0"/>
              <a:t>Vocabulary size = 22333</a:t>
            </a:r>
          </a:p>
        </p:txBody>
      </p:sp>
      <p:sp>
        <p:nvSpPr>
          <p:cNvPr id="15" name="Content Placeholder 2">
            <a:extLst>
              <a:ext uri="{FF2B5EF4-FFF2-40B4-BE49-F238E27FC236}">
                <a16:creationId xmlns:a16="http://schemas.microsoft.com/office/drawing/2014/main" id="{C818111C-EC2B-8B5D-97DA-B11C175210E1}"/>
              </a:ext>
            </a:extLst>
          </p:cNvPr>
          <p:cNvSpPr txBox="1">
            <a:spLocks/>
          </p:cNvSpPr>
          <p:nvPr/>
        </p:nvSpPr>
        <p:spPr>
          <a:xfrm>
            <a:off x="7245160" y="5167311"/>
            <a:ext cx="3669345"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400" dirty="0"/>
              <a:t>Modal Original summary word length = 6</a:t>
            </a:r>
          </a:p>
          <a:p>
            <a:pPr marL="0" indent="0" algn="ctr">
              <a:buNone/>
            </a:pPr>
            <a:r>
              <a:rPr lang="en-IN" sz="1400" dirty="0"/>
              <a:t>Modal Predicted summary word length = 5</a:t>
            </a:r>
          </a:p>
        </p:txBody>
      </p:sp>
      <p:pic>
        <p:nvPicPr>
          <p:cNvPr id="4" name="Picture 3">
            <a:extLst>
              <a:ext uri="{FF2B5EF4-FFF2-40B4-BE49-F238E27FC236}">
                <a16:creationId xmlns:a16="http://schemas.microsoft.com/office/drawing/2014/main" id="{701484F4-FED8-FAF3-9866-8C3979D83F88}"/>
              </a:ext>
            </a:extLst>
          </p:cNvPr>
          <p:cNvPicPr>
            <a:picLocks noChangeAspect="1"/>
          </p:cNvPicPr>
          <p:nvPr/>
        </p:nvPicPr>
        <p:blipFill>
          <a:blip r:embed="rId2"/>
          <a:stretch>
            <a:fillRect/>
          </a:stretch>
        </p:blipFill>
        <p:spPr>
          <a:xfrm>
            <a:off x="128335" y="1738312"/>
            <a:ext cx="5967665" cy="3429001"/>
          </a:xfrm>
          <a:prstGeom prst="rect">
            <a:avLst/>
          </a:prstGeom>
        </p:spPr>
      </p:pic>
      <p:pic>
        <p:nvPicPr>
          <p:cNvPr id="6" name="Picture 5">
            <a:extLst>
              <a:ext uri="{FF2B5EF4-FFF2-40B4-BE49-F238E27FC236}">
                <a16:creationId xmlns:a16="http://schemas.microsoft.com/office/drawing/2014/main" id="{2D58BF50-B4B7-FC3B-704B-67B57D1E95FB}"/>
              </a:ext>
            </a:extLst>
          </p:cNvPr>
          <p:cNvPicPr>
            <a:picLocks noChangeAspect="1"/>
          </p:cNvPicPr>
          <p:nvPr/>
        </p:nvPicPr>
        <p:blipFill>
          <a:blip r:embed="rId3"/>
          <a:stretch>
            <a:fillRect/>
          </a:stretch>
        </p:blipFill>
        <p:spPr>
          <a:xfrm>
            <a:off x="6096000" y="1738312"/>
            <a:ext cx="5967665" cy="3429001"/>
          </a:xfrm>
          <a:prstGeom prst="rect">
            <a:avLst/>
          </a:prstGeom>
        </p:spPr>
      </p:pic>
    </p:spTree>
    <p:extLst>
      <p:ext uri="{BB962C8B-B14F-4D97-AF65-F5344CB8AC3E}">
        <p14:creationId xmlns:p14="http://schemas.microsoft.com/office/powerpoint/2010/main" val="340771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590F6-93CE-4494-A535-5CD8D8B6455E}"/>
              </a:ext>
            </a:extLst>
          </p:cNvPr>
          <p:cNvSpPr>
            <a:spLocks noGrp="1"/>
          </p:cNvSpPr>
          <p:nvPr>
            <p:ph idx="1"/>
          </p:nvPr>
        </p:nvSpPr>
        <p:spPr>
          <a:xfrm>
            <a:off x="744893" y="1690688"/>
            <a:ext cx="5749213" cy="5030787"/>
          </a:xfrm>
        </p:spPr>
        <p:txBody>
          <a:bodyPr>
            <a:normAutofit fontScale="92500" lnSpcReduction="10000"/>
          </a:bodyPr>
          <a:lstStyle/>
          <a:p>
            <a:pPr marL="0" indent="0" algn="just">
              <a:buNone/>
            </a:pPr>
            <a:r>
              <a:rPr lang="en-US" sz="1400" dirty="0"/>
              <a:t>We aim to pretrain the generator (GEN) using the output of the encoder (ENC) such that it produces a compact representation of a given paragraph. Subsequently, this representation will be used by the decoder (DEC) to generate the summary.</a:t>
            </a:r>
          </a:p>
          <a:p>
            <a:pPr marL="0" indent="0" algn="just">
              <a:buNone/>
            </a:pPr>
            <a:r>
              <a:rPr lang="en-US" sz="1400" dirty="0"/>
              <a:t>Vocabulary size = </a:t>
            </a:r>
            <a:r>
              <a:rPr lang="en-IN" sz="1400" dirty="0"/>
              <a:t>22333</a:t>
            </a:r>
            <a:r>
              <a:rPr lang="en-US" sz="1400" dirty="0"/>
              <a:t> (from dataset)</a:t>
            </a:r>
          </a:p>
          <a:p>
            <a:pPr marL="0" indent="0" algn="just">
              <a:buNone/>
            </a:pPr>
            <a:r>
              <a:rPr lang="en-US" sz="1400" dirty="0"/>
              <a:t>Embedding dimension = [</a:t>
            </a:r>
            <a:r>
              <a:rPr lang="en-US" sz="1400" b="1" dirty="0"/>
              <a:t>250</a:t>
            </a:r>
            <a:r>
              <a:rPr lang="en-US" sz="1400" dirty="0"/>
              <a:t>, 500, 750]</a:t>
            </a:r>
          </a:p>
          <a:p>
            <a:pPr marL="0" indent="0" algn="just">
              <a:buNone/>
            </a:pPr>
            <a:r>
              <a:rPr lang="en-US" sz="1400" dirty="0"/>
              <a:t>Latent dimension = [Embedding dimension, </a:t>
            </a:r>
            <a:r>
              <a:rPr lang="en-US" sz="1400" b="1" dirty="0"/>
              <a:t>Embedding dimension X 2</a:t>
            </a:r>
            <a:r>
              <a:rPr lang="en-US" sz="1400" dirty="0"/>
              <a:t>]</a:t>
            </a:r>
          </a:p>
          <a:p>
            <a:pPr marL="0" indent="0" algn="just">
              <a:buNone/>
            </a:pPr>
            <a:r>
              <a:rPr lang="en-US" sz="1400" dirty="0"/>
              <a:t>LSTM layers(s) = [1, </a:t>
            </a:r>
            <a:r>
              <a:rPr lang="en-US" sz="1400" b="1" dirty="0"/>
              <a:t>2</a:t>
            </a:r>
            <a:r>
              <a:rPr lang="en-US" sz="1400" dirty="0"/>
              <a:t>, 3]</a:t>
            </a:r>
          </a:p>
          <a:p>
            <a:pPr marL="0" indent="0" algn="just">
              <a:buNone/>
            </a:pPr>
            <a:r>
              <a:rPr lang="en-IN" sz="1400" dirty="0"/>
              <a:t>Batch size = [15, </a:t>
            </a:r>
            <a:r>
              <a:rPr lang="en-IN" sz="1400" b="1" dirty="0"/>
              <a:t>30</a:t>
            </a:r>
            <a:r>
              <a:rPr lang="en-IN" sz="1400" dirty="0"/>
              <a:t>, 45, 60]</a:t>
            </a:r>
          </a:p>
          <a:p>
            <a:pPr marL="0" indent="0" algn="just">
              <a:buNone/>
            </a:pPr>
            <a:r>
              <a:rPr lang="en-IN" sz="1400" dirty="0"/>
              <a:t>Epochs = [Batch size, </a:t>
            </a:r>
            <a:r>
              <a:rPr lang="en-IN" sz="1400" b="1" dirty="0"/>
              <a:t>Batch size X 2</a:t>
            </a:r>
            <a:r>
              <a:rPr lang="en-IN" sz="1400" dirty="0"/>
              <a:t>]</a:t>
            </a:r>
          </a:p>
          <a:p>
            <a:pPr marL="0" indent="0" algn="just">
              <a:buNone/>
            </a:pPr>
            <a:r>
              <a:rPr lang="en-IN" sz="1400" dirty="0"/>
              <a:t>Predicted summary word length = 5</a:t>
            </a:r>
            <a:r>
              <a:rPr lang="en-US" sz="1400" dirty="0"/>
              <a:t> (from dataset)</a:t>
            </a:r>
          </a:p>
          <a:p>
            <a:pPr marL="0" indent="0" algn="just">
              <a:buNone/>
            </a:pPr>
            <a:r>
              <a:rPr lang="en-IN" sz="1400" dirty="0"/>
              <a:t>Dropout = [0.3, </a:t>
            </a:r>
            <a:r>
              <a:rPr lang="en-IN" sz="1400" b="1" dirty="0"/>
              <a:t>0.5</a:t>
            </a:r>
            <a:r>
              <a:rPr lang="en-IN" sz="1400" dirty="0"/>
              <a:t>, 0.7]</a:t>
            </a:r>
          </a:p>
          <a:p>
            <a:pPr marL="0" indent="0" algn="just">
              <a:buNone/>
            </a:pPr>
            <a:r>
              <a:rPr lang="en-US" sz="1400" dirty="0"/>
              <a:t>Learning rate = [0.01, </a:t>
            </a:r>
            <a:r>
              <a:rPr lang="en-US" sz="1400" b="1" dirty="0"/>
              <a:t>0.001</a:t>
            </a:r>
            <a:r>
              <a:rPr lang="en-US" sz="1400" dirty="0"/>
              <a:t>, 0.0001]</a:t>
            </a:r>
          </a:p>
          <a:p>
            <a:pPr marL="0" indent="0" algn="just">
              <a:buNone/>
            </a:pPr>
            <a:r>
              <a:rPr lang="en-US" sz="1400" dirty="0"/>
              <a:t>Loss = Cross Entropy</a:t>
            </a:r>
          </a:p>
          <a:p>
            <a:pPr marL="0" indent="0" algn="just">
              <a:buNone/>
            </a:pPr>
            <a:r>
              <a:rPr lang="en-US" sz="1400" dirty="0"/>
              <a:t>Text length = </a:t>
            </a:r>
            <a:r>
              <a:rPr lang="en-IN" sz="1400" dirty="0"/>
              <a:t>6 (from dataset)</a:t>
            </a:r>
            <a:endParaRPr lang="en-US" sz="1400" dirty="0"/>
          </a:p>
          <a:p>
            <a:pPr marL="0" indent="0" algn="just">
              <a:buNone/>
            </a:pPr>
            <a:r>
              <a:rPr lang="en-US" sz="1400" dirty="0"/>
              <a:t>Optimizer = Adam</a:t>
            </a:r>
          </a:p>
          <a:p>
            <a:pPr marL="0" indent="0" algn="just">
              <a:buNone/>
            </a:pPr>
            <a:r>
              <a:rPr lang="en-US" sz="1400" dirty="0"/>
              <a:t>Activation = Sigmoid</a:t>
            </a:r>
          </a:p>
          <a:p>
            <a:pPr marL="0" indent="0" algn="just">
              <a:buNone/>
            </a:pPr>
            <a:r>
              <a:rPr lang="en-US" sz="1400" dirty="0"/>
              <a:t>Early Stopping = 2</a:t>
            </a:r>
          </a:p>
        </p:txBody>
      </p:sp>
      <p:sp>
        <p:nvSpPr>
          <p:cNvPr id="9" name="Title 1">
            <a:extLst>
              <a:ext uri="{FF2B5EF4-FFF2-40B4-BE49-F238E27FC236}">
                <a16:creationId xmlns:a16="http://schemas.microsoft.com/office/drawing/2014/main" id="{AB4B3BAC-E7A1-463E-8641-EF660488A4FA}"/>
              </a:ext>
            </a:extLst>
          </p:cNvPr>
          <p:cNvSpPr>
            <a:spLocks noGrp="1"/>
          </p:cNvSpPr>
          <p:nvPr>
            <p:ph type="title"/>
          </p:nvPr>
        </p:nvSpPr>
        <p:spPr>
          <a:xfrm>
            <a:off x="838200" y="365125"/>
            <a:ext cx="5170714" cy="1325563"/>
          </a:xfrm>
        </p:spPr>
        <p:txBody>
          <a:bodyPr>
            <a:normAutofit/>
          </a:bodyPr>
          <a:lstStyle/>
          <a:p>
            <a:r>
              <a:rPr lang="en-US" sz="4400" i="1" dirty="0"/>
              <a:t>GEN </a:t>
            </a:r>
            <a:r>
              <a:rPr lang="en-US" i="1" dirty="0"/>
              <a:t>pretraining with ED output</a:t>
            </a:r>
            <a:endParaRPr lang="en-IN" dirty="0"/>
          </a:p>
        </p:txBody>
      </p:sp>
      <p:sp>
        <p:nvSpPr>
          <p:cNvPr id="2" name="Slide Number Placeholder 1">
            <a:extLst>
              <a:ext uri="{FF2B5EF4-FFF2-40B4-BE49-F238E27FC236}">
                <a16:creationId xmlns:a16="http://schemas.microsoft.com/office/drawing/2014/main" id="{1A24E104-C785-4BA0-B0A3-F6DCFBC6EBA7}"/>
              </a:ext>
            </a:extLst>
          </p:cNvPr>
          <p:cNvSpPr>
            <a:spLocks noGrp="1"/>
          </p:cNvSpPr>
          <p:nvPr>
            <p:ph type="sldNum" sz="quarter" idx="12"/>
          </p:nvPr>
        </p:nvSpPr>
        <p:spPr/>
        <p:txBody>
          <a:bodyPr/>
          <a:lstStyle/>
          <a:p>
            <a:fld id="{5461C5E5-BF0B-4558-A168-FDAD7285A5F1}" type="slidenum">
              <a:rPr lang="en-IN" smtClean="0"/>
              <a:t>9</a:t>
            </a:fld>
            <a:endParaRPr lang="en-IN" dirty="0"/>
          </a:p>
        </p:txBody>
      </p:sp>
      <p:pic>
        <p:nvPicPr>
          <p:cNvPr id="5" name="Picture 4">
            <a:extLst>
              <a:ext uri="{FF2B5EF4-FFF2-40B4-BE49-F238E27FC236}">
                <a16:creationId xmlns:a16="http://schemas.microsoft.com/office/drawing/2014/main" id="{3AB98283-24D7-968D-B06B-CCF26119C2A7}"/>
              </a:ext>
            </a:extLst>
          </p:cNvPr>
          <p:cNvPicPr>
            <a:picLocks noChangeAspect="1"/>
          </p:cNvPicPr>
          <p:nvPr/>
        </p:nvPicPr>
        <p:blipFill>
          <a:blip r:embed="rId2"/>
          <a:stretch>
            <a:fillRect/>
          </a:stretch>
        </p:blipFill>
        <p:spPr>
          <a:xfrm>
            <a:off x="5934269" y="3429000"/>
            <a:ext cx="6106108" cy="3373709"/>
          </a:xfrm>
          <a:prstGeom prst="rect">
            <a:avLst/>
          </a:prstGeom>
        </p:spPr>
      </p:pic>
      <p:pic>
        <p:nvPicPr>
          <p:cNvPr id="18" name="Picture 17">
            <a:extLst>
              <a:ext uri="{FF2B5EF4-FFF2-40B4-BE49-F238E27FC236}">
                <a16:creationId xmlns:a16="http://schemas.microsoft.com/office/drawing/2014/main" id="{F20BB826-9C2E-B594-C8F2-084D15C64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5651" y="136525"/>
            <a:ext cx="3763344" cy="3204036"/>
          </a:xfrm>
          <a:prstGeom prst="rect">
            <a:avLst/>
          </a:prstGeom>
        </p:spPr>
      </p:pic>
    </p:spTree>
    <p:extLst>
      <p:ext uri="{BB962C8B-B14F-4D97-AF65-F5344CB8AC3E}">
        <p14:creationId xmlns:p14="http://schemas.microsoft.com/office/powerpoint/2010/main" val="336334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3914</TotalTime>
  <Words>2894</Words>
  <Application>Microsoft Office PowerPoint</Application>
  <PresentationFormat>Widescreen</PresentationFormat>
  <Paragraphs>327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Google Sans</vt:lpstr>
      <vt:lpstr>Office Theme</vt:lpstr>
      <vt:lpstr>Text Summarization Using Encoder Decoder Generative Adversarial Networks</vt:lpstr>
      <vt:lpstr>Introduction and Motivation</vt:lpstr>
      <vt:lpstr>Looking at the data</vt:lpstr>
      <vt:lpstr>Data distribution</vt:lpstr>
      <vt:lpstr>ED architecting and training</vt:lpstr>
      <vt:lpstr>ED training &amp; validation</vt:lpstr>
      <vt:lpstr>ED output sample</vt:lpstr>
      <vt:lpstr>Data distribution of ED output</vt:lpstr>
      <vt:lpstr>GEN pretraining with ED output</vt:lpstr>
      <vt:lpstr>GEN Pretraining Losses</vt:lpstr>
      <vt:lpstr>GAN training with pretrained GEN</vt:lpstr>
      <vt:lpstr>GAN training with untrained GEN</vt:lpstr>
      <vt:lpstr>GAN Training Losses</vt:lpstr>
      <vt:lpstr>GAN Validation Losses</vt:lpstr>
      <vt:lpstr>GAN performance</vt:lpstr>
      <vt:lpstr>GAN performance continued…</vt:lpstr>
      <vt:lpstr>GAN output</vt:lpstr>
      <vt:lpstr>Conclusion and further discussions</vt:lpstr>
      <vt:lpstr>Relevant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Using Auto Encoder Generative Adversarial Networks</dc:title>
  <dc:creator>no</dc:creator>
  <cp:lastModifiedBy>t m</cp:lastModifiedBy>
  <cp:revision>45</cp:revision>
  <dcterms:created xsi:type="dcterms:W3CDTF">2023-01-05T23:53:32Z</dcterms:created>
  <dcterms:modified xsi:type="dcterms:W3CDTF">2023-08-26T09:50:31Z</dcterms:modified>
</cp:coreProperties>
</file>