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81" r:id="rId3"/>
    <p:sldId id="257" r:id="rId4"/>
    <p:sldId id="258" r:id="rId5"/>
    <p:sldId id="260"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8" d="100"/>
          <a:sy n="78" d="100"/>
        </p:scale>
        <p:origin x="73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3C1F01-5F9A-4556-BB05-1BF9729677E7}" type="datetimeFigureOut">
              <a:rPr lang="en-IN" smtClean="0"/>
              <a:t>06-01-2022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B0A4F-34BE-427E-8138-9D85201DD5A2}" type="slidenum">
              <a:rPr lang="en-IN" smtClean="0"/>
              <a:t>‹#›</a:t>
            </a:fld>
            <a:endParaRPr lang="en-IN"/>
          </a:p>
        </p:txBody>
      </p:sp>
    </p:spTree>
    <p:extLst>
      <p:ext uri="{BB962C8B-B14F-4D97-AF65-F5344CB8AC3E}">
        <p14:creationId xmlns:p14="http://schemas.microsoft.com/office/powerpoint/2010/main" val="1991575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3C1F01-5F9A-4556-BB05-1BF9729677E7}" type="datetimeFigureOut">
              <a:rPr lang="en-IN" smtClean="0"/>
              <a:t>06-01-2022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AB0A4F-34BE-427E-8138-9D85201DD5A2}" type="slidenum">
              <a:rPr lang="en-IN" smtClean="0"/>
              <a:t>‹#›</a:t>
            </a:fld>
            <a:endParaRPr lang="en-IN"/>
          </a:p>
        </p:txBody>
      </p:sp>
    </p:spTree>
    <p:extLst>
      <p:ext uri="{BB962C8B-B14F-4D97-AF65-F5344CB8AC3E}">
        <p14:creationId xmlns:p14="http://schemas.microsoft.com/office/powerpoint/2010/main" val="3161614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3C1F01-5F9A-4556-BB05-1BF9729677E7}" type="datetimeFigureOut">
              <a:rPr lang="en-IN" smtClean="0"/>
              <a:t>06-01-2022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AB0A4F-34BE-427E-8138-9D85201DD5A2}" type="slidenum">
              <a:rPr lang="en-IN" smtClean="0"/>
              <a:t>‹#›</a:t>
            </a:fld>
            <a:endParaRPr lang="en-IN"/>
          </a:p>
        </p:txBody>
      </p:sp>
    </p:spTree>
    <p:extLst>
      <p:ext uri="{BB962C8B-B14F-4D97-AF65-F5344CB8AC3E}">
        <p14:creationId xmlns:p14="http://schemas.microsoft.com/office/powerpoint/2010/main" val="228659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3C1F01-5F9A-4556-BB05-1BF9729677E7}" type="datetimeFigureOut">
              <a:rPr lang="en-IN" smtClean="0"/>
              <a:t>06-01-2022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AB0A4F-34BE-427E-8138-9D85201DD5A2}"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57500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3C1F01-5F9A-4556-BB05-1BF9729677E7}" type="datetimeFigureOut">
              <a:rPr lang="en-IN" smtClean="0"/>
              <a:t>06-01-2022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AB0A4F-34BE-427E-8138-9D85201DD5A2}" type="slidenum">
              <a:rPr lang="en-IN" smtClean="0"/>
              <a:t>‹#›</a:t>
            </a:fld>
            <a:endParaRPr lang="en-IN"/>
          </a:p>
        </p:txBody>
      </p:sp>
    </p:spTree>
    <p:extLst>
      <p:ext uri="{BB962C8B-B14F-4D97-AF65-F5344CB8AC3E}">
        <p14:creationId xmlns:p14="http://schemas.microsoft.com/office/powerpoint/2010/main" val="2704358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3C1F01-5F9A-4556-BB05-1BF9729677E7}" type="datetimeFigureOut">
              <a:rPr lang="en-IN" smtClean="0"/>
              <a:t>06-01-2022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AB0A4F-34BE-427E-8138-9D85201DD5A2}" type="slidenum">
              <a:rPr lang="en-IN" smtClean="0"/>
              <a:t>‹#›</a:t>
            </a:fld>
            <a:endParaRPr lang="en-IN"/>
          </a:p>
        </p:txBody>
      </p:sp>
    </p:spTree>
    <p:extLst>
      <p:ext uri="{BB962C8B-B14F-4D97-AF65-F5344CB8AC3E}">
        <p14:creationId xmlns:p14="http://schemas.microsoft.com/office/powerpoint/2010/main" val="2000306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3C1F01-5F9A-4556-BB05-1BF9729677E7}" type="datetimeFigureOut">
              <a:rPr lang="en-IN" smtClean="0"/>
              <a:t>06-01-2022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AB0A4F-34BE-427E-8138-9D85201DD5A2}" type="slidenum">
              <a:rPr lang="en-IN" smtClean="0"/>
              <a:t>‹#›</a:t>
            </a:fld>
            <a:endParaRPr lang="en-IN"/>
          </a:p>
        </p:txBody>
      </p:sp>
    </p:spTree>
    <p:extLst>
      <p:ext uri="{BB962C8B-B14F-4D97-AF65-F5344CB8AC3E}">
        <p14:creationId xmlns:p14="http://schemas.microsoft.com/office/powerpoint/2010/main" val="2218504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3C1F01-5F9A-4556-BB05-1BF9729677E7}" type="datetimeFigureOut">
              <a:rPr lang="en-IN" smtClean="0"/>
              <a:t>06-01-2022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B0A4F-34BE-427E-8138-9D85201DD5A2}" type="slidenum">
              <a:rPr lang="en-IN" smtClean="0"/>
              <a:t>‹#›</a:t>
            </a:fld>
            <a:endParaRPr lang="en-IN"/>
          </a:p>
        </p:txBody>
      </p:sp>
    </p:spTree>
    <p:extLst>
      <p:ext uri="{BB962C8B-B14F-4D97-AF65-F5344CB8AC3E}">
        <p14:creationId xmlns:p14="http://schemas.microsoft.com/office/powerpoint/2010/main" val="3058229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3C1F01-5F9A-4556-BB05-1BF9729677E7}" type="datetimeFigureOut">
              <a:rPr lang="en-IN" smtClean="0"/>
              <a:t>06-01-2022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B0A4F-34BE-427E-8138-9D85201DD5A2}" type="slidenum">
              <a:rPr lang="en-IN" smtClean="0"/>
              <a:t>‹#›</a:t>
            </a:fld>
            <a:endParaRPr lang="en-IN"/>
          </a:p>
        </p:txBody>
      </p:sp>
    </p:spTree>
    <p:extLst>
      <p:ext uri="{BB962C8B-B14F-4D97-AF65-F5344CB8AC3E}">
        <p14:creationId xmlns:p14="http://schemas.microsoft.com/office/powerpoint/2010/main" val="451071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3C1F01-5F9A-4556-BB05-1BF9729677E7}" type="datetimeFigureOut">
              <a:rPr lang="en-IN" smtClean="0"/>
              <a:t>06-01-2022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B0A4F-34BE-427E-8138-9D85201DD5A2}" type="slidenum">
              <a:rPr lang="en-IN" smtClean="0"/>
              <a:t>‹#›</a:t>
            </a:fld>
            <a:endParaRPr lang="en-IN"/>
          </a:p>
        </p:txBody>
      </p:sp>
    </p:spTree>
    <p:extLst>
      <p:ext uri="{BB962C8B-B14F-4D97-AF65-F5344CB8AC3E}">
        <p14:creationId xmlns:p14="http://schemas.microsoft.com/office/powerpoint/2010/main" val="2810601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3C1F01-5F9A-4556-BB05-1BF9729677E7}" type="datetimeFigureOut">
              <a:rPr lang="en-IN" smtClean="0"/>
              <a:t>06-01-2022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AB0A4F-34BE-427E-8138-9D85201DD5A2}" type="slidenum">
              <a:rPr lang="en-IN" smtClean="0"/>
              <a:t>‹#›</a:t>
            </a:fld>
            <a:endParaRPr lang="en-IN"/>
          </a:p>
        </p:txBody>
      </p:sp>
    </p:spTree>
    <p:extLst>
      <p:ext uri="{BB962C8B-B14F-4D97-AF65-F5344CB8AC3E}">
        <p14:creationId xmlns:p14="http://schemas.microsoft.com/office/powerpoint/2010/main" val="2035867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3C1F01-5F9A-4556-BB05-1BF9729677E7}" type="datetimeFigureOut">
              <a:rPr lang="en-IN" smtClean="0"/>
              <a:t>06-01-2022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AB0A4F-34BE-427E-8138-9D85201DD5A2}" type="slidenum">
              <a:rPr lang="en-IN" smtClean="0"/>
              <a:t>‹#›</a:t>
            </a:fld>
            <a:endParaRPr lang="en-IN"/>
          </a:p>
        </p:txBody>
      </p:sp>
    </p:spTree>
    <p:extLst>
      <p:ext uri="{BB962C8B-B14F-4D97-AF65-F5344CB8AC3E}">
        <p14:creationId xmlns:p14="http://schemas.microsoft.com/office/powerpoint/2010/main" val="1017464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3C1F01-5F9A-4556-BB05-1BF9729677E7}" type="datetimeFigureOut">
              <a:rPr lang="en-IN" smtClean="0"/>
              <a:t>06-01-2022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AB0A4F-34BE-427E-8138-9D85201DD5A2}" type="slidenum">
              <a:rPr lang="en-IN" smtClean="0"/>
              <a:t>‹#›</a:t>
            </a:fld>
            <a:endParaRPr lang="en-IN"/>
          </a:p>
        </p:txBody>
      </p:sp>
    </p:spTree>
    <p:extLst>
      <p:ext uri="{BB962C8B-B14F-4D97-AF65-F5344CB8AC3E}">
        <p14:creationId xmlns:p14="http://schemas.microsoft.com/office/powerpoint/2010/main" val="187981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3C1F01-5F9A-4556-BB05-1BF9729677E7}" type="datetimeFigureOut">
              <a:rPr lang="en-IN" smtClean="0"/>
              <a:t>06-01-2022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AB0A4F-34BE-427E-8138-9D85201DD5A2}" type="slidenum">
              <a:rPr lang="en-IN" smtClean="0"/>
              <a:t>‹#›</a:t>
            </a:fld>
            <a:endParaRPr lang="en-IN"/>
          </a:p>
        </p:txBody>
      </p:sp>
    </p:spTree>
    <p:extLst>
      <p:ext uri="{BB962C8B-B14F-4D97-AF65-F5344CB8AC3E}">
        <p14:creationId xmlns:p14="http://schemas.microsoft.com/office/powerpoint/2010/main" val="3889266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3C1F01-5F9A-4556-BB05-1BF9729677E7}" type="datetimeFigureOut">
              <a:rPr lang="en-IN" smtClean="0"/>
              <a:t>06-01-2022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AB0A4F-34BE-427E-8138-9D85201DD5A2}" type="slidenum">
              <a:rPr lang="en-IN" smtClean="0"/>
              <a:t>‹#›</a:t>
            </a:fld>
            <a:endParaRPr lang="en-IN"/>
          </a:p>
        </p:txBody>
      </p:sp>
    </p:spTree>
    <p:extLst>
      <p:ext uri="{BB962C8B-B14F-4D97-AF65-F5344CB8AC3E}">
        <p14:creationId xmlns:p14="http://schemas.microsoft.com/office/powerpoint/2010/main" val="4075973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3C1F01-5F9A-4556-BB05-1BF9729677E7}" type="datetimeFigureOut">
              <a:rPr lang="en-IN" smtClean="0"/>
              <a:t>06-01-2022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AB0A4F-34BE-427E-8138-9D85201DD5A2}" type="slidenum">
              <a:rPr lang="en-IN" smtClean="0"/>
              <a:t>‹#›</a:t>
            </a:fld>
            <a:endParaRPr lang="en-IN"/>
          </a:p>
        </p:txBody>
      </p:sp>
    </p:spTree>
    <p:extLst>
      <p:ext uri="{BB962C8B-B14F-4D97-AF65-F5344CB8AC3E}">
        <p14:creationId xmlns:p14="http://schemas.microsoft.com/office/powerpoint/2010/main" val="1197093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3C1F01-5F9A-4556-BB05-1BF9729677E7}" type="datetimeFigureOut">
              <a:rPr lang="en-IN" smtClean="0"/>
              <a:t>06-01-2022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AB0A4F-34BE-427E-8138-9D85201DD5A2}" type="slidenum">
              <a:rPr lang="en-IN" smtClean="0"/>
              <a:t>‹#›</a:t>
            </a:fld>
            <a:endParaRPr lang="en-IN"/>
          </a:p>
        </p:txBody>
      </p:sp>
    </p:spTree>
    <p:extLst>
      <p:ext uri="{BB962C8B-B14F-4D97-AF65-F5344CB8AC3E}">
        <p14:creationId xmlns:p14="http://schemas.microsoft.com/office/powerpoint/2010/main" val="3452368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03C1F01-5F9A-4556-BB05-1BF9729677E7}" type="datetimeFigureOut">
              <a:rPr lang="en-IN" smtClean="0"/>
              <a:t>06-01-2022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FAB0A4F-34BE-427E-8138-9D85201DD5A2}" type="slidenum">
              <a:rPr lang="en-IN" smtClean="0"/>
              <a:t>‹#›</a:t>
            </a:fld>
            <a:endParaRPr lang="en-IN"/>
          </a:p>
        </p:txBody>
      </p:sp>
    </p:spTree>
    <p:extLst>
      <p:ext uri="{BB962C8B-B14F-4D97-AF65-F5344CB8AC3E}">
        <p14:creationId xmlns:p14="http://schemas.microsoft.com/office/powerpoint/2010/main" val="1643548328"/>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BD3679-0962-46EA-83F2-37281D78C0E6}"/>
              </a:ext>
            </a:extLst>
          </p:cNvPr>
          <p:cNvSpPr txBox="1"/>
          <p:nvPr/>
        </p:nvSpPr>
        <p:spPr>
          <a:xfrm>
            <a:off x="97654" y="32808"/>
            <a:ext cx="11993732" cy="646331"/>
          </a:xfrm>
          <a:prstGeom prst="rect">
            <a:avLst/>
          </a:prstGeom>
          <a:noFill/>
        </p:spPr>
        <p:txBody>
          <a:bodyPr wrap="square" rtlCol="0">
            <a:spAutoFit/>
          </a:bodyPr>
          <a:lstStyle/>
          <a:p>
            <a:pPr algn="ctr"/>
            <a:r>
              <a:rPr lang="en-US" sz="3600" b="1" u="sng" dirty="0"/>
              <a:t>Bengal College of Engineering and Technology</a:t>
            </a:r>
          </a:p>
        </p:txBody>
      </p:sp>
      <p:pic>
        <p:nvPicPr>
          <p:cNvPr id="7" name="Picture 2" descr="Bengal College of Engineering and Technology (BCET), Durgapur - 2021  Admissions, Courses, Fees, Ranking">
            <a:extLst>
              <a:ext uri="{FF2B5EF4-FFF2-40B4-BE49-F238E27FC236}">
                <a16:creationId xmlns:a16="http://schemas.microsoft.com/office/drawing/2014/main" id="{EBD7BD0B-0776-4142-81EA-2A86DC7E3A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840" y="679139"/>
            <a:ext cx="2175030" cy="227075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FD66DE7-1DD4-445C-B41C-D8BC6B5A07FB}"/>
              </a:ext>
            </a:extLst>
          </p:cNvPr>
          <p:cNvSpPr txBox="1"/>
          <p:nvPr/>
        </p:nvSpPr>
        <p:spPr>
          <a:xfrm>
            <a:off x="2676617" y="3122309"/>
            <a:ext cx="6835806" cy="461665"/>
          </a:xfrm>
          <a:prstGeom prst="rect">
            <a:avLst/>
          </a:prstGeom>
          <a:noFill/>
        </p:spPr>
        <p:txBody>
          <a:bodyPr wrap="square" rtlCol="0">
            <a:spAutoFit/>
          </a:bodyPr>
          <a:lstStyle/>
          <a:p>
            <a:pPr algn="ctr"/>
            <a:r>
              <a:rPr lang="en-US" sz="2400" b="1" dirty="0"/>
              <a:t>Project Title : Social Networking Site</a:t>
            </a:r>
          </a:p>
        </p:txBody>
      </p:sp>
      <p:sp>
        <p:nvSpPr>
          <p:cNvPr id="13" name="TextBox 12">
            <a:extLst>
              <a:ext uri="{FF2B5EF4-FFF2-40B4-BE49-F238E27FC236}">
                <a16:creationId xmlns:a16="http://schemas.microsoft.com/office/drawing/2014/main" id="{311AD2FF-DBF0-44D6-8271-80BF98791BE8}"/>
              </a:ext>
            </a:extLst>
          </p:cNvPr>
          <p:cNvSpPr txBox="1"/>
          <p:nvPr/>
        </p:nvSpPr>
        <p:spPr>
          <a:xfrm>
            <a:off x="3861786" y="3583974"/>
            <a:ext cx="4465468" cy="461665"/>
          </a:xfrm>
          <a:prstGeom prst="rect">
            <a:avLst/>
          </a:prstGeom>
          <a:noFill/>
        </p:spPr>
        <p:txBody>
          <a:bodyPr wrap="square" rtlCol="0">
            <a:spAutoFit/>
          </a:bodyPr>
          <a:lstStyle/>
          <a:p>
            <a:pPr algn="ctr"/>
            <a:r>
              <a:rPr lang="en-US" sz="2400" b="1" dirty="0"/>
              <a:t>Group No. :  5 </a:t>
            </a:r>
          </a:p>
        </p:txBody>
      </p:sp>
      <p:sp>
        <p:nvSpPr>
          <p:cNvPr id="15" name="TextBox 14">
            <a:extLst>
              <a:ext uri="{FF2B5EF4-FFF2-40B4-BE49-F238E27FC236}">
                <a16:creationId xmlns:a16="http://schemas.microsoft.com/office/drawing/2014/main" id="{BFEF85CA-DB7C-4371-85B0-FE54485FEA50}"/>
              </a:ext>
            </a:extLst>
          </p:cNvPr>
          <p:cNvSpPr txBox="1"/>
          <p:nvPr/>
        </p:nvSpPr>
        <p:spPr>
          <a:xfrm>
            <a:off x="2263804" y="4045639"/>
            <a:ext cx="7395099" cy="461665"/>
          </a:xfrm>
          <a:prstGeom prst="rect">
            <a:avLst/>
          </a:prstGeom>
          <a:noFill/>
        </p:spPr>
        <p:txBody>
          <a:bodyPr wrap="square" rtlCol="0">
            <a:spAutoFit/>
          </a:bodyPr>
          <a:lstStyle/>
          <a:p>
            <a:pPr algn="ctr"/>
            <a:r>
              <a:rPr lang="en-US" sz="2400" b="1" dirty="0"/>
              <a:t>Year : 4th; Semester:7th; Department: CSE-B</a:t>
            </a:r>
          </a:p>
        </p:txBody>
      </p:sp>
      <p:sp>
        <p:nvSpPr>
          <p:cNvPr id="17" name="TextBox 16">
            <a:extLst>
              <a:ext uri="{FF2B5EF4-FFF2-40B4-BE49-F238E27FC236}">
                <a16:creationId xmlns:a16="http://schemas.microsoft.com/office/drawing/2014/main" id="{D5E7480A-BB67-4DC5-BB1D-82F89188B3B3}"/>
              </a:ext>
            </a:extLst>
          </p:cNvPr>
          <p:cNvSpPr txBox="1"/>
          <p:nvPr/>
        </p:nvSpPr>
        <p:spPr>
          <a:xfrm>
            <a:off x="97654" y="4516629"/>
            <a:ext cx="3438648" cy="400110"/>
          </a:xfrm>
          <a:prstGeom prst="rect">
            <a:avLst/>
          </a:prstGeom>
          <a:noFill/>
        </p:spPr>
        <p:txBody>
          <a:bodyPr wrap="square" rtlCol="0">
            <a:spAutoFit/>
          </a:bodyPr>
          <a:lstStyle/>
          <a:p>
            <a:r>
              <a:rPr lang="en-US" sz="2000" b="1" u="sng" dirty="0"/>
              <a:t>Group Members Details:</a:t>
            </a:r>
          </a:p>
        </p:txBody>
      </p:sp>
      <p:graphicFrame>
        <p:nvGraphicFramePr>
          <p:cNvPr id="2" name="Table 1">
            <a:extLst>
              <a:ext uri="{FF2B5EF4-FFF2-40B4-BE49-F238E27FC236}">
                <a16:creationId xmlns:a16="http://schemas.microsoft.com/office/drawing/2014/main" id="{0588F86F-20A4-4257-BF74-2566595A4557}"/>
              </a:ext>
            </a:extLst>
          </p:cNvPr>
          <p:cNvGraphicFramePr>
            <a:graphicFrameLocks noGrp="1"/>
          </p:cNvGraphicFramePr>
          <p:nvPr>
            <p:extLst>
              <p:ext uri="{D42A27DB-BD31-4B8C-83A1-F6EECF244321}">
                <p14:modId xmlns:p14="http://schemas.microsoft.com/office/powerpoint/2010/main" val="3616436836"/>
              </p:ext>
            </p:extLst>
          </p:nvPr>
        </p:nvGraphicFramePr>
        <p:xfrm>
          <a:off x="513184" y="4968969"/>
          <a:ext cx="10692881" cy="1754090"/>
        </p:xfrm>
        <a:graphic>
          <a:graphicData uri="http://schemas.openxmlformats.org/drawingml/2006/table">
            <a:tbl>
              <a:tblPr firstRow="1" firstCol="1" bandRow="1">
                <a:tableStyleId>{E8B1032C-EA38-4F05-BA0D-38AFFFC7BED3}</a:tableStyleId>
              </a:tblPr>
              <a:tblGrid>
                <a:gridCol w="3762812">
                  <a:extLst>
                    <a:ext uri="{9D8B030D-6E8A-4147-A177-3AD203B41FA5}">
                      <a16:colId xmlns:a16="http://schemas.microsoft.com/office/drawing/2014/main" val="4043931375"/>
                    </a:ext>
                  </a:extLst>
                </a:gridCol>
                <a:gridCol w="3365453">
                  <a:extLst>
                    <a:ext uri="{9D8B030D-6E8A-4147-A177-3AD203B41FA5}">
                      <a16:colId xmlns:a16="http://schemas.microsoft.com/office/drawing/2014/main" val="4088973995"/>
                    </a:ext>
                  </a:extLst>
                </a:gridCol>
                <a:gridCol w="3564616">
                  <a:extLst>
                    <a:ext uri="{9D8B030D-6E8A-4147-A177-3AD203B41FA5}">
                      <a16:colId xmlns:a16="http://schemas.microsoft.com/office/drawing/2014/main" val="3146091499"/>
                    </a:ext>
                  </a:extLst>
                </a:gridCol>
              </a:tblGrid>
              <a:tr h="386802">
                <a:tc gridSpan="3">
                  <a:txBody>
                    <a:bodyPr/>
                    <a:lstStyle/>
                    <a:p>
                      <a:pPr marL="0" marR="0" algn="ctr">
                        <a:lnSpc>
                          <a:spcPct val="107000"/>
                        </a:lnSpc>
                        <a:spcBef>
                          <a:spcPts val="0"/>
                        </a:spcBef>
                        <a:spcAft>
                          <a:spcPts val="0"/>
                        </a:spcAft>
                        <a:tabLst>
                          <a:tab pos="2971800" algn="l"/>
                        </a:tabLst>
                      </a:pPr>
                      <a:r>
                        <a:rPr lang="en-US" sz="1800" u="sng" dirty="0">
                          <a:effectLst/>
                        </a:rPr>
                        <a:t>Group Members Details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72325271"/>
                  </a:ext>
                </a:extLst>
              </a:tr>
              <a:tr h="228476">
                <a:tc>
                  <a:txBody>
                    <a:bodyPr/>
                    <a:lstStyle/>
                    <a:p>
                      <a:pPr marL="0" marR="0" algn="ctr">
                        <a:lnSpc>
                          <a:spcPct val="107000"/>
                        </a:lnSpc>
                        <a:spcBef>
                          <a:spcPts val="0"/>
                        </a:spcBef>
                        <a:spcAft>
                          <a:spcPts val="0"/>
                        </a:spcAft>
                        <a:tabLst>
                          <a:tab pos="2971800" algn="l"/>
                        </a:tabLst>
                      </a:pPr>
                      <a:r>
                        <a:rPr lang="en-US" sz="1800">
                          <a:effectLst/>
                        </a:rPr>
                        <a:t>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2971800" algn="l"/>
                        </a:tabLst>
                      </a:pPr>
                      <a:r>
                        <a:rPr lang="en-US" sz="1800">
                          <a:effectLst/>
                        </a:rPr>
                        <a:t>University Roll No.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2971800" algn="l"/>
                        </a:tabLst>
                      </a:pPr>
                      <a:r>
                        <a:rPr lang="en-US" sz="1800">
                          <a:effectLst/>
                        </a:rPr>
                        <a:t>Phone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34780326"/>
                  </a:ext>
                </a:extLst>
              </a:tr>
              <a:tr h="217577">
                <a:tc>
                  <a:txBody>
                    <a:bodyPr/>
                    <a:lstStyle/>
                    <a:p>
                      <a:pPr marL="0" marR="0" algn="ctr">
                        <a:lnSpc>
                          <a:spcPct val="107000"/>
                        </a:lnSpc>
                        <a:spcBef>
                          <a:spcPts val="0"/>
                        </a:spcBef>
                        <a:spcAft>
                          <a:spcPts val="0"/>
                        </a:spcAft>
                        <a:tabLst>
                          <a:tab pos="2971800" algn="l"/>
                        </a:tabLst>
                      </a:pPr>
                      <a:r>
                        <a:rPr lang="en-US" sz="2000">
                          <a:effectLst/>
                        </a:rPr>
                        <a:t>Pranab Pal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2971800" algn="l"/>
                        </a:tabLst>
                      </a:pPr>
                      <a:r>
                        <a:rPr lang="en-US" sz="2000">
                          <a:effectLst/>
                        </a:rPr>
                        <a:t>12500118061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2971800" algn="l"/>
                        </a:tabLst>
                      </a:pPr>
                      <a:r>
                        <a:rPr lang="en-US" sz="2000">
                          <a:effectLst/>
                        </a:rPr>
                        <a:t>8250017772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49761206"/>
                  </a:ext>
                </a:extLst>
              </a:tr>
              <a:tr h="213944">
                <a:tc>
                  <a:txBody>
                    <a:bodyPr/>
                    <a:lstStyle/>
                    <a:p>
                      <a:pPr marL="0" marR="0" algn="ctr">
                        <a:lnSpc>
                          <a:spcPct val="107000"/>
                        </a:lnSpc>
                        <a:spcBef>
                          <a:spcPts val="0"/>
                        </a:spcBef>
                        <a:spcAft>
                          <a:spcPts val="0"/>
                        </a:spcAft>
                        <a:tabLst>
                          <a:tab pos="2971800" algn="l"/>
                        </a:tabLst>
                      </a:pPr>
                      <a:r>
                        <a:rPr lang="en-US" sz="2000" dirty="0">
                          <a:effectLst/>
                        </a:rPr>
                        <a:t>Sayandeep Barai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2971800" algn="l"/>
                        </a:tabLst>
                      </a:pPr>
                      <a:r>
                        <a:rPr lang="en-US" sz="2000">
                          <a:effectLst/>
                        </a:rPr>
                        <a:t>12500118033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2971800" algn="l"/>
                        </a:tabLst>
                      </a:pPr>
                      <a:r>
                        <a:rPr lang="en-US" sz="2000">
                          <a:effectLst/>
                        </a:rPr>
                        <a:t>7319262699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98774685"/>
                  </a:ext>
                </a:extLst>
              </a:tr>
              <a:tr h="468255">
                <a:tc>
                  <a:txBody>
                    <a:bodyPr/>
                    <a:lstStyle/>
                    <a:p>
                      <a:pPr marL="0" marR="0" algn="ctr">
                        <a:lnSpc>
                          <a:spcPct val="107000"/>
                        </a:lnSpc>
                        <a:spcBef>
                          <a:spcPts val="0"/>
                        </a:spcBef>
                        <a:spcAft>
                          <a:spcPts val="0"/>
                        </a:spcAft>
                        <a:tabLst>
                          <a:tab pos="2971800" algn="l"/>
                        </a:tabLst>
                      </a:pPr>
                      <a:r>
                        <a:rPr lang="en-US" sz="2000">
                          <a:effectLst/>
                        </a:rPr>
                        <a:t>Tathagata Bandyopadhyay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2971800" algn="l"/>
                        </a:tabLst>
                      </a:pPr>
                      <a:r>
                        <a:rPr lang="en-US" sz="2000">
                          <a:effectLst/>
                        </a:rPr>
                        <a:t>12500118007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2971800" algn="l"/>
                        </a:tabLst>
                      </a:pPr>
                      <a:r>
                        <a:rPr lang="en-US" sz="2000" dirty="0">
                          <a:effectLst/>
                        </a:rPr>
                        <a:t>6295124507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95570720"/>
                  </a:ext>
                </a:extLst>
              </a:tr>
            </a:tbl>
          </a:graphicData>
        </a:graphic>
      </p:graphicFrame>
    </p:spTree>
    <p:extLst>
      <p:ext uri="{BB962C8B-B14F-4D97-AF65-F5344CB8AC3E}">
        <p14:creationId xmlns:p14="http://schemas.microsoft.com/office/powerpoint/2010/main" val="39197738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6"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circle(in)">
                                      <p:cBhvr>
                                        <p:cTn id="13" dur="2000"/>
                                        <p:tgtEl>
                                          <p:spTgt spid="11"/>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circle(in)">
                                      <p:cBhvr>
                                        <p:cTn id="16" dur="2000"/>
                                        <p:tgtEl>
                                          <p:spTgt spid="13"/>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circle(in)">
                                      <p:cBhvr>
                                        <p:cTn id="19" dur="2000"/>
                                        <p:tgtEl>
                                          <p:spTgt spid="15"/>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circle(in)">
                                      <p:cBhvr>
                                        <p:cTn id="2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P spid="15"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8DEDA4-EBE1-455B-AF03-DF5C4C3CD99E}"/>
              </a:ext>
            </a:extLst>
          </p:cNvPr>
          <p:cNvSpPr>
            <a:spLocks noGrp="1"/>
          </p:cNvSpPr>
          <p:nvPr>
            <p:ph type="body" idx="1"/>
          </p:nvPr>
        </p:nvSpPr>
        <p:spPr>
          <a:xfrm>
            <a:off x="0" y="0"/>
            <a:ext cx="12192000" cy="6849122"/>
          </a:xfrm>
        </p:spPr>
        <p:txBody>
          <a:bodyPr>
            <a:normAutofit fontScale="85000" lnSpcReduction="20000"/>
          </a:bodyPr>
          <a:lstStyle/>
          <a:p>
            <a:pPr marL="285750" indent="-285750" algn="l">
              <a:buFont typeface="Wingdings" panose="05000000000000000000" pitchFamily="2" charset="2"/>
              <a:buChar char="Ø"/>
            </a:pPr>
            <a:r>
              <a:rPr lang="en-US" b="1" u="sng" dirty="0">
                <a:effectLst/>
              </a:rPr>
              <a:t>Privacy Options</a:t>
            </a:r>
            <a:r>
              <a:rPr lang="en-US" b="1" dirty="0">
                <a:effectLst/>
              </a:rPr>
              <a:t> : </a:t>
            </a:r>
            <a:r>
              <a:rPr lang="en-US" dirty="0">
                <a:effectLst/>
              </a:rPr>
              <a:t>Privacy is very important feature for some people, and social networking is no exception to this. Our system provides three levels of privacy: open, friends only, and closed. A feature with an open privacy level is public and may be viewed by anyone. By contrast, a feature with a closed privacy level is completely private and can only be viewed by the account owner. A feature with a friends only privacy level is fairly self explanatory. By default, al privacy levels are set to open when a new account is created. To change privacy levels, the user can click on the options tab on the top menu bar. The current features with privacy levels are media share, account wall, user pages, notes, and the overall profile privacy. The implementation of privacy is a fairly straightforward process. When the user makes changes to the privacy level, the Privacy Settings object in the account is updated with the new privacy settings. That working copy is then passed into the update method of the server, and that queries the database to set the record for that privacy settings object to the new values. When a user visits another profile, the profile owner is pulled from the database. A function called can view page() is and is passed the profile owner, the viewer profile and the page type. In the function the privacy settings object is pulled from the viewer profile and the page type determines which privacy setting is pulled from the object. If the setting is open, the function automatically returns true. If the setting is friends only, the function only returns true if the viewer profile is a friend of the page owner or if the viewer profile and the page owner are the same. Finally, if the setting is closed, the function only returns true if the viewer profile is the page owner. Once the function returns its answer the page will either do one of to things. If the function returns true, the viewer is allowed to view this page, and it will load normally. If the function returns false, the viewer is not supposed to view the page, and it will redirect to an error page.</a:t>
            </a:r>
          </a:p>
          <a:p>
            <a:pPr marL="285750" lvl="0" indent="-285750" algn="l">
              <a:buFont typeface="Wingdings" panose="05000000000000000000" pitchFamily="2" charset="2"/>
              <a:buChar char="Ø"/>
            </a:pPr>
            <a:endParaRPr lang="en-GB" sz="1300" b="1" dirty="0">
              <a:effectLst/>
            </a:endParaRPr>
          </a:p>
        </p:txBody>
      </p:sp>
    </p:spTree>
    <p:extLst>
      <p:ext uri="{BB962C8B-B14F-4D97-AF65-F5344CB8AC3E}">
        <p14:creationId xmlns:p14="http://schemas.microsoft.com/office/powerpoint/2010/main" val="7224688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50C6-D0AC-43A0-880B-1CB5607F0A9E}"/>
              </a:ext>
            </a:extLst>
          </p:cNvPr>
          <p:cNvSpPr>
            <a:spLocks noGrp="1"/>
          </p:cNvSpPr>
          <p:nvPr>
            <p:ph type="title"/>
          </p:nvPr>
        </p:nvSpPr>
        <p:spPr>
          <a:xfrm>
            <a:off x="838200" y="57701"/>
            <a:ext cx="10515600" cy="591057"/>
          </a:xfrm>
        </p:spPr>
        <p:txBody>
          <a:bodyPr>
            <a:normAutofit/>
          </a:bodyPr>
          <a:lstStyle/>
          <a:p>
            <a:r>
              <a:rPr lang="en-GB" sz="3200" u="sng" dirty="0"/>
              <a:t>Software Tools Specification</a:t>
            </a:r>
            <a:endParaRPr lang="en-IN" sz="3200" u="sng" dirty="0"/>
          </a:p>
        </p:txBody>
      </p:sp>
      <p:sp>
        <p:nvSpPr>
          <p:cNvPr id="3" name="Text Placeholder 2">
            <a:extLst>
              <a:ext uri="{FF2B5EF4-FFF2-40B4-BE49-F238E27FC236}">
                <a16:creationId xmlns:a16="http://schemas.microsoft.com/office/drawing/2014/main" id="{118DEDA4-EBE1-455B-AF03-DF5C4C3CD99E}"/>
              </a:ext>
            </a:extLst>
          </p:cNvPr>
          <p:cNvSpPr>
            <a:spLocks noGrp="1"/>
          </p:cNvSpPr>
          <p:nvPr>
            <p:ph type="body" idx="1"/>
          </p:nvPr>
        </p:nvSpPr>
        <p:spPr>
          <a:xfrm>
            <a:off x="0" y="648758"/>
            <a:ext cx="12192000" cy="6200364"/>
          </a:xfrm>
        </p:spPr>
        <p:txBody>
          <a:bodyPr>
            <a:normAutofit fontScale="70000" lnSpcReduction="20000"/>
          </a:bodyPr>
          <a:lstStyle/>
          <a:p>
            <a:pPr marL="342900" indent="-342900" algn="l">
              <a:buFont typeface="+mj-lt"/>
              <a:buAutoNum type="arabicParenR"/>
            </a:pPr>
            <a:r>
              <a:rPr lang="en-US" b="1" u="sng" dirty="0">
                <a:effectLst/>
              </a:rPr>
              <a:t>MySQL</a:t>
            </a:r>
            <a:r>
              <a:rPr lang="en-US" b="1" dirty="0">
                <a:effectLst/>
              </a:rPr>
              <a:t> : </a:t>
            </a:r>
            <a:r>
              <a:rPr lang="en-US" dirty="0">
                <a:effectLst/>
              </a:rPr>
              <a:t>MySQL is a popular choice of database for use in web applications, and is a central component of the widely used LAMP open-source web application software stack (and other 'AMP' stacks). LAMP is an acronym for "Linux, Apache, MySQL, Perl/PHP/Python." Free-software-open-source projects that require a full-featured database management system often use MySQL. MySQL can be built and installed manually from source code, but this can be tedious so it is more commonly installed from a binary package unless special customizations are required. On most Linux distributions the package management system can download and install MySQL with minimal effort, though further configuration is often required to adjust security and optimization settings. Though MySQL began as a low-end alternative to more powerful proprietary databases, it has gradually evolved to support higher-scale needs as well. It is still most commonly used in small to medium scale single-server deployments, either as a component in a LAMP-based web application or as a standalone database server. Much of MySQL's appeal originates in its relative simplicity and ease of use, which is enabled by an ecosystem of open source tools such as phpMyAdmin. In the medium range, MySQL can be scaled by deploying it on more powerful hardware, such as a multi-processor server with gigabytes of memory. There are however limits to how far performance can scale on a single server ('scaling up'), so on larger scales, multi-server MySQL ('scaling out') deployments are required to provide improved performance and reliability. A typical high-end configuration can include a powerful master database which handles data write operations and is replicated to multiple slaves that handle all read operations. The master server synchronizes continually with its slaves so in the event of failure a slave can be promoted to become the new master, minimizing downtime. Further improvements in performance can be achieved by caching the results from database queries in memory using Memcached or breaking down a database into smaller chunks called shards which can be spread across a number of distributed server clusters.</a:t>
            </a:r>
          </a:p>
          <a:p>
            <a:pPr marL="342900" lvl="0" indent="-342900" algn="l">
              <a:buFont typeface="+mj-lt"/>
              <a:buAutoNum type="arabicParenR"/>
            </a:pPr>
            <a:endParaRPr lang="en-GB" sz="1300" b="1" dirty="0">
              <a:effectLst/>
            </a:endParaRPr>
          </a:p>
        </p:txBody>
      </p:sp>
    </p:spTree>
    <p:extLst>
      <p:ext uri="{BB962C8B-B14F-4D97-AF65-F5344CB8AC3E}">
        <p14:creationId xmlns:p14="http://schemas.microsoft.com/office/powerpoint/2010/main" val="35639777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8DEDA4-EBE1-455B-AF03-DF5C4C3CD99E}"/>
              </a:ext>
            </a:extLst>
          </p:cNvPr>
          <p:cNvSpPr>
            <a:spLocks noGrp="1"/>
          </p:cNvSpPr>
          <p:nvPr>
            <p:ph type="body" idx="1"/>
          </p:nvPr>
        </p:nvSpPr>
        <p:spPr>
          <a:xfrm>
            <a:off x="0" y="0"/>
            <a:ext cx="12192000" cy="6849122"/>
          </a:xfrm>
        </p:spPr>
        <p:txBody>
          <a:bodyPr>
            <a:normAutofit fontScale="62500" lnSpcReduction="20000"/>
          </a:bodyPr>
          <a:lstStyle/>
          <a:p>
            <a:pPr marL="457200" lvl="0" indent="-457200" algn="l">
              <a:buFont typeface="+mj-lt"/>
              <a:buAutoNum type="arabicParenR" startAt="2"/>
            </a:pPr>
            <a:r>
              <a:rPr lang="en-US" b="1" u="sng" dirty="0">
                <a:effectLst/>
              </a:rPr>
              <a:t>Language</a:t>
            </a:r>
            <a:r>
              <a:rPr lang="en-US" b="1" dirty="0">
                <a:effectLst/>
              </a:rPr>
              <a:t> : </a:t>
            </a:r>
            <a:r>
              <a:rPr lang="en-US" sz="2600" dirty="0">
                <a:effectLst/>
              </a:rPr>
              <a:t>PHP is a scripting language designed to fill the gap between SSI (Server Side Includes) and Perl, intended for the web environment. Its principal application is the implementation of web pages having dynamic content. PHP has gained quite a following in recent times, and it is one of the frontrunners in the Open Source software movement. Its popularity derives from its C-like syntax, and its simplicity. PHP is currently divided into two major versions: PHP 4 and PHP 5, although PHP 4 is deprecated and is no longer developed or supplied with critical bug fixes. PHP 6 is currently under development. PHP was designed by Rasmus </a:t>
            </a:r>
            <a:r>
              <a:rPr lang="en-US" sz="2600" dirty="0" err="1">
                <a:effectLst/>
              </a:rPr>
              <a:t>Lerdorf</a:t>
            </a:r>
            <a:r>
              <a:rPr lang="en-US" sz="2600" dirty="0">
                <a:effectLst/>
              </a:rPr>
              <a:t> to display his resume online and to collect data from his visitors. PHP allows a static webpage to become dynamic. "PHP" is an acronym that stands for "PHP: Hypertext Preprocessor". The word "Preprocessor" means that PHP makes changes before the HTML page is created. This enables developers to create powerful applications which can publish a blog, remotely control hardware, or run a powerful website such as Wikipedia or Wiki books. Of course, to accomplish something such as this, you need a database application such as MySQL. PHP code is interpreted by a web server with a PHP processor module, which generates the resulting web page: PHP commands can be embedded directly into an HTML source document rather than calling an external file to process data. It has also evolved to include a interface capability and can be used in standalone graphical applications. The PHP language was originally implemented as an interpreter, and this is still the most popular implementation. Several compilers have been developed which decouple the PHP language from the interpreter. Advantages of compilation include better execution speed, static analysis, and improved interoperability with code written in other languages. PHP includes free and open source libraries with the core build. PHP is a fundamentally Internet-aware system with modules built in for accessing File Transfer Protocol (FTP) servers, many database servers, embedded SQL libraries such as embedded PostgreSQL, MySQL, Microsoft SQL Server and SQLite, LDAP servers, and others. Many functions familiar to C programmers such as those in the studio family are available in the standard PHP build.</a:t>
            </a:r>
          </a:p>
          <a:p>
            <a:pPr marL="457200" lvl="0" indent="-457200" algn="l">
              <a:buFont typeface="+mj-lt"/>
              <a:buAutoNum type="arabicParenR" startAt="2"/>
            </a:pPr>
            <a:r>
              <a:rPr lang="en-US" b="1" u="sng" dirty="0">
                <a:effectLst/>
              </a:rPr>
              <a:t>Front End</a:t>
            </a:r>
            <a:r>
              <a:rPr lang="en-US" b="1" dirty="0">
                <a:effectLst/>
              </a:rPr>
              <a:t> : </a:t>
            </a:r>
            <a:r>
              <a:rPr lang="en-US" dirty="0">
                <a:effectLst/>
              </a:rPr>
              <a:t>We used HTML5 CSS and JavaScript in the front end and as a framework we used bootstrap. For the data fetching from the Back End, we used Ajax for no page refreshment.</a:t>
            </a:r>
          </a:p>
          <a:p>
            <a:pPr marL="457200" lvl="0" indent="-457200" algn="l">
              <a:buFont typeface="+mj-lt"/>
              <a:buAutoNum type="arabicParenR" startAt="2"/>
            </a:pPr>
            <a:r>
              <a:rPr lang="en-US" b="1" u="sng" dirty="0">
                <a:effectLst/>
              </a:rPr>
              <a:t>Back End</a:t>
            </a:r>
            <a:r>
              <a:rPr lang="en-US" b="1" dirty="0">
                <a:effectLst/>
              </a:rPr>
              <a:t> : </a:t>
            </a:r>
            <a:r>
              <a:rPr lang="en-US" dirty="0">
                <a:effectLst/>
              </a:rPr>
              <a:t>we used Php language in the backend part and established the collection through MySQL database for set and get the data from the users. Frequently used operations (managing databases, tables, columns, relations, indexes, users, permissions, etc.) can be performed via the user interface, while you still have the ability to directly execute any SQL statement.</a:t>
            </a:r>
          </a:p>
          <a:p>
            <a:pPr marL="457200" lvl="0" indent="-457200" algn="l">
              <a:buFont typeface="+mj-lt"/>
              <a:buAutoNum type="arabicParenR" startAt="2"/>
            </a:pPr>
            <a:endParaRPr lang="en-GB" sz="1300" b="1" dirty="0">
              <a:effectLst/>
            </a:endParaRPr>
          </a:p>
        </p:txBody>
      </p:sp>
    </p:spTree>
    <p:extLst>
      <p:ext uri="{BB962C8B-B14F-4D97-AF65-F5344CB8AC3E}">
        <p14:creationId xmlns:p14="http://schemas.microsoft.com/office/powerpoint/2010/main" val="9923760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50C6-D0AC-43A0-880B-1CB5607F0A9E}"/>
              </a:ext>
            </a:extLst>
          </p:cNvPr>
          <p:cNvSpPr>
            <a:spLocks noGrp="1"/>
          </p:cNvSpPr>
          <p:nvPr>
            <p:ph type="title"/>
          </p:nvPr>
        </p:nvSpPr>
        <p:spPr>
          <a:xfrm>
            <a:off x="838200" y="57701"/>
            <a:ext cx="10515600" cy="591057"/>
          </a:xfrm>
        </p:spPr>
        <p:txBody>
          <a:bodyPr>
            <a:normAutofit/>
          </a:bodyPr>
          <a:lstStyle/>
          <a:p>
            <a:r>
              <a:rPr lang="en-GB" sz="3200" u="sng" dirty="0"/>
              <a:t>Data Flow Diagrams</a:t>
            </a:r>
            <a:endParaRPr lang="en-IN" sz="3200" u="sng" dirty="0"/>
          </a:p>
        </p:txBody>
      </p:sp>
      <p:sp>
        <p:nvSpPr>
          <p:cNvPr id="3" name="Text Placeholder 2">
            <a:extLst>
              <a:ext uri="{FF2B5EF4-FFF2-40B4-BE49-F238E27FC236}">
                <a16:creationId xmlns:a16="http://schemas.microsoft.com/office/drawing/2014/main" id="{118DEDA4-EBE1-455B-AF03-DF5C4C3CD99E}"/>
              </a:ext>
            </a:extLst>
          </p:cNvPr>
          <p:cNvSpPr>
            <a:spLocks noGrp="1"/>
          </p:cNvSpPr>
          <p:nvPr>
            <p:ph type="body" idx="1"/>
          </p:nvPr>
        </p:nvSpPr>
        <p:spPr>
          <a:xfrm>
            <a:off x="0" y="648758"/>
            <a:ext cx="12192000" cy="6200364"/>
          </a:xfrm>
        </p:spPr>
        <p:txBody>
          <a:bodyPr>
            <a:normAutofit/>
          </a:bodyPr>
          <a:lstStyle/>
          <a:p>
            <a:pPr marL="285750" lvl="0" indent="-285750" algn="l">
              <a:buFont typeface="Wingdings" panose="05000000000000000000" pitchFamily="2" charset="2"/>
              <a:buChar char="Ø"/>
            </a:pPr>
            <a:r>
              <a:rPr lang="en-US" b="1" u="sng" dirty="0">
                <a:effectLst/>
              </a:rPr>
              <a:t>Definition of DFD</a:t>
            </a:r>
            <a:r>
              <a:rPr lang="en-US" b="1" dirty="0">
                <a:effectLst/>
              </a:rPr>
              <a:t> : </a:t>
            </a:r>
            <a:r>
              <a:rPr lang="en-US" dirty="0">
                <a:effectLst/>
              </a:rPr>
              <a:t>DFD(Data Flow Diagram) or DFG(Data Flow Graph) is an abstract description of a system. It is a simple graphical information from a system to its equivalent structure or diagram. DFD is used during problem analysis. DFD is very useful in understanding in a system .It shows the flow of data through a system. Levels in DFD are numbered 0, 1, 2 or beyond. Here, </a:t>
            </a:r>
            <a:r>
              <a:rPr lang="en-US" b="1" dirty="0">
                <a:effectLst/>
              </a:rPr>
              <a:t>we will see primarily three levels in the data flow diagram, which are: level-0 DFD, level-1 DFD, and level-2 DFD</a:t>
            </a:r>
            <a:r>
              <a:rPr lang="en-US" dirty="0">
                <a:effectLst/>
              </a:rPr>
              <a:t>.</a:t>
            </a:r>
          </a:p>
          <a:p>
            <a:pPr marL="285750" indent="-285750" algn="l">
              <a:buFont typeface="Wingdings" panose="05000000000000000000" pitchFamily="2" charset="2"/>
              <a:buChar char="Ø"/>
            </a:pPr>
            <a:r>
              <a:rPr lang="en-US" b="1" u="sng" dirty="0">
                <a:effectLst/>
              </a:rPr>
              <a:t>Data Flow Diagram of Social Networking Site</a:t>
            </a:r>
            <a:r>
              <a:rPr lang="en-US" b="1" dirty="0">
                <a:effectLst/>
              </a:rPr>
              <a:t> :</a:t>
            </a:r>
            <a:endParaRPr lang="en-GB" sz="1300" b="1" dirty="0">
              <a:effectLst/>
            </a:endParaRPr>
          </a:p>
          <a:p>
            <a:pPr marL="1371600" lvl="2" indent="-457200">
              <a:buFont typeface="+mj-lt"/>
              <a:buAutoNum type="arabicParenR"/>
            </a:pPr>
            <a:r>
              <a:rPr lang="en-US" b="1" dirty="0">
                <a:effectLst/>
              </a:rPr>
              <a:t>Zero Level Data flow Diagram of Social Networking Site : </a:t>
            </a:r>
            <a:r>
              <a:rPr lang="en-US" dirty="0">
                <a:effectLst/>
              </a:rPr>
              <a:t>This is the Zero Level DFD of Social Networking Site, where we have elaborated the high-level process of Social Networking. It’s a basic overview of the whole Social Networking Site or process being analyzed or modeled. It’s designed to be an at-a-glance view of Photos, Videos and Social Network showing the system as a single high-level process, with its relationship to external entities of Users, Friends and Posts. It should be easily understood by a wide audience, including Users, Posts and Photos In zero level DFD of Social Networking Site, we have described the high-level flow of the Social Networking system.</a:t>
            </a:r>
          </a:p>
        </p:txBody>
      </p:sp>
    </p:spTree>
    <p:extLst>
      <p:ext uri="{BB962C8B-B14F-4D97-AF65-F5344CB8AC3E}">
        <p14:creationId xmlns:p14="http://schemas.microsoft.com/office/powerpoint/2010/main" val="15796963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8DEDA4-EBE1-455B-AF03-DF5C4C3CD99E}"/>
              </a:ext>
            </a:extLst>
          </p:cNvPr>
          <p:cNvSpPr>
            <a:spLocks noGrp="1"/>
          </p:cNvSpPr>
          <p:nvPr>
            <p:ph type="body" idx="1"/>
          </p:nvPr>
        </p:nvSpPr>
        <p:spPr>
          <a:xfrm>
            <a:off x="1" y="0"/>
            <a:ext cx="6096000" cy="6849122"/>
          </a:xfrm>
        </p:spPr>
        <p:txBody>
          <a:bodyPr>
            <a:normAutofit/>
          </a:bodyPr>
          <a:lstStyle/>
          <a:p>
            <a:pPr marL="800100" lvl="1" indent="-342900">
              <a:buFont typeface="Wingdings" panose="05000000000000000000" pitchFamily="2" charset="2"/>
              <a:buChar char="v"/>
            </a:pPr>
            <a:r>
              <a:rPr lang="en-US" b="1" dirty="0">
                <a:effectLst/>
              </a:rPr>
              <a:t>High Level Entities and process flow of Social Networking Site :</a:t>
            </a:r>
            <a:endParaRPr lang="en-US" dirty="0">
              <a:effectLst/>
            </a:endParaRPr>
          </a:p>
          <a:p>
            <a:pPr marL="2171700" lvl="4" indent="-342900">
              <a:buFont typeface="Wingdings" panose="05000000000000000000" pitchFamily="2" charset="2"/>
              <a:buChar char="q"/>
            </a:pPr>
            <a:r>
              <a:rPr lang="en-US" dirty="0">
                <a:effectLst/>
              </a:rPr>
              <a:t>Managing Admin</a:t>
            </a:r>
            <a:endParaRPr lang="en-US" sz="1000" dirty="0">
              <a:effectLst/>
            </a:endParaRPr>
          </a:p>
          <a:p>
            <a:pPr marL="2171700" lvl="4" indent="-342900">
              <a:buFont typeface="Wingdings" panose="05000000000000000000" pitchFamily="2" charset="2"/>
              <a:buChar char="q"/>
            </a:pPr>
            <a:r>
              <a:rPr lang="en-US" dirty="0">
                <a:effectLst/>
              </a:rPr>
              <a:t>Managing all the Users</a:t>
            </a:r>
            <a:endParaRPr lang="en-US" sz="1000" dirty="0">
              <a:effectLst/>
            </a:endParaRPr>
          </a:p>
          <a:p>
            <a:pPr marL="2171700" lvl="4" indent="-342900">
              <a:buFont typeface="Wingdings" panose="05000000000000000000" pitchFamily="2" charset="2"/>
              <a:buChar char="q"/>
            </a:pPr>
            <a:r>
              <a:rPr lang="en-US" dirty="0">
                <a:effectLst/>
              </a:rPr>
              <a:t>Managing all the Friends</a:t>
            </a:r>
            <a:endParaRPr lang="en-US" sz="1000" dirty="0">
              <a:effectLst/>
            </a:endParaRPr>
          </a:p>
          <a:p>
            <a:pPr marL="2171700" lvl="4" indent="-342900">
              <a:buFont typeface="Wingdings" panose="05000000000000000000" pitchFamily="2" charset="2"/>
              <a:buChar char="q"/>
            </a:pPr>
            <a:r>
              <a:rPr lang="en-US" dirty="0">
                <a:effectLst/>
              </a:rPr>
              <a:t>Managing all the Posts</a:t>
            </a:r>
            <a:endParaRPr lang="en-US" sz="1000" dirty="0">
              <a:effectLst/>
            </a:endParaRPr>
          </a:p>
          <a:p>
            <a:pPr marL="2171700" lvl="4" indent="-342900">
              <a:buFont typeface="Wingdings" panose="05000000000000000000" pitchFamily="2" charset="2"/>
              <a:buChar char="q"/>
            </a:pPr>
            <a:r>
              <a:rPr lang="en-US" dirty="0">
                <a:effectLst/>
              </a:rPr>
              <a:t>Managing all the Photos</a:t>
            </a:r>
            <a:endParaRPr lang="en-US" sz="1000" dirty="0">
              <a:effectLst/>
            </a:endParaRPr>
          </a:p>
          <a:p>
            <a:pPr marL="2171700" lvl="4" indent="-342900">
              <a:buFont typeface="Wingdings" panose="05000000000000000000" pitchFamily="2" charset="2"/>
              <a:buChar char="q"/>
            </a:pPr>
            <a:r>
              <a:rPr lang="en-US" dirty="0">
                <a:effectLst/>
              </a:rPr>
              <a:t>Managing all the Videos</a:t>
            </a:r>
            <a:endParaRPr lang="en-US" sz="1000" dirty="0">
              <a:effectLst/>
            </a:endParaRPr>
          </a:p>
          <a:p>
            <a:pPr marL="2171700" lvl="4" indent="-342900">
              <a:buFont typeface="Wingdings" panose="05000000000000000000" pitchFamily="2" charset="2"/>
              <a:buChar char="q"/>
            </a:pPr>
            <a:r>
              <a:rPr lang="en-US" dirty="0">
                <a:effectLst/>
              </a:rPr>
              <a:t>Managing all the Shares</a:t>
            </a:r>
            <a:endParaRPr lang="en-US" sz="1000" dirty="0">
              <a:effectLst/>
            </a:endParaRPr>
          </a:p>
          <a:p>
            <a:pPr marL="2171700" lvl="4" indent="-342900">
              <a:buFont typeface="Wingdings" panose="05000000000000000000" pitchFamily="2" charset="2"/>
              <a:buChar char="q"/>
            </a:pPr>
            <a:r>
              <a:rPr lang="en-US" dirty="0">
                <a:effectLst/>
              </a:rPr>
              <a:t>Managing all the Real time Chat</a:t>
            </a:r>
            <a:endParaRPr lang="en-US" sz="1000" dirty="0">
              <a:effectLst/>
            </a:endParaRPr>
          </a:p>
          <a:p>
            <a:pPr lvl="5"/>
            <a:endParaRPr lang="en-US" dirty="0">
              <a:effectLst/>
            </a:endParaRPr>
          </a:p>
        </p:txBody>
      </p:sp>
      <p:pic>
        <p:nvPicPr>
          <p:cNvPr id="6" name="Picture 5" descr="Diagram&#10;&#10;Description automatically generated">
            <a:extLst>
              <a:ext uri="{FF2B5EF4-FFF2-40B4-BE49-F238E27FC236}">
                <a16:creationId xmlns:a16="http://schemas.microsoft.com/office/drawing/2014/main" id="{5C8D26F6-C598-4F72-ADAB-74F3BF73C951}"/>
              </a:ext>
            </a:extLst>
          </p:cNvPr>
          <p:cNvPicPr>
            <a:picLocks noChangeAspect="1"/>
          </p:cNvPicPr>
          <p:nvPr/>
        </p:nvPicPr>
        <p:blipFill rotWithShape="1">
          <a:blip r:embed="rId2">
            <a:extLst>
              <a:ext uri="{28A0092B-C50C-407E-A947-70E740481C1C}">
                <a14:useLocalDpi xmlns:a14="http://schemas.microsoft.com/office/drawing/2010/main" val="0"/>
              </a:ext>
            </a:extLst>
          </a:blip>
          <a:srcRect t="2891" r="1691"/>
          <a:stretch/>
        </p:blipFill>
        <p:spPr bwMode="auto">
          <a:xfrm>
            <a:off x="6096000" y="0"/>
            <a:ext cx="6096000" cy="6849122"/>
          </a:xfrm>
          <a:prstGeom prst="rect">
            <a:avLst/>
          </a:prstGeom>
          <a:ln w="9525" cap="flat" cmpd="sng" algn="ctr">
            <a:solidFill>
              <a:srgbClr val="E7E6E6">
                <a:lumMod val="75000"/>
              </a:srgb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
        <p:nvSpPr>
          <p:cNvPr id="7" name="Text Box 7">
            <a:extLst>
              <a:ext uri="{FF2B5EF4-FFF2-40B4-BE49-F238E27FC236}">
                <a16:creationId xmlns:a16="http://schemas.microsoft.com/office/drawing/2014/main" id="{A99E061D-7585-46A4-ABC9-417CD9B05AE5}"/>
              </a:ext>
            </a:extLst>
          </p:cNvPr>
          <p:cNvSpPr txBox="1"/>
          <p:nvPr/>
        </p:nvSpPr>
        <p:spPr>
          <a:xfrm>
            <a:off x="7177767" y="6418797"/>
            <a:ext cx="3988681" cy="402332"/>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b="1"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Zero Level DFD of Social Networking</a:t>
            </a:r>
            <a:r>
              <a:rPr lang="en-US" sz="1400"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 </a:t>
            </a:r>
            <a:r>
              <a:rPr lang="en-US" sz="1400" b="1"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Site</a:t>
            </a:r>
            <a:endParaRPr lang="en-US" sz="1100"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04473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8DEDA4-EBE1-455B-AF03-DF5C4C3CD99E}"/>
              </a:ext>
            </a:extLst>
          </p:cNvPr>
          <p:cNvSpPr>
            <a:spLocks noGrp="1"/>
          </p:cNvSpPr>
          <p:nvPr>
            <p:ph type="body" idx="1"/>
          </p:nvPr>
        </p:nvSpPr>
        <p:spPr>
          <a:xfrm>
            <a:off x="0" y="0"/>
            <a:ext cx="12192000" cy="6849122"/>
          </a:xfrm>
        </p:spPr>
        <p:txBody>
          <a:bodyPr>
            <a:normAutofit/>
          </a:bodyPr>
          <a:lstStyle/>
          <a:p>
            <a:pPr marL="914400" lvl="1" indent="-457200">
              <a:buFont typeface="+mj-lt"/>
              <a:buAutoNum type="arabicParenR" startAt="2"/>
            </a:pPr>
            <a:r>
              <a:rPr lang="en-US" b="1" dirty="0">
                <a:effectLst/>
              </a:rPr>
              <a:t>First Level Data flow Diagram of Social Networking Site : </a:t>
            </a:r>
            <a:r>
              <a:rPr lang="en-US" dirty="0">
                <a:effectLst/>
              </a:rPr>
              <a:t>First Level DFD (1st Level) of Social Networking Site shows how the system is divided into sub-systems (processes), each of which deals with one or more of the data flows to or from an external agent, and which together provide all of the functionality of the Social Networking Site system as a whole. It also identifies internal data stores of Social Network, Videos, Photos, Shares, Posts, Real time Chat that must be present in order for the Social Networking system to do its job and shows the flow of data between the various parts of Users, Posts, Videos, Social Network, Photos, Real time Chat of the system. DFD Level 1 provides a more detailed breakout of pieces of the 1st level DFD. You will highlight the main functionalities of Social Networking.</a:t>
            </a:r>
          </a:p>
          <a:p>
            <a:pPr marL="1257300" lvl="2" indent="-342900">
              <a:buFont typeface="Wingdings" panose="05000000000000000000" pitchFamily="2" charset="2"/>
              <a:buChar char="q"/>
            </a:pPr>
            <a:endParaRPr lang="en-US" dirty="0">
              <a:effectLst/>
            </a:endParaRPr>
          </a:p>
          <a:p>
            <a:pPr marL="1257300" lvl="2" indent="-342900">
              <a:buFont typeface="Wingdings" panose="05000000000000000000" pitchFamily="2" charset="2"/>
              <a:buChar char="q"/>
            </a:pPr>
            <a:r>
              <a:rPr lang="en-US" b="1" dirty="0">
                <a:effectLst/>
              </a:rPr>
              <a:t>Main entities and output of First Level DFD :</a:t>
            </a:r>
          </a:p>
          <a:p>
            <a:pPr marL="1714500" lvl="3" indent="-342900">
              <a:buFont typeface="+mj-lt"/>
              <a:buAutoNum type="arabicParenR"/>
            </a:pPr>
            <a:r>
              <a:rPr lang="en-US" sz="1400" dirty="0">
                <a:effectLst/>
              </a:rPr>
              <a:t>Processing admin’s records and generate report of all admins.</a:t>
            </a:r>
            <a:endParaRPr lang="en-US" sz="1000" dirty="0">
              <a:effectLst/>
            </a:endParaRPr>
          </a:p>
          <a:p>
            <a:pPr marL="1714500" lvl="3" indent="-342900">
              <a:buFont typeface="+mj-lt"/>
              <a:buAutoNum type="arabicParenR"/>
            </a:pPr>
            <a:r>
              <a:rPr lang="en-US" sz="1400" dirty="0">
                <a:effectLst/>
              </a:rPr>
              <a:t>Processing Users records and generate report of all Users.</a:t>
            </a:r>
            <a:endParaRPr lang="en-US" sz="1000" dirty="0">
              <a:effectLst/>
            </a:endParaRPr>
          </a:p>
          <a:p>
            <a:pPr marL="1714500" lvl="3" indent="-342900">
              <a:buFont typeface="+mj-lt"/>
              <a:buAutoNum type="arabicParenR"/>
            </a:pPr>
            <a:r>
              <a:rPr lang="en-US" sz="1400" dirty="0">
                <a:effectLst/>
              </a:rPr>
              <a:t>Processing Friends records and generate report of all Friends.</a:t>
            </a:r>
            <a:endParaRPr lang="en-US" sz="1000" dirty="0">
              <a:effectLst/>
            </a:endParaRPr>
          </a:p>
          <a:p>
            <a:pPr marL="1714500" lvl="3" indent="-342900">
              <a:buFont typeface="+mj-lt"/>
              <a:buAutoNum type="arabicParenR"/>
            </a:pPr>
            <a:r>
              <a:rPr lang="en-US" sz="1400" dirty="0">
                <a:effectLst/>
              </a:rPr>
              <a:t>Processing Photos records and generate report of all Photos.</a:t>
            </a:r>
            <a:endParaRPr lang="en-US" sz="1000" dirty="0">
              <a:effectLst/>
            </a:endParaRPr>
          </a:p>
          <a:p>
            <a:pPr marL="1714500" lvl="3" indent="-342900">
              <a:buFont typeface="+mj-lt"/>
              <a:buAutoNum type="arabicParenR"/>
            </a:pPr>
            <a:r>
              <a:rPr lang="en-US" sz="1400" dirty="0">
                <a:effectLst/>
              </a:rPr>
              <a:t>Processing Videos records and generate report of all Videos.</a:t>
            </a:r>
            <a:endParaRPr lang="en-US" sz="1000" dirty="0">
              <a:effectLst/>
            </a:endParaRPr>
          </a:p>
          <a:p>
            <a:pPr marL="1714500" lvl="3" indent="-342900">
              <a:buFont typeface="+mj-lt"/>
              <a:buAutoNum type="arabicParenR"/>
            </a:pPr>
            <a:r>
              <a:rPr lang="en-US" sz="1400" dirty="0">
                <a:effectLst/>
              </a:rPr>
              <a:t>Processing Real time Chat records and generate report of all Real time Chat.</a:t>
            </a:r>
          </a:p>
          <a:p>
            <a:pPr marL="1714500" lvl="3" indent="-342900">
              <a:buFont typeface="+mj-lt"/>
              <a:buAutoNum type="arabicParenR"/>
            </a:pPr>
            <a:r>
              <a:rPr lang="en-US" dirty="0">
                <a:effectLst/>
              </a:rPr>
              <a:t>Processing Social Network records and generate report of all Social Network.</a:t>
            </a:r>
            <a:endParaRPr lang="en-US" sz="1400" b="1" dirty="0">
              <a:effectLst/>
            </a:endParaRPr>
          </a:p>
          <a:p>
            <a:pPr lvl="6"/>
            <a:endParaRPr lang="en-US" dirty="0">
              <a:effectLst/>
            </a:endParaRPr>
          </a:p>
          <a:p>
            <a:pPr marL="2171700" lvl="4" indent="-342900">
              <a:buFont typeface="Wingdings" panose="05000000000000000000" pitchFamily="2" charset="2"/>
              <a:buChar char="q"/>
            </a:pPr>
            <a:endParaRPr lang="en-US" dirty="0">
              <a:effectLst/>
            </a:endParaRPr>
          </a:p>
          <a:p>
            <a:pPr marL="457200" lvl="0" indent="-457200" algn="l">
              <a:buFont typeface="+mj-lt"/>
              <a:buAutoNum type="arabicParenR"/>
            </a:pPr>
            <a:endParaRPr lang="en-US" dirty="0">
              <a:effectLst/>
            </a:endParaRPr>
          </a:p>
        </p:txBody>
      </p:sp>
    </p:spTree>
    <p:extLst>
      <p:ext uri="{BB962C8B-B14F-4D97-AF65-F5344CB8AC3E}">
        <p14:creationId xmlns:p14="http://schemas.microsoft.com/office/powerpoint/2010/main" val="41081535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circle(in)">
                                      <p:cBhvr>
                                        <p:cTn id="17" dur="20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circle(in)">
                                      <p:cBhvr>
                                        <p:cTn id="22" dur="20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ircle(in)">
                                      <p:cBhvr>
                                        <p:cTn id="37" dur="2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circle(in)">
                                      <p:cBhvr>
                                        <p:cTn id="42" dur="20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circle(in)">
                                      <p:cBhvr>
                                        <p:cTn id="4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 schematic&#10;&#10;Description automatically generated">
            <a:extLst>
              <a:ext uri="{FF2B5EF4-FFF2-40B4-BE49-F238E27FC236}">
                <a16:creationId xmlns:a16="http://schemas.microsoft.com/office/drawing/2014/main" id="{15467448-28E1-482C-A727-965B87D7F929}"/>
              </a:ext>
            </a:extLst>
          </p:cNvPr>
          <p:cNvPicPr>
            <a:picLocks noChangeAspect="1"/>
          </p:cNvPicPr>
          <p:nvPr/>
        </p:nvPicPr>
        <p:blipFill rotWithShape="1">
          <a:blip r:embed="rId2">
            <a:extLst>
              <a:ext uri="{28A0092B-C50C-407E-A947-70E740481C1C}">
                <a14:useLocalDpi xmlns:a14="http://schemas.microsoft.com/office/drawing/2010/main" val="0"/>
              </a:ext>
            </a:extLst>
          </a:blip>
          <a:srcRect l="533" t="1235" r="1334" b="461"/>
          <a:stretch/>
        </p:blipFill>
        <p:spPr bwMode="auto">
          <a:xfrm>
            <a:off x="2892567" y="397756"/>
            <a:ext cx="7010400" cy="6062488"/>
          </a:xfrm>
          <a:prstGeom prst="rect">
            <a:avLst/>
          </a:prstGeom>
          <a:ln>
            <a:solidFill>
              <a:schemeClr val="bg2">
                <a:lumMod val="75000"/>
              </a:schemeClr>
            </a:solidFill>
          </a:ln>
          <a:extLst>
            <a:ext uri="{53640926-AAD7-44D8-BBD7-CCE9431645EC}">
              <a14:shadowObscured xmlns:a14="http://schemas.microsoft.com/office/drawing/2010/main"/>
            </a:ext>
          </a:extLst>
        </p:spPr>
      </p:pic>
      <p:sp>
        <p:nvSpPr>
          <p:cNvPr id="7" name="Text Box 9">
            <a:extLst>
              <a:ext uri="{FF2B5EF4-FFF2-40B4-BE49-F238E27FC236}">
                <a16:creationId xmlns:a16="http://schemas.microsoft.com/office/drawing/2014/main" id="{EFAA4373-C33C-4F0E-8843-631D62B1381B}"/>
              </a:ext>
            </a:extLst>
          </p:cNvPr>
          <p:cNvSpPr txBox="1"/>
          <p:nvPr/>
        </p:nvSpPr>
        <p:spPr>
          <a:xfrm>
            <a:off x="4348065" y="6137029"/>
            <a:ext cx="3903928" cy="323215"/>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b="1"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First Level DFD of Social Networking</a:t>
            </a:r>
            <a:r>
              <a:rPr lang="en-US" sz="1400"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 </a:t>
            </a:r>
            <a:r>
              <a:rPr lang="en-US" sz="1400" b="1"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Site</a:t>
            </a:r>
            <a:endParaRPr lang="en-US" sz="1100"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835173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8DEDA4-EBE1-455B-AF03-DF5C4C3CD99E}"/>
              </a:ext>
            </a:extLst>
          </p:cNvPr>
          <p:cNvSpPr>
            <a:spLocks noGrp="1"/>
          </p:cNvSpPr>
          <p:nvPr>
            <p:ph type="body" idx="1"/>
          </p:nvPr>
        </p:nvSpPr>
        <p:spPr>
          <a:xfrm>
            <a:off x="0" y="0"/>
            <a:ext cx="12192000" cy="6849122"/>
          </a:xfrm>
        </p:spPr>
        <p:txBody>
          <a:bodyPr>
            <a:normAutofit/>
          </a:bodyPr>
          <a:lstStyle/>
          <a:p>
            <a:pPr marL="971550" lvl="1" indent="-514350">
              <a:buFont typeface="+mj-lt"/>
              <a:buAutoNum type="arabicParenR" startAt="3"/>
            </a:pPr>
            <a:r>
              <a:rPr lang="en-US" sz="2400" b="1" dirty="0">
                <a:effectLst/>
              </a:rPr>
              <a:t>Second Level Data flow Diagram of Social Networking Site : </a:t>
            </a:r>
            <a:r>
              <a:rPr lang="en-US" dirty="0">
                <a:effectLst/>
              </a:rPr>
              <a:t>DFD Level 2 then goes one step deeper into parts of Level 1 of Social Networking. It may require more functionalities of Social Networking to reach the necessary level of detail about the Social Networking functioning. First Level DFD (1st Level) of Social Networking Site shows how the system is divided into sub-systems (processes). The 2nd Level DFD contains more details of  Social Network, Videos, Photos, Shares, Posts, Real Time Chat, Friends, Users.</a:t>
            </a:r>
            <a:endParaRPr lang="en-US" sz="1400" dirty="0">
              <a:effectLst/>
            </a:endParaRPr>
          </a:p>
          <a:p>
            <a:pPr marL="1714500" lvl="3" indent="-342900">
              <a:buFont typeface="+mj-lt"/>
              <a:buAutoNum type="arabicParenR" startAt="3"/>
            </a:pPr>
            <a:endParaRPr lang="en-US" dirty="0">
              <a:effectLst/>
            </a:endParaRPr>
          </a:p>
          <a:p>
            <a:pPr marL="1714500" lvl="3" indent="-342900">
              <a:buFont typeface="Wingdings" panose="05000000000000000000" pitchFamily="2" charset="2"/>
              <a:buChar char="q"/>
            </a:pPr>
            <a:r>
              <a:rPr lang="en-US" b="1" dirty="0">
                <a:effectLst/>
              </a:rPr>
              <a:t>Low level functionalities of  Social Networking Site :</a:t>
            </a:r>
          </a:p>
          <a:p>
            <a:pPr marL="2171700" lvl="4" indent="-342900">
              <a:buFont typeface="Wingdings" panose="05000000000000000000" pitchFamily="2" charset="2"/>
              <a:buChar char="§"/>
            </a:pPr>
            <a:r>
              <a:rPr lang="en-US" dirty="0">
                <a:effectLst/>
              </a:rPr>
              <a:t>Admin logins to the system and manage all the functionalities of Social Networking Site.</a:t>
            </a:r>
            <a:endParaRPr lang="en-US" sz="1000" dirty="0">
              <a:effectLst/>
            </a:endParaRPr>
          </a:p>
          <a:p>
            <a:pPr marL="2171700" lvl="4" indent="-342900">
              <a:buFont typeface="Wingdings" panose="05000000000000000000" pitchFamily="2" charset="2"/>
              <a:buChar char="§"/>
            </a:pPr>
            <a:r>
              <a:rPr lang="en-US" dirty="0">
                <a:effectLst/>
              </a:rPr>
              <a:t>User logins to the system and manage functionalities of Social Networking Site.</a:t>
            </a:r>
            <a:endParaRPr lang="en-US" sz="1000" dirty="0">
              <a:effectLst/>
            </a:endParaRPr>
          </a:p>
          <a:p>
            <a:pPr marL="2171700" lvl="4" indent="-342900">
              <a:buFont typeface="Wingdings" panose="05000000000000000000" pitchFamily="2" charset="2"/>
              <a:buChar char="§"/>
            </a:pPr>
            <a:r>
              <a:rPr lang="en-US" dirty="0">
                <a:effectLst/>
              </a:rPr>
              <a:t>Admin can add, edit, delete and view the records of Users, Posts, Photos, Social Network.</a:t>
            </a:r>
            <a:endParaRPr lang="en-US" sz="1000" dirty="0">
              <a:effectLst/>
            </a:endParaRPr>
          </a:p>
          <a:p>
            <a:pPr marL="2171700" lvl="4" indent="-342900">
              <a:buFont typeface="Wingdings" panose="05000000000000000000" pitchFamily="2" charset="2"/>
              <a:buChar char="§"/>
            </a:pPr>
            <a:r>
              <a:rPr lang="en-US" dirty="0">
                <a:effectLst/>
              </a:rPr>
              <a:t>User can add, edit, delete and view the records of Posts, Photos, Videos. </a:t>
            </a:r>
            <a:endParaRPr lang="en-US" sz="1000" dirty="0">
              <a:effectLst/>
            </a:endParaRPr>
          </a:p>
          <a:p>
            <a:pPr marL="2171700" lvl="4" indent="-342900">
              <a:buFont typeface="Wingdings" panose="05000000000000000000" pitchFamily="2" charset="2"/>
              <a:buChar char="§"/>
            </a:pPr>
            <a:r>
              <a:rPr lang="en-US" dirty="0">
                <a:effectLst/>
              </a:rPr>
              <a:t>Admin can manage all the details of Friends, Shares, Videos.</a:t>
            </a:r>
            <a:endParaRPr lang="en-US" sz="1000" dirty="0">
              <a:effectLst/>
            </a:endParaRPr>
          </a:p>
          <a:p>
            <a:pPr marL="2171700" lvl="4" indent="-342900">
              <a:buFont typeface="Wingdings" panose="05000000000000000000" pitchFamily="2" charset="2"/>
              <a:buChar char="§"/>
            </a:pPr>
            <a:r>
              <a:rPr lang="en-US" dirty="0">
                <a:effectLst/>
              </a:rPr>
              <a:t>Admin can also generate reports of Users, Friends, Posts, Shares, Photos, Videos.</a:t>
            </a:r>
            <a:endParaRPr lang="en-US" sz="1000" dirty="0">
              <a:effectLst/>
            </a:endParaRPr>
          </a:p>
          <a:p>
            <a:pPr marL="2171700" lvl="4" indent="-342900">
              <a:buFont typeface="Wingdings" panose="05000000000000000000" pitchFamily="2" charset="2"/>
              <a:buChar char="§"/>
            </a:pPr>
            <a:r>
              <a:rPr lang="en-US" dirty="0">
                <a:effectLst/>
              </a:rPr>
              <a:t>Admin can apply different level of filters on report of  Users, Shares, Photos.</a:t>
            </a:r>
            <a:endParaRPr lang="en-US" sz="1000" dirty="0">
              <a:effectLst/>
            </a:endParaRPr>
          </a:p>
          <a:p>
            <a:pPr marL="2171700" lvl="4" indent="-342900">
              <a:buFont typeface="Wingdings" panose="05000000000000000000" pitchFamily="2" charset="2"/>
              <a:buChar char="§"/>
            </a:pPr>
            <a:r>
              <a:rPr lang="en-US" dirty="0">
                <a:effectLst/>
              </a:rPr>
              <a:t>Admin can track the detailed information of  Friends, Posts, Shares, Photos.</a:t>
            </a:r>
            <a:endParaRPr lang="en-US" sz="1000" dirty="0">
              <a:effectLst/>
            </a:endParaRPr>
          </a:p>
          <a:p>
            <a:pPr marL="2171700" lvl="4" indent="-342900">
              <a:buFont typeface="Wingdings" panose="05000000000000000000" pitchFamily="2" charset="2"/>
              <a:buChar char="§"/>
            </a:pPr>
            <a:r>
              <a:rPr lang="en-US" dirty="0">
                <a:effectLst/>
              </a:rPr>
              <a:t>User can send, delete, view  the records of Real time Chat.</a:t>
            </a:r>
            <a:endParaRPr lang="en-US" sz="1000" dirty="0">
              <a:effectLst/>
            </a:endParaRPr>
          </a:p>
          <a:p>
            <a:pPr marL="2171700" lvl="4" indent="-342900">
              <a:buFont typeface="Wingdings" panose="05000000000000000000" pitchFamily="2" charset="2"/>
              <a:buChar char="§"/>
            </a:pPr>
            <a:r>
              <a:rPr lang="en-US" dirty="0">
                <a:effectLst/>
              </a:rPr>
              <a:t>Admin can send, delete and view the records of Real time Chat.</a:t>
            </a:r>
          </a:p>
          <a:p>
            <a:pPr marL="457200" lvl="0" indent="-457200" algn="l">
              <a:buFont typeface="+mj-lt"/>
              <a:buAutoNum type="arabicParenR"/>
            </a:pPr>
            <a:endParaRPr lang="en-US" dirty="0">
              <a:effectLst/>
            </a:endParaRPr>
          </a:p>
        </p:txBody>
      </p:sp>
    </p:spTree>
    <p:extLst>
      <p:ext uri="{BB962C8B-B14F-4D97-AF65-F5344CB8AC3E}">
        <p14:creationId xmlns:p14="http://schemas.microsoft.com/office/powerpoint/2010/main" val="21211658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ircle(in)">
                                      <p:cBhvr>
                                        <p:cTn id="12" dur="2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ircle(in)">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circle(in)">
                                      <p:cBhvr>
                                        <p:cTn id="32" dur="2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circle(in)">
                                      <p:cBhvr>
                                        <p:cTn id="37" dur="20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circle(in)">
                                      <p:cBhvr>
                                        <p:cTn id="42" dur="20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circle(in)">
                                      <p:cBhvr>
                                        <p:cTn id="47" dur="20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circle(in)">
                                      <p:cBhvr>
                                        <p:cTn id="52" dur="20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circle(in)">
                                      <p:cBhvr>
                                        <p:cTn id="57"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EFA3E07D-7AE3-40B7-8487-6B410BA9379E}"/>
              </a:ext>
            </a:extLst>
          </p:cNvPr>
          <p:cNvPicPr>
            <a:picLocks noChangeAspect="1"/>
          </p:cNvPicPr>
          <p:nvPr/>
        </p:nvPicPr>
        <p:blipFill rotWithShape="1">
          <a:blip r:embed="rId2">
            <a:extLst>
              <a:ext uri="{28A0092B-C50C-407E-A947-70E740481C1C}">
                <a14:useLocalDpi xmlns:a14="http://schemas.microsoft.com/office/drawing/2010/main" val="0"/>
              </a:ext>
            </a:extLst>
          </a:blip>
          <a:srcRect l="747" t="1619" r="693" b="-212"/>
          <a:stretch/>
        </p:blipFill>
        <p:spPr bwMode="auto">
          <a:xfrm>
            <a:off x="873967" y="333261"/>
            <a:ext cx="10444066" cy="6191478"/>
          </a:xfrm>
          <a:prstGeom prst="rect">
            <a:avLst/>
          </a:prstGeom>
          <a:ln>
            <a:solidFill>
              <a:schemeClr val="bg2">
                <a:lumMod val="75000"/>
              </a:schemeClr>
            </a:solidFill>
          </a:ln>
          <a:extLst>
            <a:ext uri="{53640926-AAD7-44D8-BBD7-CCE9431645EC}">
              <a14:shadowObscured xmlns:a14="http://schemas.microsoft.com/office/drawing/2010/main"/>
            </a:ext>
          </a:extLst>
        </p:spPr>
      </p:pic>
      <p:sp>
        <p:nvSpPr>
          <p:cNvPr id="5" name="Text Box 13">
            <a:extLst>
              <a:ext uri="{FF2B5EF4-FFF2-40B4-BE49-F238E27FC236}">
                <a16:creationId xmlns:a16="http://schemas.microsoft.com/office/drawing/2014/main" id="{14400186-F6CE-4709-BBD6-76B5B85E7A9D}"/>
              </a:ext>
            </a:extLst>
          </p:cNvPr>
          <p:cNvSpPr txBox="1"/>
          <p:nvPr/>
        </p:nvSpPr>
        <p:spPr>
          <a:xfrm>
            <a:off x="1072018" y="4268410"/>
            <a:ext cx="4087811" cy="312921"/>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b="1"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Second Level DFD of Social Networking</a:t>
            </a:r>
            <a:r>
              <a:rPr lang="en-US" sz="1400"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 </a:t>
            </a:r>
            <a:r>
              <a:rPr lang="en-US" sz="1400" b="1"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Site</a:t>
            </a:r>
            <a:endParaRPr lang="en-US" sz="1100"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6088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50C6-D0AC-43A0-880B-1CB5607F0A9E}"/>
              </a:ext>
            </a:extLst>
          </p:cNvPr>
          <p:cNvSpPr>
            <a:spLocks noGrp="1"/>
          </p:cNvSpPr>
          <p:nvPr>
            <p:ph type="title"/>
          </p:nvPr>
        </p:nvSpPr>
        <p:spPr>
          <a:xfrm>
            <a:off x="838200" y="57701"/>
            <a:ext cx="10515600" cy="591057"/>
          </a:xfrm>
        </p:spPr>
        <p:txBody>
          <a:bodyPr>
            <a:normAutofit/>
          </a:bodyPr>
          <a:lstStyle/>
          <a:p>
            <a:r>
              <a:rPr lang="en-GB" sz="3200" u="sng" dirty="0"/>
              <a:t>ER-Diagram</a:t>
            </a:r>
            <a:endParaRPr lang="en-IN" sz="3200" u="sng" dirty="0"/>
          </a:p>
        </p:txBody>
      </p:sp>
      <p:sp>
        <p:nvSpPr>
          <p:cNvPr id="3" name="Text Placeholder 2">
            <a:extLst>
              <a:ext uri="{FF2B5EF4-FFF2-40B4-BE49-F238E27FC236}">
                <a16:creationId xmlns:a16="http://schemas.microsoft.com/office/drawing/2014/main" id="{118DEDA4-EBE1-455B-AF03-DF5C4C3CD99E}"/>
              </a:ext>
            </a:extLst>
          </p:cNvPr>
          <p:cNvSpPr>
            <a:spLocks noGrp="1"/>
          </p:cNvSpPr>
          <p:nvPr>
            <p:ph type="body" idx="1"/>
          </p:nvPr>
        </p:nvSpPr>
        <p:spPr>
          <a:xfrm>
            <a:off x="0" y="648758"/>
            <a:ext cx="12192000" cy="6200364"/>
          </a:xfrm>
        </p:spPr>
        <p:txBody>
          <a:bodyPr>
            <a:normAutofit/>
          </a:bodyPr>
          <a:lstStyle/>
          <a:p>
            <a:pPr lvl="0" algn="just"/>
            <a:r>
              <a:rPr lang="en-US" b="1" u="sng" dirty="0">
                <a:effectLst/>
              </a:rPr>
              <a:t>Definition of ER-Diagram</a:t>
            </a:r>
            <a:r>
              <a:rPr lang="en-US" b="1" dirty="0">
                <a:effectLst/>
              </a:rPr>
              <a:t> : </a:t>
            </a:r>
            <a:r>
              <a:rPr lang="en-US" dirty="0">
                <a:effectLst/>
              </a:rPr>
              <a:t>ER-modeling is a data modeling method used in software engineering to produce a conceptual data model of an information system. Diagrams created using this ER-modeling method are called </a:t>
            </a:r>
            <a:r>
              <a:rPr lang="en-US" b="1" dirty="0">
                <a:effectLst/>
              </a:rPr>
              <a:t>Entity Relationship Diagram</a:t>
            </a:r>
            <a:r>
              <a:rPr lang="en-US" dirty="0">
                <a:effectLst/>
              </a:rPr>
              <a:t> or </a:t>
            </a:r>
            <a:r>
              <a:rPr lang="en-US" b="1" dirty="0">
                <a:effectLst/>
              </a:rPr>
              <a:t>ER-Diagram</a:t>
            </a:r>
            <a:r>
              <a:rPr lang="en-US" dirty="0">
                <a:effectLst/>
              </a:rPr>
              <a:t>.</a:t>
            </a:r>
          </a:p>
          <a:p>
            <a:pPr marL="285750" indent="-285750" algn="l">
              <a:buFont typeface="Wingdings" panose="05000000000000000000" pitchFamily="2" charset="2"/>
              <a:buChar char="Ø"/>
            </a:pPr>
            <a:r>
              <a:rPr lang="en-US" b="1" u="sng" dirty="0">
                <a:effectLst/>
              </a:rPr>
              <a:t>ER-Diagram of Social Networking Site</a:t>
            </a:r>
            <a:r>
              <a:rPr lang="en-US" b="1" dirty="0">
                <a:effectLst/>
              </a:rPr>
              <a:t> : </a:t>
            </a:r>
            <a:r>
              <a:rPr lang="en-US" sz="2000" dirty="0">
                <a:effectLst/>
              </a:rPr>
              <a:t>This ER (Entity Relationship) Diagram represents the model of Social Networking Site Entity. The entity-relationship diagram of Social Networking Site shows all the visual instrument of database tables and the relations between Friends, Shares, Users, Videos, chat etc. It used structure data and to define the relationships between structured data groups of Social Networking Site functionalities. The main entities of the Social Networking Site are Users, Friends, Posts, Shares, Photos, Videos and real time chat.</a:t>
            </a:r>
            <a:endParaRPr lang="en-US" dirty="0">
              <a:effectLst/>
            </a:endParaRPr>
          </a:p>
        </p:txBody>
      </p:sp>
    </p:spTree>
    <p:extLst>
      <p:ext uri="{BB962C8B-B14F-4D97-AF65-F5344CB8AC3E}">
        <p14:creationId xmlns:p14="http://schemas.microsoft.com/office/powerpoint/2010/main" val="12308987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0DAC-BFFE-48F9-89EE-902952EB61EA}"/>
              </a:ext>
            </a:extLst>
          </p:cNvPr>
          <p:cNvSpPr>
            <a:spLocks noGrp="1"/>
          </p:cNvSpPr>
          <p:nvPr>
            <p:ph type="ctrTitle"/>
          </p:nvPr>
        </p:nvSpPr>
        <p:spPr>
          <a:xfrm>
            <a:off x="159798" y="79898"/>
            <a:ext cx="11878322" cy="563376"/>
          </a:xfrm>
        </p:spPr>
        <p:txBody>
          <a:bodyPr>
            <a:normAutofit/>
          </a:bodyPr>
          <a:lstStyle/>
          <a:p>
            <a:r>
              <a:rPr lang="en-GB" sz="3200" u="sng" cap="none" dirty="0">
                <a:effectLst/>
              </a:rPr>
              <a:t>CERTIFICATE</a:t>
            </a:r>
            <a:endParaRPr lang="en-IN" sz="3200" u="sng" cap="none" dirty="0">
              <a:effectLst/>
            </a:endParaRPr>
          </a:p>
        </p:txBody>
      </p:sp>
      <p:sp>
        <p:nvSpPr>
          <p:cNvPr id="3" name="Subtitle 2">
            <a:extLst>
              <a:ext uri="{FF2B5EF4-FFF2-40B4-BE49-F238E27FC236}">
                <a16:creationId xmlns:a16="http://schemas.microsoft.com/office/drawing/2014/main" id="{F1CC9405-7ACE-43B9-BC78-298F043BDCAA}"/>
              </a:ext>
            </a:extLst>
          </p:cNvPr>
          <p:cNvSpPr>
            <a:spLocks noGrp="1"/>
          </p:cNvSpPr>
          <p:nvPr>
            <p:ph type="subTitle" idx="1"/>
          </p:nvPr>
        </p:nvSpPr>
        <p:spPr>
          <a:xfrm>
            <a:off x="0" y="643273"/>
            <a:ext cx="12192000" cy="6214727"/>
          </a:xfrm>
        </p:spPr>
        <p:txBody>
          <a:bodyPr>
            <a:normAutofit lnSpcReduction="10000"/>
          </a:bodyPr>
          <a:lstStyle/>
          <a:p>
            <a:pPr algn="just"/>
            <a:r>
              <a:rPr lang="en-US" sz="1800" dirty="0"/>
              <a:t>This is to clarify that this project “Social Networking site” is Bonafede record of Final Year Project work done by </a:t>
            </a:r>
          </a:p>
          <a:p>
            <a:pPr marL="457200" lvl="0" indent="-457200" algn="l" fontAlgn="base">
              <a:lnSpc>
                <a:spcPct val="100000"/>
              </a:lnSpc>
              <a:buFont typeface="+mj-lt"/>
              <a:buAutoNum type="arabicPeriod"/>
            </a:pPr>
            <a:r>
              <a:rPr lang="en-US" sz="1400" dirty="0">
                <a:effectLst/>
              </a:rPr>
              <a:t>Sayandeep Barai (12500118033) </a:t>
            </a:r>
          </a:p>
          <a:p>
            <a:pPr marL="457200" lvl="0" indent="-457200" algn="l" fontAlgn="base">
              <a:lnSpc>
                <a:spcPct val="100000"/>
              </a:lnSpc>
              <a:buFont typeface="+mj-lt"/>
              <a:buAutoNum type="arabicPeriod"/>
            </a:pPr>
            <a:r>
              <a:rPr lang="en-US" sz="1400" dirty="0">
                <a:effectLst/>
              </a:rPr>
              <a:t>Tathagata Bandyopadhyay (12500118007) </a:t>
            </a:r>
          </a:p>
          <a:p>
            <a:pPr marL="457200" lvl="0" indent="-457200" algn="l" fontAlgn="base">
              <a:lnSpc>
                <a:spcPct val="100000"/>
              </a:lnSpc>
              <a:buFont typeface="+mj-lt"/>
              <a:buAutoNum type="arabicPeriod"/>
            </a:pPr>
            <a:r>
              <a:rPr lang="en-US" sz="1400" dirty="0">
                <a:effectLst/>
              </a:rPr>
              <a:t>Pranab Pal (12500118061) </a:t>
            </a:r>
          </a:p>
          <a:p>
            <a:pPr algn="l" fontAlgn="base">
              <a:lnSpc>
                <a:spcPct val="100000"/>
              </a:lnSpc>
            </a:pPr>
            <a:r>
              <a:rPr lang="en-US" sz="1600" dirty="0">
                <a:effectLst/>
              </a:rPr>
              <a:t>This is submitted in partial fulfilment for the requirement of the degree of Bachelor of  Technology in Computer Science &amp; Engineering at Bengal College of Engineering &amp; Technology affiliated to Maulana Abul Kalam Azad university of Technology, West Bengal. </a:t>
            </a:r>
          </a:p>
          <a:p>
            <a:endParaRPr lang="en-US" sz="1600" dirty="0">
              <a:effectLst/>
            </a:endParaRPr>
          </a:p>
          <a:p>
            <a:r>
              <a:rPr lang="en-US" sz="1600" dirty="0">
                <a:effectLst/>
              </a:rPr>
              <a:t>_____________________	</a:t>
            </a:r>
            <a:r>
              <a:rPr lang="en-US" sz="1400" dirty="0">
                <a:effectLst/>
              </a:rPr>
              <a:t> _____________________	 _____________________</a:t>
            </a:r>
          </a:p>
          <a:p>
            <a:pPr algn="just"/>
            <a:endParaRPr lang="en-IN" sz="1500" dirty="0"/>
          </a:p>
          <a:p>
            <a:pPr algn="just"/>
            <a:endParaRPr lang="en-IN" sz="1500" dirty="0"/>
          </a:p>
          <a:p>
            <a:pPr algn="just"/>
            <a:endParaRPr lang="en-IN" sz="1500" dirty="0"/>
          </a:p>
          <a:p>
            <a:pPr algn="just"/>
            <a:endParaRPr lang="en-IN" sz="1500" dirty="0"/>
          </a:p>
          <a:p>
            <a:pPr algn="just"/>
            <a:endParaRPr lang="en-IN" sz="1500" dirty="0"/>
          </a:p>
          <a:p>
            <a:pPr algn="just"/>
            <a:endParaRPr lang="en-IN" sz="1500" dirty="0"/>
          </a:p>
          <a:p>
            <a:r>
              <a:rPr lang="en-US" sz="2000" b="1" dirty="0">
                <a:effectLst/>
              </a:rPr>
              <a:t>BENGAL COLLEGE OF ENGINEERING &amp; TECHNOLOGY</a:t>
            </a:r>
            <a:endParaRPr lang="en-US" sz="2000" dirty="0">
              <a:effectLst/>
            </a:endParaRPr>
          </a:p>
          <a:p>
            <a:r>
              <a:rPr lang="en-US" sz="2000" b="1" dirty="0">
                <a:effectLst/>
              </a:rPr>
              <a:t>DURGAPUR-713212</a:t>
            </a:r>
            <a:endParaRPr lang="en-US" sz="2000" dirty="0">
              <a:effectLst/>
            </a:endParaRPr>
          </a:p>
          <a:p>
            <a:pPr algn="just"/>
            <a:endParaRPr lang="en-IN" sz="1500" dirty="0"/>
          </a:p>
        </p:txBody>
      </p:sp>
      <p:sp>
        <p:nvSpPr>
          <p:cNvPr id="9" name="TextBox 8">
            <a:extLst>
              <a:ext uri="{FF2B5EF4-FFF2-40B4-BE49-F238E27FC236}">
                <a16:creationId xmlns:a16="http://schemas.microsoft.com/office/drawing/2014/main" id="{F12C082E-4B7C-4D1C-BDF0-CFC04F2204FC}"/>
              </a:ext>
            </a:extLst>
          </p:cNvPr>
          <p:cNvSpPr txBox="1"/>
          <p:nvPr/>
        </p:nvSpPr>
        <p:spPr>
          <a:xfrm>
            <a:off x="2248677" y="3676261"/>
            <a:ext cx="2472612" cy="646331"/>
          </a:xfrm>
          <a:prstGeom prst="rect">
            <a:avLst/>
          </a:prstGeom>
          <a:noFill/>
        </p:spPr>
        <p:txBody>
          <a:bodyPr wrap="square" rtlCol="0">
            <a:spAutoFit/>
          </a:bodyPr>
          <a:lstStyle/>
          <a:p>
            <a:pPr algn="ctr"/>
            <a:r>
              <a:rPr lang="en-US" sz="1200" b="1" dirty="0">
                <a:effectLst/>
              </a:rPr>
              <a:t>Prof. (Dr.) P.K. Prasad</a:t>
            </a:r>
          </a:p>
          <a:p>
            <a:pPr algn="ctr"/>
            <a:r>
              <a:rPr lang="en-US" sz="1200" b="1" dirty="0">
                <a:effectLst/>
              </a:rPr>
              <a:t>Principal</a:t>
            </a:r>
          </a:p>
          <a:p>
            <a:pPr algn="ctr"/>
            <a:r>
              <a:rPr lang="en-US" sz="1200" b="1" dirty="0">
                <a:effectLst/>
              </a:rPr>
              <a:t>BCET, Durgapur</a:t>
            </a:r>
            <a:endParaRPr lang="en-US" sz="1200" b="1" dirty="0"/>
          </a:p>
        </p:txBody>
      </p:sp>
      <p:sp>
        <p:nvSpPr>
          <p:cNvPr id="10" name="TextBox 9">
            <a:extLst>
              <a:ext uri="{FF2B5EF4-FFF2-40B4-BE49-F238E27FC236}">
                <a16:creationId xmlns:a16="http://schemas.microsoft.com/office/drawing/2014/main" id="{319AA41A-DD22-4819-9B0C-4513520CDE2E}"/>
              </a:ext>
            </a:extLst>
          </p:cNvPr>
          <p:cNvSpPr txBox="1"/>
          <p:nvPr/>
        </p:nvSpPr>
        <p:spPr>
          <a:xfrm>
            <a:off x="4859694" y="3676261"/>
            <a:ext cx="2472612" cy="646331"/>
          </a:xfrm>
          <a:prstGeom prst="rect">
            <a:avLst/>
          </a:prstGeom>
          <a:noFill/>
        </p:spPr>
        <p:txBody>
          <a:bodyPr wrap="square" rtlCol="0">
            <a:spAutoFit/>
          </a:bodyPr>
          <a:lstStyle/>
          <a:p>
            <a:pPr algn="ctr"/>
            <a:r>
              <a:rPr lang="en-US" sz="1200" b="1" dirty="0">
                <a:effectLst/>
              </a:rPr>
              <a:t>Prof. Sk. Abdul Rahim </a:t>
            </a:r>
          </a:p>
          <a:p>
            <a:pPr algn="ctr"/>
            <a:r>
              <a:rPr lang="en-US" sz="1200" b="1" dirty="0">
                <a:effectLst/>
              </a:rPr>
              <a:t>HOD (C.S.E Dept) </a:t>
            </a:r>
          </a:p>
          <a:p>
            <a:pPr algn="ctr"/>
            <a:r>
              <a:rPr lang="en-US" sz="1200" b="1" dirty="0">
                <a:effectLst/>
              </a:rPr>
              <a:t>BCET, Durgapur</a:t>
            </a:r>
            <a:endParaRPr lang="en-US" sz="1200" b="1" dirty="0"/>
          </a:p>
        </p:txBody>
      </p:sp>
      <p:sp>
        <p:nvSpPr>
          <p:cNvPr id="11" name="TextBox 10">
            <a:extLst>
              <a:ext uri="{FF2B5EF4-FFF2-40B4-BE49-F238E27FC236}">
                <a16:creationId xmlns:a16="http://schemas.microsoft.com/office/drawing/2014/main" id="{93A2CA8F-8960-455F-82D4-A2F524E0A415}"/>
              </a:ext>
            </a:extLst>
          </p:cNvPr>
          <p:cNvSpPr txBox="1"/>
          <p:nvPr/>
        </p:nvSpPr>
        <p:spPr>
          <a:xfrm>
            <a:off x="7616891" y="3676261"/>
            <a:ext cx="2472612" cy="646331"/>
          </a:xfrm>
          <a:prstGeom prst="rect">
            <a:avLst/>
          </a:prstGeom>
          <a:noFill/>
        </p:spPr>
        <p:txBody>
          <a:bodyPr wrap="square" rtlCol="0">
            <a:spAutoFit/>
          </a:bodyPr>
          <a:lstStyle/>
          <a:p>
            <a:pPr algn="ctr"/>
            <a:r>
              <a:rPr lang="en-US" sz="1200" b="1" dirty="0">
                <a:effectLst/>
              </a:rPr>
              <a:t>Partha Pratim Pal </a:t>
            </a:r>
          </a:p>
          <a:p>
            <a:pPr algn="ctr"/>
            <a:r>
              <a:rPr lang="en-US" sz="1200" b="1" dirty="0">
                <a:effectLst/>
              </a:rPr>
              <a:t>Asst. Professor(CSE) </a:t>
            </a:r>
          </a:p>
          <a:p>
            <a:pPr algn="ctr"/>
            <a:r>
              <a:rPr lang="en-US" sz="1200" b="1" dirty="0">
                <a:effectLst/>
              </a:rPr>
              <a:t>BCET, Durgapur</a:t>
            </a:r>
            <a:endParaRPr lang="en-US" sz="1200" b="1" dirty="0"/>
          </a:p>
        </p:txBody>
      </p:sp>
      <p:pic>
        <p:nvPicPr>
          <p:cNvPr id="12" name="Picture 11" descr="A picture containing food, room&#10;&#10;Description automatically generated">
            <a:extLst>
              <a:ext uri="{FF2B5EF4-FFF2-40B4-BE49-F238E27FC236}">
                <a16:creationId xmlns:a16="http://schemas.microsoft.com/office/drawing/2014/main" id="{77631D9F-6774-458D-8F60-555DF49664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4343" y="4513846"/>
            <a:ext cx="1023313" cy="1068379"/>
          </a:xfrm>
          <a:prstGeom prst="roundRect">
            <a:avLst>
              <a:gd name="adj" fmla="val 30792"/>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8032216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ircle(in)">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animEffect transition="in" filter="circle(in)">
                                      <p:cBhvr>
                                        <p:cTn id="37" dur="2000"/>
                                        <p:tgtEl>
                                          <p:spTgt spid="3">
                                            <p:txEl>
                                              <p:pRg st="13" end="1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circle(in)">
                                      <p:cBhvr>
                                        <p:cTn id="42" dur="2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AB437BC7-4F6D-4164-A366-0DFA7E6C6988}"/>
              </a:ext>
            </a:extLst>
          </p:cNvPr>
          <p:cNvPicPr>
            <a:picLocks noChangeAspect="1"/>
          </p:cNvPicPr>
          <p:nvPr/>
        </p:nvPicPr>
        <p:blipFill rotWithShape="1">
          <a:blip r:embed="rId2">
            <a:extLst>
              <a:ext uri="{28A0092B-C50C-407E-A947-70E740481C1C}">
                <a14:useLocalDpi xmlns:a14="http://schemas.microsoft.com/office/drawing/2010/main" val="0"/>
              </a:ext>
            </a:extLst>
          </a:blip>
          <a:srcRect l="1707" t="-1" r="906" b="-231"/>
          <a:stretch/>
        </p:blipFill>
        <p:spPr bwMode="auto">
          <a:xfrm>
            <a:off x="1900270" y="85734"/>
            <a:ext cx="8298154" cy="6686532"/>
          </a:xfrm>
          <a:prstGeom prst="rect">
            <a:avLst/>
          </a:prstGeom>
          <a:ln>
            <a:solidFill>
              <a:schemeClr val="bg2">
                <a:lumMod val="75000"/>
              </a:schemeClr>
            </a:solidFill>
          </a:ln>
          <a:extLst>
            <a:ext uri="{53640926-AAD7-44D8-BBD7-CCE9431645EC}">
              <a14:shadowObscured xmlns:a14="http://schemas.microsoft.com/office/drawing/2010/main"/>
            </a:ext>
          </a:extLst>
        </p:spPr>
      </p:pic>
      <p:sp>
        <p:nvSpPr>
          <p:cNvPr id="7" name="Text Box 15">
            <a:extLst>
              <a:ext uri="{FF2B5EF4-FFF2-40B4-BE49-F238E27FC236}">
                <a16:creationId xmlns:a16="http://schemas.microsoft.com/office/drawing/2014/main" id="{ACE191C1-40BF-4477-B030-B6F8F6405A91}"/>
              </a:ext>
            </a:extLst>
          </p:cNvPr>
          <p:cNvSpPr txBox="1"/>
          <p:nvPr/>
        </p:nvSpPr>
        <p:spPr>
          <a:xfrm>
            <a:off x="5458472" y="5926351"/>
            <a:ext cx="4077413" cy="323215"/>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b="1"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ER-Diagram of Social Networking</a:t>
            </a:r>
            <a:r>
              <a:rPr lang="en-US" sz="1400"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 </a:t>
            </a:r>
            <a:r>
              <a:rPr lang="en-US" sz="1400" b="1"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Site</a:t>
            </a:r>
            <a:endParaRPr lang="en-US" sz="1100"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141694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50C6-D0AC-43A0-880B-1CB5607F0A9E}"/>
              </a:ext>
            </a:extLst>
          </p:cNvPr>
          <p:cNvSpPr>
            <a:spLocks noGrp="1"/>
          </p:cNvSpPr>
          <p:nvPr>
            <p:ph type="title"/>
          </p:nvPr>
        </p:nvSpPr>
        <p:spPr>
          <a:xfrm>
            <a:off x="838200" y="57701"/>
            <a:ext cx="10515600" cy="591057"/>
          </a:xfrm>
        </p:spPr>
        <p:txBody>
          <a:bodyPr>
            <a:normAutofit/>
          </a:bodyPr>
          <a:lstStyle/>
          <a:p>
            <a:r>
              <a:rPr lang="en-GB" sz="3200" u="sng" dirty="0"/>
              <a:t>UML (Unified Modelling Language)</a:t>
            </a:r>
            <a:endParaRPr lang="en-IN" sz="3200" u="sng" dirty="0"/>
          </a:p>
        </p:txBody>
      </p:sp>
      <p:sp>
        <p:nvSpPr>
          <p:cNvPr id="3" name="Text Placeholder 2">
            <a:extLst>
              <a:ext uri="{FF2B5EF4-FFF2-40B4-BE49-F238E27FC236}">
                <a16:creationId xmlns:a16="http://schemas.microsoft.com/office/drawing/2014/main" id="{118DEDA4-EBE1-455B-AF03-DF5C4C3CD99E}"/>
              </a:ext>
            </a:extLst>
          </p:cNvPr>
          <p:cNvSpPr>
            <a:spLocks noGrp="1"/>
          </p:cNvSpPr>
          <p:nvPr>
            <p:ph type="body" idx="1"/>
          </p:nvPr>
        </p:nvSpPr>
        <p:spPr>
          <a:xfrm>
            <a:off x="0" y="648758"/>
            <a:ext cx="12192000" cy="6200364"/>
          </a:xfrm>
        </p:spPr>
        <p:txBody>
          <a:bodyPr>
            <a:normAutofit/>
          </a:bodyPr>
          <a:lstStyle/>
          <a:p>
            <a:pPr lvl="0" algn="just"/>
            <a:r>
              <a:rPr lang="en-US" dirty="0">
                <a:effectLst/>
              </a:rPr>
              <a:t>UML, short for Unified Modelling Language, is a standardized modelling language consisting of an integrated set of diagrams, developed to help system and software developers for specifying, visualizing, constructing, and documenting the artifacts of software systems, as well as for business modelling and other non-software systems. The UML represents a collection of best engineering practices that have proven successful in the modelling of large and complex systems. The UML is a very important part of developing object-oriented software and the software development process. The UML uses mostly graphical notations to express the design of software projects. Using the UML helps project teams communicate, explore potential designs, and validate the architectural design of the software.</a:t>
            </a:r>
          </a:p>
        </p:txBody>
      </p:sp>
    </p:spTree>
    <p:extLst>
      <p:ext uri="{BB962C8B-B14F-4D97-AF65-F5344CB8AC3E}">
        <p14:creationId xmlns:p14="http://schemas.microsoft.com/office/powerpoint/2010/main" val="1795946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A0B12D28-9DAD-420E-B457-6670FA0F606A}"/>
              </a:ext>
            </a:extLst>
          </p:cNvPr>
          <p:cNvPicPr>
            <a:picLocks noChangeAspect="1"/>
          </p:cNvPicPr>
          <p:nvPr/>
        </p:nvPicPr>
        <p:blipFill rotWithShape="1">
          <a:blip r:embed="rId2">
            <a:extLst>
              <a:ext uri="{28A0092B-C50C-407E-A947-70E740481C1C}">
                <a14:useLocalDpi xmlns:a14="http://schemas.microsoft.com/office/drawing/2010/main" val="0"/>
              </a:ext>
            </a:extLst>
          </a:blip>
          <a:srcRect l="2796" t="-539" r="2258" b="-581"/>
          <a:stretch/>
        </p:blipFill>
        <p:spPr bwMode="auto">
          <a:xfrm>
            <a:off x="866868" y="293914"/>
            <a:ext cx="10458264" cy="6270172"/>
          </a:xfrm>
          <a:prstGeom prst="rect">
            <a:avLst/>
          </a:prstGeom>
          <a:ln>
            <a:solidFill>
              <a:schemeClr val="bg2">
                <a:lumMod val="50000"/>
              </a:schemeClr>
            </a:solidFill>
          </a:ln>
          <a:extLst>
            <a:ext uri="{53640926-AAD7-44D8-BBD7-CCE9431645EC}">
              <a14:shadowObscured xmlns:a14="http://schemas.microsoft.com/office/drawing/2010/main"/>
            </a:ext>
          </a:extLst>
        </p:spPr>
      </p:pic>
      <p:sp>
        <p:nvSpPr>
          <p:cNvPr id="5" name="Text Box 12">
            <a:extLst>
              <a:ext uri="{FF2B5EF4-FFF2-40B4-BE49-F238E27FC236}">
                <a16:creationId xmlns:a16="http://schemas.microsoft.com/office/drawing/2014/main" id="{3CBBF0B2-58AC-4B95-9C4A-1C74AFE5CCBF}"/>
              </a:ext>
            </a:extLst>
          </p:cNvPr>
          <p:cNvSpPr txBox="1"/>
          <p:nvPr/>
        </p:nvSpPr>
        <p:spPr>
          <a:xfrm>
            <a:off x="1130028" y="5750081"/>
            <a:ext cx="3983148" cy="323215"/>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b="1"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UML Diagram of Social Networking</a:t>
            </a:r>
            <a:r>
              <a:rPr lang="en-US" sz="1400"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 </a:t>
            </a:r>
            <a:r>
              <a:rPr lang="en-US" sz="1400" b="1"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Site</a:t>
            </a:r>
            <a:endParaRPr lang="en-US" sz="1100"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913029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50C6-D0AC-43A0-880B-1CB5607F0A9E}"/>
              </a:ext>
            </a:extLst>
          </p:cNvPr>
          <p:cNvSpPr>
            <a:spLocks noGrp="1"/>
          </p:cNvSpPr>
          <p:nvPr>
            <p:ph type="title"/>
          </p:nvPr>
        </p:nvSpPr>
        <p:spPr>
          <a:xfrm>
            <a:off x="838200" y="57701"/>
            <a:ext cx="10515600" cy="591057"/>
          </a:xfrm>
        </p:spPr>
        <p:txBody>
          <a:bodyPr>
            <a:normAutofit/>
          </a:bodyPr>
          <a:lstStyle/>
          <a:p>
            <a:r>
              <a:rPr lang="en-GB" sz="3200" u="sng" dirty="0"/>
              <a:t>CONCLUSION</a:t>
            </a:r>
            <a:endParaRPr lang="en-IN" sz="3200" u="sng" dirty="0"/>
          </a:p>
        </p:txBody>
      </p:sp>
      <p:sp>
        <p:nvSpPr>
          <p:cNvPr id="3" name="Text Placeholder 2">
            <a:extLst>
              <a:ext uri="{FF2B5EF4-FFF2-40B4-BE49-F238E27FC236}">
                <a16:creationId xmlns:a16="http://schemas.microsoft.com/office/drawing/2014/main" id="{118DEDA4-EBE1-455B-AF03-DF5C4C3CD99E}"/>
              </a:ext>
            </a:extLst>
          </p:cNvPr>
          <p:cNvSpPr>
            <a:spLocks noGrp="1"/>
          </p:cNvSpPr>
          <p:nvPr>
            <p:ph type="body" idx="1"/>
          </p:nvPr>
        </p:nvSpPr>
        <p:spPr>
          <a:xfrm>
            <a:off x="0" y="648759"/>
            <a:ext cx="12192000" cy="3801944"/>
          </a:xfrm>
        </p:spPr>
        <p:txBody>
          <a:bodyPr>
            <a:normAutofit lnSpcReduction="10000"/>
          </a:bodyPr>
          <a:lstStyle/>
          <a:p>
            <a:pPr algn="just"/>
            <a:r>
              <a:rPr lang="en-US" sz="1800" dirty="0">
                <a:effectLst/>
              </a:rPr>
              <a:t>While developing the system a conscious effort has been made to create and develop a software package, making use of available tools, techniques and resources – that would generate a proper system for ONLINE SOCIAL NETWORKING.</a:t>
            </a:r>
          </a:p>
          <a:p>
            <a:pPr algn="just"/>
            <a:r>
              <a:rPr lang="en-US" sz="1800" dirty="0">
                <a:effectLst/>
              </a:rPr>
              <a:t>While making the system, an eye has been kept on making it as user-friendly. As such one may hope that the system will be acceptable to any user and will adequately meet his/her needs. As in case of any system development process where there are a number of short comings, there have been some shortcomings in the development of this system also.</a:t>
            </a:r>
          </a:p>
          <a:p>
            <a:pPr algn="just"/>
            <a:r>
              <a:rPr lang="en-US" sz="1800" dirty="0">
                <a:effectLst/>
              </a:rPr>
              <a:t>There are some of the areas of improvement which couldn’t be implemented due to time constraints. One such feature was online chat where members can chat with his friends through this website. I also couldn't implement the scrap book and the selling item page for now but we still have six months of Last Semester left in the college so defiantly we will do it in coming months.</a:t>
            </a:r>
          </a:p>
        </p:txBody>
      </p:sp>
      <p:sp>
        <p:nvSpPr>
          <p:cNvPr id="4" name="Title 1">
            <a:extLst>
              <a:ext uri="{FF2B5EF4-FFF2-40B4-BE49-F238E27FC236}">
                <a16:creationId xmlns:a16="http://schemas.microsoft.com/office/drawing/2014/main" id="{38040B6F-6539-4098-A9D1-858431E464CB}"/>
              </a:ext>
            </a:extLst>
          </p:cNvPr>
          <p:cNvSpPr txBox="1">
            <a:spLocks/>
          </p:cNvSpPr>
          <p:nvPr/>
        </p:nvSpPr>
        <p:spPr>
          <a:xfrm>
            <a:off x="477417" y="4222265"/>
            <a:ext cx="10515600" cy="5910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GB" sz="3200" u="sng" dirty="0"/>
              <a:t>REFERENCES</a:t>
            </a:r>
            <a:endParaRPr lang="en-IN" sz="3200" u="sng" dirty="0"/>
          </a:p>
        </p:txBody>
      </p:sp>
      <p:sp>
        <p:nvSpPr>
          <p:cNvPr id="5" name="TextBox 4">
            <a:extLst>
              <a:ext uri="{FF2B5EF4-FFF2-40B4-BE49-F238E27FC236}">
                <a16:creationId xmlns:a16="http://schemas.microsoft.com/office/drawing/2014/main" id="{A1A1191A-9A43-41FE-9AF3-21F6779777D7}"/>
              </a:ext>
            </a:extLst>
          </p:cNvPr>
          <p:cNvSpPr txBox="1"/>
          <p:nvPr/>
        </p:nvSpPr>
        <p:spPr>
          <a:xfrm>
            <a:off x="0" y="5011091"/>
            <a:ext cx="12192000" cy="1789208"/>
          </a:xfrm>
          <a:prstGeom prst="rect">
            <a:avLst/>
          </a:prstGeom>
          <a:noFill/>
        </p:spPr>
        <p:txBody>
          <a:bodyPr wrap="square" rtlCol="0">
            <a:spAutoFit/>
          </a:bodyPr>
          <a:lstStyle/>
          <a:p>
            <a:pPr marL="800100" lvl="1" indent="-342900">
              <a:lnSpc>
                <a:spcPct val="107000"/>
              </a:lnSpc>
              <a:buFont typeface="Wingdings" panose="05000000000000000000" pitchFamily="2" charset="2"/>
              <a:buChar char=""/>
            </a:pPr>
            <a:r>
              <a:rPr lang="en-US" sz="2000" dirty="0">
                <a:solidFill>
                  <a:schemeClr val="tx1">
                    <a:tint val="75000"/>
                  </a:schemeClr>
                </a:solidFill>
              </a:rPr>
              <a:t>YouTube</a:t>
            </a:r>
          </a:p>
          <a:p>
            <a:pPr marL="800100" lvl="1" indent="-342900">
              <a:lnSpc>
                <a:spcPct val="107000"/>
              </a:lnSpc>
              <a:buFont typeface="Wingdings" panose="05000000000000000000" pitchFamily="2" charset="2"/>
              <a:buChar char=""/>
            </a:pPr>
            <a:r>
              <a:rPr lang="en-US" sz="2000" dirty="0">
                <a:solidFill>
                  <a:schemeClr val="tx1">
                    <a:tint val="75000"/>
                  </a:schemeClr>
                </a:solidFill>
              </a:rPr>
              <a:t>google.com</a:t>
            </a:r>
          </a:p>
          <a:p>
            <a:pPr marL="800100" lvl="1" indent="-342900">
              <a:lnSpc>
                <a:spcPct val="107000"/>
              </a:lnSpc>
              <a:buFont typeface="Wingdings" panose="05000000000000000000" pitchFamily="2" charset="2"/>
              <a:buChar char=""/>
            </a:pPr>
            <a:r>
              <a:rPr lang="en-US" sz="2000" dirty="0">
                <a:solidFill>
                  <a:schemeClr val="tx1">
                    <a:tint val="75000"/>
                  </a:schemeClr>
                </a:solidFill>
              </a:rPr>
              <a:t>php.net</a:t>
            </a:r>
          </a:p>
          <a:p>
            <a:pPr marL="800100" lvl="1" indent="-342900">
              <a:lnSpc>
                <a:spcPct val="107000"/>
              </a:lnSpc>
              <a:spcAft>
                <a:spcPts val="800"/>
              </a:spcAft>
              <a:buFont typeface="Wingdings" panose="05000000000000000000" pitchFamily="2" charset="2"/>
              <a:buChar char=""/>
            </a:pPr>
            <a:r>
              <a:rPr lang="en-US" sz="2000" dirty="0">
                <a:solidFill>
                  <a:schemeClr val="tx1">
                    <a:tint val="75000"/>
                  </a:schemeClr>
                </a:solidFill>
              </a:rPr>
              <a:t>GitHub</a:t>
            </a:r>
          </a:p>
          <a:p>
            <a:endParaRPr lang="en-US" dirty="0"/>
          </a:p>
        </p:txBody>
      </p:sp>
    </p:spTree>
    <p:extLst>
      <p:ext uri="{BB962C8B-B14F-4D97-AF65-F5344CB8AC3E}">
        <p14:creationId xmlns:p14="http://schemas.microsoft.com/office/powerpoint/2010/main" val="4948666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50C6-D0AC-43A0-880B-1CB5607F0A9E}"/>
              </a:ext>
            </a:extLst>
          </p:cNvPr>
          <p:cNvSpPr>
            <a:spLocks noGrp="1"/>
          </p:cNvSpPr>
          <p:nvPr>
            <p:ph type="title"/>
          </p:nvPr>
        </p:nvSpPr>
        <p:spPr>
          <a:xfrm>
            <a:off x="838200" y="57701"/>
            <a:ext cx="10515600" cy="591057"/>
          </a:xfrm>
        </p:spPr>
        <p:txBody>
          <a:bodyPr>
            <a:normAutofit/>
          </a:bodyPr>
          <a:lstStyle/>
          <a:p>
            <a:r>
              <a:rPr lang="en-GB" sz="3200" u="sng" dirty="0"/>
              <a:t>CONCLUSION</a:t>
            </a:r>
            <a:endParaRPr lang="en-IN" sz="3200" u="sng" dirty="0"/>
          </a:p>
        </p:txBody>
      </p:sp>
      <p:sp>
        <p:nvSpPr>
          <p:cNvPr id="3" name="Text Placeholder 2">
            <a:extLst>
              <a:ext uri="{FF2B5EF4-FFF2-40B4-BE49-F238E27FC236}">
                <a16:creationId xmlns:a16="http://schemas.microsoft.com/office/drawing/2014/main" id="{118DEDA4-EBE1-455B-AF03-DF5C4C3CD99E}"/>
              </a:ext>
            </a:extLst>
          </p:cNvPr>
          <p:cNvSpPr>
            <a:spLocks noGrp="1"/>
          </p:cNvSpPr>
          <p:nvPr>
            <p:ph type="body" idx="1"/>
          </p:nvPr>
        </p:nvSpPr>
        <p:spPr>
          <a:xfrm>
            <a:off x="0" y="648758"/>
            <a:ext cx="12192000" cy="6200364"/>
          </a:xfrm>
        </p:spPr>
        <p:txBody>
          <a:bodyPr>
            <a:normAutofit/>
          </a:bodyPr>
          <a:lstStyle/>
          <a:p>
            <a:pPr algn="just"/>
            <a:r>
              <a:rPr lang="en-US" sz="2200" dirty="0">
                <a:effectLst/>
              </a:rPr>
              <a:t>While developing the system a conscious effort has been made to create and develop a software package, making use of available tools, techniques and resources – that would generate a proper system for ONLINE SOCIAL NETWORKING.</a:t>
            </a:r>
          </a:p>
          <a:p>
            <a:pPr algn="just"/>
            <a:r>
              <a:rPr lang="en-US" sz="2200" dirty="0">
                <a:effectLst/>
              </a:rPr>
              <a:t>While making the system, an eye has been kept on making it as user-friendly. As such one may hope that the system will be acceptable to any user and will adequately meet his/her needs. As in case of any system development process where there are a number of short comings, there have been some shortcomings in the development of this system also.</a:t>
            </a:r>
          </a:p>
          <a:p>
            <a:pPr algn="just"/>
            <a:r>
              <a:rPr lang="en-US" sz="2200" dirty="0">
                <a:effectLst/>
              </a:rPr>
              <a:t>There are some of the areas of improvement which couldn’t be implemented due to time constraints. One such feature was online chat where members can chat with his friends through this website. I also couldn't implement the scrap book and the selling item page for now but we still have six months of Last Semester left in the college so defiantly we will do it in coming months.</a:t>
            </a:r>
          </a:p>
          <a:p>
            <a:pPr lvl="0" algn="just"/>
            <a:endParaRPr lang="en-US" dirty="0">
              <a:effectLst/>
            </a:endParaRPr>
          </a:p>
        </p:txBody>
      </p:sp>
    </p:spTree>
    <p:extLst>
      <p:ext uri="{BB962C8B-B14F-4D97-AF65-F5344CB8AC3E}">
        <p14:creationId xmlns:p14="http://schemas.microsoft.com/office/powerpoint/2010/main" val="14028891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50C6-D0AC-43A0-880B-1CB5607F0A9E}"/>
              </a:ext>
            </a:extLst>
          </p:cNvPr>
          <p:cNvSpPr>
            <a:spLocks noGrp="1"/>
          </p:cNvSpPr>
          <p:nvPr>
            <p:ph type="title"/>
          </p:nvPr>
        </p:nvSpPr>
        <p:spPr>
          <a:xfrm>
            <a:off x="838200" y="57701"/>
            <a:ext cx="10515600" cy="591057"/>
          </a:xfrm>
        </p:spPr>
        <p:txBody>
          <a:bodyPr>
            <a:normAutofit fontScale="90000"/>
          </a:bodyPr>
          <a:lstStyle/>
          <a:p>
            <a:r>
              <a:rPr lang="en-US" sz="3200" u="sng" dirty="0"/>
              <a:t>Social Networking Site Project Interface</a:t>
            </a:r>
            <a:endParaRPr lang="en-IN" sz="3200" u="sng" dirty="0"/>
          </a:p>
        </p:txBody>
      </p:sp>
      <p:pic>
        <p:nvPicPr>
          <p:cNvPr id="6" name="Picture 5" descr="Graphical user interface, application&#10;&#10;Description automatically generated">
            <a:extLst>
              <a:ext uri="{FF2B5EF4-FFF2-40B4-BE49-F238E27FC236}">
                <a16:creationId xmlns:a16="http://schemas.microsoft.com/office/drawing/2014/main" id="{B5AF3645-C732-4128-8FCC-9A18E705EE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3911" y="724153"/>
            <a:ext cx="11284178" cy="5982840"/>
          </a:xfrm>
          <a:prstGeom prst="rect">
            <a:avLst/>
          </a:prstGeom>
          <a:ln>
            <a:solidFill>
              <a:schemeClr val="tx1">
                <a:lumMod val="75000"/>
                <a:lumOff val="25000"/>
              </a:schemeClr>
            </a:solidFill>
          </a:ln>
        </p:spPr>
      </p:pic>
      <p:sp>
        <p:nvSpPr>
          <p:cNvPr id="7" name="Text Box 20">
            <a:extLst>
              <a:ext uri="{FF2B5EF4-FFF2-40B4-BE49-F238E27FC236}">
                <a16:creationId xmlns:a16="http://schemas.microsoft.com/office/drawing/2014/main" id="{7D2A04C2-EEB6-481C-8A38-8EDCEB9C021F}"/>
              </a:ext>
            </a:extLst>
          </p:cNvPr>
          <p:cNvSpPr txBox="1"/>
          <p:nvPr/>
        </p:nvSpPr>
        <p:spPr>
          <a:xfrm>
            <a:off x="4902454" y="6133847"/>
            <a:ext cx="2387091" cy="355854"/>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b="1"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Project Interface 1</a:t>
            </a:r>
            <a:endParaRPr lang="en-US" sz="1100"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3022265"/>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Graphical user interface&#10;&#10;Description automatically generated">
            <a:extLst>
              <a:ext uri="{FF2B5EF4-FFF2-40B4-BE49-F238E27FC236}">
                <a16:creationId xmlns:a16="http://schemas.microsoft.com/office/drawing/2014/main" id="{36F3C18D-C908-47AE-AC36-185A28F74B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266" y="239926"/>
            <a:ext cx="12009468" cy="6378148"/>
          </a:xfrm>
          <a:prstGeom prst="rect">
            <a:avLst/>
          </a:prstGeom>
          <a:ln>
            <a:solidFill>
              <a:schemeClr val="bg2">
                <a:lumMod val="25000"/>
              </a:schemeClr>
            </a:solidFill>
          </a:ln>
        </p:spPr>
      </p:pic>
      <p:sp>
        <p:nvSpPr>
          <p:cNvPr id="9" name="Text Box 22">
            <a:extLst>
              <a:ext uri="{FF2B5EF4-FFF2-40B4-BE49-F238E27FC236}">
                <a16:creationId xmlns:a16="http://schemas.microsoft.com/office/drawing/2014/main" id="{61EFDC1A-EF73-4347-942B-A8BFF1773715}"/>
              </a:ext>
            </a:extLst>
          </p:cNvPr>
          <p:cNvSpPr txBox="1"/>
          <p:nvPr/>
        </p:nvSpPr>
        <p:spPr>
          <a:xfrm>
            <a:off x="5039075" y="5951330"/>
            <a:ext cx="1965960" cy="323215"/>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b="1"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Project Interface 2</a:t>
            </a:r>
            <a:endParaRPr lang="en-US" sz="1100"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0310362"/>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10;&#10;Description automatically generated">
            <a:extLst>
              <a:ext uri="{FF2B5EF4-FFF2-40B4-BE49-F238E27FC236}">
                <a16:creationId xmlns:a16="http://schemas.microsoft.com/office/drawing/2014/main" id="{82EB4243-FC09-4C73-9849-B4AB7ABE40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702" y="222023"/>
            <a:ext cx="12097298" cy="6413954"/>
          </a:xfrm>
          <a:prstGeom prst="rect">
            <a:avLst/>
          </a:prstGeom>
          <a:ln>
            <a:solidFill>
              <a:schemeClr val="bg2">
                <a:lumMod val="25000"/>
              </a:schemeClr>
            </a:solidFill>
          </a:ln>
        </p:spPr>
      </p:pic>
      <p:sp>
        <p:nvSpPr>
          <p:cNvPr id="5" name="Text Box 21">
            <a:extLst>
              <a:ext uri="{FF2B5EF4-FFF2-40B4-BE49-F238E27FC236}">
                <a16:creationId xmlns:a16="http://schemas.microsoft.com/office/drawing/2014/main" id="{9B8848F9-80D2-4B6E-B6D9-153C2DE6812A}"/>
              </a:ext>
            </a:extLst>
          </p:cNvPr>
          <p:cNvSpPr txBox="1"/>
          <p:nvPr/>
        </p:nvSpPr>
        <p:spPr>
          <a:xfrm>
            <a:off x="9566521" y="3008254"/>
            <a:ext cx="1965960" cy="323215"/>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b="1" dirty="0">
                <a:ln>
                  <a:noFill/>
                </a:ln>
                <a:solidFill>
                  <a:schemeClr val="bg1"/>
                </a:solidFill>
                <a:effectLst>
                  <a:outerShdw blurRad="38100" dist="19050" dir="2700000" algn="tl">
                    <a:schemeClr val="dk1">
                      <a:alpha val="40000"/>
                    </a:schemeClr>
                  </a:outerShdw>
                </a:effectLst>
                <a:ea typeface="Calibri" panose="020F0502020204030204" pitchFamily="34" charset="0"/>
                <a:cs typeface="Times New Roman" panose="02020603050405020304" pitchFamily="18" charset="0"/>
              </a:rPr>
              <a:t>Project Interface 3</a:t>
            </a:r>
            <a:endParaRPr lang="en-US" sz="1100"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500513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9B8B5-5D7B-427E-8899-AC09144D86CA}"/>
              </a:ext>
            </a:extLst>
          </p:cNvPr>
          <p:cNvSpPr>
            <a:spLocks noGrp="1"/>
          </p:cNvSpPr>
          <p:nvPr>
            <p:ph type="ctrTitle"/>
          </p:nvPr>
        </p:nvSpPr>
        <p:spPr>
          <a:xfrm>
            <a:off x="130629" y="101946"/>
            <a:ext cx="11916227" cy="657793"/>
          </a:xfrm>
        </p:spPr>
        <p:txBody>
          <a:bodyPr>
            <a:normAutofit/>
          </a:bodyPr>
          <a:lstStyle/>
          <a:p>
            <a:r>
              <a:rPr lang="en-GB" sz="3600" u="sng" cap="none" dirty="0">
                <a:effectLst/>
              </a:rPr>
              <a:t>ACKNOWLEDGEMENT</a:t>
            </a:r>
            <a:endParaRPr lang="en-IN" sz="3600" u="sng" cap="none" dirty="0">
              <a:effectLst/>
            </a:endParaRPr>
          </a:p>
        </p:txBody>
      </p:sp>
      <p:sp>
        <p:nvSpPr>
          <p:cNvPr id="3" name="Subtitle 2">
            <a:extLst>
              <a:ext uri="{FF2B5EF4-FFF2-40B4-BE49-F238E27FC236}">
                <a16:creationId xmlns:a16="http://schemas.microsoft.com/office/drawing/2014/main" id="{FF544703-68A9-48BE-AEED-170CE6046416}"/>
              </a:ext>
            </a:extLst>
          </p:cNvPr>
          <p:cNvSpPr>
            <a:spLocks noGrp="1"/>
          </p:cNvSpPr>
          <p:nvPr>
            <p:ph type="subTitle" idx="1"/>
          </p:nvPr>
        </p:nvSpPr>
        <p:spPr>
          <a:xfrm>
            <a:off x="1" y="782077"/>
            <a:ext cx="12192000" cy="6075923"/>
          </a:xfrm>
        </p:spPr>
        <p:txBody>
          <a:bodyPr>
            <a:normAutofit/>
          </a:bodyPr>
          <a:lstStyle/>
          <a:p>
            <a:pPr algn="just"/>
            <a:r>
              <a:rPr lang="en-GB" dirty="0"/>
              <a:t> </a:t>
            </a:r>
            <a:r>
              <a:rPr lang="en-US" dirty="0"/>
              <a:t>We gratefully acknowledgement for the assistance cooperation guidance and classification provided by our respected teacher Partha Pratim Pal Sir to encourage the students to go under winter training to gain practical experience from various industries and companies. We would like express our thankfulness to our project guide.</a:t>
            </a:r>
          </a:p>
          <a:p>
            <a:pPr algn="just"/>
            <a:r>
              <a:rPr lang="en-US" dirty="0"/>
              <a:t>We express to our gratitude to SK. Abdul Rahim (HOD) Dept of CSE, BCET, Durgapur, for his constant supervision and cooperation throughout the Project. We also extend our thanks to our Team Members for this cooperation during our course.</a:t>
            </a:r>
            <a:endParaRPr lang="en-IN" dirty="0"/>
          </a:p>
        </p:txBody>
      </p:sp>
    </p:spTree>
    <p:extLst>
      <p:ext uri="{BB962C8B-B14F-4D97-AF65-F5344CB8AC3E}">
        <p14:creationId xmlns:p14="http://schemas.microsoft.com/office/powerpoint/2010/main" val="42298581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9177AEA-D5BD-4882-A54D-7506F0DF4C2B}"/>
              </a:ext>
            </a:extLst>
          </p:cNvPr>
          <p:cNvSpPr>
            <a:spLocks noGrp="1"/>
          </p:cNvSpPr>
          <p:nvPr>
            <p:ph type="subTitle" idx="1"/>
          </p:nvPr>
        </p:nvSpPr>
        <p:spPr>
          <a:xfrm>
            <a:off x="0" y="665813"/>
            <a:ext cx="12192000" cy="6192187"/>
          </a:xfrm>
        </p:spPr>
        <p:txBody>
          <a:bodyPr>
            <a:normAutofit fontScale="92500"/>
          </a:bodyPr>
          <a:lstStyle/>
          <a:p>
            <a:pPr algn="just"/>
            <a:r>
              <a:rPr lang="en-US" sz="2000" dirty="0"/>
              <a:t>A social networking site is an online platform that allows users to create a public profile and interact with other users. Social networking sites usually allow a new user to provide a list of people with whom they share a connection, and then allow the people on the list to confirm or deny the connection. After connections are established, the new user can search the networks of connections to make more connections.</a:t>
            </a:r>
          </a:p>
          <a:p>
            <a:pPr algn="just"/>
            <a:r>
              <a:rPr lang="en-US" sz="2000" dirty="0"/>
              <a:t>A social networking site is also known as a social networking website or social website.</a:t>
            </a:r>
          </a:p>
          <a:p>
            <a:pPr algn="just"/>
            <a:r>
              <a:rPr lang="en-US" sz="2000" dirty="0"/>
              <a:t>Social networking sites have different rules for establishing connections, but they often allow users to view the connections of a confirmed connection. They may even suggest further connections based on a person’s established network.</a:t>
            </a:r>
          </a:p>
          <a:p>
            <a:pPr algn="just"/>
            <a:r>
              <a:rPr lang="en-US" sz="2000" dirty="0"/>
              <a:t>Some social networking websites, like LinkedIn, are used for establishing professional connections, while sites like Facebook straddle the line between private and professional. There are also many networks that are built for a specific user base, such as cultural or political groups within a given area, or even traders in financial markets.</a:t>
            </a:r>
          </a:p>
          <a:p>
            <a:pPr algn="just"/>
            <a:r>
              <a:rPr lang="en-US" sz="2000" dirty="0"/>
              <a:t>Social network is the mapping and measuring of relationships and flows between people, groups, organizations, computers, URLs, and other connected information/knowledge entities. The nodes in the network are the people and groups while the links show relationships or flows between the nodes. Social network provides both a visual and a mathematical analysis of human relationship.</a:t>
            </a:r>
            <a:endParaRPr lang="en-IN" sz="2000" dirty="0"/>
          </a:p>
          <a:p>
            <a:pPr algn="l"/>
            <a:endParaRPr lang="en-GB" sz="1700" dirty="0"/>
          </a:p>
        </p:txBody>
      </p:sp>
      <p:sp>
        <p:nvSpPr>
          <p:cNvPr id="6" name="TextBox 5">
            <a:extLst>
              <a:ext uri="{FF2B5EF4-FFF2-40B4-BE49-F238E27FC236}">
                <a16:creationId xmlns:a16="http://schemas.microsoft.com/office/drawing/2014/main" id="{75C6C4E1-A762-4523-8541-EB18BB81D674}"/>
              </a:ext>
            </a:extLst>
          </p:cNvPr>
          <p:cNvSpPr txBox="1"/>
          <p:nvPr/>
        </p:nvSpPr>
        <p:spPr>
          <a:xfrm>
            <a:off x="125767" y="119513"/>
            <a:ext cx="11940465" cy="535531"/>
          </a:xfrm>
          <a:prstGeom prst="rect">
            <a:avLst/>
          </a:prstGeom>
          <a:noFill/>
        </p:spPr>
        <p:txBody>
          <a:bodyPr wrap="square" rtlCol="0">
            <a:spAutoFit/>
          </a:bodyPr>
          <a:lstStyle/>
          <a:p>
            <a:pPr algn="ctr" defTabSz="914400">
              <a:lnSpc>
                <a:spcPct val="90000"/>
              </a:lnSpc>
              <a:spcBef>
                <a:spcPct val="0"/>
              </a:spcBef>
            </a:pPr>
            <a:r>
              <a:rPr lang="en-GB" sz="3200" b="1" u="sng" dirty="0">
                <a:latin typeface="+mj-lt"/>
                <a:ea typeface="+mj-ea"/>
                <a:cs typeface="+mj-cs"/>
              </a:rPr>
              <a:t>Introduction</a:t>
            </a:r>
            <a:endParaRPr lang="en-US" sz="3200" b="1" u="sng" cap="all" dirty="0">
              <a:latin typeface="+mj-lt"/>
              <a:ea typeface="+mj-ea"/>
              <a:cs typeface="+mj-cs"/>
            </a:endParaRPr>
          </a:p>
        </p:txBody>
      </p:sp>
    </p:spTree>
    <p:extLst>
      <p:ext uri="{BB962C8B-B14F-4D97-AF65-F5344CB8AC3E}">
        <p14:creationId xmlns:p14="http://schemas.microsoft.com/office/powerpoint/2010/main" val="19960345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7CA62-2A27-45A8-BF7B-EB2F3E95D5A4}"/>
              </a:ext>
            </a:extLst>
          </p:cNvPr>
          <p:cNvSpPr>
            <a:spLocks noGrp="1"/>
          </p:cNvSpPr>
          <p:nvPr>
            <p:ph type="title"/>
          </p:nvPr>
        </p:nvSpPr>
        <p:spPr>
          <a:xfrm>
            <a:off x="699328" y="52828"/>
            <a:ext cx="10515600" cy="635621"/>
          </a:xfrm>
        </p:spPr>
        <p:txBody>
          <a:bodyPr>
            <a:noAutofit/>
          </a:bodyPr>
          <a:lstStyle/>
          <a:p>
            <a:r>
              <a:rPr lang="en-GB" sz="3200" u="sng" cap="none" dirty="0"/>
              <a:t>Literature Survey</a:t>
            </a:r>
            <a:endParaRPr lang="en-IN" sz="3200" u="sng" dirty="0"/>
          </a:p>
        </p:txBody>
      </p:sp>
      <p:sp>
        <p:nvSpPr>
          <p:cNvPr id="3" name="Text Placeholder 2">
            <a:extLst>
              <a:ext uri="{FF2B5EF4-FFF2-40B4-BE49-F238E27FC236}">
                <a16:creationId xmlns:a16="http://schemas.microsoft.com/office/drawing/2014/main" id="{7E89B049-343A-4C0F-BAC9-C022F977C1E9}"/>
              </a:ext>
            </a:extLst>
          </p:cNvPr>
          <p:cNvSpPr>
            <a:spLocks noGrp="1"/>
          </p:cNvSpPr>
          <p:nvPr>
            <p:ph type="body" idx="1"/>
          </p:nvPr>
        </p:nvSpPr>
        <p:spPr>
          <a:xfrm>
            <a:off x="97654" y="896638"/>
            <a:ext cx="11993732" cy="5961362"/>
          </a:xfrm>
        </p:spPr>
        <p:txBody>
          <a:bodyPr>
            <a:noAutofit/>
          </a:bodyPr>
          <a:lstStyle/>
          <a:p>
            <a:pPr algn="just"/>
            <a:r>
              <a:rPr lang="en-US" sz="2000" b="1" dirty="0"/>
              <a:t>The Web-based social networking services make it possible to connect people who share interests and activities across political, economic, and geographic borders. Through e-mail and instant messaging, online communities are created where a gift economy and reciprocal altruism are encouraged through cooperation. Information is suited to a gift economy, as information is a non-rival good and can be gifted at practically no cost. Facebook and other social networking tools are increasingly the object of scholarly research. Scholars in many fields have begun to investigate the impact of social- networking sites, investigating how such sites may play into issues of identity, privacy, social capital, youth culture, and education. Several websites are beginning to tap into the power of the social networking model for philanthropy. Such models provide a means for connecting otherwise fragmented industries and small organizations without the resources to reach a broader audience with interested users. Social networks are providing a different way for individuals to communicate digitally. These communities of hypertexts allow for the sharing of information and ideas, an old concept placed in a digital environment.</a:t>
            </a:r>
            <a:endParaRPr lang="en-US" sz="1400" dirty="0">
              <a:effectLst/>
            </a:endParaRPr>
          </a:p>
        </p:txBody>
      </p:sp>
    </p:spTree>
    <p:extLst>
      <p:ext uri="{BB962C8B-B14F-4D97-AF65-F5344CB8AC3E}">
        <p14:creationId xmlns:p14="http://schemas.microsoft.com/office/powerpoint/2010/main" val="10763266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50C6-D0AC-43A0-880B-1CB5607F0A9E}"/>
              </a:ext>
            </a:extLst>
          </p:cNvPr>
          <p:cNvSpPr>
            <a:spLocks noGrp="1"/>
          </p:cNvSpPr>
          <p:nvPr>
            <p:ph type="title"/>
          </p:nvPr>
        </p:nvSpPr>
        <p:spPr>
          <a:xfrm>
            <a:off x="838200" y="57701"/>
            <a:ext cx="10515600" cy="591057"/>
          </a:xfrm>
        </p:spPr>
        <p:txBody>
          <a:bodyPr>
            <a:normAutofit/>
          </a:bodyPr>
          <a:lstStyle/>
          <a:p>
            <a:r>
              <a:rPr lang="en-GB" sz="3200" u="sng" dirty="0"/>
              <a:t>Project Scope</a:t>
            </a:r>
            <a:endParaRPr lang="en-IN" sz="3200" u="sng" dirty="0"/>
          </a:p>
        </p:txBody>
      </p:sp>
      <p:sp>
        <p:nvSpPr>
          <p:cNvPr id="3" name="Text Placeholder 2">
            <a:extLst>
              <a:ext uri="{FF2B5EF4-FFF2-40B4-BE49-F238E27FC236}">
                <a16:creationId xmlns:a16="http://schemas.microsoft.com/office/drawing/2014/main" id="{118DEDA4-EBE1-455B-AF03-DF5C4C3CD99E}"/>
              </a:ext>
            </a:extLst>
          </p:cNvPr>
          <p:cNvSpPr>
            <a:spLocks noGrp="1"/>
          </p:cNvSpPr>
          <p:nvPr>
            <p:ph type="body" idx="1"/>
          </p:nvPr>
        </p:nvSpPr>
        <p:spPr>
          <a:xfrm>
            <a:off x="0" y="648758"/>
            <a:ext cx="12192000" cy="6200364"/>
          </a:xfrm>
        </p:spPr>
        <p:txBody>
          <a:bodyPr>
            <a:normAutofit/>
          </a:bodyPr>
          <a:lstStyle/>
          <a:p>
            <a:pPr marL="342900" lvl="0" indent="-342900" algn="l">
              <a:buFont typeface="+mj-lt"/>
              <a:buAutoNum type="arabicParenR"/>
            </a:pPr>
            <a:r>
              <a:rPr lang="en-GB" sz="1100" dirty="0"/>
              <a:t> </a:t>
            </a:r>
            <a:r>
              <a:rPr lang="en-US" sz="2000" dirty="0">
                <a:effectLst/>
              </a:rPr>
              <a:t>This system provides users to register their various types of profile like social, personal, general, professional.</a:t>
            </a:r>
          </a:p>
          <a:p>
            <a:pPr marL="457200" lvl="0" indent="-457200" algn="l">
              <a:buFont typeface="+mj-lt"/>
              <a:buAutoNum type="arabicParenR"/>
            </a:pPr>
            <a:r>
              <a:rPr lang="en-US" sz="2000" dirty="0">
                <a:effectLst/>
              </a:rPr>
              <a:t>This system provides users to send a scrap message, images, and data files to their friends. User can maintain the scrap book whatever scraps he has sent to users.</a:t>
            </a:r>
          </a:p>
          <a:p>
            <a:pPr marL="457200" lvl="0" indent="-457200" algn="l">
              <a:buFont typeface="+mj-lt"/>
              <a:buAutoNum type="arabicParenR"/>
            </a:pPr>
            <a:r>
              <a:rPr lang="en-US" sz="2000" dirty="0">
                <a:effectLst/>
              </a:rPr>
              <a:t>The system provides user to upload the photos so that user can maintain own album.</a:t>
            </a:r>
          </a:p>
          <a:p>
            <a:pPr marL="457200" lvl="0" indent="-457200" algn="l">
              <a:buFont typeface="+mj-lt"/>
              <a:buAutoNum type="arabicParenR"/>
            </a:pPr>
            <a:r>
              <a:rPr lang="en-US" sz="2000" dirty="0">
                <a:effectLst/>
              </a:rPr>
              <a:t>This system provides user to join the communities according to their scenario.</a:t>
            </a:r>
          </a:p>
          <a:p>
            <a:pPr marL="457200" lvl="0" indent="-457200" algn="l">
              <a:buFont typeface="+mj-lt"/>
              <a:buAutoNum type="arabicParenR"/>
            </a:pPr>
            <a:r>
              <a:rPr lang="en-US" sz="2000" dirty="0">
                <a:effectLst/>
              </a:rPr>
              <a:t>This system provides the user to maintain their friend list and user can update their friend list.</a:t>
            </a:r>
          </a:p>
          <a:p>
            <a:pPr marL="457200" lvl="0" indent="-457200" algn="l">
              <a:buFont typeface="+mj-lt"/>
              <a:buAutoNum type="arabicParenR"/>
            </a:pPr>
            <a:r>
              <a:rPr lang="en-US" sz="2000" dirty="0">
                <a:effectLst/>
              </a:rPr>
              <a:t>This system provides user to send invitation to another friend and can add to their friend list for future.</a:t>
            </a:r>
          </a:p>
          <a:p>
            <a:pPr algn="just"/>
            <a:endParaRPr lang="en-GB" sz="1300" b="1" dirty="0">
              <a:effectLst/>
            </a:endParaRPr>
          </a:p>
        </p:txBody>
      </p:sp>
    </p:spTree>
    <p:extLst>
      <p:ext uri="{BB962C8B-B14F-4D97-AF65-F5344CB8AC3E}">
        <p14:creationId xmlns:p14="http://schemas.microsoft.com/office/powerpoint/2010/main" val="41177891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50C6-D0AC-43A0-880B-1CB5607F0A9E}"/>
              </a:ext>
            </a:extLst>
          </p:cNvPr>
          <p:cNvSpPr>
            <a:spLocks noGrp="1"/>
          </p:cNvSpPr>
          <p:nvPr>
            <p:ph type="title"/>
          </p:nvPr>
        </p:nvSpPr>
        <p:spPr>
          <a:xfrm>
            <a:off x="838200" y="57701"/>
            <a:ext cx="10515600" cy="591057"/>
          </a:xfrm>
        </p:spPr>
        <p:txBody>
          <a:bodyPr>
            <a:normAutofit/>
          </a:bodyPr>
          <a:lstStyle/>
          <a:p>
            <a:r>
              <a:rPr lang="en-GB" sz="3200" u="sng" dirty="0"/>
              <a:t>Functional Specifications</a:t>
            </a:r>
            <a:endParaRPr lang="en-IN" sz="3200" u="sng" dirty="0"/>
          </a:p>
        </p:txBody>
      </p:sp>
      <p:sp>
        <p:nvSpPr>
          <p:cNvPr id="3" name="Text Placeholder 2">
            <a:extLst>
              <a:ext uri="{FF2B5EF4-FFF2-40B4-BE49-F238E27FC236}">
                <a16:creationId xmlns:a16="http://schemas.microsoft.com/office/drawing/2014/main" id="{118DEDA4-EBE1-455B-AF03-DF5C4C3CD99E}"/>
              </a:ext>
            </a:extLst>
          </p:cNvPr>
          <p:cNvSpPr>
            <a:spLocks noGrp="1"/>
          </p:cNvSpPr>
          <p:nvPr>
            <p:ph type="body" idx="1"/>
          </p:nvPr>
        </p:nvSpPr>
        <p:spPr>
          <a:xfrm>
            <a:off x="0" y="648758"/>
            <a:ext cx="12192000" cy="6200364"/>
          </a:xfrm>
        </p:spPr>
        <p:txBody>
          <a:bodyPr>
            <a:normAutofit fontScale="92500" lnSpcReduction="20000"/>
          </a:bodyPr>
          <a:lstStyle/>
          <a:p>
            <a:pPr marL="342900" indent="-342900" algn="l">
              <a:buFont typeface="Wingdings" panose="05000000000000000000" pitchFamily="2" charset="2"/>
              <a:buChar char="Ø"/>
            </a:pPr>
            <a:r>
              <a:rPr lang="en-US" b="1" u="sng" dirty="0">
                <a:effectLst/>
              </a:rPr>
              <a:t>Server Object</a:t>
            </a:r>
            <a:r>
              <a:rPr lang="en-US" b="1" dirty="0">
                <a:effectLst/>
              </a:rPr>
              <a:t> : </a:t>
            </a:r>
            <a:r>
              <a:rPr lang="en-US" dirty="0">
                <a:effectLst/>
              </a:rPr>
              <a:t>The Server class acts as a wrapper for all server functions for our social networking site. It essentially act as a link between all of the information such as accounts, account details, pages, notes, </a:t>
            </a:r>
            <a:r>
              <a:rPr lang="en-US" dirty="0" err="1">
                <a:effectLst/>
              </a:rPr>
              <a:t>etc</a:t>
            </a:r>
            <a:r>
              <a:rPr lang="en-US" dirty="0">
                <a:effectLst/>
              </a:rPr>
              <a:t> to our database. When any other model object such as a page is pulled from the server, a temporary copy is made. If that temporary copy is changed in any way. The new version must be sent to the server in order to update the permanent copy. The reason behind local copies is that all the necessary information for the object is sent over in one easy-to-use package. Then the update to the database can be done all at once by sending back that single object. There is no need for multiple functions or a function that takes a large number of parameters.</a:t>
            </a:r>
          </a:p>
          <a:p>
            <a:pPr marL="342900" indent="-342900" algn="l">
              <a:buFont typeface="Wingdings" panose="05000000000000000000" pitchFamily="2" charset="2"/>
              <a:buChar char="Ø"/>
            </a:pPr>
            <a:r>
              <a:rPr lang="en-US" b="1" u="sng" dirty="0">
                <a:effectLst/>
              </a:rPr>
              <a:t>Account Object</a:t>
            </a:r>
            <a:r>
              <a:rPr lang="en-US" b="1" dirty="0">
                <a:effectLst/>
              </a:rPr>
              <a:t> : </a:t>
            </a:r>
            <a:r>
              <a:rPr lang="en-US" dirty="0">
                <a:effectLst/>
              </a:rPr>
              <a:t>Each user who wants to use the site must create an account. This is the head class that all other objects use to determine what a user does and when the user did it. The account’s information has four purposes: hold the login information, hold friend information, hold profile information, and hold privacy information with such a large amount of information to keep track of, the Account class would be very large and difficult to work with. Therefore to ease the load, the Account class was broken up into three different classes. There is the actual account class which keeps track of login information and friend information. It also holds the other two classes within it.</a:t>
            </a:r>
          </a:p>
          <a:p>
            <a:pPr lvl="0" algn="l"/>
            <a:endParaRPr lang="en-GB" sz="1300" b="1" dirty="0">
              <a:effectLst/>
            </a:endParaRPr>
          </a:p>
        </p:txBody>
      </p:sp>
    </p:spTree>
    <p:extLst>
      <p:ext uri="{BB962C8B-B14F-4D97-AF65-F5344CB8AC3E}">
        <p14:creationId xmlns:p14="http://schemas.microsoft.com/office/powerpoint/2010/main" val="2744223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8DEDA4-EBE1-455B-AF03-DF5C4C3CD99E}"/>
              </a:ext>
            </a:extLst>
          </p:cNvPr>
          <p:cNvSpPr>
            <a:spLocks noGrp="1"/>
          </p:cNvSpPr>
          <p:nvPr>
            <p:ph type="body" idx="1"/>
          </p:nvPr>
        </p:nvSpPr>
        <p:spPr>
          <a:xfrm>
            <a:off x="0" y="0"/>
            <a:ext cx="12192000" cy="6849122"/>
          </a:xfrm>
        </p:spPr>
        <p:txBody>
          <a:bodyPr>
            <a:normAutofit fontScale="92500" lnSpcReduction="10000"/>
          </a:bodyPr>
          <a:lstStyle/>
          <a:p>
            <a:pPr lvl="0" algn="l"/>
            <a:r>
              <a:rPr lang="en-US" sz="2000" dirty="0">
                <a:effectLst/>
              </a:rPr>
              <a:t>Profile information was outsourced to the Account Details class, and privacy settings were outsourced to the Privacy Settings class. The only time the Account class needs to be updated is when the user changes his/her username and/or password. All other settings are handled by the Account Details and Privacy Settings classes.</a:t>
            </a:r>
          </a:p>
          <a:p>
            <a:pPr marL="800100" lvl="1" indent="-342900">
              <a:buFont typeface="Wingdings" panose="05000000000000000000" pitchFamily="2" charset="2"/>
              <a:buChar char="q"/>
            </a:pPr>
            <a:r>
              <a:rPr lang="en-US" sz="1600" b="1" dirty="0">
                <a:effectLst/>
              </a:rPr>
              <a:t>	Account Details Object : </a:t>
            </a:r>
            <a:r>
              <a:rPr lang="en-US" sz="1600" dirty="0">
                <a:effectLst/>
              </a:rPr>
              <a:t>An Account Details object is a helper class created whenever a new Account object is created. The object contains all the information that shows up in the user’s profile. The user can edit this by modifying his/her profile. Overall, this class has no other purpose but to be a helper class to its account object.</a:t>
            </a:r>
          </a:p>
          <a:p>
            <a:pPr lvl="0" algn="l"/>
            <a:r>
              <a:rPr lang="en-US" b="1" u="sng" dirty="0">
                <a:effectLst/>
              </a:rPr>
              <a:t>Privacy Settings Object</a:t>
            </a:r>
            <a:r>
              <a:rPr lang="en-US" b="1" dirty="0">
                <a:effectLst/>
              </a:rPr>
              <a:t> : </a:t>
            </a:r>
            <a:r>
              <a:rPr lang="en-US" sz="2000" dirty="0">
                <a:effectLst/>
              </a:rPr>
              <a:t>A Privacy Settings object is the other helper class created whenever a new Account object is created. This object contains all the privacy settings that a user has, such as who can view his/her 5 media or custom pages. This class is called any time a user visits a profile or content created by another user. However, it does not directly interact with the other model classes, only the view.</a:t>
            </a:r>
          </a:p>
          <a:p>
            <a:pPr algn="l"/>
            <a:r>
              <a:rPr lang="en-US" sz="2000" dirty="0">
                <a:effectLst/>
              </a:rPr>
              <a:t>Chat Session Object, Event Object, Link Object, Note Object and Page Object These objects contain unique information for a particular type of action a user performs. All of these contain a reference to the account that owns them. Each object is a ‖working-copy‖ of an object in the Server. Anytime one of these objects is created on the Server, an entry of its creation is added to the news feed database.</a:t>
            </a:r>
          </a:p>
          <a:p>
            <a:pPr algn="l"/>
            <a:r>
              <a:rPr lang="en-US" b="1" u="sng" dirty="0">
                <a:effectLst/>
              </a:rPr>
              <a:t>Message Object</a:t>
            </a:r>
            <a:r>
              <a:rPr lang="en-US" b="1" dirty="0">
                <a:effectLst/>
              </a:rPr>
              <a:t> : </a:t>
            </a:r>
            <a:r>
              <a:rPr lang="en-US" sz="1900" dirty="0">
                <a:effectLst/>
              </a:rPr>
              <a:t>A Message object is created when a user composes a new message to be sent to a friend. After it is confirmed that the friend is located in the database, the Message object adds its information to the database. When a user checks his or her inbox, a list of messages that were sent to the user will be shown in descending order of when they were received.</a:t>
            </a:r>
          </a:p>
          <a:p>
            <a:pPr algn="l"/>
            <a:endParaRPr lang="en-US" sz="1800" dirty="0">
              <a:effectLst/>
            </a:endParaRPr>
          </a:p>
          <a:p>
            <a:pPr lvl="0" algn="l"/>
            <a:endParaRPr lang="en-GB" sz="1300" b="1" dirty="0">
              <a:effectLst/>
            </a:endParaRPr>
          </a:p>
        </p:txBody>
      </p:sp>
    </p:spTree>
    <p:extLst>
      <p:ext uri="{BB962C8B-B14F-4D97-AF65-F5344CB8AC3E}">
        <p14:creationId xmlns:p14="http://schemas.microsoft.com/office/powerpoint/2010/main" val="5824976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circle(in)">
                                      <p:cBhvr>
                                        <p:cTn id="2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8DEDA4-EBE1-455B-AF03-DF5C4C3CD99E}"/>
              </a:ext>
            </a:extLst>
          </p:cNvPr>
          <p:cNvSpPr>
            <a:spLocks noGrp="1"/>
          </p:cNvSpPr>
          <p:nvPr>
            <p:ph type="body" idx="1"/>
          </p:nvPr>
        </p:nvSpPr>
        <p:spPr>
          <a:xfrm>
            <a:off x="0" y="0"/>
            <a:ext cx="12192000" cy="6849122"/>
          </a:xfrm>
        </p:spPr>
        <p:txBody>
          <a:bodyPr>
            <a:normAutofit fontScale="70000" lnSpcReduction="20000"/>
          </a:bodyPr>
          <a:lstStyle/>
          <a:p>
            <a:pPr marL="285750" indent="-285750" algn="l">
              <a:buFont typeface="Wingdings" panose="05000000000000000000" pitchFamily="2" charset="2"/>
              <a:buChar char="Ø"/>
            </a:pPr>
            <a:r>
              <a:rPr lang="en-US" b="1" u="sng" dirty="0">
                <a:effectLst/>
              </a:rPr>
              <a:t>Friends</a:t>
            </a:r>
            <a:r>
              <a:rPr lang="en-US" b="1" dirty="0">
                <a:effectLst/>
              </a:rPr>
              <a:t> : </a:t>
            </a:r>
            <a:r>
              <a:rPr lang="en-US" sz="2600" dirty="0">
                <a:effectLst/>
              </a:rPr>
              <a:t>The most important feature is being able to add and remove friends. In our Social Networking site, making friends is a fairly straightforward process. Users can type in the name of a friend in the search bar at the top of their home page. The database is queried for an account that has the search term contained in the full name, any media files with the search terms in the description, any pages with the search terms in the titles, any links with the search terms in the titles, and any notes with the search terms in the title. For example, User A could search for User B in the search bar. After clicking on User B’s profile, User A will see a button that says Send Friend Request. Clicking on it will send an alert to User B that User A wants to be a friend. The friend request will now be in the friends list of User B, where he/she can either accept it or ignore it, letting it sit there indefinitely. If user B accepts the request, User A will be added to User B’s friends list and vice versa. Being friends has its advantages. For example, only friends can chat to each other. Also, friends can view any part of a profile that is marked as friends only. Finally, for a user to view his/her friends and incoming friend requests, he/she just clicks on the friend’s tab which brings up a frame.</a:t>
            </a:r>
          </a:p>
          <a:p>
            <a:pPr marL="285750" lvl="0" indent="-285750" algn="l">
              <a:buFont typeface="Wingdings" panose="05000000000000000000" pitchFamily="2" charset="2"/>
              <a:buChar char="Ø"/>
            </a:pPr>
            <a:r>
              <a:rPr lang="en-US" b="1" u="sng" dirty="0">
                <a:effectLst/>
              </a:rPr>
              <a:t>Account Creation</a:t>
            </a:r>
            <a:r>
              <a:rPr lang="en-US" b="1" dirty="0">
                <a:effectLst/>
              </a:rPr>
              <a:t> : </a:t>
            </a:r>
            <a:r>
              <a:rPr lang="en-US" sz="2600" dirty="0">
                <a:effectLst/>
              </a:rPr>
              <a:t>When a user accesses the site for the first time, he/she must create an account before using any of the site features. The account creation process is broken into three sections. The first section deals with the login information and is required for the user to fill out. This includes the email, password, and password confirmation. The purpose behind the password confirmation is to ensure that the user didn’t accidentally mistype when creating a password. The second section deals with information about who you are such as name, location, and gender. Most of these fields are optional except for your name and gender. It wouldn’t be much of a social network if everyone was named anonymous. The final section deals with information about the users likes and dislikes, such as interests and activities. Unlike the other two sections, user clicks create account, a new account, account details, and privacy settings are added to the server, and the user is brought back to the login page.</a:t>
            </a:r>
          </a:p>
          <a:p>
            <a:pPr marL="285750" lvl="0" indent="-285750" algn="l">
              <a:buFont typeface="Wingdings" panose="05000000000000000000" pitchFamily="2" charset="2"/>
              <a:buChar char="Ø"/>
            </a:pPr>
            <a:endParaRPr lang="en-GB" sz="1300" b="1" dirty="0">
              <a:effectLst/>
            </a:endParaRPr>
          </a:p>
        </p:txBody>
      </p:sp>
    </p:spTree>
    <p:extLst>
      <p:ext uri="{BB962C8B-B14F-4D97-AF65-F5344CB8AC3E}">
        <p14:creationId xmlns:p14="http://schemas.microsoft.com/office/powerpoint/2010/main" val="32445545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598</TotalTime>
  <Words>4785</Words>
  <Application>Microsoft Office PowerPoint</Application>
  <PresentationFormat>Widescreen</PresentationFormat>
  <Paragraphs>141</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Bookman Old Style</vt:lpstr>
      <vt:lpstr>Calibri</vt:lpstr>
      <vt:lpstr>Rockwell</vt:lpstr>
      <vt:lpstr>Wingdings</vt:lpstr>
      <vt:lpstr>Damask</vt:lpstr>
      <vt:lpstr>PowerPoint Presentation</vt:lpstr>
      <vt:lpstr>CERTIFICATE</vt:lpstr>
      <vt:lpstr>ACKNOWLEDGEMENT</vt:lpstr>
      <vt:lpstr>PowerPoint Presentation</vt:lpstr>
      <vt:lpstr>Literature Survey</vt:lpstr>
      <vt:lpstr>Project Scope</vt:lpstr>
      <vt:lpstr>Functional Specifications</vt:lpstr>
      <vt:lpstr>PowerPoint Presentation</vt:lpstr>
      <vt:lpstr>PowerPoint Presentation</vt:lpstr>
      <vt:lpstr>PowerPoint Presentation</vt:lpstr>
      <vt:lpstr>Software Tools Specification</vt:lpstr>
      <vt:lpstr>PowerPoint Presentation</vt:lpstr>
      <vt:lpstr>Data Flow Diagrams</vt:lpstr>
      <vt:lpstr>PowerPoint Presentation</vt:lpstr>
      <vt:lpstr>PowerPoint Presentation</vt:lpstr>
      <vt:lpstr>PowerPoint Presentation</vt:lpstr>
      <vt:lpstr>PowerPoint Presentation</vt:lpstr>
      <vt:lpstr>PowerPoint Presentation</vt:lpstr>
      <vt:lpstr>ER-Diagram</vt:lpstr>
      <vt:lpstr>PowerPoint Presentation</vt:lpstr>
      <vt:lpstr>UML (Unified Modelling Language)</vt:lpstr>
      <vt:lpstr>PowerPoint Presentation</vt:lpstr>
      <vt:lpstr>CONCLUSION</vt:lpstr>
      <vt:lpstr>CONCLUSION</vt:lpstr>
      <vt:lpstr>Social Networking Site Project Interface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Feasibility Study</dc:title>
  <dc:creator>sayandeepbarai@gmail.com</dc:creator>
  <cp:lastModifiedBy>Tathagata Bandyopadhyay</cp:lastModifiedBy>
  <cp:revision>60</cp:revision>
  <dcterms:created xsi:type="dcterms:W3CDTF">2020-11-11T14:10:01Z</dcterms:created>
  <dcterms:modified xsi:type="dcterms:W3CDTF">2022-01-06T06:16:45Z</dcterms:modified>
</cp:coreProperties>
</file>