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oboto"/>
      <p:regular r:id="rId32"/>
      <p:bold r:id="rId33"/>
      <p:italic r:id="rId34"/>
      <p:boldItalic r:id="rId35"/>
    </p:embeddedFont>
    <p:embeddedFont>
      <p:font typeface="Fira Sans Extra Condensed"/>
      <p:regular r:id="rId36"/>
      <p:bold r:id="rId37"/>
      <p:italic r:id="rId38"/>
      <p:boldItalic r:id="rId39"/>
    </p:embeddedFont>
    <p:embeddedFont>
      <p:font typeface="Fira Sans Extra Condensed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regular.fntdata"/><Relationship Id="rId20" Type="http://schemas.openxmlformats.org/officeDocument/2006/relationships/slide" Target="slides/slide16.xml"/><Relationship Id="rId42" Type="http://schemas.openxmlformats.org/officeDocument/2006/relationships/font" Target="fonts/FiraSansExtraCondensedSemiBold-italic.fntdata"/><Relationship Id="rId41" Type="http://schemas.openxmlformats.org/officeDocument/2006/relationships/font" Target="fonts/FiraSansExtraCondensedSemiBold-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FiraSansExtraCondensedSemiBol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FiraSansExtraCondensed-bold.fntdata"/><Relationship Id="rId14" Type="http://schemas.openxmlformats.org/officeDocument/2006/relationships/slide" Target="slides/slide10.xml"/><Relationship Id="rId36" Type="http://schemas.openxmlformats.org/officeDocument/2006/relationships/font" Target="fonts/FiraSansExtraCondensed-regular.fntdata"/><Relationship Id="rId17" Type="http://schemas.openxmlformats.org/officeDocument/2006/relationships/slide" Target="slides/slide13.xml"/><Relationship Id="rId39" Type="http://schemas.openxmlformats.org/officeDocument/2006/relationships/font" Target="fonts/FiraSansExtraCondensed-boldItalic.fntdata"/><Relationship Id="rId16" Type="http://schemas.openxmlformats.org/officeDocument/2006/relationships/slide" Target="slides/slide12.xml"/><Relationship Id="rId38" Type="http://schemas.openxmlformats.org/officeDocument/2006/relationships/font" Target="fonts/FiraSansExtraCondense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d712a6e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d712a6e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9d712a6e1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9d712a6e1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9d712a6e1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9d712a6e1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31e73dd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631e73dd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31e73dd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631e73dd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31e73dd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631e73dd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9d712a6e10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9d712a6e10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96fd5876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96fd5876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9d712a6e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9d712a6e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d712a6e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d712a6e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9d712a6e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9d712a6e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9d70ff01c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9d70ff01c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9d70ff01c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9d70ff01c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9d70ff01c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9d70ff01c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9d70ff01c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9d70ff01c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9d70ff01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9d70ff01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96fd5876e_0_3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e96fd5876e_0_3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9d70ff01c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9d70ff01c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d70ff01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d70ff01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d70ff01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d70ff01c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d70ff01c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9d70ff01c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9d70ff01c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9d70ff01c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d70ff01c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d70ff01c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d70ff01c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d70ff01c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d70ff01c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9d70ff01c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905775" y="1327350"/>
            <a:ext cx="4086900" cy="24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600">
                <a:latin typeface="Fira Sans Extra Condensed"/>
                <a:ea typeface="Fira Sans Extra Condensed"/>
                <a:cs typeface="Fira Sans Extra Condensed"/>
                <a:sym typeface="Fira Sans Extra Condensed"/>
              </a:rPr>
              <a:t>Speaker Identification </a:t>
            </a:r>
            <a:endParaRPr b="1" sz="3600">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rPr b="1" lang="en" sz="3600">
                <a:latin typeface="Fira Sans Extra Condensed"/>
                <a:ea typeface="Fira Sans Extra Condensed"/>
                <a:cs typeface="Fira Sans Extra Condensed"/>
                <a:sym typeface="Fira Sans Extra Condensed"/>
              </a:rPr>
              <a:t>Attendance </a:t>
            </a:r>
            <a:endParaRPr b="1" sz="3600">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rPr b="1" lang="en" sz="3600">
                <a:latin typeface="Fira Sans Extra Condensed"/>
                <a:ea typeface="Fira Sans Extra Condensed"/>
                <a:cs typeface="Fira Sans Extra Condensed"/>
                <a:sym typeface="Fira Sans Extra Condensed"/>
              </a:rPr>
              <a:t>Marking </a:t>
            </a:r>
            <a:endParaRPr b="1" sz="3600">
              <a:latin typeface="Fira Sans Extra Condensed"/>
              <a:ea typeface="Fira Sans Extra Condensed"/>
              <a:cs typeface="Fira Sans Extra Condensed"/>
              <a:sym typeface="Fira Sans Extra Condensed"/>
            </a:endParaRPr>
          </a:p>
          <a:p>
            <a:pPr indent="0" lvl="0" marL="0" rtl="0" algn="r">
              <a:spcBef>
                <a:spcPts val="0"/>
              </a:spcBef>
              <a:spcAft>
                <a:spcPts val="0"/>
              </a:spcAft>
              <a:buClr>
                <a:schemeClr val="dk1"/>
              </a:buClr>
              <a:buSzPts val="1100"/>
              <a:buFont typeface="Arial"/>
              <a:buNone/>
            </a:pPr>
            <a:r>
              <a:rPr b="1" lang="en" sz="3600">
                <a:latin typeface="Fira Sans Extra Condensed"/>
                <a:ea typeface="Fira Sans Extra Condensed"/>
                <a:cs typeface="Fira Sans Extra Condensed"/>
                <a:sym typeface="Fira Sans Extra Condensed"/>
              </a:rPr>
              <a:t>System</a:t>
            </a:r>
            <a:endParaRPr b="1" sz="3600">
              <a:latin typeface="Fira Sans Extra Condensed"/>
              <a:ea typeface="Fira Sans Extra Condensed"/>
              <a:cs typeface="Fira Sans Extra Condensed"/>
              <a:sym typeface="Fira Sans Extra Condensed"/>
            </a:endParaRPr>
          </a:p>
          <a:p>
            <a:pPr indent="0" lvl="0" marL="0" rtl="0" algn="r">
              <a:spcBef>
                <a:spcPts val="0"/>
              </a:spcBef>
              <a:spcAft>
                <a:spcPts val="0"/>
              </a:spcAft>
              <a:buClr>
                <a:schemeClr val="dk1"/>
              </a:buClr>
              <a:buSzPts val="1100"/>
              <a:buFont typeface="Arial"/>
              <a:buNone/>
            </a:pPr>
            <a:r>
              <a:t/>
            </a:r>
            <a:endParaRPr b="1" sz="3200">
              <a:latin typeface="Fira Sans Extra Condensed"/>
              <a:ea typeface="Fira Sans Extra Condensed"/>
              <a:cs typeface="Fira Sans Extra Condensed"/>
              <a:sym typeface="Fira Sans Extra Condensed"/>
            </a:endParaRPr>
          </a:p>
          <a:p>
            <a:pPr indent="0" lvl="0" marL="0" rtl="0" algn="r">
              <a:spcBef>
                <a:spcPts val="0"/>
              </a:spcBef>
              <a:spcAft>
                <a:spcPts val="0"/>
              </a:spcAft>
              <a:buClr>
                <a:schemeClr val="dk1"/>
              </a:buClr>
              <a:buSzPts val="1100"/>
              <a:buFont typeface="Arial"/>
              <a:buNone/>
            </a:pPr>
            <a:r>
              <a:t/>
            </a:r>
            <a:endParaRPr b="1" sz="3800">
              <a:solidFill>
                <a:srgbClr val="494949"/>
              </a:solidFill>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t/>
            </a:r>
            <a:endParaRPr b="1">
              <a:latin typeface="Fira Sans Extra Condensed"/>
              <a:ea typeface="Fira Sans Extra Condensed"/>
              <a:cs typeface="Fira Sans Extra Condensed"/>
              <a:sym typeface="Fira Sans Extra Condensed"/>
            </a:endParaRPr>
          </a:p>
        </p:txBody>
      </p:sp>
      <p:grpSp>
        <p:nvGrpSpPr>
          <p:cNvPr id="43" name="Google Shape;43;p13"/>
          <p:cNvGrpSpPr/>
          <p:nvPr/>
        </p:nvGrpSpPr>
        <p:grpSpPr>
          <a:xfrm>
            <a:off x="457194" y="411475"/>
            <a:ext cx="4385617" cy="4733627"/>
            <a:chOff x="457194" y="411475"/>
            <a:chExt cx="4385617" cy="4733627"/>
          </a:xfrm>
        </p:grpSpPr>
        <p:sp>
          <p:nvSpPr>
            <p:cNvPr id="44" name="Google Shape;44;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13"/>
            <p:cNvGrpSpPr/>
            <p:nvPr/>
          </p:nvGrpSpPr>
          <p:grpSpPr>
            <a:xfrm>
              <a:off x="457194" y="824705"/>
              <a:ext cx="4385617" cy="4320397"/>
              <a:chOff x="457209" y="411470"/>
              <a:chExt cx="4385617" cy="4320397"/>
            </a:xfrm>
          </p:grpSpPr>
          <p:sp>
            <p:nvSpPr>
              <p:cNvPr id="46" name="Google Shape;46;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2"/>
          <p:cNvSpPr txBox="1"/>
          <p:nvPr>
            <p:ph type="title"/>
          </p:nvPr>
        </p:nvSpPr>
        <p:spPr>
          <a:xfrm>
            <a:off x="1676400" y="140100"/>
            <a:ext cx="8229600" cy="472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Mel Frequency Cepstral Coefficient(MFCC)</a:t>
            </a:r>
            <a:endParaRPr/>
          </a:p>
        </p:txBody>
      </p:sp>
      <p:sp>
        <p:nvSpPr>
          <p:cNvPr id="405" name="Google Shape;405;p22"/>
          <p:cNvSpPr/>
          <p:nvPr/>
        </p:nvSpPr>
        <p:spPr>
          <a:xfrm>
            <a:off x="801300" y="781400"/>
            <a:ext cx="7944000" cy="39600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05360" y="63312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22"/>
          <p:cNvGrpSpPr/>
          <p:nvPr/>
        </p:nvGrpSpPr>
        <p:grpSpPr>
          <a:xfrm>
            <a:off x="859747" y="789282"/>
            <a:ext cx="472142" cy="472112"/>
            <a:chOff x="-44512325" y="3176075"/>
            <a:chExt cx="300900" cy="300900"/>
          </a:xfrm>
        </p:grpSpPr>
        <p:sp>
          <p:nvSpPr>
            <p:cNvPr id="408" name="Google Shape;408;p22"/>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2"/>
          <p:cNvSpPr txBox="1"/>
          <p:nvPr/>
        </p:nvSpPr>
        <p:spPr>
          <a:xfrm>
            <a:off x="1523700" y="1190450"/>
            <a:ext cx="6499200" cy="37479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chemeClr val="dk1"/>
              </a:buClr>
              <a:buSzPts val="1300"/>
              <a:buChar char="●"/>
            </a:pPr>
            <a:r>
              <a:rPr lang="en" sz="1300">
                <a:solidFill>
                  <a:schemeClr val="dk1"/>
                </a:solidFill>
              </a:rPr>
              <a:t>MFCC is a feature extraction technique widely used in speech and audio processing. MFCCs are used to represent the spectral characteristics of sound in a way that is well-suited for various machine learning tasks, such as speech recognition and music analysis.</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MFCCs are a set of coefficients that capture the shape of the power spectrum of a sound signal. </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They are derived by first transforming the raw audio signal into a frequency domain using a technique like the Discrete Fourier Transform (DFT), and then applying the mel-scale to approximate the human auditory perception of sound frequency. Finally, cepstral coefficients are computed from the mel-scaled spectrum.</a:t>
            </a:r>
            <a:endParaRPr b="1" sz="1900">
              <a:solidFill>
                <a:schemeClr val="dk1"/>
              </a:solidFill>
            </a:endParaRPr>
          </a:p>
          <a:p>
            <a:pPr indent="-336550" lvl="1" marL="914400" rtl="0" algn="l">
              <a:spcBef>
                <a:spcPts val="0"/>
              </a:spcBef>
              <a:spcAft>
                <a:spcPts val="0"/>
              </a:spcAft>
              <a:buClr>
                <a:srgbClr val="1F1F1F"/>
              </a:buClr>
              <a:buSzPts val="1700"/>
              <a:buChar char="○"/>
            </a:pPr>
            <a:r>
              <a:t/>
            </a:r>
            <a:endParaRPr sz="1700">
              <a:solidFill>
                <a:srgbClr val="1F1F1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3"/>
          <p:cNvSpPr txBox="1"/>
          <p:nvPr>
            <p:ph type="title"/>
          </p:nvPr>
        </p:nvSpPr>
        <p:spPr>
          <a:xfrm>
            <a:off x="1664675" y="368700"/>
            <a:ext cx="5667900" cy="472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Mel Frequency Cepstral Coefficient(MFCC)</a:t>
            </a:r>
            <a:endParaRPr/>
          </a:p>
        </p:txBody>
      </p:sp>
      <p:sp>
        <p:nvSpPr>
          <p:cNvPr id="417" name="Google Shape;417;p23"/>
          <p:cNvSpPr txBox="1"/>
          <p:nvPr/>
        </p:nvSpPr>
        <p:spPr>
          <a:xfrm>
            <a:off x="381575" y="937675"/>
            <a:ext cx="8189400" cy="10713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Clr>
                <a:schemeClr val="dk1"/>
              </a:buClr>
              <a:buSzPts val="1200"/>
              <a:buChar char="●"/>
            </a:pPr>
            <a:r>
              <a:rPr lang="en" sz="1200">
                <a:solidFill>
                  <a:schemeClr val="dk1"/>
                </a:solidFill>
              </a:rPr>
              <a:t>Finally, cepstral coefficients are computed from the mel-scaled spectrum.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MFCCs are particularly useful because they emphasize features of the audio signal that are important for human speech perception while discarding less relevant information. This makes them effective for tasks like speaker recognition, emotion detection, and speech-to-text conversion.</a:t>
            </a:r>
            <a:endParaRPr sz="1600">
              <a:solidFill>
                <a:srgbClr val="1F1F1F"/>
              </a:solidFill>
            </a:endParaRPr>
          </a:p>
        </p:txBody>
      </p:sp>
      <p:pic>
        <p:nvPicPr>
          <p:cNvPr id="418" name="Google Shape;418;p23"/>
          <p:cNvPicPr preferRelativeResize="0"/>
          <p:nvPr/>
        </p:nvPicPr>
        <p:blipFill>
          <a:blip r:embed="rId3">
            <a:alphaModFix/>
          </a:blip>
          <a:stretch>
            <a:fillRect/>
          </a:stretch>
        </p:blipFill>
        <p:spPr>
          <a:xfrm>
            <a:off x="1340075" y="2176750"/>
            <a:ext cx="5992502" cy="261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txBox="1"/>
          <p:nvPr/>
        </p:nvSpPr>
        <p:spPr>
          <a:xfrm>
            <a:off x="207100" y="93725"/>
            <a:ext cx="85233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Preemphasis:</a:t>
            </a:r>
            <a:endParaRPr b="1"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Preemphasis increases the magnitude of energy in the higher frequency. When we look at the frequency domain of the audio signal for the voiced segments like vowels, it is observed that the energy at a higher frequency is much lesser than the energy in lower frequencies. Boosting the energy in higher frequencies will improve the phone detection accuracy thereby improving the performance of the model.</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Framing:</a:t>
            </a:r>
            <a:endParaRPr b="1"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We need to split the signal into short-time frames. The rationale behind this step is that frequencies in a signal change over time, so in most cases it doesn’t make sense to do the Fourier transform across the entire signal in that we would lose the frequency contours of the signal over time. Frame the signal into 20–40 ms frames. 25ms is standard.</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24" name="Google Shape;424;p24"/>
          <p:cNvPicPr preferRelativeResize="0"/>
          <p:nvPr/>
        </p:nvPicPr>
        <p:blipFill>
          <a:blip r:embed="rId3">
            <a:alphaModFix/>
          </a:blip>
          <a:stretch>
            <a:fillRect/>
          </a:stretch>
        </p:blipFill>
        <p:spPr>
          <a:xfrm>
            <a:off x="1229525" y="2503700"/>
            <a:ext cx="6929250" cy="248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5"/>
          <p:cNvSpPr txBox="1"/>
          <p:nvPr/>
        </p:nvSpPr>
        <p:spPr>
          <a:xfrm>
            <a:off x="660500" y="573475"/>
            <a:ext cx="836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Windowing : </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Windowing is essentially applied to notably counteract the assumption made by the Fast Fourier Transform that the data is infinite and to reduce spectral leakage.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30" name="Google Shape;430;p25"/>
          <p:cNvPicPr preferRelativeResize="0"/>
          <p:nvPr/>
        </p:nvPicPr>
        <p:blipFill>
          <a:blip r:embed="rId3">
            <a:alphaModFix/>
          </a:blip>
          <a:stretch>
            <a:fillRect/>
          </a:stretch>
        </p:blipFill>
        <p:spPr>
          <a:xfrm>
            <a:off x="2651625" y="1597450"/>
            <a:ext cx="3618321" cy="300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6"/>
          <p:cNvSpPr txBox="1"/>
          <p:nvPr/>
        </p:nvSpPr>
        <p:spPr>
          <a:xfrm>
            <a:off x="482000" y="417275"/>
            <a:ext cx="8022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Calculation of the Discrete Fourier Transform:</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We can now do an NN-point FFT on each frame to calculate the frequency spectrum, which is also called Short-Time Fourier-Transform (STFT).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Applying Filter Banks :</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Mel spaced Filter Bank as stated formally is a set of 20–40 triangular filters. Two adjacent filters are described below:</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36" name="Google Shape;436;p26"/>
          <p:cNvPicPr preferRelativeResize="0"/>
          <p:nvPr/>
        </p:nvPicPr>
        <p:blipFill>
          <a:blip r:embed="rId3">
            <a:alphaModFix/>
          </a:blip>
          <a:stretch>
            <a:fillRect/>
          </a:stretch>
        </p:blipFill>
        <p:spPr>
          <a:xfrm>
            <a:off x="2586150" y="2154700"/>
            <a:ext cx="3971677" cy="251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27"/>
          <p:cNvPicPr preferRelativeResize="0"/>
          <p:nvPr/>
        </p:nvPicPr>
        <p:blipFill>
          <a:blip r:embed="rId3">
            <a:alphaModFix/>
          </a:blip>
          <a:stretch>
            <a:fillRect/>
          </a:stretch>
        </p:blipFill>
        <p:spPr>
          <a:xfrm>
            <a:off x="1056125" y="96625"/>
            <a:ext cx="6667500" cy="1771100"/>
          </a:xfrm>
          <a:prstGeom prst="rect">
            <a:avLst/>
          </a:prstGeom>
          <a:noFill/>
          <a:ln>
            <a:noFill/>
          </a:ln>
        </p:spPr>
      </p:pic>
      <p:sp>
        <p:nvSpPr>
          <p:cNvPr id="442" name="Google Shape;442;p27"/>
          <p:cNvSpPr txBox="1"/>
          <p:nvPr/>
        </p:nvSpPr>
        <p:spPr>
          <a:xfrm>
            <a:off x="537775" y="1956975"/>
            <a:ext cx="794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Mel-Filter Bank:</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Our filterbank comes in the form of 40 vectors .Each vector is mostly zeros, but is non-zero for a certain section of the spectrum. To calculate filterbank energies we multiply each filterbank with the power spectrum, then add up the coefficents. Once this is performed we are left with 40 numbers that give us an indication of how much energy was in each filterbank.</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In above graph frequency is plotted in mel scale. The Frequency to MEL conversion formula is given as: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43" name="Google Shape;443;p27"/>
          <p:cNvPicPr preferRelativeResize="0"/>
          <p:nvPr/>
        </p:nvPicPr>
        <p:blipFill>
          <a:blip r:embed="rId4">
            <a:alphaModFix/>
          </a:blip>
          <a:stretch>
            <a:fillRect/>
          </a:stretch>
        </p:blipFill>
        <p:spPr>
          <a:xfrm>
            <a:off x="2376488" y="3954122"/>
            <a:ext cx="4391025" cy="79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8"/>
          <p:cNvSpPr txBox="1"/>
          <p:nvPr/>
        </p:nvSpPr>
        <p:spPr>
          <a:xfrm>
            <a:off x="299100" y="238775"/>
            <a:ext cx="8545800" cy="225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coefficients are then converted back to hertz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Log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now apply the log of these spectrogram values to get the log filterbank energies.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DCT</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issues with this spectrogram is that these Filter bank coefficients are highly correlated So, we need to decorrelate these coefficients.So for this DCT (Discrete cosine transform) is applied</a:t>
            </a:r>
            <a:endParaRPr>
              <a:solidFill>
                <a:schemeClr val="dk1"/>
              </a:solidFill>
            </a:endParaRPr>
          </a:p>
        </p:txBody>
      </p:sp>
      <p:pic>
        <p:nvPicPr>
          <p:cNvPr id="449" name="Google Shape;449;p28"/>
          <p:cNvPicPr preferRelativeResize="0"/>
          <p:nvPr/>
        </p:nvPicPr>
        <p:blipFill>
          <a:blip r:embed="rId3">
            <a:alphaModFix/>
          </a:blip>
          <a:stretch>
            <a:fillRect/>
          </a:stretch>
        </p:blipFill>
        <p:spPr>
          <a:xfrm>
            <a:off x="1301600" y="2623950"/>
            <a:ext cx="6645252" cy="234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grpSp>
        <p:nvGrpSpPr>
          <p:cNvPr id="454" name="Google Shape;454;p29"/>
          <p:cNvGrpSpPr/>
          <p:nvPr/>
        </p:nvGrpSpPr>
        <p:grpSpPr>
          <a:xfrm>
            <a:off x="457200" y="1036100"/>
            <a:ext cx="2912362" cy="1211700"/>
            <a:chOff x="457200" y="1036100"/>
            <a:chExt cx="2912362" cy="1211700"/>
          </a:xfrm>
        </p:grpSpPr>
        <p:sp>
          <p:nvSpPr>
            <p:cNvPr id="455" name="Google Shape;455;p29"/>
            <p:cNvSpPr/>
            <p:nvPr/>
          </p:nvSpPr>
          <p:spPr>
            <a:xfrm>
              <a:off x="457200" y="1036100"/>
              <a:ext cx="2628900" cy="1211700"/>
            </a:xfrm>
            <a:prstGeom prst="roundRect">
              <a:avLst>
                <a:gd fmla="val 50000" name="adj"/>
              </a:avLst>
            </a:pr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765062" y="1311425"/>
              <a:ext cx="604500" cy="604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57" name="Google Shape;457;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Training using GMM</a:t>
            </a:r>
            <a:endParaRPr/>
          </a:p>
        </p:txBody>
      </p:sp>
      <p:grpSp>
        <p:nvGrpSpPr>
          <p:cNvPr id="458" name="Google Shape;458;p29"/>
          <p:cNvGrpSpPr/>
          <p:nvPr/>
        </p:nvGrpSpPr>
        <p:grpSpPr>
          <a:xfrm>
            <a:off x="6705578" y="1030908"/>
            <a:ext cx="1981191" cy="3701042"/>
            <a:chOff x="4572000" y="1208850"/>
            <a:chExt cx="1885951" cy="3523124"/>
          </a:xfrm>
        </p:grpSpPr>
        <p:sp>
          <p:nvSpPr>
            <p:cNvPr id="459" name="Google Shape;459;p29"/>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9"/>
          <p:cNvGrpSpPr/>
          <p:nvPr/>
        </p:nvGrpSpPr>
        <p:grpSpPr>
          <a:xfrm>
            <a:off x="4648177" y="1278038"/>
            <a:ext cx="2943272" cy="637888"/>
            <a:chOff x="4648177" y="1278038"/>
            <a:chExt cx="2943272" cy="637888"/>
          </a:xfrm>
        </p:grpSpPr>
        <p:sp>
          <p:nvSpPr>
            <p:cNvPr id="471" name="Google Shape;471;p29"/>
            <p:cNvSpPr/>
            <p:nvPr/>
          </p:nvSpPr>
          <p:spPr>
            <a:xfrm>
              <a:off x="6986950" y="1311425"/>
              <a:ext cx="604500" cy="604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sp>
          <p:nvSpPr>
            <p:cNvPr id="472" name="Google Shape;472;p29"/>
            <p:cNvSpPr txBox="1"/>
            <p:nvPr/>
          </p:nvSpPr>
          <p:spPr>
            <a:xfrm>
              <a:off x="4648177" y="127803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Decision Logic</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473" name="Google Shape;473;p29"/>
          <p:cNvGrpSpPr/>
          <p:nvPr/>
        </p:nvGrpSpPr>
        <p:grpSpPr>
          <a:xfrm>
            <a:off x="3251185" y="2203696"/>
            <a:ext cx="2943272" cy="637888"/>
            <a:chOff x="3486127" y="2444463"/>
            <a:chExt cx="2943272" cy="637888"/>
          </a:xfrm>
        </p:grpSpPr>
        <p:sp>
          <p:nvSpPr>
            <p:cNvPr id="474" name="Google Shape;474;p29"/>
            <p:cNvSpPr/>
            <p:nvPr/>
          </p:nvSpPr>
          <p:spPr>
            <a:xfrm>
              <a:off x="5824900" y="2477850"/>
              <a:ext cx="604500" cy="604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475" name="Google Shape;475;p29"/>
            <p:cNvSpPr txBox="1"/>
            <p:nvPr/>
          </p:nvSpPr>
          <p:spPr>
            <a:xfrm>
              <a:off x="3486127" y="244446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Speaker Database</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476" name="Google Shape;476;p29"/>
          <p:cNvGrpSpPr/>
          <p:nvPr/>
        </p:nvGrpSpPr>
        <p:grpSpPr>
          <a:xfrm>
            <a:off x="1854194" y="3129354"/>
            <a:ext cx="2943272" cy="637888"/>
            <a:chOff x="3486127" y="2444463"/>
            <a:chExt cx="2943272" cy="637888"/>
          </a:xfrm>
        </p:grpSpPr>
        <p:sp>
          <p:nvSpPr>
            <p:cNvPr id="477" name="Google Shape;477;p29"/>
            <p:cNvSpPr/>
            <p:nvPr/>
          </p:nvSpPr>
          <p:spPr>
            <a:xfrm>
              <a:off x="5824900" y="2477850"/>
              <a:ext cx="604500" cy="60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478" name="Google Shape;478;p29"/>
            <p:cNvSpPr txBox="1"/>
            <p:nvPr/>
          </p:nvSpPr>
          <p:spPr>
            <a:xfrm>
              <a:off x="3486127" y="244446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Speaker Modelling</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479" name="Google Shape;479;p29"/>
          <p:cNvGrpSpPr/>
          <p:nvPr/>
        </p:nvGrpSpPr>
        <p:grpSpPr>
          <a:xfrm>
            <a:off x="457202" y="4055013"/>
            <a:ext cx="2943272" cy="637888"/>
            <a:chOff x="3486127" y="2444463"/>
            <a:chExt cx="2943272" cy="637888"/>
          </a:xfrm>
        </p:grpSpPr>
        <p:sp>
          <p:nvSpPr>
            <p:cNvPr id="480" name="Google Shape;480;p29"/>
            <p:cNvSpPr/>
            <p:nvPr/>
          </p:nvSpPr>
          <p:spPr>
            <a:xfrm>
              <a:off x="5824900" y="2477850"/>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481" name="Google Shape;481;p29"/>
            <p:cNvSpPr txBox="1"/>
            <p:nvPr/>
          </p:nvSpPr>
          <p:spPr>
            <a:xfrm>
              <a:off x="3486127" y="244446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Front End Processing</a:t>
              </a:r>
              <a:endParaRPr b="1" sz="1800">
                <a:solidFill>
                  <a:srgbClr val="000000"/>
                </a:solidFill>
                <a:latin typeface="Fira Sans Extra Condensed"/>
                <a:ea typeface="Fira Sans Extra Condensed"/>
                <a:cs typeface="Fira Sans Extra Condensed"/>
                <a:sym typeface="Fira Sans Extra Condensed"/>
              </a:endParaRPr>
            </a:p>
          </p:txBody>
        </p:sp>
      </p:grpSp>
      <p:cxnSp>
        <p:nvCxnSpPr>
          <p:cNvPr id="482" name="Google Shape;482;p29"/>
          <p:cNvCxnSpPr>
            <a:stCxn id="480" idx="6"/>
            <a:endCxn id="477" idx="4"/>
          </p:cNvCxnSpPr>
          <p:nvPr/>
        </p:nvCxnSpPr>
        <p:spPr>
          <a:xfrm flipH="1" rot="10800000">
            <a:off x="3400475" y="3767250"/>
            <a:ext cx="1094700" cy="623400"/>
          </a:xfrm>
          <a:prstGeom prst="bentConnector2">
            <a:avLst/>
          </a:prstGeom>
          <a:noFill/>
          <a:ln cap="flat" cmpd="sng" w="9525">
            <a:solidFill>
              <a:schemeClr val="dk2"/>
            </a:solidFill>
            <a:prstDash val="solid"/>
            <a:round/>
            <a:headEnd len="med" w="med" type="none"/>
            <a:tailEnd len="med" w="med" type="triangle"/>
          </a:ln>
        </p:spPr>
      </p:cxnSp>
      <p:cxnSp>
        <p:nvCxnSpPr>
          <p:cNvPr id="483" name="Google Shape;483;p29"/>
          <p:cNvCxnSpPr>
            <a:stCxn id="477" idx="6"/>
            <a:endCxn id="474" idx="4"/>
          </p:cNvCxnSpPr>
          <p:nvPr/>
        </p:nvCxnSpPr>
        <p:spPr>
          <a:xfrm flipH="1" rot="10800000">
            <a:off x="4797466" y="2841592"/>
            <a:ext cx="1094700" cy="623400"/>
          </a:xfrm>
          <a:prstGeom prst="bentConnector2">
            <a:avLst/>
          </a:prstGeom>
          <a:noFill/>
          <a:ln cap="flat" cmpd="sng" w="9525">
            <a:solidFill>
              <a:schemeClr val="dk2"/>
            </a:solidFill>
            <a:prstDash val="solid"/>
            <a:round/>
            <a:headEnd len="med" w="med" type="none"/>
            <a:tailEnd len="med" w="med" type="triangle"/>
          </a:ln>
        </p:spPr>
      </p:cxnSp>
      <p:cxnSp>
        <p:nvCxnSpPr>
          <p:cNvPr id="484" name="Google Shape;484;p29"/>
          <p:cNvCxnSpPr>
            <a:stCxn id="474" idx="6"/>
            <a:endCxn id="471" idx="4"/>
          </p:cNvCxnSpPr>
          <p:nvPr/>
        </p:nvCxnSpPr>
        <p:spPr>
          <a:xfrm flipH="1" rot="10800000">
            <a:off x="6194458" y="1915933"/>
            <a:ext cx="1094700" cy="623400"/>
          </a:xfrm>
          <a:prstGeom prst="bentConnector2">
            <a:avLst/>
          </a:prstGeom>
          <a:noFill/>
          <a:ln cap="flat" cmpd="sng" w="9525">
            <a:solidFill>
              <a:schemeClr val="dk2"/>
            </a:solidFill>
            <a:prstDash val="solid"/>
            <a:round/>
            <a:headEnd len="med" w="med" type="none"/>
            <a:tailEnd len="med" w="med" type="triangle"/>
          </a:ln>
        </p:spPr>
      </p:cxnSp>
      <p:grpSp>
        <p:nvGrpSpPr>
          <p:cNvPr id="485" name="Google Shape;485;p29"/>
          <p:cNvGrpSpPr/>
          <p:nvPr/>
        </p:nvGrpSpPr>
        <p:grpSpPr>
          <a:xfrm>
            <a:off x="578250" y="1078588"/>
            <a:ext cx="2305200" cy="870713"/>
            <a:chOff x="5850250" y="500921"/>
            <a:chExt cx="2305200" cy="870713"/>
          </a:xfrm>
        </p:grpSpPr>
        <p:sp>
          <p:nvSpPr>
            <p:cNvPr id="486" name="Google Shape;486;p29"/>
            <p:cNvSpPr txBox="1"/>
            <p:nvPr/>
          </p:nvSpPr>
          <p:spPr>
            <a:xfrm>
              <a:off x="6053052" y="5009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GMM approach</a:t>
              </a:r>
              <a:endParaRPr b="1" sz="1800">
                <a:solidFill>
                  <a:srgbClr val="000000"/>
                </a:solidFill>
                <a:latin typeface="Fira Sans Extra Condensed"/>
                <a:ea typeface="Fira Sans Extra Condensed"/>
                <a:cs typeface="Fira Sans Extra Condensed"/>
                <a:sym typeface="Fira Sans Extra Condensed"/>
              </a:endParaRPr>
            </a:p>
          </p:txBody>
        </p:sp>
        <p:sp>
          <p:nvSpPr>
            <p:cNvPr id="487" name="Google Shape;487;p29"/>
            <p:cNvSpPr txBox="1"/>
            <p:nvPr/>
          </p:nvSpPr>
          <p:spPr>
            <a:xfrm>
              <a:off x="5850250" y="1039833"/>
              <a:ext cx="23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The speaker identification system module can be </a:t>
              </a:r>
              <a:r>
                <a:rPr lang="en" sz="1300">
                  <a:latin typeface="Roboto"/>
                  <a:ea typeface="Roboto"/>
                  <a:cs typeface="Roboto"/>
                  <a:sym typeface="Roboto"/>
                </a:rPr>
                <a:t>separated</a:t>
              </a:r>
              <a:r>
                <a:rPr lang="en" sz="1300">
                  <a:latin typeface="Roboto"/>
                  <a:ea typeface="Roboto"/>
                  <a:cs typeface="Roboto"/>
                  <a:sym typeface="Roboto"/>
                </a:rPr>
                <a:t> into 4 modules :</a:t>
              </a:r>
              <a:endParaRPr sz="1300">
                <a:latin typeface="Roboto"/>
                <a:ea typeface="Roboto"/>
                <a:cs typeface="Roboto"/>
                <a:sym typeface="Roboto"/>
              </a:endParaRPr>
            </a:p>
          </p:txBody>
        </p:sp>
      </p:grpSp>
      <p:grpSp>
        <p:nvGrpSpPr>
          <p:cNvPr id="488" name="Google Shape;488;p29"/>
          <p:cNvGrpSpPr/>
          <p:nvPr/>
        </p:nvGrpSpPr>
        <p:grpSpPr>
          <a:xfrm>
            <a:off x="2883438" y="1459989"/>
            <a:ext cx="367726" cy="307374"/>
            <a:chOff x="4794038" y="3489860"/>
            <a:chExt cx="367726" cy="307374"/>
          </a:xfrm>
        </p:grpSpPr>
        <p:sp>
          <p:nvSpPr>
            <p:cNvPr id="489" name="Google Shape;489;p29"/>
            <p:cNvSpPr/>
            <p:nvPr/>
          </p:nvSpPr>
          <p:spPr>
            <a:xfrm>
              <a:off x="4794038" y="3744242"/>
              <a:ext cx="367726" cy="52992"/>
            </a:xfrm>
            <a:custGeom>
              <a:rect b="b" l="l" r="r" t="t"/>
              <a:pathLst>
                <a:path extrusionOk="0" h="1548" w="10742">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4929393" y="3629289"/>
              <a:ext cx="97049" cy="27728"/>
            </a:xfrm>
            <a:custGeom>
              <a:rect b="b" l="l" r="r" t="t"/>
              <a:pathLst>
                <a:path extrusionOk="0" h="810" w="2835">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4900843" y="3566507"/>
              <a:ext cx="155758" cy="57921"/>
            </a:xfrm>
            <a:custGeom>
              <a:rect b="b" l="l" r="r" t="t"/>
              <a:pathLst>
                <a:path extrusionOk="0" h="1692" w="4550">
                  <a:moveTo>
                    <a:pt x="2287" y="1"/>
                  </a:moveTo>
                  <a:lnTo>
                    <a:pt x="1" y="858"/>
                  </a:lnTo>
                  <a:lnTo>
                    <a:pt x="2287" y="1691"/>
                  </a:lnTo>
                  <a:lnTo>
                    <a:pt x="4549" y="858"/>
                  </a:lnTo>
                  <a:lnTo>
                    <a:pt x="22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4809545" y="3489860"/>
              <a:ext cx="337532" cy="249521"/>
            </a:xfrm>
            <a:custGeom>
              <a:rect b="b" l="l" r="r" t="t"/>
              <a:pathLst>
                <a:path extrusionOk="0" h="7289" w="986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type="title"/>
          </p:nvPr>
        </p:nvSpPr>
        <p:spPr>
          <a:xfrm>
            <a:off x="457200" y="34660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is Gaussian Mixture Model ?</a:t>
            </a:r>
            <a:endParaRPr/>
          </a:p>
        </p:txBody>
      </p:sp>
      <p:sp>
        <p:nvSpPr>
          <p:cNvPr id="498" name="Google Shape;498;p30"/>
          <p:cNvSpPr txBox="1"/>
          <p:nvPr/>
        </p:nvSpPr>
        <p:spPr>
          <a:xfrm>
            <a:off x="799875" y="1085375"/>
            <a:ext cx="7263900" cy="141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 Gaussian Mixture Model is a probabilistic model Representing data as a mixture of multiple Gaussian distributions.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is mixture model because it assumes that data points are generated from a mix of gaussian distribution each associated with a certain probability.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Each Gaussian distribution represents a component or cluster within the data.</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model assumes that the data points within each cluster are generated from a gaussian distribution with its mean and covariance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GMM combine these component distribution with mixture weight to form the overall probability distribution of the data</a:t>
            </a:r>
            <a:endParaRPr>
              <a:solidFill>
                <a:schemeClr val="dk1"/>
              </a:solidFill>
              <a:latin typeface="Roboto"/>
              <a:ea typeface="Roboto"/>
              <a:cs typeface="Roboto"/>
              <a:sym typeface="Roboto"/>
            </a:endParaRPr>
          </a:p>
        </p:txBody>
      </p:sp>
      <p:sp>
        <p:nvSpPr>
          <p:cNvPr id="499" name="Google Shape;499;p30"/>
          <p:cNvSpPr/>
          <p:nvPr/>
        </p:nvSpPr>
        <p:spPr>
          <a:xfrm>
            <a:off x="694900" y="718000"/>
            <a:ext cx="7568400" cy="43248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0" name="Google Shape;500;p30"/>
          <p:cNvPicPr preferRelativeResize="0"/>
          <p:nvPr/>
        </p:nvPicPr>
        <p:blipFill>
          <a:blip r:embed="rId3">
            <a:alphaModFix/>
          </a:blip>
          <a:stretch>
            <a:fillRect/>
          </a:stretch>
        </p:blipFill>
        <p:spPr>
          <a:xfrm>
            <a:off x="2570288" y="3263073"/>
            <a:ext cx="3723075" cy="167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1"/>
          <p:cNvSpPr txBox="1"/>
          <p:nvPr>
            <p:ph type="title"/>
          </p:nvPr>
        </p:nvSpPr>
        <p:spPr>
          <a:xfrm>
            <a:off x="457200" y="34660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Key Components of Gaussian Model are :</a:t>
            </a:r>
            <a:endParaRPr/>
          </a:p>
        </p:txBody>
      </p:sp>
      <p:sp>
        <p:nvSpPr>
          <p:cNvPr id="506" name="Google Shape;506;p31"/>
          <p:cNvSpPr/>
          <p:nvPr/>
        </p:nvSpPr>
        <p:spPr>
          <a:xfrm>
            <a:off x="694900" y="718000"/>
            <a:ext cx="7568400" cy="4324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txBox="1"/>
          <p:nvPr/>
        </p:nvSpPr>
        <p:spPr>
          <a:xfrm>
            <a:off x="799875" y="1085375"/>
            <a:ext cx="7263900" cy="228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Number of components:</a:t>
            </a:r>
            <a:r>
              <a:rPr lang="en">
                <a:solidFill>
                  <a:schemeClr val="dk1"/>
                </a:solidFill>
                <a:latin typeface="Roboto"/>
                <a:ea typeface="Roboto"/>
                <a:cs typeface="Roboto"/>
                <a:sym typeface="Roboto"/>
              </a:rPr>
              <a:t> The GMM assumes that the data is a mixture of specific number of gaussian </a:t>
            </a:r>
            <a:r>
              <a:rPr lang="en">
                <a:solidFill>
                  <a:schemeClr val="dk1"/>
                </a:solidFill>
                <a:latin typeface="Roboto"/>
                <a:ea typeface="Roboto"/>
                <a:cs typeface="Roboto"/>
                <a:sym typeface="Roboto"/>
              </a:rPr>
              <a:t>distributions</a:t>
            </a:r>
            <a:r>
              <a:rPr lang="en">
                <a:solidFill>
                  <a:schemeClr val="dk1"/>
                </a:solidFill>
                <a:latin typeface="Roboto"/>
                <a:ea typeface="Roboto"/>
                <a:cs typeface="Roboto"/>
                <a:sym typeface="Roboto"/>
              </a:rPr>
              <a:t> also known as components or cluster.</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number of </a:t>
            </a:r>
            <a:r>
              <a:rPr lang="en">
                <a:solidFill>
                  <a:schemeClr val="dk1"/>
                </a:solidFill>
                <a:latin typeface="Roboto"/>
                <a:ea typeface="Roboto"/>
                <a:cs typeface="Roboto"/>
                <a:sym typeface="Roboto"/>
              </a:rPr>
              <a:t>components</a:t>
            </a:r>
            <a:r>
              <a:rPr lang="en">
                <a:solidFill>
                  <a:schemeClr val="dk1"/>
                </a:solidFill>
                <a:latin typeface="Roboto"/>
                <a:ea typeface="Roboto"/>
                <a:cs typeface="Roboto"/>
                <a:sym typeface="Roboto"/>
              </a:rPr>
              <a:t> is typically determined in advanced or estimated by using techniques such as model selection.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Gaussian distribution:</a:t>
            </a:r>
            <a:r>
              <a:rPr lang="en">
                <a:solidFill>
                  <a:schemeClr val="dk1"/>
                </a:solidFill>
                <a:latin typeface="Roboto"/>
                <a:ea typeface="Roboto"/>
                <a:cs typeface="Roboto"/>
                <a:sym typeface="Roboto"/>
              </a:rPr>
              <a:t> Each component in the GMM is represented by a Gaussian Distribution also known as Normal distribution.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is bell shaped curve fully described by its mean and covariance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Mean- Centre of the distribution ; Covariance- Spread or shape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Mixture</a:t>
            </a:r>
            <a:r>
              <a:rPr b="1" lang="en">
                <a:solidFill>
                  <a:schemeClr val="dk1"/>
                </a:solidFill>
                <a:latin typeface="Roboto"/>
                <a:ea typeface="Roboto"/>
                <a:cs typeface="Roboto"/>
                <a:sym typeface="Roboto"/>
              </a:rPr>
              <a:t> Weights:</a:t>
            </a:r>
            <a:r>
              <a:rPr lang="en">
                <a:solidFill>
                  <a:schemeClr val="dk1"/>
                </a:solidFill>
                <a:latin typeface="Roboto"/>
                <a:ea typeface="Roboto"/>
                <a:cs typeface="Roboto"/>
                <a:sym typeface="Roboto"/>
              </a:rPr>
              <a:t> The GMM assigns mixture weights to each component, representing the probability of selecting that </a:t>
            </a:r>
            <a:r>
              <a:rPr lang="en">
                <a:solidFill>
                  <a:schemeClr val="dk1"/>
                </a:solidFill>
                <a:latin typeface="Roboto"/>
                <a:ea typeface="Roboto"/>
                <a:cs typeface="Roboto"/>
                <a:sym typeface="Roboto"/>
              </a:rPr>
              <a:t>component</a:t>
            </a:r>
            <a:r>
              <a:rPr lang="en">
                <a:solidFill>
                  <a:schemeClr val="dk1"/>
                </a:solidFill>
                <a:latin typeface="Roboto"/>
                <a:ea typeface="Roboto"/>
                <a:cs typeface="Roboto"/>
                <a:sym typeface="Roboto"/>
              </a:rPr>
              <a:t> when generating a data.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1524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grpSp>
        <p:nvGrpSpPr>
          <p:cNvPr id="231" name="Google Shape;231;p14"/>
          <p:cNvGrpSpPr/>
          <p:nvPr/>
        </p:nvGrpSpPr>
        <p:grpSpPr>
          <a:xfrm>
            <a:off x="3297249" y="1109874"/>
            <a:ext cx="2653489" cy="596100"/>
            <a:chOff x="3297249" y="1109874"/>
            <a:chExt cx="2653489" cy="596100"/>
          </a:xfrm>
        </p:grpSpPr>
        <p:sp>
          <p:nvSpPr>
            <p:cNvPr id="232" name="Google Shape;232;p14"/>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3" name="Google Shape;233;p14"/>
            <p:cNvGrpSpPr/>
            <p:nvPr/>
          </p:nvGrpSpPr>
          <p:grpSpPr>
            <a:xfrm>
              <a:off x="3969538" y="1256513"/>
              <a:ext cx="1981200" cy="444800"/>
              <a:chOff x="3969538" y="1337275"/>
              <a:chExt cx="1981200" cy="444800"/>
            </a:xfrm>
          </p:grpSpPr>
          <p:sp>
            <p:nvSpPr>
              <p:cNvPr id="234" name="Google Shape;234;p14"/>
              <p:cNvSpPr txBox="1"/>
              <p:nvPr/>
            </p:nvSpPr>
            <p:spPr>
              <a:xfrm>
                <a:off x="3969538" y="13372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Objective</a:t>
                </a:r>
                <a:endParaRPr b="1" sz="1800">
                  <a:solidFill>
                    <a:srgbClr val="000000"/>
                  </a:solidFill>
                  <a:latin typeface="Fira Sans Extra Condensed"/>
                  <a:ea typeface="Fira Sans Extra Condensed"/>
                  <a:cs typeface="Fira Sans Extra Condensed"/>
                  <a:sym typeface="Fira Sans Extra Condensed"/>
                </a:endParaRPr>
              </a:p>
            </p:txBody>
          </p:sp>
          <p:sp>
            <p:nvSpPr>
              <p:cNvPr id="235" name="Google Shape;235;p14"/>
              <p:cNvSpPr txBox="1"/>
              <p:nvPr/>
            </p:nvSpPr>
            <p:spPr>
              <a:xfrm>
                <a:off x="3969538" y="14502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grpSp>
      <p:grpSp>
        <p:nvGrpSpPr>
          <p:cNvPr id="236" name="Google Shape;236;p14"/>
          <p:cNvGrpSpPr/>
          <p:nvPr/>
        </p:nvGrpSpPr>
        <p:grpSpPr>
          <a:xfrm>
            <a:off x="414554" y="1509185"/>
            <a:ext cx="2653421" cy="2696472"/>
            <a:chOff x="3525722" y="1985800"/>
            <a:chExt cx="2702609" cy="2746178"/>
          </a:xfrm>
        </p:grpSpPr>
        <p:sp>
          <p:nvSpPr>
            <p:cNvPr id="237" name="Google Shape;237;p14"/>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4"/>
          <p:cNvGrpSpPr/>
          <p:nvPr/>
        </p:nvGrpSpPr>
        <p:grpSpPr>
          <a:xfrm>
            <a:off x="5950748" y="835793"/>
            <a:ext cx="2736077" cy="870182"/>
            <a:chOff x="5950748" y="835793"/>
            <a:chExt cx="2736077" cy="870182"/>
          </a:xfrm>
        </p:grpSpPr>
        <p:grpSp>
          <p:nvGrpSpPr>
            <p:cNvPr id="295" name="Google Shape;295;p14"/>
            <p:cNvGrpSpPr/>
            <p:nvPr/>
          </p:nvGrpSpPr>
          <p:grpSpPr>
            <a:xfrm>
              <a:off x="5950748" y="835793"/>
              <a:ext cx="2736077" cy="814219"/>
              <a:chOff x="5298173" y="508251"/>
              <a:chExt cx="2736077" cy="814219"/>
            </a:xfrm>
          </p:grpSpPr>
          <p:sp>
            <p:nvSpPr>
              <p:cNvPr id="296" name="Google Shape;296;p14"/>
              <p:cNvSpPr txBox="1"/>
              <p:nvPr/>
            </p:nvSpPr>
            <p:spPr>
              <a:xfrm>
                <a:off x="6053050" y="508251"/>
                <a:ext cx="1981200" cy="52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Gaussian Mixture Model(GMM)</a:t>
                </a:r>
                <a:endParaRPr b="1"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297" name="Google Shape;297;p14"/>
              <p:cNvSpPr txBox="1"/>
              <p:nvPr/>
            </p:nvSpPr>
            <p:spPr>
              <a:xfrm>
                <a:off x="5298173" y="99067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298" name="Google Shape;298;p14"/>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299" name="Google Shape;299;p14"/>
          <p:cNvGrpSpPr/>
          <p:nvPr/>
        </p:nvGrpSpPr>
        <p:grpSpPr>
          <a:xfrm>
            <a:off x="3297248" y="2502860"/>
            <a:ext cx="2653504" cy="682838"/>
            <a:chOff x="3297248" y="2502860"/>
            <a:chExt cx="2653504" cy="682838"/>
          </a:xfrm>
        </p:grpSpPr>
        <p:grpSp>
          <p:nvGrpSpPr>
            <p:cNvPr id="300" name="Google Shape;300;p14"/>
            <p:cNvGrpSpPr/>
            <p:nvPr/>
          </p:nvGrpSpPr>
          <p:grpSpPr>
            <a:xfrm>
              <a:off x="3969548" y="2502860"/>
              <a:ext cx="1981204" cy="673400"/>
              <a:chOff x="3581360" y="1153913"/>
              <a:chExt cx="1981204" cy="673400"/>
            </a:xfrm>
          </p:grpSpPr>
          <p:sp>
            <p:nvSpPr>
              <p:cNvPr id="301" name="Google Shape;301;p14"/>
              <p:cNvSpPr txBox="1"/>
              <p:nvPr/>
            </p:nvSpPr>
            <p:spPr>
              <a:xfrm>
                <a:off x="3581365" y="11539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System Architecture</a:t>
                </a:r>
                <a:endParaRPr b="1"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p:txBody>
          </p:sp>
          <p:sp>
            <p:nvSpPr>
              <p:cNvPr id="302" name="Google Shape;302;p14"/>
              <p:cNvSpPr txBox="1"/>
              <p:nvPr/>
            </p:nvSpPr>
            <p:spPr>
              <a:xfrm>
                <a:off x="3581360" y="14955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303" name="Google Shape;303;p14"/>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4" name="Google Shape;304;p14"/>
          <p:cNvGrpSpPr/>
          <p:nvPr/>
        </p:nvGrpSpPr>
        <p:grpSpPr>
          <a:xfrm>
            <a:off x="3297248" y="4054008"/>
            <a:ext cx="2653504" cy="597200"/>
            <a:chOff x="3297248" y="4054008"/>
            <a:chExt cx="2653504" cy="597200"/>
          </a:xfrm>
        </p:grpSpPr>
        <p:grpSp>
          <p:nvGrpSpPr>
            <p:cNvPr id="305" name="Google Shape;305;p14"/>
            <p:cNvGrpSpPr/>
            <p:nvPr/>
          </p:nvGrpSpPr>
          <p:grpSpPr>
            <a:xfrm>
              <a:off x="3969548" y="4054008"/>
              <a:ext cx="1981204" cy="597200"/>
              <a:chOff x="3581360" y="2331021"/>
              <a:chExt cx="1981204" cy="597200"/>
            </a:xfrm>
          </p:grpSpPr>
          <p:sp>
            <p:nvSpPr>
              <p:cNvPr id="306" name="Google Shape;306;p14"/>
              <p:cNvSpPr txBox="1"/>
              <p:nvPr/>
            </p:nvSpPr>
            <p:spPr>
              <a:xfrm>
                <a:off x="3581365" y="23310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History</a:t>
                </a:r>
                <a:endParaRPr b="1" sz="1800">
                  <a:latin typeface="Fira Sans Extra Condensed"/>
                  <a:ea typeface="Fira Sans Extra Condensed"/>
                  <a:cs typeface="Fira Sans Extra Condensed"/>
                  <a:sym typeface="Fira Sans Extra Condensed"/>
                </a:endParaRPr>
              </a:p>
            </p:txBody>
          </p:sp>
          <p:sp>
            <p:nvSpPr>
              <p:cNvPr id="307" name="Google Shape;307;p14"/>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308" name="Google Shape;308;p14"/>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09" name="Google Shape;309;p14"/>
          <p:cNvGrpSpPr/>
          <p:nvPr/>
        </p:nvGrpSpPr>
        <p:grpSpPr>
          <a:xfrm>
            <a:off x="6033350" y="4056000"/>
            <a:ext cx="2653477" cy="596100"/>
            <a:chOff x="6033350" y="4056000"/>
            <a:chExt cx="2653477" cy="596100"/>
          </a:xfrm>
        </p:grpSpPr>
        <p:grpSp>
          <p:nvGrpSpPr>
            <p:cNvPr id="310" name="Google Shape;310;p14"/>
            <p:cNvGrpSpPr/>
            <p:nvPr/>
          </p:nvGrpSpPr>
          <p:grpSpPr>
            <a:xfrm>
              <a:off x="6705623" y="4206417"/>
              <a:ext cx="1981204" cy="444800"/>
              <a:chOff x="6705623" y="4287179"/>
              <a:chExt cx="1981204" cy="444800"/>
            </a:xfrm>
          </p:grpSpPr>
          <p:sp>
            <p:nvSpPr>
              <p:cNvPr id="311" name="Google Shape;311;p14"/>
              <p:cNvSpPr txBox="1"/>
              <p:nvPr/>
            </p:nvSpPr>
            <p:spPr>
              <a:xfrm>
                <a:off x="6705627" y="42871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Future Works and Conclusion</a:t>
                </a:r>
                <a:endParaRPr b="1" sz="1800">
                  <a:solidFill>
                    <a:srgbClr val="000000"/>
                  </a:solidFill>
                  <a:latin typeface="Fira Sans Extra Condensed"/>
                  <a:ea typeface="Fira Sans Extra Condensed"/>
                  <a:cs typeface="Fira Sans Extra Condensed"/>
                  <a:sym typeface="Fira Sans Extra Condensed"/>
                </a:endParaRPr>
              </a:p>
            </p:txBody>
          </p:sp>
          <p:sp>
            <p:nvSpPr>
              <p:cNvPr id="312" name="Google Shape;312;p14"/>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313" name="Google Shape;313;p14"/>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14" name="Google Shape;314;p14"/>
          <p:cNvCxnSpPr>
            <a:stCxn id="232" idx="4"/>
            <a:endCxn id="303" idx="0"/>
          </p:cNvCxnSpPr>
          <p:nvPr/>
        </p:nvCxnSpPr>
        <p:spPr>
          <a:xfrm>
            <a:off x="3595299" y="1705974"/>
            <a:ext cx="0" cy="8835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14"/>
          <p:cNvCxnSpPr>
            <a:stCxn id="303" idx="4"/>
            <a:endCxn id="308" idx="0"/>
          </p:cNvCxnSpPr>
          <p:nvPr/>
        </p:nvCxnSpPr>
        <p:spPr>
          <a:xfrm>
            <a:off x="3595298" y="3185698"/>
            <a:ext cx="0" cy="8694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14"/>
          <p:cNvCxnSpPr>
            <a:stCxn id="298" idx="4"/>
            <a:endCxn id="317" idx="0"/>
          </p:cNvCxnSpPr>
          <p:nvPr/>
        </p:nvCxnSpPr>
        <p:spPr>
          <a:xfrm>
            <a:off x="6331400" y="1705975"/>
            <a:ext cx="0" cy="9111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14"/>
          <p:cNvCxnSpPr>
            <a:stCxn id="317" idx="4"/>
            <a:endCxn id="313" idx="0"/>
          </p:cNvCxnSpPr>
          <p:nvPr/>
        </p:nvCxnSpPr>
        <p:spPr>
          <a:xfrm>
            <a:off x="6331400" y="3213050"/>
            <a:ext cx="0" cy="843000"/>
          </a:xfrm>
          <a:prstGeom prst="straightConnector1">
            <a:avLst/>
          </a:prstGeom>
          <a:noFill/>
          <a:ln cap="flat" cmpd="sng" w="9525">
            <a:solidFill>
              <a:schemeClr val="dk2"/>
            </a:solidFill>
            <a:prstDash val="solid"/>
            <a:round/>
            <a:headEnd len="med" w="med" type="none"/>
            <a:tailEnd len="med" w="med" type="triangle"/>
          </a:ln>
        </p:spPr>
      </p:cxnSp>
      <p:grpSp>
        <p:nvGrpSpPr>
          <p:cNvPr id="319" name="Google Shape;319;p14"/>
          <p:cNvGrpSpPr/>
          <p:nvPr/>
        </p:nvGrpSpPr>
        <p:grpSpPr>
          <a:xfrm>
            <a:off x="6033350" y="2616950"/>
            <a:ext cx="2659890" cy="596100"/>
            <a:chOff x="6033350" y="2616950"/>
            <a:chExt cx="2659890" cy="596100"/>
          </a:xfrm>
        </p:grpSpPr>
        <p:sp>
          <p:nvSpPr>
            <p:cNvPr id="317" name="Google Shape;317;p14"/>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nvGrpSpPr>
            <p:cNvPr id="320" name="Google Shape;320;p14"/>
            <p:cNvGrpSpPr/>
            <p:nvPr/>
          </p:nvGrpSpPr>
          <p:grpSpPr>
            <a:xfrm>
              <a:off x="6705660" y="2675990"/>
              <a:ext cx="1987579" cy="499200"/>
              <a:chOff x="6705660" y="2803079"/>
              <a:chExt cx="1987579" cy="499200"/>
            </a:xfrm>
          </p:grpSpPr>
          <p:sp>
            <p:nvSpPr>
              <p:cNvPr id="321" name="Google Shape;321;p14"/>
              <p:cNvSpPr txBox="1"/>
              <p:nvPr/>
            </p:nvSpPr>
            <p:spPr>
              <a:xfrm>
                <a:off x="6705660" y="29704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2" name="Google Shape;322;p14"/>
              <p:cNvSpPr txBox="1"/>
              <p:nvPr/>
            </p:nvSpPr>
            <p:spPr>
              <a:xfrm>
                <a:off x="6712040" y="28030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Demonstration and Implementation</a:t>
                </a:r>
                <a:endParaRPr b="1"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2"/>
          <p:cNvSpPr txBox="1"/>
          <p:nvPr>
            <p:ph type="title"/>
          </p:nvPr>
        </p:nvSpPr>
        <p:spPr>
          <a:xfrm>
            <a:off x="457200" y="26262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GMM is preferred ?</a:t>
            </a:r>
            <a:endParaRPr/>
          </a:p>
        </p:txBody>
      </p:sp>
      <p:sp>
        <p:nvSpPr>
          <p:cNvPr id="513" name="Google Shape;513;p32"/>
          <p:cNvSpPr/>
          <p:nvPr/>
        </p:nvSpPr>
        <p:spPr>
          <a:xfrm>
            <a:off x="694900" y="718000"/>
            <a:ext cx="7568400" cy="1175700"/>
          </a:xfrm>
          <a:prstGeom prst="roundRect">
            <a:avLst>
              <a:gd fmla="val 16667" name="adj"/>
            </a:avLst>
          </a:prstGeom>
          <a:solidFill>
            <a:srgbClr val="EA48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txBox="1"/>
          <p:nvPr/>
        </p:nvSpPr>
        <p:spPr>
          <a:xfrm>
            <a:off x="847150" y="927925"/>
            <a:ext cx="7263900" cy="228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GMM is more reliable than others.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GMM yields output more faster than others.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It consumes optimal </a:t>
            </a:r>
            <a:r>
              <a:rPr b="1" lang="en">
                <a:solidFill>
                  <a:schemeClr val="dk1"/>
                </a:solidFill>
                <a:latin typeface="Roboto"/>
                <a:ea typeface="Roboto"/>
                <a:cs typeface="Roboto"/>
                <a:sym typeface="Roboto"/>
              </a:rPr>
              <a:t>resources</a:t>
            </a:r>
            <a:r>
              <a:rPr b="1" lang="en">
                <a:solidFill>
                  <a:schemeClr val="dk1"/>
                </a:solidFill>
                <a:latin typeface="Roboto"/>
                <a:ea typeface="Roboto"/>
                <a:cs typeface="Roboto"/>
                <a:sym typeface="Roboto"/>
              </a:rPr>
              <a:t> than </a:t>
            </a:r>
            <a:r>
              <a:rPr b="1" lang="en">
                <a:solidFill>
                  <a:schemeClr val="dk1"/>
                </a:solidFill>
                <a:latin typeface="Roboto"/>
                <a:ea typeface="Roboto"/>
                <a:cs typeface="Roboto"/>
                <a:sym typeface="Roboto"/>
              </a:rPr>
              <a:t>compared</a:t>
            </a:r>
            <a:r>
              <a:rPr b="1" lang="en">
                <a:solidFill>
                  <a:schemeClr val="dk1"/>
                </a:solidFill>
                <a:latin typeface="Roboto"/>
                <a:ea typeface="Roboto"/>
                <a:cs typeface="Roboto"/>
                <a:sym typeface="Roboto"/>
              </a:rPr>
              <a:t> to other models.</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515" name="Google Shape;515;p32"/>
          <p:cNvSpPr txBox="1"/>
          <p:nvPr>
            <p:ph type="title"/>
          </p:nvPr>
        </p:nvSpPr>
        <p:spPr>
          <a:xfrm>
            <a:off x="364300" y="206305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Real World examples where GMM can be used</a:t>
            </a:r>
            <a:endParaRPr/>
          </a:p>
        </p:txBody>
      </p:sp>
      <p:sp>
        <p:nvSpPr>
          <p:cNvPr id="516" name="Google Shape;516;p32"/>
          <p:cNvSpPr txBox="1"/>
          <p:nvPr/>
        </p:nvSpPr>
        <p:spPr>
          <a:xfrm>
            <a:off x="754250" y="2644375"/>
            <a:ext cx="7263900" cy="228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Medical Dataset Analysis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Modelling Natural Phenomena</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Customer Behaviour Analysis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Stock Price Prediction</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Gene Expression Data Analysis</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517" name="Google Shape;517;p32"/>
          <p:cNvSpPr/>
          <p:nvPr/>
        </p:nvSpPr>
        <p:spPr>
          <a:xfrm>
            <a:off x="602000" y="2560400"/>
            <a:ext cx="7745100" cy="1653000"/>
          </a:xfrm>
          <a:prstGeom prst="roundRect">
            <a:avLst>
              <a:gd fmla="val 16667" name="adj"/>
            </a:avLst>
          </a:prstGeom>
          <a:solidFill>
            <a:srgbClr val="EA48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3"/>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Result</a:t>
            </a:r>
            <a:endParaRPr/>
          </a:p>
        </p:txBody>
      </p:sp>
      <p:pic>
        <p:nvPicPr>
          <p:cNvPr id="523" name="Google Shape;523;p33"/>
          <p:cNvPicPr preferRelativeResize="0"/>
          <p:nvPr/>
        </p:nvPicPr>
        <p:blipFill rotWithShape="1">
          <a:blip r:embed="rId3">
            <a:alphaModFix/>
          </a:blip>
          <a:srcRect b="6201" l="0" r="0" t="13983"/>
          <a:stretch/>
        </p:blipFill>
        <p:spPr>
          <a:xfrm>
            <a:off x="207275" y="953248"/>
            <a:ext cx="8586576" cy="385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4"/>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Result</a:t>
            </a:r>
            <a:endParaRPr/>
          </a:p>
        </p:txBody>
      </p:sp>
      <p:pic>
        <p:nvPicPr>
          <p:cNvPr id="529" name="Google Shape;529;p34"/>
          <p:cNvPicPr preferRelativeResize="0"/>
          <p:nvPr/>
        </p:nvPicPr>
        <p:blipFill rotWithShape="1">
          <a:blip r:embed="rId3">
            <a:alphaModFix/>
          </a:blip>
          <a:srcRect b="51009" l="0" r="0" t="0"/>
          <a:stretch/>
        </p:blipFill>
        <p:spPr>
          <a:xfrm>
            <a:off x="552075" y="1839025"/>
            <a:ext cx="8229600" cy="2584999"/>
          </a:xfrm>
          <a:prstGeom prst="rect">
            <a:avLst/>
          </a:prstGeom>
          <a:noFill/>
          <a:ln>
            <a:noFill/>
          </a:ln>
        </p:spPr>
      </p:pic>
      <p:sp>
        <p:nvSpPr>
          <p:cNvPr id="530" name="Google Shape;530;p34"/>
          <p:cNvSpPr txBox="1"/>
          <p:nvPr/>
        </p:nvSpPr>
        <p:spPr>
          <a:xfrm>
            <a:off x="881575" y="1077325"/>
            <a:ext cx="72282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The Detected Speaker is marked </a:t>
            </a:r>
            <a:r>
              <a:rPr lang="en" sz="1700">
                <a:solidFill>
                  <a:schemeClr val="dk1"/>
                </a:solidFill>
                <a:latin typeface="Roboto"/>
                <a:ea typeface="Roboto"/>
                <a:cs typeface="Roboto"/>
                <a:sym typeface="Roboto"/>
              </a:rPr>
              <a:t>present</a:t>
            </a:r>
            <a:r>
              <a:rPr lang="en" sz="1700">
                <a:solidFill>
                  <a:schemeClr val="dk1"/>
                </a:solidFill>
                <a:latin typeface="Roboto"/>
                <a:ea typeface="Roboto"/>
                <a:cs typeface="Roboto"/>
                <a:sym typeface="Roboto"/>
              </a:rPr>
              <a:t> in the excel </a:t>
            </a:r>
            <a:r>
              <a:rPr lang="en" sz="1700">
                <a:solidFill>
                  <a:schemeClr val="dk1"/>
                </a:solidFill>
                <a:latin typeface="Roboto"/>
                <a:ea typeface="Roboto"/>
                <a:cs typeface="Roboto"/>
                <a:sym typeface="Roboto"/>
              </a:rPr>
              <a:t>attendance</a:t>
            </a:r>
            <a:r>
              <a:rPr lang="en" sz="1700">
                <a:solidFill>
                  <a:schemeClr val="dk1"/>
                </a:solidFill>
                <a:latin typeface="Roboto"/>
                <a:ea typeface="Roboto"/>
                <a:cs typeface="Roboto"/>
                <a:sym typeface="Roboto"/>
              </a:rPr>
              <a:t> sheet</a:t>
            </a:r>
            <a:endParaRPr sz="17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5"/>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Result</a:t>
            </a:r>
            <a:endParaRPr/>
          </a:p>
        </p:txBody>
      </p:sp>
      <p:pic>
        <p:nvPicPr>
          <p:cNvPr id="536" name="Google Shape;536;p35"/>
          <p:cNvPicPr preferRelativeResize="0"/>
          <p:nvPr/>
        </p:nvPicPr>
        <p:blipFill rotWithShape="1">
          <a:blip r:embed="rId3">
            <a:alphaModFix/>
          </a:blip>
          <a:srcRect b="32242" l="16008" r="0" t="18045"/>
          <a:stretch/>
        </p:blipFill>
        <p:spPr>
          <a:xfrm>
            <a:off x="457200" y="1571100"/>
            <a:ext cx="8365925" cy="2785301"/>
          </a:xfrm>
          <a:prstGeom prst="rect">
            <a:avLst/>
          </a:prstGeom>
          <a:noFill/>
          <a:ln>
            <a:noFill/>
          </a:ln>
        </p:spPr>
      </p:pic>
      <p:sp>
        <p:nvSpPr>
          <p:cNvPr id="537" name="Google Shape;537;p35"/>
          <p:cNvSpPr txBox="1"/>
          <p:nvPr/>
        </p:nvSpPr>
        <p:spPr>
          <a:xfrm>
            <a:off x="1155875" y="995025"/>
            <a:ext cx="69951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Accuracy</a:t>
            </a:r>
            <a:r>
              <a:rPr lang="en">
                <a:solidFill>
                  <a:schemeClr val="dk1"/>
                </a:solidFill>
                <a:latin typeface="Roboto"/>
                <a:ea typeface="Roboto"/>
                <a:cs typeface="Roboto"/>
                <a:sym typeface="Roboto"/>
              </a:rPr>
              <a:t>-</a:t>
            </a:r>
            <a:r>
              <a:rPr b="1" lang="en">
                <a:solidFill>
                  <a:schemeClr val="dk1"/>
                </a:solidFill>
                <a:latin typeface="Roboto"/>
                <a:ea typeface="Roboto"/>
                <a:cs typeface="Roboto"/>
                <a:sym typeface="Roboto"/>
              </a:rPr>
              <a:t>99.41%</a:t>
            </a:r>
            <a:r>
              <a:rPr lang="en">
                <a:solidFill>
                  <a:schemeClr val="dk1"/>
                </a:solidFill>
                <a:latin typeface="Roboto"/>
                <a:ea typeface="Roboto"/>
                <a:cs typeface="Roboto"/>
                <a:sym typeface="Roboto"/>
              </a:rPr>
              <a:t> when we train 5 Audio files from each speaker </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6"/>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Result</a:t>
            </a:r>
            <a:endParaRPr/>
          </a:p>
        </p:txBody>
      </p:sp>
      <p:pic>
        <p:nvPicPr>
          <p:cNvPr id="543" name="Google Shape;543;p36"/>
          <p:cNvPicPr preferRelativeResize="0"/>
          <p:nvPr/>
        </p:nvPicPr>
        <p:blipFill rotWithShape="1">
          <a:blip r:embed="rId3">
            <a:alphaModFix/>
          </a:blip>
          <a:srcRect b="66400" l="17149" r="0" t="7222"/>
          <a:stretch/>
        </p:blipFill>
        <p:spPr>
          <a:xfrm>
            <a:off x="524925" y="1927700"/>
            <a:ext cx="8229600" cy="1645950"/>
          </a:xfrm>
          <a:prstGeom prst="rect">
            <a:avLst/>
          </a:prstGeom>
          <a:noFill/>
          <a:ln>
            <a:noFill/>
          </a:ln>
        </p:spPr>
      </p:pic>
      <p:sp>
        <p:nvSpPr>
          <p:cNvPr id="544" name="Google Shape;544;p36"/>
          <p:cNvSpPr txBox="1"/>
          <p:nvPr/>
        </p:nvSpPr>
        <p:spPr>
          <a:xfrm>
            <a:off x="593525" y="1063625"/>
            <a:ext cx="72831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Accuracy-</a:t>
            </a:r>
            <a:r>
              <a:rPr b="1" lang="en">
                <a:solidFill>
                  <a:schemeClr val="dk1"/>
                </a:solidFill>
                <a:latin typeface="Roboto"/>
                <a:ea typeface="Roboto"/>
                <a:cs typeface="Roboto"/>
                <a:sym typeface="Roboto"/>
              </a:rPr>
              <a:t>97.06%</a:t>
            </a:r>
            <a:r>
              <a:rPr lang="en">
                <a:solidFill>
                  <a:schemeClr val="dk1"/>
                </a:solidFill>
                <a:latin typeface="Roboto"/>
                <a:ea typeface="Roboto"/>
                <a:cs typeface="Roboto"/>
                <a:sym typeface="Roboto"/>
              </a:rPr>
              <a:t> when we train 3 Audio files from each speaker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7"/>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Result</a:t>
            </a:r>
            <a:endParaRPr/>
          </a:p>
        </p:txBody>
      </p:sp>
      <p:pic>
        <p:nvPicPr>
          <p:cNvPr id="550" name="Google Shape;550;p37"/>
          <p:cNvPicPr preferRelativeResize="0"/>
          <p:nvPr/>
        </p:nvPicPr>
        <p:blipFill rotWithShape="1">
          <a:blip r:embed="rId3">
            <a:alphaModFix/>
          </a:blip>
          <a:srcRect b="4519" l="19054" r="0" t="26155"/>
          <a:stretch/>
        </p:blipFill>
        <p:spPr>
          <a:xfrm>
            <a:off x="1087300" y="1653425"/>
            <a:ext cx="6719074" cy="3236949"/>
          </a:xfrm>
          <a:prstGeom prst="rect">
            <a:avLst/>
          </a:prstGeom>
          <a:noFill/>
          <a:ln>
            <a:noFill/>
          </a:ln>
        </p:spPr>
      </p:pic>
      <p:sp>
        <p:nvSpPr>
          <p:cNvPr id="551" name="Google Shape;551;p37"/>
          <p:cNvSpPr txBox="1"/>
          <p:nvPr/>
        </p:nvSpPr>
        <p:spPr>
          <a:xfrm>
            <a:off x="744400" y="1118475"/>
            <a:ext cx="74616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Accuracy-</a:t>
            </a:r>
            <a:r>
              <a:rPr b="1" lang="en">
                <a:solidFill>
                  <a:schemeClr val="dk1"/>
                </a:solidFill>
                <a:latin typeface="Roboto"/>
                <a:ea typeface="Roboto"/>
                <a:cs typeface="Roboto"/>
                <a:sym typeface="Roboto"/>
              </a:rPr>
              <a:t>65.23%</a:t>
            </a:r>
            <a:r>
              <a:rPr lang="en">
                <a:solidFill>
                  <a:schemeClr val="dk1"/>
                </a:solidFill>
                <a:latin typeface="Roboto"/>
                <a:ea typeface="Roboto"/>
                <a:cs typeface="Roboto"/>
                <a:sym typeface="Roboto"/>
              </a:rPr>
              <a:t> when we train 1 Audio file from each speaker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Works</a:t>
            </a:r>
            <a:endParaRPr/>
          </a:p>
        </p:txBody>
      </p:sp>
      <p:grpSp>
        <p:nvGrpSpPr>
          <p:cNvPr id="557" name="Google Shape;557;p38"/>
          <p:cNvGrpSpPr/>
          <p:nvPr/>
        </p:nvGrpSpPr>
        <p:grpSpPr>
          <a:xfrm>
            <a:off x="3448050" y="1181650"/>
            <a:ext cx="2247902" cy="3550335"/>
            <a:chOff x="1085850" y="1181650"/>
            <a:chExt cx="2247902" cy="3550335"/>
          </a:xfrm>
        </p:grpSpPr>
        <p:sp>
          <p:nvSpPr>
            <p:cNvPr id="558" name="Google Shape;558;p38"/>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38"/>
          <p:cNvGrpSpPr/>
          <p:nvPr/>
        </p:nvGrpSpPr>
        <p:grpSpPr>
          <a:xfrm>
            <a:off x="457188" y="1105450"/>
            <a:ext cx="2653511" cy="678049"/>
            <a:chOff x="457188" y="1105450"/>
            <a:chExt cx="2653511" cy="678049"/>
          </a:xfrm>
        </p:grpSpPr>
        <p:sp>
          <p:nvSpPr>
            <p:cNvPr id="605" name="Google Shape;605;p38"/>
            <p:cNvSpPr/>
            <p:nvPr/>
          </p:nvSpPr>
          <p:spPr>
            <a:xfrm>
              <a:off x="2514599" y="1187399"/>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606" name="Google Shape;606;p38"/>
            <p:cNvGrpSpPr/>
            <p:nvPr/>
          </p:nvGrpSpPr>
          <p:grpSpPr>
            <a:xfrm>
              <a:off x="457188" y="1105450"/>
              <a:ext cx="2057413" cy="673388"/>
              <a:chOff x="3969538" y="1108688"/>
              <a:chExt cx="2057413" cy="673388"/>
            </a:xfrm>
          </p:grpSpPr>
          <p:sp>
            <p:nvSpPr>
              <p:cNvPr id="607" name="Google Shape;607;p38"/>
              <p:cNvSpPr txBox="1"/>
              <p:nvPr/>
            </p:nvSpPr>
            <p:spPr>
              <a:xfrm>
                <a:off x="3969551" y="1108688"/>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Train with Student Audio Dataset</a:t>
                </a:r>
                <a:endParaRPr b="1" sz="1800">
                  <a:solidFill>
                    <a:srgbClr val="000000"/>
                  </a:solidFill>
                  <a:latin typeface="Fira Sans Extra Condensed"/>
                  <a:ea typeface="Fira Sans Extra Condensed"/>
                  <a:cs typeface="Fira Sans Extra Condensed"/>
                  <a:sym typeface="Fira Sans Extra Condensed"/>
                </a:endParaRPr>
              </a:p>
            </p:txBody>
          </p:sp>
          <p:sp>
            <p:nvSpPr>
              <p:cNvPr id="608" name="Google Shape;608;p38"/>
              <p:cNvSpPr txBox="1"/>
              <p:nvPr/>
            </p:nvSpPr>
            <p:spPr>
              <a:xfrm>
                <a:off x="3969538" y="14502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grpSp>
      <p:grpSp>
        <p:nvGrpSpPr>
          <p:cNvPr id="609" name="Google Shape;609;p38"/>
          <p:cNvGrpSpPr/>
          <p:nvPr/>
        </p:nvGrpSpPr>
        <p:grpSpPr>
          <a:xfrm>
            <a:off x="6033300" y="1105450"/>
            <a:ext cx="2653500" cy="678050"/>
            <a:chOff x="6033300" y="1105450"/>
            <a:chExt cx="2653500" cy="678050"/>
          </a:xfrm>
        </p:grpSpPr>
        <p:grpSp>
          <p:nvGrpSpPr>
            <p:cNvPr id="610" name="Google Shape;610;p38"/>
            <p:cNvGrpSpPr/>
            <p:nvPr/>
          </p:nvGrpSpPr>
          <p:grpSpPr>
            <a:xfrm>
              <a:off x="6629400" y="1105450"/>
              <a:ext cx="2057400" cy="671238"/>
              <a:chOff x="5976875" y="700383"/>
              <a:chExt cx="2057400" cy="671238"/>
            </a:xfrm>
          </p:grpSpPr>
          <p:sp>
            <p:nvSpPr>
              <p:cNvPr id="611" name="Google Shape;611;p38"/>
              <p:cNvSpPr txBox="1"/>
              <p:nvPr/>
            </p:nvSpPr>
            <p:spPr>
              <a:xfrm>
                <a:off x="5976875" y="700383"/>
                <a:ext cx="20574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Deep Learning Integration</a:t>
                </a:r>
                <a:endParaRPr b="1" sz="1800">
                  <a:solidFill>
                    <a:srgbClr val="000000"/>
                  </a:solidFill>
                  <a:latin typeface="Fira Sans Extra Condensed"/>
                  <a:ea typeface="Fira Sans Extra Condensed"/>
                  <a:cs typeface="Fira Sans Extra Condensed"/>
                  <a:sym typeface="Fira Sans Extra Condensed"/>
                </a:endParaRPr>
              </a:p>
            </p:txBody>
          </p:sp>
          <p:sp>
            <p:nvSpPr>
              <p:cNvPr id="612" name="Google Shape;612;p38"/>
              <p:cNvSpPr txBox="1"/>
              <p:nvPr/>
            </p:nvSpPr>
            <p:spPr>
              <a:xfrm>
                <a:off x="6053048" y="1039821"/>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oboto"/>
                  <a:ea typeface="Roboto"/>
                  <a:cs typeface="Roboto"/>
                  <a:sym typeface="Roboto"/>
                </a:endParaRPr>
              </a:p>
            </p:txBody>
          </p:sp>
        </p:grpSp>
        <p:sp>
          <p:nvSpPr>
            <p:cNvPr id="613" name="Google Shape;613;p38"/>
            <p:cNvSpPr/>
            <p:nvPr/>
          </p:nvSpPr>
          <p:spPr>
            <a:xfrm>
              <a:off x="6033300" y="1187400"/>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614" name="Google Shape;614;p38"/>
          <p:cNvGrpSpPr/>
          <p:nvPr/>
        </p:nvGrpSpPr>
        <p:grpSpPr>
          <a:xfrm>
            <a:off x="457198" y="2579175"/>
            <a:ext cx="2653500" cy="682835"/>
            <a:chOff x="457198" y="2502863"/>
            <a:chExt cx="2653500" cy="682835"/>
          </a:xfrm>
        </p:grpSpPr>
        <p:grpSp>
          <p:nvGrpSpPr>
            <p:cNvPr id="615" name="Google Shape;615;p38"/>
            <p:cNvGrpSpPr/>
            <p:nvPr/>
          </p:nvGrpSpPr>
          <p:grpSpPr>
            <a:xfrm>
              <a:off x="457198" y="2502863"/>
              <a:ext cx="2057402" cy="673397"/>
              <a:chOff x="3581360" y="1153915"/>
              <a:chExt cx="2057402" cy="673397"/>
            </a:xfrm>
          </p:grpSpPr>
          <p:sp>
            <p:nvSpPr>
              <p:cNvPr id="616" name="Google Shape;616;p38"/>
              <p:cNvSpPr txBox="1"/>
              <p:nvPr/>
            </p:nvSpPr>
            <p:spPr>
              <a:xfrm>
                <a:off x="3581362" y="115391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Mobile Application Integration</a:t>
                </a:r>
                <a:endParaRPr b="1" sz="1800">
                  <a:solidFill>
                    <a:srgbClr val="000000"/>
                  </a:solidFill>
                  <a:latin typeface="Fira Sans Extra Condensed"/>
                  <a:ea typeface="Fira Sans Extra Condensed"/>
                  <a:cs typeface="Fira Sans Extra Condensed"/>
                  <a:sym typeface="Fira Sans Extra Condensed"/>
                </a:endParaRPr>
              </a:p>
            </p:txBody>
          </p:sp>
          <p:sp>
            <p:nvSpPr>
              <p:cNvPr id="617" name="Google Shape;617;p38"/>
              <p:cNvSpPr txBox="1"/>
              <p:nvPr/>
            </p:nvSpPr>
            <p:spPr>
              <a:xfrm>
                <a:off x="3581360" y="14955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618" name="Google Shape;618;p38"/>
            <p:cNvSpPr/>
            <p:nvPr/>
          </p:nvSpPr>
          <p:spPr>
            <a:xfrm>
              <a:off x="2514598" y="2589598"/>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619" name="Google Shape;619;p38"/>
          <p:cNvGrpSpPr/>
          <p:nvPr/>
        </p:nvGrpSpPr>
        <p:grpSpPr>
          <a:xfrm>
            <a:off x="457198" y="4057675"/>
            <a:ext cx="2653501" cy="673408"/>
            <a:chOff x="457198" y="4057675"/>
            <a:chExt cx="2653501" cy="673408"/>
          </a:xfrm>
        </p:grpSpPr>
        <p:grpSp>
          <p:nvGrpSpPr>
            <p:cNvPr id="620" name="Google Shape;620;p38"/>
            <p:cNvGrpSpPr/>
            <p:nvPr/>
          </p:nvGrpSpPr>
          <p:grpSpPr>
            <a:xfrm>
              <a:off x="457198" y="4057675"/>
              <a:ext cx="2057402" cy="673408"/>
              <a:chOff x="3581360" y="2254813"/>
              <a:chExt cx="2057402" cy="673408"/>
            </a:xfrm>
          </p:grpSpPr>
          <p:sp>
            <p:nvSpPr>
              <p:cNvPr id="621" name="Google Shape;621;p38"/>
              <p:cNvSpPr txBox="1"/>
              <p:nvPr/>
            </p:nvSpPr>
            <p:spPr>
              <a:xfrm>
                <a:off x="3581362" y="2254813"/>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Cloud Integration:</a:t>
                </a:r>
                <a:endParaRPr b="1" sz="1800">
                  <a:solidFill>
                    <a:srgbClr val="000000"/>
                  </a:solidFill>
                  <a:latin typeface="Fira Sans Extra Condensed"/>
                  <a:ea typeface="Fira Sans Extra Condensed"/>
                  <a:cs typeface="Fira Sans Extra Condensed"/>
                  <a:sym typeface="Fira Sans Extra Condensed"/>
                </a:endParaRPr>
              </a:p>
            </p:txBody>
          </p:sp>
          <p:sp>
            <p:nvSpPr>
              <p:cNvPr id="622" name="Google Shape;622;p38"/>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623" name="Google Shape;623;p38"/>
            <p:cNvSpPr/>
            <p:nvPr/>
          </p:nvSpPr>
          <p:spPr>
            <a:xfrm>
              <a:off x="2514598" y="4134898"/>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624" name="Google Shape;624;p38"/>
          <p:cNvGrpSpPr/>
          <p:nvPr/>
        </p:nvGrpSpPr>
        <p:grpSpPr>
          <a:xfrm>
            <a:off x="6033300" y="2564975"/>
            <a:ext cx="2653510" cy="711251"/>
            <a:chOff x="6033300" y="2501799"/>
            <a:chExt cx="2653510" cy="711251"/>
          </a:xfrm>
        </p:grpSpPr>
        <p:grpSp>
          <p:nvGrpSpPr>
            <p:cNvPr id="625" name="Google Shape;625;p38"/>
            <p:cNvGrpSpPr/>
            <p:nvPr/>
          </p:nvGrpSpPr>
          <p:grpSpPr>
            <a:xfrm>
              <a:off x="6629400" y="2501799"/>
              <a:ext cx="2057410" cy="673391"/>
              <a:chOff x="6629450" y="2628889"/>
              <a:chExt cx="2057410" cy="673391"/>
            </a:xfrm>
          </p:grpSpPr>
          <p:sp>
            <p:nvSpPr>
              <p:cNvPr id="626" name="Google Shape;626;p38"/>
              <p:cNvSpPr txBox="1"/>
              <p:nvPr/>
            </p:nvSpPr>
            <p:spPr>
              <a:xfrm>
                <a:off x="6629450" y="2628889"/>
                <a:ext cx="20574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Real-time Feedback and Alerts</a:t>
                </a:r>
                <a:endParaRPr b="1" sz="1800">
                  <a:solidFill>
                    <a:srgbClr val="000000"/>
                  </a:solidFill>
                  <a:latin typeface="Fira Sans Extra Condensed"/>
                  <a:ea typeface="Fira Sans Extra Condensed"/>
                  <a:cs typeface="Fira Sans Extra Condensed"/>
                  <a:sym typeface="Fira Sans Extra Condensed"/>
                </a:endParaRPr>
              </a:p>
            </p:txBody>
          </p:sp>
          <p:sp>
            <p:nvSpPr>
              <p:cNvPr id="627" name="Google Shape;627;p38"/>
              <p:cNvSpPr txBox="1"/>
              <p:nvPr/>
            </p:nvSpPr>
            <p:spPr>
              <a:xfrm>
                <a:off x="6705660" y="2970479"/>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oboto"/>
                  <a:ea typeface="Roboto"/>
                  <a:cs typeface="Roboto"/>
                  <a:sym typeface="Roboto"/>
                </a:endParaRPr>
              </a:p>
            </p:txBody>
          </p:sp>
        </p:grpSp>
        <p:sp>
          <p:nvSpPr>
            <p:cNvPr id="628" name="Google Shape;628;p38"/>
            <p:cNvSpPr/>
            <p:nvPr/>
          </p:nvSpPr>
          <p:spPr>
            <a:xfrm>
              <a:off x="6033300" y="2616950"/>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629" name="Google Shape;629;p38"/>
          <p:cNvGrpSpPr/>
          <p:nvPr/>
        </p:nvGrpSpPr>
        <p:grpSpPr>
          <a:xfrm>
            <a:off x="6033300" y="4057700"/>
            <a:ext cx="2653500" cy="674275"/>
            <a:chOff x="6033300" y="4057700"/>
            <a:chExt cx="2653500" cy="674275"/>
          </a:xfrm>
        </p:grpSpPr>
        <p:grpSp>
          <p:nvGrpSpPr>
            <p:cNvPr id="630" name="Google Shape;630;p38"/>
            <p:cNvGrpSpPr/>
            <p:nvPr/>
          </p:nvGrpSpPr>
          <p:grpSpPr>
            <a:xfrm>
              <a:off x="6629400" y="4057700"/>
              <a:ext cx="2057400" cy="673392"/>
              <a:chOff x="6629450" y="4058588"/>
              <a:chExt cx="2057400" cy="673392"/>
            </a:xfrm>
          </p:grpSpPr>
          <p:sp>
            <p:nvSpPr>
              <p:cNvPr id="631" name="Google Shape;631;p38"/>
              <p:cNvSpPr txBox="1"/>
              <p:nvPr/>
            </p:nvSpPr>
            <p:spPr>
              <a:xfrm>
                <a:off x="6629450" y="4058588"/>
                <a:ext cx="20574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Subject-wise Attendance</a:t>
                </a:r>
                <a:endParaRPr b="1" sz="1800">
                  <a:solidFill>
                    <a:srgbClr val="000000"/>
                  </a:solidFill>
                  <a:latin typeface="Fira Sans Extra Condensed"/>
                  <a:ea typeface="Fira Sans Extra Condensed"/>
                  <a:cs typeface="Fira Sans Extra Condensed"/>
                  <a:sym typeface="Fira Sans Extra Condensed"/>
                </a:endParaRPr>
              </a:p>
            </p:txBody>
          </p:sp>
          <p:sp>
            <p:nvSpPr>
              <p:cNvPr id="632" name="Google Shape;632;p38"/>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oboto"/>
                  <a:ea typeface="Roboto"/>
                  <a:cs typeface="Roboto"/>
                  <a:sym typeface="Roboto"/>
                </a:endParaRPr>
              </a:p>
            </p:txBody>
          </p:sp>
        </p:grpSp>
        <p:sp>
          <p:nvSpPr>
            <p:cNvPr id="633" name="Google Shape;633;p38"/>
            <p:cNvSpPr/>
            <p:nvPr/>
          </p:nvSpPr>
          <p:spPr>
            <a:xfrm>
              <a:off x="6033300" y="4135875"/>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sp>
        <p:nvSpPr>
          <p:cNvPr id="634" name="Google Shape;634;p38"/>
          <p:cNvSpPr txBox="1"/>
          <p:nvPr/>
        </p:nvSpPr>
        <p:spPr>
          <a:xfrm>
            <a:off x="3819525" y="4267750"/>
            <a:ext cx="1809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Further Works</a:t>
            </a:r>
            <a:endParaRPr b="1" sz="18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9"/>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640" name="Google Shape;640;p39"/>
          <p:cNvSpPr/>
          <p:nvPr/>
        </p:nvSpPr>
        <p:spPr>
          <a:xfrm>
            <a:off x="801300" y="781400"/>
            <a:ext cx="7944000" cy="39600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705360" y="63312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39"/>
          <p:cNvGrpSpPr/>
          <p:nvPr/>
        </p:nvGrpSpPr>
        <p:grpSpPr>
          <a:xfrm>
            <a:off x="859747" y="789282"/>
            <a:ext cx="472142" cy="472112"/>
            <a:chOff x="-44512325" y="3176075"/>
            <a:chExt cx="300900" cy="300900"/>
          </a:xfrm>
        </p:grpSpPr>
        <p:sp>
          <p:nvSpPr>
            <p:cNvPr id="643" name="Google Shape;643;p39"/>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9"/>
          <p:cNvSpPr txBox="1"/>
          <p:nvPr/>
        </p:nvSpPr>
        <p:spPr>
          <a:xfrm>
            <a:off x="1523700" y="1190450"/>
            <a:ext cx="6499200" cy="3141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chemeClr val="dk1"/>
              </a:solidFill>
            </a:endParaRPr>
          </a:p>
          <a:p>
            <a:pPr indent="-330200" lvl="0" marL="457200" rtl="0" algn="just">
              <a:lnSpc>
                <a:spcPct val="150000"/>
              </a:lnSpc>
              <a:spcBef>
                <a:spcPts val="1000"/>
              </a:spcBef>
              <a:spcAft>
                <a:spcPts val="0"/>
              </a:spcAft>
              <a:buClr>
                <a:schemeClr val="dk1"/>
              </a:buClr>
              <a:buSzPts val="1600"/>
              <a:buChar char="●"/>
            </a:pPr>
            <a:r>
              <a:rPr lang="en" sz="1600">
                <a:solidFill>
                  <a:schemeClr val="dk1"/>
                </a:solidFill>
              </a:rPr>
              <a:t>Throughout this project, we've achieved our objectives of creating an innovative system that streamlines attendance processes.</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 sz="1600">
                <a:solidFill>
                  <a:schemeClr val="dk1"/>
                </a:solidFill>
              </a:rPr>
              <a:t>Our Speaker Identification-based Attendance Marking System not only addresses the challenges of traditional attendance methods but also sets a standard for intelligent, efficient, and contactless attendance management</a:t>
            </a:r>
            <a:endParaRPr sz="1600">
              <a:solidFill>
                <a:schemeClr val="dk1"/>
              </a:solidFill>
            </a:endParaRPr>
          </a:p>
          <a:p>
            <a:pPr indent="0" lvl="0" marL="0" rtl="0" algn="just">
              <a:lnSpc>
                <a:spcPct val="150000"/>
              </a:lnSpc>
              <a:spcBef>
                <a:spcPts val="0"/>
              </a:spcBef>
              <a:spcAft>
                <a:spcPts val="0"/>
              </a:spcAft>
              <a:buNone/>
            </a:pPr>
            <a:r>
              <a:t/>
            </a:r>
            <a:endParaRPr sz="1600">
              <a:solidFill>
                <a:schemeClr val="dk1"/>
              </a:solidFill>
            </a:endParaRPr>
          </a:p>
          <a:p>
            <a:pPr indent="0" lvl="0" marL="0" rtl="0" algn="l">
              <a:lnSpc>
                <a:spcPct val="150000"/>
              </a:lnSpc>
              <a:spcBef>
                <a:spcPts val="1000"/>
              </a:spcBef>
              <a:spcAft>
                <a:spcPts val="0"/>
              </a:spcAft>
              <a:buNone/>
            </a:pPr>
            <a:r>
              <a:t/>
            </a:r>
            <a:endParaRPr sz="1600">
              <a:solidFill>
                <a:schemeClr val="dk1"/>
              </a:solidFill>
            </a:endParaRPr>
          </a:p>
          <a:p>
            <a:pPr indent="0" lvl="0" marL="457200" rtl="0" algn="l">
              <a:spcBef>
                <a:spcPts val="0"/>
              </a:spcBef>
              <a:spcAft>
                <a:spcPts val="0"/>
              </a:spcAft>
              <a:buNone/>
            </a:pPr>
            <a:r>
              <a:t/>
            </a:r>
            <a:endParaRPr sz="1600">
              <a:solidFill>
                <a:srgbClr val="1F1F1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type="title"/>
          </p:nvPr>
        </p:nvSpPr>
        <p:spPr>
          <a:xfrm>
            <a:off x="1524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328" name="Google Shape;328;p15"/>
          <p:cNvSpPr txBox="1"/>
          <p:nvPr/>
        </p:nvSpPr>
        <p:spPr>
          <a:xfrm>
            <a:off x="188550" y="1037850"/>
            <a:ext cx="8766900" cy="38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329" name="Google Shape;329;p15"/>
          <p:cNvSpPr/>
          <p:nvPr/>
        </p:nvSpPr>
        <p:spPr>
          <a:xfrm>
            <a:off x="947550" y="953705"/>
            <a:ext cx="7248900" cy="39051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1142875" y="640075"/>
            <a:ext cx="900300" cy="76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15"/>
          <p:cNvGrpSpPr/>
          <p:nvPr/>
        </p:nvGrpSpPr>
        <p:grpSpPr>
          <a:xfrm>
            <a:off x="1287041" y="725834"/>
            <a:ext cx="684181" cy="573643"/>
            <a:chOff x="1190625" y="238125"/>
            <a:chExt cx="5238750" cy="5238750"/>
          </a:xfrm>
        </p:grpSpPr>
        <p:sp>
          <p:nvSpPr>
            <p:cNvPr id="332" name="Google Shape;332;p15"/>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15"/>
          <p:cNvSpPr txBox="1"/>
          <p:nvPr/>
        </p:nvSpPr>
        <p:spPr>
          <a:xfrm>
            <a:off x="1411075" y="1411575"/>
            <a:ext cx="6220500" cy="27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The primary aim of our project is to develop a Speaker Identification-based Attendance Marking System with a focus on accurately identifying speakers, detecting their presence, and automating the attendance marking process. The key objectives that contribute to achieving this aim are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Speaker Identification Accuracy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Real-time Presence Detection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Contactless Attendance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User-Friendly Interface</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6"/>
          <p:cNvSpPr txBox="1"/>
          <p:nvPr>
            <p:ph type="title"/>
          </p:nvPr>
        </p:nvSpPr>
        <p:spPr>
          <a:xfrm>
            <a:off x="710575" y="302900"/>
            <a:ext cx="8229600" cy="37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Concept Behind Audio Analysis</a:t>
            </a:r>
            <a:endParaRPr/>
          </a:p>
        </p:txBody>
      </p:sp>
      <p:sp>
        <p:nvSpPr>
          <p:cNvPr id="345" name="Google Shape;345;p16"/>
          <p:cNvSpPr/>
          <p:nvPr/>
        </p:nvSpPr>
        <p:spPr>
          <a:xfrm>
            <a:off x="332200" y="895025"/>
            <a:ext cx="7944000" cy="39600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236260" y="746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16"/>
          <p:cNvGrpSpPr/>
          <p:nvPr/>
        </p:nvGrpSpPr>
        <p:grpSpPr>
          <a:xfrm>
            <a:off x="390647" y="902907"/>
            <a:ext cx="472142" cy="472112"/>
            <a:chOff x="-44512325" y="3176075"/>
            <a:chExt cx="300900" cy="300900"/>
          </a:xfrm>
        </p:grpSpPr>
        <p:sp>
          <p:nvSpPr>
            <p:cNvPr id="348" name="Google Shape;348;p1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6"/>
          <p:cNvSpPr txBox="1"/>
          <p:nvPr/>
        </p:nvSpPr>
        <p:spPr>
          <a:xfrm>
            <a:off x="1054600" y="1304075"/>
            <a:ext cx="6499200" cy="3141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1F1F1F"/>
              </a:buClr>
              <a:buSzPts val="1700"/>
              <a:buChar char="●"/>
            </a:pPr>
            <a:r>
              <a:rPr lang="en" sz="1700">
                <a:solidFill>
                  <a:srgbClr val="1F1F1F"/>
                </a:solidFill>
              </a:rPr>
              <a:t>Speaker recognition (SR) is a process of identifying a person from his or her characteristic voice </a:t>
            </a:r>
            <a:endParaRPr sz="1700">
              <a:solidFill>
                <a:srgbClr val="1F1F1F"/>
              </a:solidFill>
            </a:endParaRPr>
          </a:p>
          <a:p>
            <a:pPr indent="-336550" lvl="0" marL="457200" rtl="0" algn="l">
              <a:spcBef>
                <a:spcPts val="0"/>
              </a:spcBef>
              <a:spcAft>
                <a:spcPts val="0"/>
              </a:spcAft>
              <a:buClr>
                <a:srgbClr val="1F1F1F"/>
              </a:buClr>
              <a:buSzPts val="1700"/>
              <a:buChar char="●"/>
            </a:pPr>
            <a:r>
              <a:rPr b="1" lang="en" sz="1700">
                <a:solidFill>
                  <a:srgbClr val="1F1F1F"/>
                </a:solidFill>
              </a:rPr>
              <a:t>No two individuals sound identical </a:t>
            </a:r>
            <a:r>
              <a:rPr lang="en" sz="1700">
                <a:solidFill>
                  <a:srgbClr val="1F1F1F"/>
                </a:solidFill>
              </a:rPr>
              <a:t>because of their vocal tract shapes, larynx sizes, and other different voice production organs</a:t>
            </a:r>
            <a:endParaRPr sz="1700">
              <a:solidFill>
                <a:srgbClr val="1F1F1F"/>
              </a:solidFill>
            </a:endParaRPr>
          </a:p>
          <a:p>
            <a:pPr indent="-336550" lvl="0" marL="457200" rtl="0" algn="l">
              <a:spcBef>
                <a:spcPts val="0"/>
              </a:spcBef>
              <a:spcAft>
                <a:spcPts val="0"/>
              </a:spcAft>
              <a:buClr>
                <a:srgbClr val="1F1F1F"/>
              </a:buClr>
              <a:buSzPts val="1700"/>
              <a:buChar char="●"/>
            </a:pPr>
            <a:r>
              <a:rPr lang="en" sz="1700">
                <a:solidFill>
                  <a:srgbClr val="1F1F1F"/>
                </a:solidFill>
              </a:rPr>
              <a:t>In addition to these physical differences, </a:t>
            </a:r>
            <a:r>
              <a:rPr b="1" lang="en" sz="1700">
                <a:solidFill>
                  <a:srgbClr val="1F1F1F"/>
                </a:solidFill>
              </a:rPr>
              <a:t>each individual has his or her own speaking style, pronunciation pattern, choice of vocabulary, and so on</a:t>
            </a:r>
            <a:endParaRPr b="1" sz="1700">
              <a:solidFill>
                <a:srgbClr val="1F1F1F"/>
              </a:solidFill>
            </a:endParaRPr>
          </a:p>
          <a:p>
            <a:pPr indent="-336550" lvl="0" marL="457200" rtl="0" algn="l">
              <a:spcBef>
                <a:spcPts val="0"/>
              </a:spcBef>
              <a:spcAft>
                <a:spcPts val="0"/>
              </a:spcAft>
              <a:buClr>
                <a:srgbClr val="1F1F1F"/>
              </a:buClr>
              <a:buSzPts val="1700"/>
              <a:buChar char="●"/>
            </a:pPr>
            <a:r>
              <a:rPr lang="en" sz="1700">
                <a:solidFill>
                  <a:srgbClr val="1F1F1F"/>
                </a:solidFill>
              </a:rPr>
              <a:t>Each voice has a certain range of frequencies. It is this range that determines the kind of voice a person has.</a:t>
            </a:r>
            <a:endParaRPr sz="1700">
              <a:solidFill>
                <a:srgbClr val="1F1F1F"/>
              </a:solidFill>
            </a:endParaRPr>
          </a:p>
          <a:p>
            <a:pPr indent="-336550" lvl="0" marL="457200" rtl="0" algn="l">
              <a:spcBef>
                <a:spcPts val="0"/>
              </a:spcBef>
              <a:spcAft>
                <a:spcPts val="0"/>
              </a:spcAft>
              <a:buClr>
                <a:srgbClr val="1F1F1F"/>
              </a:buClr>
              <a:buSzPts val="1700"/>
              <a:buChar char="●"/>
            </a:pPr>
            <a:r>
              <a:rPr lang="en" sz="1700">
                <a:solidFill>
                  <a:srgbClr val="1F1F1F"/>
                </a:solidFill>
              </a:rPr>
              <a:t>The </a:t>
            </a:r>
            <a:r>
              <a:rPr b="1" lang="en" sz="1700">
                <a:solidFill>
                  <a:srgbClr val="1F1F1F"/>
                </a:solidFill>
              </a:rPr>
              <a:t>pitch </a:t>
            </a:r>
            <a:r>
              <a:rPr lang="en" sz="1700">
                <a:solidFill>
                  <a:srgbClr val="1F1F1F"/>
                </a:solidFill>
              </a:rPr>
              <a:t>of voice depends upon the l</a:t>
            </a:r>
            <a:r>
              <a:rPr b="1" lang="en" sz="1700">
                <a:solidFill>
                  <a:srgbClr val="1F1F1F"/>
                </a:solidFill>
              </a:rPr>
              <a:t>ength of the vocal cords</a:t>
            </a:r>
            <a:endParaRPr b="1" sz="1700">
              <a:solidFill>
                <a:srgbClr val="1F1F1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7"/>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Technology</a:t>
            </a:r>
            <a:endParaRPr/>
          </a:p>
        </p:txBody>
      </p:sp>
      <p:sp>
        <p:nvSpPr>
          <p:cNvPr id="357" name="Google Shape;357;p17"/>
          <p:cNvSpPr/>
          <p:nvPr/>
        </p:nvSpPr>
        <p:spPr>
          <a:xfrm>
            <a:off x="332200" y="895025"/>
            <a:ext cx="7944000" cy="39600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txBox="1"/>
          <p:nvPr/>
        </p:nvSpPr>
        <p:spPr>
          <a:xfrm>
            <a:off x="1244625" y="1894550"/>
            <a:ext cx="6499200" cy="2348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F1F1F"/>
              </a:buClr>
              <a:buSzPts val="2000"/>
              <a:buChar char="●"/>
            </a:pPr>
            <a:r>
              <a:rPr b="1" lang="en" sz="2000">
                <a:solidFill>
                  <a:srgbClr val="1F1F1F"/>
                </a:solidFill>
              </a:rPr>
              <a:t>Language</a:t>
            </a:r>
            <a:r>
              <a:rPr lang="en" sz="2000">
                <a:solidFill>
                  <a:srgbClr val="1F1F1F"/>
                </a:solidFill>
              </a:rPr>
              <a:t>: python 3.11</a:t>
            </a:r>
            <a:endParaRPr sz="2000">
              <a:solidFill>
                <a:srgbClr val="1F1F1F"/>
              </a:solidFill>
            </a:endParaRPr>
          </a:p>
          <a:p>
            <a:pPr indent="-355600" lvl="0" marL="457200" rtl="0" algn="l">
              <a:spcBef>
                <a:spcPts val="0"/>
              </a:spcBef>
              <a:spcAft>
                <a:spcPts val="0"/>
              </a:spcAft>
              <a:buClr>
                <a:srgbClr val="1F1F1F"/>
              </a:buClr>
              <a:buSzPts val="2000"/>
              <a:buChar char="●"/>
            </a:pPr>
            <a:r>
              <a:rPr b="1" lang="en" sz="2000">
                <a:solidFill>
                  <a:srgbClr val="1F1F1F"/>
                </a:solidFill>
              </a:rPr>
              <a:t>Library:</a:t>
            </a:r>
            <a:r>
              <a:rPr lang="en" sz="2000">
                <a:solidFill>
                  <a:srgbClr val="1F1F1F"/>
                </a:solidFill>
              </a:rPr>
              <a:t> python_speech_features</a:t>
            </a:r>
            <a:endParaRPr sz="2000">
              <a:solidFill>
                <a:srgbClr val="1F1F1F"/>
              </a:solidFill>
            </a:endParaRPr>
          </a:p>
          <a:p>
            <a:pPr indent="-355600" lvl="0" marL="457200" rtl="0" algn="l">
              <a:spcBef>
                <a:spcPts val="0"/>
              </a:spcBef>
              <a:spcAft>
                <a:spcPts val="0"/>
              </a:spcAft>
              <a:buClr>
                <a:srgbClr val="1F1F1F"/>
              </a:buClr>
              <a:buSzPts val="2000"/>
              <a:buChar char="●"/>
            </a:pPr>
            <a:r>
              <a:rPr b="1" lang="en" sz="2000">
                <a:solidFill>
                  <a:srgbClr val="1F1F1F"/>
                </a:solidFill>
              </a:rPr>
              <a:t>Features</a:t>
            </a:r>
            <a:r>
              <a:rPr lang="en" sz="2000">
                <a:solidFill>
                  <a:srgbClr val="1F1F1F"/>
                </a:solidFill>
              </a:rPr>
              <a:t>: MFCC + Delta-MFCC</a:t>
            </a:r>
            <a:endParaRPr sz="2000">
              <a:solidFill>
                <a:srgbClr val="1F1F1F"/>
              </a:solidFill>
            </a:endParaRPr>
          </a:p>
          <a:p>
            <a:pPr indent="-355600" lvl="0" marL="457200" rtl="0" algn="l">
              <a:spcBef>
                <a:spcPts val="0"/>
              </a:spcBef>
              <a:spcAft>
                <a:spcPts val="0"/>
              </a:spcAft>
              <a:buClr>
                <a:srgbClr val="1F1F1F"/>
              </a:buClr>
              <a:buSzPts val="2000"/>
              <a:buChar char="●"/>
            </a:pPr>
            <a:r>
              <a:rPr b="1" lang="en" sz="2000">
                <a:solidFill>
                  <a:srgbClr val="1F1F1F"/>
                </a:solidFill>
              </a:rPr>
              <a:t>Model training</a:t>
            </a:r>
            <a:r>
              <a:rPr lang="en" sz="2000">
                <a:solidFill>
                  <a:srgbClr val="1F1F1F"/>
                </a:solidFill>
              </a:rPr>
              <a:t>: GM</a:t>
            </a:r>
            <a:r>
              <a:rPr lang="en" sz="2000">
                <a:solidFill>
                  <a:srgbClr val="1F1F1F"/>
                </a:solidFill>
              </a:rPr>
              <a:t>M</a:t>
            </a:r>
            <a:endParaRPr sz="2000">
              <a:solidFill>
                <a:srgbClr val="1F1F1F"/>
              </a:solidFill>
            </a:endParaRPr>
          </a:p>
          <a:p>
            <a:pPr indent="0" lvl="0" marL="457200" rtl="0" algn="l">
              <a:spcBef>
                <a:spcPts val="0"/>
              </a:spcBef>
              <a:spcAft>
                <a:spcPts val="0"/>
              </a:spcAft>
              <a:buNone/>
            </a:pPr>
            <a:r>
              <a:t/>
            </a:r>
            <a:endParaRPr sz="1600">
              <a:solidFill>
                <a:srgbClr val="1F1F1F"/>
              </a:solidFill>
            </a:endParaRPr>
          </a:p>
          <a:p>
            <a:pPr indent="0" lvl="0" marL="457200" rtl="0" algn="l">
              <a:spcBef>
                <a:spcPts val="0"/>
              </a:spcBef>
              <a:spcAft>
                <a:spcPts val="0"/>
              </a:spcAft>
              <a:buNone/>
            </a:pPr>
            <a:r>
              <a:t/>
            </a:r>
            <a:endParaRPr sz="1600">
              <a:solidFill>
                <a:srgbClr val="1F1F1F"/>
              </a:solidFill>
            </a:endParaRPr>
          </a:p>
        </p:txBody>
      </p:sp>
      <p:sp>
        <p:nvSpPr>
          <p:cNvPr id="359" name="Google Shape;359;p17"/>
          <p:cNvSpPr/>
          <p:nvPr/>
        </p:nvSpPr>
        <p:spPr>
          <a:xfrm>
            <a:off x="236260" y="746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7"/>
          <p:cNvGrpSpPr/>
          <p:nvPr/>
        </p:nvGrpSpPr>
        <p:grpSpPr>
          <a:xfrm>
            <a:off x="390647" y="902907"/>
            <a:ext cx="472142" cy="472112"/>
            <a:chOff x="-44512325" y="3176075"/>
            <a:chExt cx="300900" cy="300900"/>
          </a:xfrm>
        </p:grpSpPr>
        <p:sp>
          <p:nvSpPr>
            <p:cNvPr id="361" name="Google Shape;361;p17"/>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8"/>
          <p:cNvPicPr preferRelativeResize="0"/>
          <p:nvPr/>
        </p:nvPicPr>
        <p:blipFill>
          <a:blip r:embed="rId3">
            <a:alphaModFix/>
          </a:blip>
          <a:stretch>
            <a:fillRect/>
          </a:stretch>
        </p:blipFill>
        <p:spPr>
          <a:xfrm>
            <a:off x="402450" y="951775"/>
            <a:ext cx="8237751" cy="4027025"/>
          </a:xfrm>
          <a:prstGeom prst="rect">
            <a:avLst/>
          </a:prstGeom>
          <a:noFill/>
          <a:ln>
            <a:noFill/>
          </a:ln>
        </p:spPr>
      </p:pic>
      <p:sp>
        <p:nvSpPr>
          <p:cNvPr id="369" name="Google Shape;369;p18"/>
          <p:cNvSpPr txBox="1"/>
          <p:nvPr>
            <p:ph type="title"/>
          </p:nvPr>
        </p:nvSpPr>
        <p:spPr>
          <a:xfrm>
            <a:off x="584275" y="323150"/>
            <a:ext cx="8229600" cy="37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System Working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19"/>
          <p:cNvPicPr preferRelativeResize="0"/>
          <p:nvPr/>
        </p:nvPicPr>
        <p:blipFill>
          <a:blip r:embed="rId3">
            <a:alphaModFix/>
          </a:blip>
          <a:stretch>
            <a:fillRect/>
          </a:stretch>
        </p:blipFill>
        <p:spPr>
          <a:xfrm>
            <a:off x="617425" y="227576"/>
            <a:ext cx="8091876" cy="468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0"/>
          <p:cNvSpPr txBox="1"/>
          <p:nvPr>
            <p:ph type="title"/>
          </p:nvPr>
        </p:nvSpPr>
        <p:spPr>
          <a:xfrm>
            <a:off x="127825" y="27212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Process</a:t>
            </a:r>
            <a:endParaRPr/>
          </a:p>
        </p:txBody>
      </p:sp>
      <p:sp>
        <p:nvSpPr>
          <p:cNvPr id="380" name="Google Shape;380;p20"/>
          <p:cNvSpPr txBox="1"/>
          <p:nvPr>
            <p:ph type="title"/>
          </p:nvPr>
        </p:nvSpPr>
        <p:spPr>
          <a:xfrm>
            <a:off x="1179675" y="189275"/>
            <a:ext cx="8229600" cy="37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81" name="Google Shape;381;p20"/>
          <p:cNvSpPr/>
          <p:nvPr/>
        </p:nvSpPr>
        <p:spPr>
          <a:xfrm>
            <a:off x="801300" y="781400"/>
            <a:ext cx="7944000" cy="39600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705360" y="63312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0"/>
          <p:cNvGrpSpPr/>
          <p:nvPr/>
        </p:nvGrpSpPr>
        <p:grpSpPr>
          <a:xfrm>
            <a:off x="859747" y="789282"/>
            <a:ext cx="472142" cy="472112"/>
            <a:chOff x="-44512325" y="3176075"/>
            <a:chExt cx="300900" cy="300900"/>
          </a:xfrm>
        </p:grpSpPr>
        <p:sp>
          <p:nvSpPr>
            <p:cNvPr id="384" name="Google Shape;384;p20"/>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0"/>
          <p:cNvSpPr txBox="1"/>
          <p:nvPr/>
        </p:nvSpPr>
        <p:spPr>
          <a:xfrm>
            <a:off x="1523700" y="1190450"/>
            <a:ext cx="6499200" cy="314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rPr>
              <a:t>This  can be summarized in </a:t>
            </a:r>
            <a:r>
              <a:rPr b="1" lang="en" sz="1800">
                <a:solidFill>
                  <a:schemeClr val="dk1"/>
                </a:solidFill>
              </a:rPr>
              <a:t>4 basic Phases</a:t>
            </a:r>
            <a:r>
              <a:rPr lang="en" sz="1800">
                <a:solidFill>
                  <a:schemeClr val="dk1"/>
                </a:solidFill>
              </a:rPr>
              <a:t>:</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b="1" lang="en" sz="1800">
                <a:solidFill>
                  <a:schemeClr val="dk1"/>
                </a:solidFill>
              </a:rPr>
              <a:t>Data Acquisition</a:t>
            </a:r>
            <a:endParaRPr b="1" sz="1800">
              <a:solidFill>
                <a:schemeClr val="dk1"/>
              </a:solidFill>
            </a:endParaRPr>
          </a:p>
          <a:p>
            <a:pPr indent="-342900" lvl="0" marL="457200" rtl="0" algn="l">
              <a:lnSpc>
                <a:spcPct val="200000"/>
              </a:lnSpc>
              <a:spcBef>
                <a:spcPts val="0"/>
              </a:spcBef>
              <a:spcAft>
                <a:spcPts val="0"/>
              </a:spcAft>
              <a:buClr>
                <a:schemeClr val="dk1"/>
              </a:buClr>
              <a:buSzPts val="1800"/>
              <a:buChar char="●"/>
            </a:pPr>
            <a:r>
              <a:rPr b="1" lang="en" sz="1800">
                <a:solidFill>
                  <a:schemeClr val="dk1"/>
                </a:solidFill>
              </a:rPr>
              <a:t>Feature Extraction</a:t>
            </a:r>
            <a:endParaRPr b="1" sz="1800">
              <a:solidFill>
                <a:schemeClr val="dk1"/>
              </a:solidFill>
            </a:endParaRPr>
          </a:p>
          <a:p>
            <a:pPr indent="-342900" lvl="0" marL="457200" rtl="0" algn="l">
              <a:lnSpc>
                <a:spcPct val="200000"/>
              </a:lnSpc>
              <a:spcBef>
                <a:spcPts val="0"/>
              </a:spcBef>
              <a:spcAft>
                <a:spcPts val="0"/>
              </a:spcAft>
              <a:buClr>
                <a:schemeClr val="dk1"/>
              </a:buClr>
              <a:buSzPts val="1800"/>
              <a:buChar char="●"/>
            </a:pPr>
            <a:r>
              <a:rPr b="1" lang="en" sz="1800">
                <a:solidFill>
                  <a:schemeClr val="dk1"/>
                </a:solidFill>
              </a:rPr>
              <a:t>Model Training</a:t>
            </a:r>
            <a:endParaRPr b="1" sz="1800">
              <a:solidFill>
                <a:schemeClr val="dk1"/>
              </a:solidFill>
            </a:endParaRPr>
          </a:p>
          <a:p>
            <a:pPr indent="-342900" lvl="0" marL="457200" rtl="0" algn="l">
              <a:lnSpc>
                <a:spcPct val="200000"/>
              </a:lnSpc>
              <a:spcBef>
                <a:spcPts val="0"/>
              </a:spcBef>
              <a:spcAft>
                <a:spcPts val="0"/>
              </a:spcAft>
              <a:buClr>
                <a:schemeClr val="dk1"/>
              </a:buClr>
              <a:buSzPts val="1800"/>
              <a:buChar char="●"/>
            </a:pPr>
            <a:r>
              <a:rPr b="1" lang="en" sz="1800">
                <a:solidFill>
                  <a:schemeClr val="dk1"/>
                </a:solidFill>
              </a:rPr>
              <a:t>Perform Testing (Identification)</a:t>
            </a:r>
            <a:endParaRPr sz="1800">
              <a:solidFill>
                <a:schemeClr val="dk1"/>
              </a:solidFill>
            </a:endParaRPr>
          </a:p>
          <a:p>
            <a:pPr indent="0" lvl="0" marL="457200" rtl="0" algn="l">
              <a:spcBef>
                <a:spcPts val="0"/>
              </a:spcBef>
              <a:spcAft>
                <a:spcPts val="0"/>
              </a:spcAft>
              <a:buNone/>
            </a:pPr>
            <a:r>
              <a:t/>
            </a:r>
            <a:endParaRPr sz="1600">
              <a:solidFill>
                <a:srgbClr val="1F1F1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Acquisition</a:t>
            </a:r>
            <a:endParaRPr/>
          </a:p>
        </p:txBody>
      </p:sp>
      <p:sp>
        <p:nvSpPr>
          <p:cNvPr id="393" name="Google Shape;393;p21"/>
          <p:cNvSpPr/>
          <p:nvPr/>
        </p:nvSpPr>
        <p:spPr>
          <a:xfrm>
            <a:off x="801300" y="781400"/>
            <a:ext cx="7944000" cy="39600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705360" y="63312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1"/>
          <p:cNvGrpSpPr/>
          <p:nvPr/>
        </p:nvGrpSpPr>
        <p:grpSpPr>
          <a:xfrm>
            <a:off x="859747" y="789282"/>
            <a:ext cx="472142" cy="472112"/>
            <a:chOff x="-44512325" y="3176075"/>
            <a:chExt cx="300900" cy="300900"/>
          </a:xfrm>
        </p:grpSpPr>
        <p:sp>
          <p:nvSpPr>
            <p:cNvPr id="396" name="Google Shape;396;p21"/>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1"/>
          <p:cNvSpPr txBox="1"/>
          <p:nvPr/>
        </p:nvSpPr>
        <p:spPr>
          <a:xfrm>
            <a:off x="1523700" y="1190450"/>
            <a:ext cx="6499200" cy="3141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chemeClr val="dk1"/>
              </a:solidFill>
            </a:endParaRPr>
          </a:p>
          <a:p>
            <a:pPr indent="0" lvl="0" marL="0" rtl="0" algn="just">
              <a:lnSpc>
                <a:spcPct val="150000"/>
              </a:lnSpc>
              <a:spcBef>
                <a:spcPts val="1000"/>
              </a:spcBef>
              <a:spcAft>
                <a:spcPts val="0"/>
              </a:spcAft>
              <a:buNone/>
            </a:pPr>
            <a:r>
              <a:t/>
            </a:r>
            <a:endParaRPr sz="1600">
              <a:solidFill>
                <a:schemeClr val="dk1"/>
              </a:solidFill>
            </a:endParaRPr>
          </a:p>
          <a:p>
            <a:pPr indent="0" lvl="0" marL="0" rtl="0" algn="just">
              <a:lnSpc>
                <a:spcPct val="150000"/>
              </a:lnSpc>
              <a:spcBef>
                <a:spcPts val="1000"/>
              </a:spcBef>
              <a:spcAft>
                <a:spcPts val="0"/>
              </a:spcAft>
              <a:buNone/>
            </a:pPr>
            <a:r>
              <a:rPr lang="en" sz="1600">
                <a:solidFill>
                  <a:schemeClr val="dk1"/>
                </a:solidFill>
              </a:rPr>
              <a:t>We tested our model’s working and accuracy on a downloaded dataset; viz. </a:t>
            </a:r>
            <a:r>
              <a:rPr b="1" lang="en" sz="1600">
                <a:solidFill>
                  <a:schemeClr val="dk1"/>
                </a:solidFill>
              </a:rPr>
              <a:t>VoxForge DATASET</a:t>
            </a:r>
            <a:r>
              <a:rPr lang="en" sz="1600">
                <a:solidFill>
                  <a:schemeClr val="dk1"/>
                </a:solidFill>
              </a:rPr>
              <a:t>.</a:t>
            </a:r>
            <a:endParaRPr sz="1600">
              <a:solidFill>
                <a:schemeClr val="dk1"/>
              </a:solidFill>
            </a:endParaRPr>
          </a:p>
          <a:p>
            <a:pPr indent="0" lvl="0" marL="0" rtl="0" algn="just">
              <a:lnSpc>
                <a:spcPct val="150000"/>
              </a:lnSpc>
              <a:spcBef>
                <a:spcPts val="1000"/>
              </a:spcBef>
              <a:spcAft>
                <a:spcPts val="0"/>
              </a:spcAft>
              <a:buNone/>
            </a:pPr>
            <a:r>
              <a:t/>
            </a:r>
            <a:endParaRPr b="1" sz="1600">
              <a:solidFill>
                <a:schemeClr val="dk1"/>
              </a:solidFill>
            </a:endParaRPr>
          </a:p>
          <a:p>
            <a:pPr indent="0" lvl="0" marL="0" rtl="0" algn="just">
              <a:lnSpc>
                <a:spcPct val="150000"/>
              </a:lnSpc>
              <a:spcBef>
                <a:spcPts val="0"/>
              </a:spcBef>
              <a:spcAft>
                <a:spcPts val="0"/>
              </a:spcAft>
              <a:buNone/>
            </a:pPr>
            <a:r>
              <a:t/>
            </a:r>
            <a:endParaRPr b="1" sz="1600">
              <a:solidFill>
                <a:schemeClr val="dk1"/>
              </a:solidFill>
            </a:endParaRPr>
          </a:p>
          <a:p>
            <a:pPr indent="0" lvl="0" marL="0" rtl="0" algn="l">
              <a:lnSpc>
                <a:spcPct val="150000"/>
              </a:lnSpc>
              <a:spcBef>
                <a:spcPts val="1000"/>
              </a:spcBef>
              <a:spcAft>
                <a:spcPts val="0"/>
              </a:spcAft>
              <a:buNone/>
            </a:pPr>
            <a:r>
              <a:t/>
            </a:r>
            <a:endParaRPr b="1" sz="1800">
              <a:solidFill>
                <a:schemeClr val="dk1"/>
              </a:solidFill>
            </a:endParaRPr>
          </a:p>
          <a:p>
            <a:pPr indent="0" lvl="0" marL="457200" rtl="0" algn="l">
              <a:spcBef>
                <a:spcPts val="0"/>
              </a:spcBef>
              <a:spcAft>
                <a:spcPts val="0"/>
              </a:spcAft>
              <a:buNone/>
            </a:pPr>
            <a:r>
              <a:t/>
            </a:r>
            <a:endParaRPr sz="1600">
              <a:solidFill>
                <a:srgbClr val="1F1F1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