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5"/>
  </p:notesMasterIdLst>
  <p:handoutMasterIdLst>
    <p:handoutMasterId r:id="rId36"/>
  </p:handoutMasterIdLst>
  <p:sldIdLst>
    <p:sldId id="259" r:id="rId3"/>
    <p:sldId id="257" r:id="rId4"/>
    <p:sldId id="258" r:id="rId5"/>
    <p:sldId id="263" r:id="rId6"/>
    <p:sldId id="305" r:id="rId7"/>
    <p:sldId id="286" r:id="rId8"/>
    <p:sldId id="325" r:id="rId9"/>
    <p:sldId id="314" r:id="rId10"/>
    <p:sldId id="315" r:id="rId11"/>
    <p:sldId id="319" r:id="rId12"/>
    <p:sldId id="320" r:id="rId13"/>
    <p:sldId id="321" r:id="rId14"/>
    <p:sldId id="326" r:id="rId15"/>
    <p:sldId id="268" r:id="rId16"/>
    <p:sldId id="324" r:id="rId17"/>
    <p:sldId id="327" r:id="rId18"/>
    <p:sldId id="301" r:id="rId19"/>
    <p:sldId id="302" r:id="rId20"/>
    <p:sldId id="299" r:id="rId21"/>
    <p:sldId id="328" r:id="rId22"/>
    <p:sldId id="291" r:id="rId23"/>
    <p:sldId id="292" r:id="rId24"/>
    <p:sldId id="281" r:id="rId25"/>
    <p:sldId id="306" r:id="rId26"/>
    <p:sldId id="307" r:id="rId27"/>
    <p:sldId id="308" r:id="rId28"/>
    <p:sldId id="309" r:id="rId29"/>
    <p:sldId id="285" r:id="rId30"/>
    <p:sldId id="290" r:id="rId31"/>
    <p:sldId id="323" r:id="rId32"/>
    <p:sldId id="313"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916"/>
    <a:srgbClr val="E0601A"/>
    <a:srgbClr val="DF5B17"/>
    <a:srgbClr val="DF5C18"/>
    <a:srgbClr val="DF63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autoAdjust="0"/>
    <p:restoredTop sz="50000" autoAdjust="0"/>
  </p:normalViewPr>
  <p:slideViewPr>
    <p:cSldViewPr snapToGrid="0">
      <p:cViewPr varScale="1">
        <p:scale>
          <a:sx n="47" d="100"/>
          <a:sy n="47" d="100"/>
        </p:scale>
        <p:origin x="1688" y="200"/>
      </p:cViewPr>
      <p:guideLst>
        <p:guide orient="horz" pos="2160"/>
        <p:guide pos="3840"/>
      </p:guideLst>
    </p:cSldViewPr>
  </p:slideViewPr>
  <p:outlineViewPr>
    <p:cViewPr>
      <p:scale>
        <a:sx n="33" d="100"/>
        <a:sy n="33" d="100"/>
      </p:scale>
      <p:origin x="0" y="-5754"/>
    </p:cViewPr>
  </p:outlineViewPr>
  <p:notesTextViewPr>
    <p:cViewPr>
      <p:scale>
        <a:sx n="1" d="1"/>
        <a:sy n="1" d="1"/>
      </p:scale>
      <p:origin x="0" y="0"/>
    </p:cViewPr>
  </p:notesText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9EA4F-106F-A14C-894C-DB01631E2D74}" type="doc">
      <dgm:prSet loTypeId="urn:microsoft.com/office/officeart/2005/8/layout/StepDownProcess" loCatId="" qsTypeId="urn:microsoft.com/office/officeart/2005/8/quickstyle/simple5" qsCatId="simple" csTypeId="urn:microsoft.com/office/officeart/2005/8/colors/colorful1" csCatId="colorful" phldr="1"/>
      <dgm:spPr/>
      <dgm:t>
        <a:bodyPr/>
        <a:lstStyle/>
        <a:p>
          <a:endParaRPr lang="en-US"/>
        </a:p>
      </dgm:t>
    </dgm:pt>
    <dgm:pt modelId="{674EC57D-F0BC-864A-8913-AEDBBE413778}">
      <dgm:prSet phldrT="[Text]" custT="1"/>
      <dgm:spPr/>
      <dgm:t>
        <a:bodyPr/>
        <a:lstStyle/>
        <a:p>
          <a:pPr algn="ctr"/>
          <a:r>
            <a:rPr lang="en-US" sz="1800" dirty="0" smtClean="0"/>
            <a:t>Tokenize</a:t>
          </a:r>
          <a:endParaRPr lang="en-US" sz="1800" dirty="0"/>
        </a:p>
      </dgm:t>
    </dgm:pt>
    <dgm:pt modelId="{51CCF27F-2F99-8E4C-839A-8FC6A81C8ED5}" type="parTrans" cxnId="{0AEEE0DC-AD40-744B-B7FD-7CD338AB88DC}">
      <dgm:prSet/>
      <dgm:spPr/>
      <dgm:t>
        <a:bodyPr/>
        <a:lstStyle/>
        <a:p>
          <a:pPr algn="ctr"/>
          <a:endParaRPr lang="en-US" sz="1800"/>
        </a:p>
      </dgm:t>
    </dgm:pt>
    <dgm:pt modelId="{F31E025C-99C4-8848-96A1-1203BC38F46A}" type="sibTrans" cxnId="{0AEEE0DC-AD40-744B-B7FD-7CD338AB88DC}">
      <dgm:prSet/>
      <dgm:spPr/>
      <dgm:t>
        <a:bodyPr/>
        <a:lstStyle/>
        <a:p>
          <a:pPr algn="ctr"/>
          <a:endParaRPr lang="en-US" sz="1800"/>
        </a:p>
      </dgm:t>
    </dgm:pt>
    <dgm:pt modelId="{9E19E496-5E5A-5E40-8DD0-6D0BD9F0C0CF}">
      <dgm:prSet phldrT="[Text]" custT="1"/>
      <dgm:spPr/>
      <dgm:t>
        <a:bodyPr/>
        <a:lstStyle/>
        <a:p>
          <a:pPr algn="ctr"/>
          <a:r>
            <a:rPr lang="en-US" sz="1800" dirty="0" smtClean="0"/>
            <a:t>Dictionary Replace</a:t>
          </a:r>
          <a:endParaRPr lang="en-US" sz="1800" dirty="0"/>
        </a:p>
      </dgm:t>
    </dgm:pt>
    <dgm:pt modelId="{F4A3B989-FFC6-8149-9F4A-807E7ECF8AF0}" type="parTrans" cxnId="{A020C192-26A3-624E-BA33-3034E56A70EC}">
      <dgm:prSet/>
      <dgm:spPr/>
      <dgm:t>
        <a:bodyPr/>
        <a:lstStyle/>
        <a:p>
          <a:pPr algn="ctr"/>
          <a:endParaRPr lang="en-US" sz="1800"/>
        </a:p>
      </dgm:t>
    </dgm:pt>
    <dgm:pt modelId="{27DB0D17-B654-2D4B-B01C-B5B5A6F57076}" type="sibTrans" cxnId="{A020C192-26A3-624E-BA33-3034E56A70EC}">
      <dgm:prSet/>
      <dgm:spPr/>
      <dgm:t>
        <a:bodyPr/>
        <a:lstStyle/>
        <a:p>
          <a:pPr algn="ctr"/>
          <a:endParaRPr lang="en-US" sz="1800"/>
        </a:p>
      </dgm:t>
    </dgm:pt>
    <dgm:pt modelId="{E1FEB4E6-7091-FC4C-803F-977E324866A2}">
      <dgm:prSet phldrT="[Text]" custT="1"/>
      <dgm:spPr/>
      <dgm:t>
        <a:bodyPr/>
        <a:lstStyle/>
        <a:p>
          <a:pPr algn="ctr"/>
          <a:r>
            <a:rPr lang="en-US" sz="1800" dirty="0" smtClean="0"/>
            <a:t>Part of Speech</a:t>
          </a:r>
          <a:endParaRPr lang="en-US" sz="1800" dirty="0"/>
        </a:p>
      </dgm:t>
    </dgm:pt>
    <dgm:pt modelId="{461B77AD-D577-7641-AC8F-B70873BD874B}" type="parTrans" cxnId="{DFD4F37E-6D66-F748-AACF-BA942650A061}">
      <dgm:prSet/>
      <dgm:spPr/>
      <dgm:t>
        <a:bodyPr/>
        <a:lstStyle/>
        <a:p>
          <a:pPr algn="ctr"/>
          <a:endParaRPr lang="en-US" sz="1800"/>
        </a:p>
      </dgm:t>
    </dgm:pt>
    <dgm:pt modelId="{1C42DCB1-E748-DF46-A342-D644BA61DDC8}" type="sibTrans" cxnId="{DFD4F37E-6D66-F748-AACF-BA942650A061}">
      <dgm:prSet/>
      <dgm:spPr/>
      <dgm:t>
        <a:bodyPr/>
        <a:lstStyle/>
        <a:p>
          <a:pPr algn="ctr"/>
          <a:endParaRPr lang="en-US" sz="1800"/>
        </a:p>
      </dgm:t>
    </dgm:pt>
    <dgm:pt modelId="{DA9DBA80-4037-A342-8CB6-E2BB8BAC3955}" type="pres">
      <dgm:prSet presAssocID="{8099EA4F-106F-A14C-894C-DB01631E2D74}" presName="rootnode" presStyleCnt="0">
        <dgm:presLayoutVars>
          <dgm:chMax/>
          <dgm:chPref/>
          <dgm:dir val="rev"/>
          <dgm:animLvl val="lvl"/>
        </dgm:presLayoutVars>
      </dgm:prSet>
      <dgm:spPr/>
      <dgm:t>
        <a:bodyPr/>
        <a:lstStyle/>
        <a:p>
          <a:endParaRPr lang="en-US"/>
        </a:p>
      </dgm:t>
    </dgm:pt>
    <dgm:pt modelId="{4D854769-1E63-9949-B3EF-E8DBFC736E65}" type="pres">
      <dgm:prSet presAssocID="{674EC57D-F0BC-864A-8913-AEDBBE413778}" presName="composite" presStyleCnt="0"/>
      <dgm:spPr/>
    </dgm:pt>
    <dgm:pt modelId="{9E883A8D-1927-5C4C-8EB6-3309A52CA56F}" type="pres">
      <dgm:prSet presAssocID="{674EC57D-F0BC-864A-8913-AEDBBE413778}" presName="bentUpArrow1" presStyleLbl="alignImgPlace1" presStyleIdx="0" presStyleCnt="2"/>
      <dgm:spPr/>
    </dgm:pt>
    <dgm:pt modelId="{D0BFEDC4-108A-3744-A4D3-7F6DDD42EEE9}" type="pres">
      <dgm:prSet presAssocID="{674EC57D-F0BC-864A-8913-AEDBBE413778}" presName="ParentText" presStyleLbl="node1" presStyleIdx="0" presStyleCnt="3" custLinFactNeighborX="-314" custLinFactNeighborY="-50">
        <dgm:presLayoutVars>
          <dgm:chMax val="1"/>
          <dgm:chPref val="1"/>
          <dgm:bulletEnabled val="1"/>
        </dgm:presLayoutVars>
      </dgm:prSet>
      <dgm:spPr/>
      <dgm:t>
        <a:bodyPr/>
        <a:lstStyle/>
        <a:p>
          <a:endParaRPr lang="en-US"/>
        </a:p>
      </dgm:t>
    </dgm:pt>
    <dgm:pt modelId="{A1676B03-0764-1143-9548-5BDCBB442AD2}" type="pres">
      <dgm:prSet presAssocID="{674EC57D-F0BC-864A-8913-AEDBBE413778}" presName="ChildText" presStyleLbl="revTx" presStyleIdx="0" presStyleCnt="2">
        <dgm:presLayoutVars>
          <dgm:chMax val="0"/>
          <dgm:chPref val="0"/>
          <dgm:bulletEnabled val="1"/>
        </dgm:presLayoutVars>
      </dgm:prSet>
      <dgm:spPr/>
      <dgm:t>
        <a:bodyPr/>
        <a:lstStyle/>
        <a:p>
          <a:endParaRPr lang="en-US"/>
        </a:p>
      </dgm:t>
    </dgm:pt>
    <dgm:pt modelId="{54201AE7-261C-8F4E-B4A5-649BF1A67894}" type="pres">
      <dgm:prSet presAssocID="{F31E025C-99C4-8848-96A1-1203BC38F46A}" presName="sibTrans" presStyleCnt="0"/>
      <dgm:spPr/>
    </dgm:pt>
    <dgm:pt modelId="{E29B1079-AE1B-7A42-ABB9-A8E83F81BB6D}" type="pres">
      <dgm:prSet presAssocID="{9E19E496-5E5A-5E40-8DD0-6D0BD9F0C0CF}" presName="composite" presStyleCnt="0"/>
      <dgm:spPr/>
    </dgm:pt>
    <dgm:pt modelId="{BDB429A7-D477-B246-A0AA-AFC790BC8565}" type="pres">
      <dgm:prSet presAssocID="{9E19E496-5E5A-5E40-8DD0-6D0BD9F0C0CF}" presName="bentUpArrow1" presStyleLbl="alignImgPlace1" presStyleIdx="1" presStyleCnt="2"/>
      <dgm:spPr/>
    </dgm:pt>
    <dgm:pt modelId="{CF515367-F483-5B4C-8B05-99C20F6F82D9}" type="pres">
      <dgm:prSet presAssocID="{9E19E496-5E5A-5E40-8DD0-6D0BD9F0C0CF}" presName="ParentText" presStyleLbl="node1" presStyleIdx="1" presStyleCnt="3">
        <dgm:presLayoutVars>
          <dgm:chMax val="1"/>
          <dgm:chPref val="1"/>
          <dgm:bulletEnabled val="1"/>
        </dgm:presLayoutVars>
      </dgm:prSet>
      <dgm:spPr/>
      <dgm:t>
        <a:bodyPr/>
        <a:lstStyle/>
        <a:p>
          <a:endParaRPr lang="en-US"/>
        </a:p>
      </dgm:t>
    </dgm:pt>
    <dgm:pt modelId="{00C1AED4-237D-CF40-9430-48FCF1EB04DF}" type="pres">
      <dgm:prSet presAssocID="{9E19E496-5E5A-5E40-8DD0-6D0BD9F0C0CF}" presName="ChildText" presStyleLbl="revTx" presStyleIdx="1" presStyleCnt="2">
        <dgm:presLayoutVars>
          <dgm:chMax val="0"/>
          <dgm:chPref val="0"/>
          <dgm:bulletEnabled val="1"/>
        </dgm:presLayoutVars>
      </dgm:prSet>
      <dgm:spPr/>
    </dgm:pt>
    <dgm:pt modelId="{BD6A080E-DF05-554A-81AE-76084304A3A9}" type="pres">
      <dgm:prSet presAssocID="{27DB0D17-B654-2D4B-B01C-B5B5A6F57076}" presName="sibTrans" presStyleCnt="0"/>
      <dgm:spPr/>
    </dgm:pt>
    <dgm:pt modelId="{AE254E8A-64D2-D745-A35E-FDC8059D656E}" type="pres">
      <dgm:prSet presAssocID="{E1FEB4E6-7091-FC4C-803F-977E324866A2}" presName="composite" presStyleCnt="0"/>
      <dgm:spPr/>
    </dgm:pt>
    <dgm:pt modelId="{8FF5B87A-EC3D-3D47-9F4D-7FB707E46688}" type="pres">
      <dgm:prSet presAssocID="{E1FEB4E6-7091-FC4C-803F-977E324866A2}" presName="ParentText" presStyleLbl="node1" presStyleIdx="2" presStyleCnt="3">
        <dgm:presLayoutVars>
          <dgm:chMax val="1"/>
          <dgm:chPref val="1"/>
          <dgm:bulletEnabled val="1"/>
        </dgm:presLayoutVars>
      </dgm:prSet>
      <dgm:spPr/>
      <dgm:t>
        <a:bodyPr/>
        <a:lstStyle/>
        <a:p>
          <a:endParaRPr lang="en-US"/>
        </a:p>
      </dgm:t>
    </dgm:pt>
  </dgm:ptLst>
  <dgm:cxnLst>
    <dgm:cxn modelId="{B71F8D56-3B06-124C-8E60-FF196A044746}" type="presOf" srcId="{E1FEB4E6-7091-FC4C-803F-977E324866A2}" destId="{8FF5B87A-EC3D-3D47-9F4D-7FB707E46688}" srcOrd="0" destOrd="0" presId="urn:microsoft.com/office/officeart/2005/8/layout/StepDownProcess"/>
    <dgm:cxn modelId="{077C58E5-8547-D043-B940-D5E87E28E8B7}" type="presOf" srcId="{674EC57D-F0BC-864A-8913-AEDBBE413778}" destId="{D0BFEDC4-108A-3744-A4D3-7F6DDD42EEE9}" srcOrd="0" destOrd="0" presId="urn:microsoft.com/office/officeart/2005/8/layout/StepDownProcess"/>
    <dgm:cxn modelId="{2814A54C-B343-2742-9579-7E3D7928F5B6}" type="presOf" srcId="{8099EA4F-106F-A14C-894C-DB01631E2D74}" destId="{DA9DBA80-4037-A342-8CB6-E2BB8BAC3955}" srcOrd="0" destOrd="0" presId="urn:microsoft.com/office/officeart/2005/8/layout/StepDownProcess"/>
    <dgm:cxn modelId="{A020C192-26A3-624E-BA33-3034E56A70EC}" srcId="{8099EA4F-106F-A14C-894C-DB01631E2D74}" destId="{9E19E496-5E5A-5E40-8DD0-6D0BD9F0C0CF}" srcOrd="1" destOrd="0" parTransId="{F4A3B989-FFC6-8149-9F4A-807E7ECF8AF0}" sibTransId="{27DB0D17-B654-2D4B-B01C-B5B5A6F57076}"/>
    <dgm:cxn modelId="{03A5E6F6-16E4-5748-937D-EA7F09E5B421}" type="presOf" srcId="{9E19E496-5E5A-5E40-8DD0-6D0BD9F0C0CF}" destId="{CF515367-F483-5B4C-8B05-99C20F6F82D9}" srcOrd="0" destOrd="0" presId="urn:microsoft.com/office/officeart/2005/8/layout/StepDownProcess"/>
    <dgm:cxn modelId="{DFD4F37E-6D66-F748-AACF-BA942650A061}" srcId="{8099EA4F-106F-A14C-894C-DB01631E2D74}" destId="{E1FEB4E6-7091-FC4C-803F-977E324866A2}" srcOrd="2" destOrd="0" parTransId="{461B77AD-D577-7641-AC8F-B70873BD874B}" sibTransId="{1C42DCB1-E748-DF46-A342-D644BA61DDC8}"/>
    <dgm:cxn modelId="{0AEEE0DC-AD40-744B-B7FD-7CD338AB88DC}" srcId="{8099EA4F-106F-A14C-894C-DB01631E2D74}" destId="{674EC57D-F0BC-864A-8913-AEDBBE413778}" srcOrd="0" destOrd="0" parTransId="{51CCF27F-2F99-8E4C-839A-8FC6A81C8ED5}" sibTransId="{F31E025C-99C4-8848-96A1-1203BC38F46A}"/>
    <dgm:cxn modelId="{B4E11441-B20C-A341-9729-B47331990323}" type="presParOf" srcId="{DA9DBA80-4037-A342-8CB6-E2BB8BAC3955}" destId="{4D854769-1E63-9949-B3EF-E8DBFC736E65}" srcOrd="0" destOrd="0" presId="urn:microsoft.com/office/officeart/2005/8/layout/StepDownProcess"/>
    <dgm:cxn modelId="{290AD82A-959D-1440-9432-DBEB51A3C8CB}" type="presParOf" srcId="{4D854769-1E63-9949-B3EF-E8DBFC736E65}" destId="{9E883A8D-1927-5C4C-8EB6-3309A52CA56F}" srcOrd="0" destOrd="0" presId="urn:microsoft.com/office/officeart/2005/8/layout/StepDownProcess"/>
    <dgm:cxn modelId="{FDD70274-ACE3-F44F-8F2E-CBF8C874B700}" type="presParOf" srcId="{4D854769-1E63-9949-B3EF-E8DBFC736E65}" destId="{D0BFEDC4-108A-3744-A4D3-7F6DDD42EEE9}" srcOrd="1" destOrd="0" presId="urn:microsoft.com/office/officeart/2005/8/layout/StepDownProcess"/>
    <dgm:cxn modelId="{90B5674E-4770-0D49-9DA8-53F23EE6E8DE}" type="presParOf" srcId="{4D854769-1E63-9949-B3EF-E8DBFC736E65}" destId="{A1676B03-0764-1143-9548-5BDCBB442AD2}" srcOrd="2" destOrd="0" presId="urn:microsoft.com/office/officeart/2005/8/layout/StepDownProcess"/>
    <dgm:cxn modelId="{54102662-D1B7-5346-8617-EAF8A0306A74}" type="presParOf" srcId="{DA9DBA80-4037-A342-8CB6-E2BB8BAC3955}" destId="{54201AE7-261C-8F4E-B4A5-649BF1A67894}" srcOrd="1" destOrd="0" presId="urn:microsoft.com/office/officeart/2005/8/layout/StepDownProcess"/>
    <dgm:cxn modelId="{D081D06D-2DF9-9C40-BD09-050EAFCB7A99}" type="presParOf" srcId="{DA9DBA80-4037-A342-8CB6-E2BB8BAC3955}" destId="{E29B1079-AE1B-7A42-ABB9-A8E83F81BB6D}" srcOrd="2" destOrd="0" presId="urn:microsoft.com/office/officeart/2005/8/layout/StepDownProcess"/>
    <dgm:cxn modelId="{24EE43FE-9565-9041-893E-F7BD6859D0E8}" type="presParOf" srcId="{E29B1079-AE1B-7A42-ABB9-A8E83F81BB6D}" destId="{BDB429A7-D477-B246-A0AA-AFC790BC8565}" srcOrd="0" destOrd="0" presId="urn:microsoft.com/office/officeart/2005/8/layout/StepDownProcess"/>
    <dgm:cxn modelId="{4966F2B2-F598-6747-AEB1-3E8A463621E2}" type="presParOf" srcId="{E29B1079-AE1B-7A42-ABB9-A8E83F81BB6D}" destId="{CF515367-F483-5B4C-8B05-99C20F6F82D9}" srcOrd="1" destOrd="0" presId="urn:microsoft.com/office/officeart/2005/8/layout/StepDownProcess"/>
    <dgm:cxn modelId="{93975500-5912-6E46-B137-83561554BD48}" type="presParOf" srcId="{E29B1079-AE1B-7A42-ABB9-A8E83F81BB6D}" destId="{00C1AED4-237D-CF40-9430-48FCF1EB04DF}" srcOrd="2" destOrd="0" presId="urn:microsoft.com/office/officeart/2005/8/layout/StepDownProcess"/>
    <dgm:cxn modelId="{FF754357-F9E4-1F46-AA6F-E070B5FE49A6}" type="presParOf" srcId="{DA9DBA80-4037-A342-8CB6-E2BB8BAC3955}" destId="{BD6A080E-DF05-554A-81AE-76084304A3A9}" srcOrd="3" destOrd="0" presId="urn:microsoft.com/office/officeart/2005/8/layout/StepDownProcess"/>
    <dgm:cxn modelId="{5230C5A6-50E3-6A40-B695-6F0D9BB8FD86}" type="presParOf" srcId="{DA9DBA80-4037-A342-8CB6-E2BB8BAC3955}" destId="{AE254E8A-64D2-D745-A35E-FDC8059D656E}" srcOrd="4" destOrd="0" presId="urn:microsoft.com/office/officeart/2005/8/layout/StepDownProcess"/>
    <dgm:cxn modelId="{B1354C44-7EB2-EE41-9268-C42B7F1F0450}" type="presParOf" srcId="{AE254E8A-64D2-D745-A35E-FDC8059D656E}" destId="{8FF5B87A-EC3D-3D47-9F4D-7FB707E4668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83A8D-1927-5C4C-8EB6-3309A52CA56F}">
      <dsp:nvSpPr>
        <dsp:cNvPr id="0" name=""/>
        <dsp:cNvSpPr/>
      </dsp:nvSpPr>
      <dsp:spPr>
        <a:xfrm rot="10800000">
          <a:off x="2965244" y="979613"/>
          <a:ext cx="929437" cy="816395"/>
        </a:xfrm>
        <a:prstGeom prst="bentArrow">
          <a:avLst>
            <a:gd name="adj1" fmla="val 32840"/>
            <a:gd name="adj2" fmla="val 25000"/>
            <a:gd name="adj3" fmla="val 35780"/>
            <a:gd name="adj4" fmla="val 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0BFEDC4-108A-3744-A4D3-7F6DDD42EEE9}">
      <dsp:nvSpPr>
        <dsp:cNvPr id="0" name=""/>
        <dsp:cNvSpPr/>
      </dsp:nvSpPr>
      <dsp:spPr>
        <a:xfrm>
          <a:off x="2661474" y="17620"/>
          <a:ext cx="1374329" cy="961985"/>
        </a:xfrm>
        <a:prstGeom prst="roundRect">
          <a:avLst>
            <a:gd name="adj" fmla="val 166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Tokenize</a:t>
          </a:r>
          <a:endParaRPr lang="en-US" sz="1800" kern="1200" dirty="0"/>
        </a:p>
      </dsp:txBody>
      <dsp:txXfrm>
        <a:off x="2708443" y="64589"/>
        <a:ext cx="1280391" cy="868047"/>
      </dsp:txXfrm>
    </dsp:sp>
    <dsp:sp modelId="{A1676B03-0764-1143-9548-5BDCBB442AD2}">
      <dsp:nvSpPr>
        <dsp:cNvPr id="0" name=""/>
        <dsp:cNvSpPr/>
      </dsp:nvSpPr>
      <dsp:spPr>
        <a:xfrm>
          <a:off x="1680667" y="109848"/>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BDB429A7-D477-B246-A0AA-AFC790BC8565}">
      <dsp:nvSpPr>
        <dsp:cNvPr id="0" name=""/>
        <dsp:cNvSpPr/>
      </dsp:nvSpPr>
      <dsp:spPr>
        <a:xfrm rot="10800000">
          <a:off x="1832707" y="2060240"/>
          <a:ext cx="929437" cy="816395"/>
        </a:xfrm>
        <a:prstGeom prst="bentArrow">
          <a:avLst>
            <a:gd name="adj1" fmla="val 32840"/>
            <a:gd name="adj2" fmla="val 25000"/>
            <a:gd name="adj3" fmla="val 35780"/>
            <a:gd name="adj4" fmla="val 0"/>
          </a:avLst>
        </a:prstGeom>
        <a:solidFill>
          <a:schemeClr val="accent1">
            <a:tint val="50000"/>
            <a:hueOff val="1232482"/>
            <a:satOff val="38715"/>
            <a:lumOff val="1172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F515367-F483-5B4C-8B05-99C20F6F82D9}">
      <dsp:nvSpPr>
        <dsp:cNvPr id="0" name=""/>
        <dsp:cNvSpPr/>
      </dsp:nvSpPr>
      <dsp:spPr>
        <a:xfrm>
          <a:off x="1533252" y="1098729"/>
          <a:ext cx="1374329" cy="961985"/>
        </a:xfrm>
        <a:prstGeom prst="roundRect">
          <a:avLst>
            <a:gd name="adj" fmla="val 166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Dictionary Replace</a:t>
          </a:r>
          <a:endParaRPr lang="en-US" sz="1800" kern="1200" dirty="0"/>
        </a:p>
      </dsp:txBody>
      <dsp:txXfrm>
        <a:off x="1580221" y="1145698"/>
        <a:ext cx="1280391" cy="868047"/>
      </dsp:txXfrm>
    </dsp:sp>
    <dsp:sp modelId="{00C1AED4-237D-CF40-9430-48FCF1EB04DF}">
      <dsp:nvSpPr>
        <dsp:cNvPr id="0" name=""/>
        <dsp:cNvSpPr/>
      </dsp:nvSpPr>
      <dsp:spPr>
        <a:xfrm>
          <a:off x="548130" y="1190476"/>
          <a:ext cx="999556" cy="777519"/>
        </a:xfrm>
        <a:prstGeom prst="rect">
          <a:avLst/>
        </a:prstGeom>
        <a:noFill/>
        <a:ln>
          <a:noFill/>
        </a:ln>
        <a:effectLst/>
      </dsp:spPr>
      <dsp:style>
        <a:lnRef idx="0">
          <a:scrgbClr r="0" g="0" b="0"/>
        </a:lnRef>
        <a:fillRef idx="0">
          <a:scrgbClr r="0" g="0" b="0"/>
        </a:fillRef>
        <a:effectRef idx="0">
          <a:scrgbClr r="0" g="0" b="0"/>
        </a:effectRef>
        <a:fontRef idx="minor"/>
      </dsp:style>
    </dsp:sp>
    <dsp:sp modelId="{8FF5B87A-EC3D-3D47-9F4D-7FB707E46688}">
      <dsp:nvSpPr>
        <dsp:cNvPr id="0" name=""/>
        <dsp:cNvSpPr/>
      </dsp:nvSpPr>
      <dsp:spPr>
        <a:xfrm>
          <a:off x="400716" y="2179356"/>
          <a:ext cx="1374329" cy="961985"/>
        </a:xfrm>
        <a:prstGeom prst="roundRect">
          <a:avLst>
            <a:gd name="adj" fmla="val 166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Part of Speech</a:t>
          </a:r>
          <a:endParaRPr lang="en-US" sz="1800" kern="1200" dirty="0"/>
        </a:p>
      </dsp:txBody>
      <dsp:txXfrm>
        <a:off x="447685" y="2226325"/>
        <a:ext cx="1280391" cy="86804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5/17/16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A2C30-CB24-4D43-9508-20D3935E5F91}" type="datetimeFigureOut">
              <a:rPr lang="en-IN" smtClean="0"/>
              <a:t>17/05/16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D0D6D-2C44-41A9-A07A-EB0F48F5A464}" type="slidenum">
              <a:rPr lang="en-IN" smtClean="0"/>
              <a:t>‹#›</a:t>
            </a:fld>
            <a:endParaRPr lang="en-IN"/>
          </a:p>
        </p:txBody>
      </p:sp>
    </p:spTree>
    <p:extLst>
      <p:ext uri="{BB962C8B-B14F-4D97-AF65-F5344CB8AC3E}">
        <p14:creationId xmlns:p14="http://schemas.microsoft.com/office/powerpoint/2010/main" val="91797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6</a:t>
            </a:fld>
            <a:endParaRPr lang="en-IN"/>
          </a:p>
        </p:txBody>
      </p:sp>
    </p:spTree>
    <p:extLst>
      <p:ext uri="{BB962C8B-B14F-4D97-AF65-F5344CB8AC3E}">
        <p14:creationId xmlns:p14="http://schemas.microsoft.com/office/powerpoint/2010/main" val="25543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7</a:t>
            </a:fld>
            <a:endParaRPr lang="en-IN"/>
          </a:p>
        </p:txBody>
      </p:sp>
    </p:spTree>
    <p:extLst>
      <p:ext uri="{BB962C8B-B14F-4D97-AF65-F5344CB8AC3E}">
        <p14:creationId xmlns:p14="http://schemas.microsoft.com/office/powerpoint/2010/main" val="135420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12</a:t>
            </a:fld>
            <a:endParaRPr lang="en-IN"/>
          </a:p>
        </p:txBody>
      </p:sp>
    </p:spTree>
    <p:extLst>
      <p:ext uri="{BB962C8B-B14F-4D97-AF65-F5344CB8AC3E}">
        <p14:creationId xmlns:p14="http://schemas.microsoft.com/office/powerpoint/2010/main" val="12909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13</a:t>
            </a:fld>
            <a:endParaRPr lang="en-IN"/>
          </a:p>
        </p:txBody>
      </p:sp>
    </p:spTree>
    <p:extLst>
      <p:ext uri="{BB962C8B-B14F-4D97-AF65-F5344CB8AC3E}">
        <p14:creationId xmlns:p14="http://schemas.microsoft.com/office/powerpoint/2010/main" val="74874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28</a:t>
            </a:fld>
            <a:endParaRPr lang="en-IN"/>
          </a:p>
        </p:txBody>
      </p:sp>
    </p:spTree>
    <p:extLst>
      <p:ext uri="{BB962C8B-B14F-4D97-AF65-F5344CB8AC3E}">
        <p14:creationId xmlns:p14="http://schemas.microsoft.com/office/powerpoint/2010/main" val="14842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DD0D6D-2C44-41A9-A07A-EB0F48F5A464}" type="slidenum">
              <a:rPr lang="en-IN" smtClean="0"/>
              <a:t>31</a:t>
            </a:fld>
            <a:endParaRPr lang="en-IN"/>
          </a:p>
        </p:txBody>
      </p:sp>
    </p:spTree>
    <p:extLst>
      <p:ext uri="{BB962C8B-B14F-4D97-AF65-F5344CB8AC3E}">
        <p14:creationId xmlns:p14="http://schemas.microsoft.com/office/powerpoint/2010/main" val="23136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5/17/16</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5/17/16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5/17/16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5/17/16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5/17/16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5/17/16</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4.png"/><Relationship Id="rId9" Type="http://schemas.microsoft.com/office/2007/relationships/hdphoto" Target="../media/hdphoto1.wdp"/><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diabix.com/domain/permuta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0" y="501435"/>
            <a:ext cx="7946570" cy="547612"/>
          </a:xfrm>
        </p:spPr>
        <p:txBody>
          <a:bodyPr/>
          <a:lstStyle/>
          <a:p>
            <a:r>
              <a:rPr lang="en-US" sz="4000" b="1" dirty="0">
                <a:solidFill>
                  <a:schemeClr val="tx1"/>
                </a:solidFill>
                <a:latin typeface="+mn-lt"/>
                <a:ea typeface="Abadi MT Condensed Extra Bold" charset="0"/>
              </a:rPr>
              <a:t>ARITHMETIC </a:t>
            </a:r>
            <a:r>
              <a:rPr lang="en-US" sz="4000" b="1" dirty="0" smtClean="0">
                <a:solidFill>
                  <a:schemeClr val="tx1"/>
                </a:solidFill>
                <a:latin typeface="+mn-lt"/>
                <a:ea typeface="Abadi MT Condensed Extra Bold" charset="0"/>
              </a:rPr>
              <a:t>PROBLEM SOLVER</a:t>
            </a:r>
            <a:endParaRPr lang="en-IN" sz="4000" b="1" dirty="0">
              <a:solidFill>
                <a:schemeClr val="tx1"/>
              </a:solidFill>
              <a:latin typeface="+mn-lt"/>
              <a:ea typeface="Abadi MT Condensed Extra Bold" charset="0"/>
            </a:endParaRPr>
          </a:p>
        </p:txBody>
      </p:sp>
      <p:sp>
        <p:nvSpPr>
          <p:cNvPr id="7" name="Rectangle 6"/>
          <p:cNvSpPr/>
          <p:nvPr/>
        </p:nvSpPr>
        <p:spPr>
          <a:xfrm>
            <a:off x="261257" y="2019691"/>
            <a:ext cx="1968680" cy="369332"/>
          </a:xfrm>
          <a:prstGeom prst="rect">
            <a:avLst/>
          </a:prstGeom>
        </p:spPr>
        <p:txBody>
          <a:bodyPr wrap="none">
            <a:spAutoFit/>
          </a:bodyPr>
          <a:lstStyle/>
          <a:p>
            <a:r>
              <a:rPr lang="en-GB" b="1" dirty="0" smtClean="0">
                <a:solidFill>
                  <a:schemeClr val="bg2"/>
                </a:solidFill>
              </a:rPr>
              <a:t>Team Members: </a:t>
            </a:r>
            <a:endParaRPr lang="en-IN" b="1" dirty="0">
              <a:solidFill>
                <a:schemeClr val="bg2"/>
              </a:solidFill>
            </a:endParaRPr>
          </a:p>
        </p:txBody>
      </p:sp>
      <p:sp>
        <p:nvSpPr>
          <p:cNvPr id="9" name="Subtitle 2"/>
          <p:cNvSpPr txBox="1">
            <a:spLocks/>
          </p:cNvSpPr>
          <p:nvPr/>
        </p:nvSpPr>
        <p:spPr>
          <a:xfrm>
            <a:off x="9095015" y="6210460"/>
            <a:ext cx="2808514" cy="41894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3200" b="1" kern="1200">
                <a:solidFill>
                  <a:schemeClr val="tx1">
                    <a:lumMod val="75000"/>
                    <a:lumOff val="25000"/>
                  </a:schemeClr>
                </a:solidFill>
                <a:latin typeface="+mn-lt"/>
                <a:ea typeface="+mn-ea"/>
                <a:cs typeface="Segoe UI" panose="020B0502040204020203" pitchFamily="34" charset="0"/>
              </a:defRPr>
            </a:lvl1pPr>
            <a:lvl2pPr marL="457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800" kern="1200">
                <a:solidFill>
                  <a:schemeClr val="tx1">
                    <a:lumMod val="50000"/>
                    <a:lumOff val="50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400" kern="1200">
                <a:solidFill>
                  <a:schemeClr val="tx1">
                    <a:lumMod val="50000"/>
                    <a:lumOff val="50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000" kern="1200">
                <a:solidFill>
                  <a:schemeClr val="tx1">
                    <a:lumMod val="50000"/>
                    <a:lumOff val="50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6pPr>
            <a:lvl7pPr marL="27432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a:solidFill>
                  <a:schemeClr val="tx1">
                    <a:lumMod val="50000"/>
                    <a:lumOff val="50000"/>
                  </a:schemeClr>
                </a:solidFill>
                <a:latin typeface="+mn-lt"/>
                <a:ea typeface="+mn-ea"/>
                <a:cs typeface="Segoe UI" panose="020B0502040204020203" pitchFamily="34" charset="0"/>
              </a:defRPr>
            </a:lvl7pPr>
            <a:lvl8pPr marL="32004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8pPr>
            <a:lvl9pPr marL="365760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lang="en-US" sz="2000" kern="1200" baseline="0">
                <a:solidFill>
                  <a:schemeClr val="tx1">
                    <a:lumMod val="50000"/>
                    <a:lumOff val="50000"/>
                  </a:schemeClr>
                </a:solidFill>
                <a:latin typeface="+mn-lt"/>
                <a:ea typeface="+mn-ea"/>
                <a:cs typeface="Segoe UI" panose="020B0502040204020203" pitchFamily="34" charset="0"/>
              </a:defRPr>
            </a:lvl9pPr>
          </a:lstStyle>
          <a:p>
            <a:endParaRPr lang="en-US" dirty="0"/>
          </a:p>
        </p:txBody>
      </p:sp>
      <p:sp>
        <p:nvSpPr>
          <p:cNvPr id="12" name="Rectangle 11"/>
          <p:cNvSpPr/>
          <p:nvPr/>
        </p:nvSpPr>
        <p:spPr>
          <a:xfrm>
            <a:off x="261256" y="2541172"/>
            <a:ext cx="4212773" cy="1200329"/>
          </a:xfrm>
          <a:prstGeom prst="rect">
            <a:avLst/>
          </a:prstGeom>
        </p:spPr>
        <p:txBody>
          <a:bodyPr wrap="square">
            <a:spAutoFit/>
          </a:bodyPr>
          <a:lstStyle/>
          <a:p>
            <a:r>
              <a:rPr lang="en-GB" b="1" dirty="0" smtClean="0">
                <a:solidFill>
                  <a:schemeClr val="tx1">
                    <a:lumMod val="75000"/>
                    <a:lumOff val="25000"/>
                  </a:schemeClr>
                </a:solidFill>
              </a:rPr>
              <a:t>Tathagat </a:t>
            </a:r>
            <a:r>
              <a:rPr lang="en-GB" b="1" dirty="0" err="1" smtClean="0">
                <a:solidFill>
                  <a:schemeClr val="tx1">
                    <a:lumMod val="75000"/>
                    <a:lumOff val="25000"/>
                  </a:schemeClr>
                </a:solidFill>
              </a:rPr>
              <a:t>Nawadia</a:t>
            </a:r>
            <a:r>
              <a:rPr lang="en-GB" b="1" dirty="0" smtClean="0">
                <a:solidFill>
                  <a:schemeClr val="tx1">
                    <a:lumMod val="75000"/>
                    <a:lumOff val="25000"/>
                  </a:schemeClr>
                </a:solidFill>
              </a:rPr>
              <a:t>            1BI11CS074</a:t>
            </a:r>
          </a:p>
          <a:p>
            <a:r>
              <a:rPr lang="en-GB" b="1" dirty="0" smtClean="0">
                <a:solidFill>
                  <a:schemeClr val="tx1">
                    <a:lumMod val="75000"/>
                    <a:lumOff val="25000"/>
                  </a:schemeClr>
                </a:solidFill>
              </a:rPr>
              <a:t>Vikas Yadav 	              1BI11CS084</a:t>
            </a:r>
          </a:p>
          <a:p>
            <a:r>
              <a:rPr lang="en-GB" b="1" dirty="0" smtClean="0">
                <a:solidFill>
                  <a:schemeClr val="tx1">
                    <a:lumMod val="75000"/>
                    <a:lumOff val="25000"/>
                  </a:schemeClr>
                </a:solidFill>
              </a:rPr>
              <a:t>Soundarya Srinivas          </a:t>
            </a:r>
            <a:r>
              <a:rPr lang="en-GB" b="1" dirty="0">
                <a:solidFill>
                  <a:schemeClr val="tx1">
                    <a:lumMod val="75000"/>
                    <a:lumOff val="25000"/>
                  </a:schemeClr>
                </a:solidFill>
              </a:rPr>
              <a:t> </a:t>
            </a:r>
            <a:r>
              <a:rPr lang="en-GB" b="1" dirty="0" smtClean="0">
                <a:solidFill>
                  <a:schemeClr val="tx1">
                    <a:lumMod val="75000"/>
                    <a:lumOff val="25000"/>
                  </a:schemeClr>
                </a:solidFill>
              </a:rPr>
              <a:t>1BI11CS110</a:t>
            </a:r>
          </a:p>
          <a:p>
            <a:r>
              <a:rPr lang="en-GB" b="1" dirty="0" smtClean="0">
                <a:solidFill>
                  <a:schemeClr val="tx1">
                    <a:lumMod val="75000"/>
                    <a:lumOff val="25000"/>
                  </a:schemeClr>
                </a:solidFill>
              </a:rPr>
              <a:t>Ramya R     	              1BI11CS111</a:t>
            </a:r>
            <a:endParaRPr lang="en-GB" b="1" dirty="0">
              <a:solidFill>
                <a:schemeClr val="tx1">
                  <a:lumMod val="75000"/>
                  <a:lumOff val="25000"/>
                </a:schemeClr>
              </a:solidFill>
            </a:endParaRPr>
          </a:p>
        </p:txBody>
      </p:sp>
      <p:sp>
        <p:nvSpPr>
          <p:cNvPr id="8" name="Rectangle 7"/>
          <p:cNvSpPr/>
          <p:nvPr/>
        </p:nvSpPr>
        <p:spPr>
          <a:xfrm>
            <a:off x="261257" y="4603234"/>
            <a:ext cx="1978042" cy="369332"/>
          </a:xfrm>
          <a:prstGeom prst="rect">
            <a:avLst/>
          </a:prstGeom>
        </p:spPr>
        <p:txBody>
          <a:bodyPr wrap="none">
            <a:spAutoFit/>
          </a:bodyPr>
          <a:lstStyle/>
          <a:p>
            <a:r>
              <a:rPr lang="en-GB" dirty="0">
                <a:solidFill>
                  <a:schemeClr val="bg2"/>
                </a:solidFill>
              </a:rPr>
              <a:t>Faculty In Charge:</a:t>
            </a:r>
          </a:p>
        </p:txBody>
      </p:sp>
      <p:sp>
        <p:nvSpPr>
          <p:cNvPr id="14" name="Rectangle 13"/>
          <p:cNvSpPr/>
          <p:nvPr/>
        </p:nvSpPr>
        <p:spPr>
          <a:xfrm>
            <a:off x="261257" y="5062781"/>
            <a:ext cx="2507033" cy="923330"/>
          </a:xfrm>
          <a:prstGeom prst="rect">
            <a:avLst/>
          </a:prstGeom>
        </p:spPr>
        <p:txBody>
          <a:bodyPr wrap="none">
            <a:spAutoFit/>
          </a:bodyPr>
          <a:lstStyle/>
          <a:p>
            <a:r>
              <a:rPr lang="en-GB" b="1" dirty="0" smtClean="0">
                <a:solidFill>
                  <a:schemeClr val="tx1">
                    <a:lumMod val="75000"/>
                    <a:lumOff val="25000"/>
                  </a:schemeClr>
                </a:solidFill>
              </a:rPr>
              <a:t>Mrs M.S. Bhargavi </a:t>
            </a:r>
          </a:p>
          <a:p>
            <a:r>
              <a:rPr lang="en-GB" b="1" dirty="0" smtClean="0">
                <a:solidFill>
                  <a:schemeClr val="tx1">
                    <a:lumMod val="75000"/>
                    <a:lumOff val="25000"/>
                  </a:schemeClr>
                </a:solidFill>
              </a:rPr>
              <a:t>Assistant Professor</a:t>
            </a:r>
          </a:p>
          <a:p>
            <a:r>
              <a:rPr lang="en-GB" b="1" dirty="0" smtClean="0">
                <a:solidFill>
                  <a:schemeClr val="tx1">
                    <a:lumMod val="75000"/>
                    <a:lumOff val="25000"/>
                  </a:schemeClr>
                </a:solidFill>
              </a:rPr>
              <a:t>Department of CSE, BIT. </a:t>
            </a:r>
          </a:p>
        </p:txBody>
      </p:sp>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936272" y="461818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DOM Parser</a:t>
            </a:r>
          </a:p>
          <a:p>
            <a:pPr algn="ctr"/>
            <a:r>
              <a:rPr lang="en-US" dirty="0" smtClean="0"/>
              <a:t>Extractor</a:t>
            </a:r>
            <a:endParaRPr lang="en-US" dirty="0"/>
          </a:p>
        </p:txBody>
      </p:sp>
      <p:cxnSp>
        <p:nvCxnSpPr>
          <p:cNvPr id="23" name="Straight Connector 22"/>
          <p:cNvCxnSpPr/>
          <p:nvPr/>
        </p:nvCxnSpPr>
        <p:spPr>
          <a:xfrm>
            <a:off x="936272" y="501721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6272" y="584509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586052" y="461818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25720" y="4633031"/>
            <a:ext cx="531166" cy="369332"/>
          </a:xfrm>
          <a:prstGeom prst="rect">
            <a:avLst/>
          </a:prstGeom>
          <a:noFill/>
        </p:spPr>
        <p:txBody>
          <a:bodyPr wrap="square" rtlCol="0">
            <a:spAutoFit/>
          </a:bodyPr>
          <a:lstStyle/>
          <a:p>
            <a:r>
              <a:rPr lang="en-US" b="1" smtClean="0"/>
              <a:t>1.2</a:t>
            </a:r>
            <a:endParaRPr lang="en-US" b="1" dirty="0"/>
          </a:p>
        </p:txBody>
      </p:sp>
      <p:sp>
        <p:nvSpPr>
          <p:cNvPr id="27" name="TextBox 26"/>
          <p:cNvSpPr txBox="1"/>
          <p:nvPr/>
        </p:nvSpPr>
        <p:spPr>
          <a:xfrm>
            <a:off x="492836" y="4201536"/>
            <a:ext cx="2035670" cy="307777"/>
          </a:xfrm>
          <a:prstGeom prst="rect">
            <a:avLst/>
          </a:prstGeom>
          <a:noFill/>
        </p:spPr>
        <p:txBody>
          <a:bodyPr wrap="square" rtlCol="0">
            <a:spAutoFit/>
          </a:bodyPr>
          <a:lstStyle/>
          <a:p>
            <a:r>
              <a:rPr lang="en-US" sz="1400" b="1" dirty="0" smtClean="0">
                <a:solidFill>
                  <a:srgbClr val="0070C0"/>
                </a:solidFill>
                <a:cs typeface="Arial" pitchFamily="34" charset="0"/>
              </a:rPr>
              <a:t>PARTIAL DOM NODES</a:t>
            </a:r>
            <a:endParaRPr lang="en-US" sz="1400" b="1" dirty="0">
              <a:solidFill>
                <a:srgbClr val="0070C0"/>
              </a:solidFill>
              <a:cs typeface="Arial" pitchFamily="34" charset="0"/>
            </a:endParaRPr>
          </a:p>
        </p:txBody>
      </p:sp>
      <p:cxnSp>
        <p:nvCxnSpPr>
          <p:cNvPr id="14" name="Straight Arrow Connector 13"/>
          <p:cNvCxnSpPr/>
          <p:nvPr/>
        </p:nvCxnSpPr>
        <p:spPr>
          <a:xfrm flipV="1">
            <a:off x="3216484" y="5363520"/>
            <a:ext cx="685800" cy="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2867902" y="407326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2550909" y="4082412"/>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2714439" y="4080449"/>
            <a:ext cx="3612" cy="56029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870752" y="4720120"/>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870752" y="4720120"/>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870752" y="507865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246541" y="4706669"/>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870752" y="4743783"/>
            <a:ext cx="555585" cy="307777"/>
          </a:xfrm>
          <a:prstGeom prst="rect">
            <a:avLst/>
          </a:prstGeom>
          <a:noFill/>
        </p:spPr>
        <p:txBody>
          <a:bodyPr wrap="square" rtlCol="0">
            <a:spAutoFit/>
          </a:bodyPr>
          <a:lstStyle/>
          <a:p>
            <a:r>
              <a:rPr lang="en-US" sz="1400" b="1" dirty="0">
                <a:latin typeface="Arial" pitchFamily="34" charset="0"/>
                <a:cs typeface="Arial" pitchFamily="34" charset="0"/>
              </a:rPr>
              <a:t>Q</a:t>
            </a:r>
            <a:r>
              <a:rPr lang="en-US" sz="1400" b="1" dirty="0" smtClean="0">
                <a:latin typeface="Arial" pitchFamily="34" charset="0"/>
                <a:cs typeface="Arial" pitchFamily="34" charset="0"/>
              </a:rPr>
              <a:t>1</a:t>
            </a:r>
            <a:endParaRPr lang="en-US" sz="1400" b="1" dirty="0">
              <a:latin typeface="Arial" pitchFamily="34" charset="0"/>
              <a:cs typeface="Arial" pitchFamily="34" charset="0"/>
            </a:endParaRPr>
          </a:p>
        </p:txBody>
      </p:sp>
      <p:cxnSp>
        <p:nvCxnSpPr>
          <p:cNvPr id="57" name="Straight Connector 56"/>
          <p:cNvCxnSpPr/>
          <p:nvPr/>
        </p:nvCxnSpPr>
        <p:spPr>
          <a:xfrm>
            <a:off x="4179827" y="5203549"/>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179827" y="5203549"/>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179827" y="556208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4555616" y="5190098"/>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4179827" y="5227212"/>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2</a:t>
            </a:r>
          </a:p>
        </p:txBody>
      </p:sp>
      <p:cxnSp>
        <p:nvCxnSpPr>
          <p:cNvPr id="62" name="Straight Connector 61"/>
          <p:cNvCxnSpPr/>
          <p:nvPr/>
        </p:nvCxnSpPr>
        <p:spPr>
          <a:xfrm>
            <a:off x="3902284" y="5708352"/>
            <a:ext cx="0" cy="407477"/>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902284" y="5708352"/>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909146" y="6102378"/>
            <a:ext cx="10343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278073" y="5694901"/>
            <a:ext cx="0" cy="407477"/>
          </a:xfrm>
          <a:prstGeom prst="line">
            <a:avLst/>
          </a:prstGeom>
          <a:ln w="28575"/>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902284" y="5732015"/>
            <a:ext cx="524053" cy="307777"/>
          </a:xfrm>
          <a:prstGeom prst="rect">
            <a:avLst/>
          </a:prstGeom>
          <a:noFill/>
        </p:spPr>
        <p:txBody>
          <a:bodyPr wrap="square" rtlCol="0">
            <a:spAutoFit/>
          </a:bodyPr>
          <a:lstStyle/>
          <a:p>
            <a:r>
              <a:rPr lang="en-US" sz="1400" b="1" dirty="0" smtClean="0">
                <a:latin typeface="Arial" pitchFamily="34" charset="0"/>
                <a:cs typeface="Arial" pitchFamily="34" charset="0"/>
              </a:rPr>
              <a:t>Q</a:t>
            </a:r>
            <a:r>
              <a:rPr lang="en-US" sz="1400" b="1" dirty="0">
                <a:latin typeface="Arial" pitchFamily="34" charset="0"/>
                <a:cs typeface="Arial" pitchFamily="34" charset="0"/>
              </a:rPr>
              <a:t>3</a:t>
            </a:r>
          </a:p>
        </p:txBody>
      </p:sp>
      <p:cxnSp>
        <p:nvCxnSpPr>
          <p:cNvPr id="76" name="Straight Arrow Connector 75"/>
          <p:cNvCxnSpPr/>
          <p:nvPr/>
        </p:nvCxnSpPr>
        <p:spPr>
          <a:xfrm>
            <a:off x="5174943" y="4817697"/>
            <a:ext cx="773774" cy="26095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5294232" y="5371450"/>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193191" y="5657910"/>
            <a:ext cx="752792" cy="25418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7" name="Folded Corner 76"/>
          <p:cNvSpPr/>
          <p:nvPr/>
        </p:nvSpPr>
        <p:spPr>
          <a:xfrm>
            <a:off x="8703535" y="5912090"/>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8703535" y="539368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olded Corner 88"/>
          <p:cNvSpPr/>
          <p:nvPr/>
        </p:nvSpPr>
        <p:spPr>
          <a:xfrm>
            <a:off x="8703834" y="4904266"/>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olded Corner 89"/>
          <p:cNvSpPr/>
          <p:nvPr/>
        </p:nvSpPr>
        <p:spPr>
          <a:xfrm>
            <a:off x="8714867" y="4379593"/>
            <a:ext cx="299545" cy="365425"/>
          </a:xfrm>
          <a:prstGeom prst="foldedCorner">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Brace 77"/>
          <p:cNvSpPr/>
          <p:nvPr/>
        </p:nvSpPr>
        <p:spPr>
          <a:xfrm>
            <a:off x="9014412" y="4080449"/>
            <a:ext cx="560142" cy="2446475"/>
          </a:xfrm>
          <a:prstGeom prst="rightBrace">
            <a:avLst/>
          </a:prstGeom>
          <a:ln w="4445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92" name="Straight Arrow Connector 91"/>
          <p:cNvCxnSpPr/>
          <p:nvPr/>
        </p:nvCxnSpPr>
        <p:spPr>
          <a:xfrm>
            <a:off x="9493044" y="5306929"/>
            <a:ext cx="668315" cy="965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0299768" y="494817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0045183" y="5694901"/>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
        <p:nvSpPr>
          <p:cNvPr id="83" name="Cloud 82"/>
          <p:cNvSpPr/>
          <p:nvPr/>
        </p:nvSpPr>
        <p:spPr>
          <a:xfrm>
            <a:off x="9294483" y="1317714"/>
            <a:ext cx="1822452" cy="11616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1)</a:t>
            </a:r>
            <a:endParaRPr lang="en-IN" dirty="0"/>
          </a:p>
        </p:txBody>
      </p:sp>
      <p:sp>
        <p:nvSpPr>
          <p:cNvPr id="96" name="Left-Right Arrow 95"/>
          <p:cNvSpPr/>
          <p:nvPr/>
        </p:nvSpPr>
        <p:spPr>
          <a:xfrm>
            <a:off x="3281511" y="3301768"/>
            <a:ext cx="1518928" cy="22636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Multidocument 99"/>
          <p:cNvSpPr/>
          <p:nvPr/>
        </p:nvSpPr>
        <p:spPr>
          <a:xfrm>
            <a:off x="4951321" y="2561929"/>
            <a:ext cx="1382262" cy="1558305"/>
          </a:xfrm>
          <a:prstGeom prst="flowChartMulti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 Specific Structures</a:t>
            </a:r>
            <a:endParaRPr lang="en-US" dirty="0"/>
          </a:p>
        </p:txBody>
      </p:sp>
      <p:sp>
        <p:nvSpPr>
          <p:cNvPr id="106" name="Can 105"/>
          <p:cNvSpPr/>
          <p:nvPr/>
        </p:nvSpPr>
        <p:spPr>
          <a:xfrm>
            <a:off x="10567782" y="515928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3971510" y="6148516"/>
            <a:ext cx="1120554" cy="307777"/>
          </a:xfrm>
          <a:prstGeom prst="rect">
            <a:avLst/>
          </a:prstGeom>
          <a:noFill/>
        </p:spPr>
        <p:txBody>
          <a:bodyPr wrap="square" rtlCol="0">
            <a:spAutoFit/>
          </a:bodyPr>
          <a:lstStyle/>
          <a:p>
            <a:r>
              <a:rPr lang="en-US" sz="1400" b="1" dirty="0" smtClean="0">
                <a:solidFill>
                  <a:srgbClr val="0070C0"/>
                </a:solidFill>
                <a:cs typeface="Arial" pitchFamily="34" charset="0"/>
              </a:rPr>
              <a:t>Questions</a:t>
            </a:r>
            <a:endParaRPr lang="en-US" sz="1400" b="1" dirty="0">
              <a:solidFill>
                <a:srgbClr val="0070C0"/>
              </a:solidFill>
              <a:cs typeface="Arial" pitchFamily="34" charset="0"/>
            </a:endParaRPr>
          </a:p>
        </p:txBody>
      </p:sp>
      <p:cxnSp>
        <p:nvCxnSpPr>
          <p:cNvPr id="102" name="Elbow Connector 101"/>
          <p:cNvCxnSpPr>
            <a:stCxn id="83" idx="2"/>
          </p:cNvCxnSpPr>
          <p:nvPr/>
        </p:nvCxnSpPr>
        <p:spPr>
          <a:xfrm rot="10800000" flipV="1">
            <a:off x="2222938" y="1898559"/>
            <a:ext cx="7077198" cy="626915"/>
          </a:xfrm>
          <a:prstGeom prst="bentConnector3">
            <a:avLst>
              <a:gd name="adj1" fmla="val 9989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854310" y="2500030"/>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Executing Website Structure</a:t>
            </a:r>
            <a:endParaRPr lang="en-US" dirty="0"/>
          </a:p>
        </p:txBody>
      </p:sp>
      <p:cxnSp>
        <p:nvCxnSpPr>
          <p:cNvPr id="118" name="Straight Connector 117"/>
          <p:cNvCxnSpPr/>
          <p:nvPr/>
        </p:nvCxnSpPr>
        <p:spPr>
          <a:xfrm>
            <a:off x="854310" y="289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9" name="Straight Connector 118"/>
          <p:cNvCxnSpPr/>
          <p:nvPr/>
        </p:nvCxnSpPr>
        <p:spPr>
          <a:xfrm>
            <a:off x="854310" y="372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H="1">
            <a:off x="1504090" y="250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943758" y="2514881"/>
            <a:ext cx="531166" cy="369332"/>
          </a:xfrm>
          <a:prstGeom prst="rect">
            <a:avLst/>
          </a:prstGeom>
          <a:noFill/>
        </p:spPr>
        <p:txBody>
          <a:bodyPr wrap="square" rtlCol="0">
            <a:spAutoFit/>
          </a:bodyPr>
          <a:lstStyle/>
          <a:p>
            <a:r>
              <a:rPr lang="en-US" b="1" dirty="0" smtClean="0"/>
              <a:t>1.1</a:t>
            </a:r>
            <a:endParaRPr lang="en-US" b="1" dirty="0"/>
          </a:p>
        </p:txBody>
      </p:sp>
      <p:sp>
        <p:nvSpPr>
          <p:cNvPr id="122" name="Rounded Rectangle 121"/>
          <p:cNvSpPr/>
          <p:nvPr/>
        </p:nvSpPr>
        <p:spPr>
          <a:xfrm>
            <a:off x="6055408" y="4697892"/>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Persistent DB </a:t>
            </a:r>
          </a:p>
          <a:p>
            <a:pPr algn="ctr"/>
            <a:r>
              <a:rPr lang="en-US" dirty="0" smtClean="0"/>
              <a:t>File Saver</a:t>
            </a:r>
            <a:endParaRPr lang="en-US" dirty="0"/>
          </a:p>
        </p:txBody>
      </p:sp>
      <p:cxnSp>
        <p:nvCxnSpPr>
          <p:cNvPr id="123" name="Straight Connector 122"/>
          <p:cNvCxnSpPr/>
          <p:nvPr/>
        </p:nvCxnSpPr>
        <p:spPr>
          <a:xfrm>
            <a:off x="6055408" y="5096925"/>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6055408" y="5924810"/>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6705188" y="4697894"/>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6144856" y="4712743"/>
            <a:ext cx="531166" cy="369332"/>
          </a:xfrm>
          <a:prstGeom prst="rect">
            <a:avLst/>
          </a:prstGeom>
          <a:noFill/>
        </p:spPr>
        <p:txBody>
          <a:bodyPr wrap="square" rtlCol="0">
            <a:spAutoFit/>
          </a:bodyPr>
          <a:lstStyle/>
          <a:p>
            <a:r>
              <a:rPr lang="en-US" b="1" dirty="0" smtClean="0">
                <a:solidFill>
                  <a:schemeClr val="bg1"/>
                </a:solidFill>
              </a:rPr>
              <a:t>1.3</a:t>
            </a:r>
            <a:endParaRPr lang="en-US" b="1" dirty="0">
              <a:solidFill>
                <a:schemeClr val="bg1"/>
              </a:solidFill>
            </a:endParaRPr>
          </a:p>
        </p:txBody>
      </p:sp>
    </p:spTree>
    <p:extLst>
      <p:ext uri="{BB962C8B-B14F-4D97-AF65-F5344CB8AC3E}">
        <p14:creationId xmlns:p14="http://schemas.microsoft.com/office/powerpoint/2010/main" val="122773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349309" y="1840030"/>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Classifier Data Splitter</a:t>
            </a:r>
            <a:endParaRPr lang="en-US" dirty="0"/>
          </a:p>
        </p:txBody>
      </p:sp>
      <p:cxnSp>
        <p:nvCxnSpPr>
          <p:cNvPr id="16" name="Straight Connector 15"/>
          <p:cNvCxnSpPr/>
          <p:nvPr/>
        </p:nvCxnSpPr>
        <p:spPr>
          <a:xfrm>
            <a:off x="3349309"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49309"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4010663"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420190" y="1872244"/>
            <a:ext cx="519592" cy="369332"/>
          </a:xfrm>
          <a:prstGeom prst="rect">
            <a:avLst/>
          </a:prstGeom>
          <a:noFill/>
        </p:spPr>
        <p:txBody>
          <a:bodyPr wrap="square" rtlCol="0">
            <a:spAutoFit/>
          </a:bodyPr>
          <a:lstStyle/>
          <a:p>
            <a:r>
              <a:rPr lang="en-US" b="1" dirty="0">
                <a:solidFill>
                  <a:schemeClr val="bg1"/>
                </a:solidFill>
              </a:rPr>
              <a:t>2</a:t>
            </a:r>
            <a:r>
              <a:rPr lang="en-US" b="1" dirty="0" smtClean="0">
                <a:solidFill>
                  <a:schemeClr val="bg1"/>
                </a:solidFill>
              </a:rPr>
              <a:t>.1</a:t>
            </a:r>
            <a:endParaRPr lang="en-US" b="1" dirty="0">
              <a:solidFill>
                <a:schemeClr val="bg1"/>
              </a:solidFill>
            </a:endParaRPr>
          </a:p>
        </p:txBody>
      </p:sp>
      <p:cxnSp>
        <p:nvCxnSpPr>
          <p:cNvPr id="40" name="Straight Arrow Connector 39"/>
          <p:cNvCxnSpPr/>
          <p:nvPr/>
        </p:nvCxnSpPr>
        <p:spPr>
          <a:xfrm flipV="1">
            <a:off x="2662109" y="2653051"/>
            <a:ext cx="615903" cy="1190"/>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82" name="Can 81"/>
          <p:cNvSpPr/>
          <p:nvPr/>
        </p:nvSpPr>
        <p:spPr>
          <a:xfrm>
            <a:off x="1810927" y="2125889"/>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2)</a:t>
            </a:r>
            <a:endParaRPr lang="en-IN" dirty="0"/>
          </a:p>
        </p:txBody>
      </p:sp>
      <p:sp>
        <p:nvSpPr>
          <p:cNvPr id="106" name="Can 105"/>
          <p:cNvSpPr/>
          <p:nvPr/>
        </p:nvSpPr>
        <p:spPr>
          <a:xfrm>
            <a:off x="2031800" y="2333633"/>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document 7"/>
          <p:cNvSpPr/>
          <p:nvPr/>
        </p:nvSpPr>
        <p:spPr>
          <a:xfrm>
            <a:off x="6445233" y="1656636"/>
            <a:ext cx="882869" cy="870145"/>
          </a:xfrm>
          <a:prstGeom prst="flowChartMulti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Set</a:t>
            </a:r>
            <a:endParaRPr lang="en-US" dirty="0"/>
          </a:p>
        </p:txBody>
      </p:sp>
      <p:sp>
        <p:nvSpPr>
          <p:cNvPr id="68" name="Multidocument 67"/>
          <p:cNvSpPr/>
          <p:nvPr/>
        </p:nvSpPr>
        <p:spPr>
          <a:xfrm>
            <a:off x="6445232" y="2687299"/>
            <a:ext cx="882869" cy="870145"/>
          </a:xfrm>
          <a:prstGeom prst="flowChartMulti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a:t>
            </a:r>
          </a:p>
          <a:p>
            <a:pPr algn="ctr"/>
            <a:r>
              <a:rPr lang="en-US" dirty="0" smtClean="0"/>
              <a:t>Set</a:t>
            </a:r>
            <a:endParaRPr lang="en-US" dirty="0"/>
          </a:p>
        </p:txBody>
      </p:sp>
      <p:sp>
        <p:nvSpPr>
          <p:cNvPr id="9" name="Left-Right-Up Arrow 8"/>
          <p:cNvSpPr/>
          <p:nvPr/>
        </p:nvSpPr>
        <p:spPr>
          <a:xfrm rot="16200000">
            <a:off x="5609272" y="2248875"/>
            <a:ext cx="870145" cy="73331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9443" y="5603309"/>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93" name="Rounded Rectangle 92"/>
          <p:cNvSpPr/>
          <p:nvPr/>
        </p:nvSpPr>
        <p:spPr>
          <a:xfrm>
            <a:off x="3343655" y="5094499"/>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Feature Vector Extractor</a:t>
            </a:r>
            <a:endParaRPr lang="en-US" dirty="0"/>
          </a:p>
        </p:txBody>
      </p:sp>
      <p:cxnSp>
        <p:nvCxnSpPr>
          <p:cNvPr id="95" name="Straight Connector 94"/>
          <p:cNvCxnSpPr/>
          <p:nvPr/>
        </p:nvCxnSpPr>
        <p:spPr>
          <a:xfrm>
            <a:off x="3343655" y="549353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3343655" y="632141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H="1">
            <a:off x="4005009" y="509450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3414536" y="5126713"/>
            <a:ext cx="519592" cy="369332"/>
          </a:xfrm>
          <a:prstGeom prst="rect">
            <a:avLst/>
          </a:prstGeom>
          <a:noFill/>
        </p:spPr>
        <p:txBody>
          <a:bodyPr wrap="square" rtlCol="0">
            <a:spAutoFit/>
          </a:bodyPr>
          <a:lstStyle/>
          <a:p>
            <a:r>
              <a:rPr lang="en-US" b="1" dirty="0" smtClean="0">
                <a:solidFill>
                  <a:schemeClr val="bg1"/>
                </a:solidFill>
              </a:rPr>
              <a:t>2.3</a:t>
            </a:r>
            <a:endParaRPr lang="en-US" b="1" dirty="0">
              <a:solidFill>
                <a:schemeClr val="bg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395042484"/>
              </p:ext>
            </p:extLst>
          </p:nvPr>
        </p:nvGraphicFramePr>
        <p:xfrm>
          <a:off x="2031800" y="3602650"/>
          <a:ext cx="815982" cy="1097280"/>
        </p:xfrm>
        <a:graphic>
          <a:graphicData uri="http://schemas.openxmlformats.org/drawingml/2006/table">
            <a:tbl>
              <a:tblPr firstRow="1" bandRow="1">
                <a:tableStyleId>{327F97BB-C833-4FB7-BDE5-3F7075034690}</a:tableStyleId>
              </a:tblPr>
              <a:tblGrid>
                <a:gridCol w="271994"/>
                <a:gridCol w="208280"/>
                <a:gridCol w="335708"/>
              </a:tblGrid>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18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07147498"/>
              </p:ext>
            </p:extLst>
          </p:nvPr>
        </p:nvGraphicFramePr>
        <p:xfrm>
          <a:off x="7032438" y="5603309"/>
          <a:ext cx="480274" cy="783588"/>
        </p:xfrm>
        <a:graphic>
          <a:graphicData uri="http://schemas.openxmlformats.org/drawingml/2006/table">
            <a:tbl>
              <a:tblPr firstRow="1" bandRow="1">
                <a:tableStyleId>{327F97BB-C833-4FB7-BDE5-3F7075034690}</a:tableStyleId>
              </a:tblPr>
              <a:tblGrid>
                <a:gridCol w="271994"/>
                <a:gridCol w="208280"/>
              </a:tblGrid>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794">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381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3" name="TextBox 102"/>
          <p:cNvSpPr txBox="1"/>
          <p:nvPr/>
        </p:nvSpPr>
        <p:spPr>
          <a:xfrm>
            <a:off x="1577012" y="4791400"/>
            <a:ext cx="1704447" cy="553998"/>
          </a:xfrm>
          <a:prstGeom prst="rect">
            <a:avLst/>
          </a:prstGeom>
          <a:noFill/>
        </p:spPr>
        <p:txBody>
          <a:bodyPr wrap="square" rtlCol="0">
            <a:spAutoFit/>
          </a:bodyPr>
          <a:lstStyle/>
          <a:p>
            <a:pPr algn="ctr"/>
            <a:r>
              <a:rPr lang="en-US" sz="1500" b="1" dirty="0" smtClean="0">
                <a:solidFill>
                  <a:srgbClr val="0070C0"/>
                </a:solidFill>
                <a:cs typeface="Arial" pitchFamily="34" charset="0"/>
              </a:rPr>
              <a:t>LABELED FEATURE </a:t>
            </a:r>
          </a:p>
          <a:p>
            <a:pPr algn="ctr"/>
            <a:r>
              <a:rPr lang="en-US" sz="1500" b="1" dirty="0" smtClean="0">
                <a:solidFill>
                  <a:srgbClr val="0070C0"/>
                </a:solidFill>
                <a:cs typeface="Arial" pitchFamily="34" charset="0"/>
              </a:rPr>
              <a:t>VECTOR </a:t>
            </a:r>
          </a:p>
        </p:txBody>
      </p:sp>
      <p:sp>
        <p:nvSpPr>
          <p:cNvPr id="104" name="Rounded Rectangle 103"/>
          <p:cNvSpPr/>
          <p:nvPr/>
        </p:nvSpPr>
        <p:spPr>
          <a:xfrm>
            <a:off x="8683932" y="1840030"/>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Frequency Distribution Analysis</a:t>
            </a:r>
            <a:endParaRPr lang="en-US" dirty="0"/>
          </a:p>
        </p:txBody>
      </p:sp>
      <p:cxnSp>
        <p:nvCxnSpPr>
          <p:cNvPr id="105" name="Straight Connector 104"/>
          <p:cNvCxnSpPr/>
          <p:nvPr/>
        </p:nvCxnSpPr>
        <p:spPr>
          <a:xfrm>
            <a:off x="8683932" y="223906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8683932" y="306694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flipH="1">
            <a:off x="9345286" y="1840032"/>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8754813" y="1872244"/>
            <a:ext cx="519592" cy="369332"/>
          </a:xfrm>
          <a:prstGeom prst="rect">
            <a:avLst/>
          </a:prstGeom>
          <a:noFill/>
        </p:spPr>
        <p:txBody>
          <a:bodyPr wrap="square" rtlCol="0">
            <a:spAutoFit/>
          </a:bodyPr>
          <a:lstStyle/>
          <a:p>
            <a:r>
              <a:rPr lang="en-US" b="1" dirty="0" smtClean="0">
                <a:solidFill>
                  <a:schemeClr val="bg1"/>
                </a:solidFill>
              </a:rPr>
              <a:t>2.2</a:t>
            </a:r>
            <a:endParaRPr lang="en-US" b="1" dirty="0">
              <a:solidFill>
                <a:schemeClr val="bg1"/>
              </a:solidFill>
            </a:endParaRPr>
          </a:p>
        </p:txBody>
      </p:sp>
      <p:sp>
        <p:nvSpPr>
          <p:cNvPr id="38" name="Line Callout 3 (No Border) 37"/>
          <p:cNvSpPr/>
          <p:nvPr/>
        </p:nvSpPr>
        <p:spPr>
          <a:xfrm>
            <a:off x="6577185" y="3995295"/>
            <a:ext cx="1153163" cy="794714"/>
          </a:xfrm>
          <a:prstGeom prst="callout3">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NumPy Arrays</a:t>
            </a:r>
            <a:endParaRPr lang="en-US" dirty="0"/>
          </a:p>
        </p:txBody>
      </p:sp>
      <p:sp>
        <p:nvSpPr>
          <p:cNvPr id="111" name="Rounded Rectangle 110"/>
          <p:cNvSpPr/>
          <p:nvPr/>
        </p:nvSpPr>
        <p:spPr>
          <a:xfrm>
            <a:off x="8683932" y="5041389"/>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Machine Learning </a:t>
            </a:r>
          </a:p>
          <a:p>
            <a:pPr algn="ctr"/>
            <a:r>
              <a:rPr lang="en-US" dirty="0" smtClean="0"/>
              <a:t>Classifier Stack</a:t>
            </a:r>
            <a:endParaRPr lang="en-US" dirty="0"/>
          </a:p>
        </p:txBody>
      </p:sp>
      <p:cxnSp>
        <p:nvCxnSpPr>
          <p:cNvPr id="112" name="Straight Connector 111"/>
          <p:cNvCxnSpPr/>
          <p:nvPr/>
        </p:nvCxnSpPr>
        <p:spPr>
          <a:xfrm>
            <a:off x="8683932" y="5440422"/>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8683932" y="6268307"/>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9345286" y="5041391"/>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8754813" y="5073603"/>
            <a:ext cx="519592" cy="369332"/>
          </a:xfrm>
          <a:prstGeom prst="rect">
            <a:avLst/>
          </a:prstGeom>
          <a:noFill/>
        </p:spPr>
        <p:txBody>
          <a:bodyPr wrap="square" rtlCol="0">
            <a:spAutoFit/>
          </a:bodyPr>
          <a:lstStyle/>
          <a:p>
            <a:r>
              <a:rPr lang="en-US" b="1" dirty="0" smtClean="0">
                <a:solidFill>
                  <a:schemeClr val="bg1"/>
                </a:solidFill>
              </a:rPr>
              <a:t>2.4</a:t>
            </a:r>
            <a:endParaRPr lang="en-US" b="1" dirty="0">
              <a:solidFill>
                <a:schemeClr val="bg1"/>
              </a:solidFill>
            </a:endParaRPr>
          </a:p>
        </p:txBody>
      </p:sp>
      <p:cxnSp>
        <p:nvCxnSpPr>
          <p:cNvPr id="116" name="Straight Arrow Connector 115"/>
          <p:cNvCxnSpPr/>
          <p:nvPr/>
        </p:nvCxnSpPr>
        <p:spPr>
          <a:xfrm>
            <a:off x="2148181" y="5909422"/>
            <a:ext cx="1062263" cy="846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Left-Right Arrow 40"/>
          <p:cNvSpPr/>
          <p:nvPr/>
        </p:nvSpPr>
        <p:spPr>
          <a:xfrm rot="2511434">
            <a:off x="2758840" y="4426167"/>
            <a:ext cx="1182843" cy="297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Turn Arrow 41"/>
          <p:cNvSpPr/>
          <p:nvPr/>
        </p:nvSpPr>
        <p:spPr>
          <a:xfrm>
            <a:off x="4274786" y="4392652"/>
            <a:ext cx="366181" cy="648737"/>
          </a:xfrm>
          <a:prstGeom prst="uturnArrow">
            <a:avLst/>
          </a:prstGeom>
          <a:solidFill>
            <a:srgbClr val="00B0F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Left-Right-Up Arrow 47"/>
          <p:cNvSpPr/>
          <p:nvPr/>
        </p:nvSpPr>
        <p:spPr>
          <a:xfrm>
            <a:off x="5814104" y="4860925"/>
            <a:ext cx="2679327" cy="693031"/>
          </a:xfrm>
          <a:prstGeom prst="leftRightUp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345891" y="6404249"/>
            <a:ext cx="1935818" cy="323165"/>
          </a:xfrm>
          <a:prstGeom prst="rect">
            <a:avLst/>
          </a:prstGeom>
          <a:noFill/>
        </p:spPr>
        <p:txBody>
          <a:bodyPr wrap="square" rtlCol="0">
            <a:spAutoFit/>
          </a:bodyPr>
          <a:lstStyle/>
          <a:p>
            <a:r>
              <a:rPr lang="en-US" sz="1500" b="1" dirty="0" smtClean="0">
                <a:solidFill>
                  <a:srgbClr val="0070C0"/>
                </a:solidFill>
                <a:cs typeface="Arial" pitchFamily="34" charset="0"/>
              </a:rPr>
              <a:t>QUESTION FEATURE </a:t>
            </a:r>
          </a:p>
        </p:txBody>
      </p:sp>
      <p:sp>
        <p:nvSpPr>
          <p:cNvPr id="49" name="Terminator 48"/>
          <p:cNvSpPr/>
          <p:nvPr/>
        </p:nvSpPr>
        <p:spPr>
          <a:xfrm>
            <a:off x="3745834" y="3720874"/>
            <a:ext cx="1344052" cy="624587"/>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a:t>
            </a:r>
          </a:p>
          <a:p>
            <a:pPr algn="ctr"/>
            <a:r>
              <a:rPr lang="en-US" dirty="0" smtClean="0"/>
              <a:t>Enhance</a:t>
            </a:r>
            <a:endParaRPr lang="en-US" dirty="0"/>
          </a:p>
        </p:txBody>
      </p:sp>
      <p:cxnSp>
        <p:nvCxnSpPr>
          <p:cNvPr id="119" name="Straight Arrow Connector 118"/>
          <p:cNvCxnSpPr/>
          <p:nvPr/>
        </p:nvCxnSpPr>
        <p:spPr>
          <a:xfrm flipV="1">
            <a:off x="5878121" y="5992110"/>
            <a:ext cx="1004907" cy="10100"/>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7683605" y="5982198"/>
            <a:ext cx="953460" cy="20011"/>
          </a:xfrm>
          <a:prstGeom prst="straightConnector1">
            <a:avLst/>
          </a:prstGeom>
          <a:ln w="31750">
            <a:prstDash val="sysDash"/>
            <a:tailEnd type="triangle"/>
          </a:ln>
        </p:spPr>
        <p:style>
          <a:lnRef idx="3">
            <a:schemeClr val="dk1"/>
          </a:lnRef>
          <a:fillRef idx="0">
            <a:schemeClr val="dk1"/>
          </a:fillRef>
          <a:effectRef idx="2">
            <a:schemeClr val="dk1"/>
          </a:effectRef>
          <a:fontRef idx="minor">
            <a:schemeClr val="tx1"/>
          </a:fontRef>
        </p:style>
      </p:cxnSp>
      <p:sp>
        <p:nvSpPr>
          <p:cNvPr id="121" name="TextBox 120"/>
          <p:cNvSpPr txBox="1"/>
          <p:nvPr/>
        </p:nvSpPr>
        <p:spPr>
          <a:xfrm>
            <a:off x="2044421" y="6002209"/>
            <a:ext cx="1362466" cy="553998"/>
          </a:xfrm>
          <a:prstGeom prst="rect">
            <a:avLst/>
          </a:prstGeom>
          <a:noFill/>
        </p:spPr>
        <p:txBody>
          <a:bodyPr wrap="square" rtlCol="0">
            <a:spAutoFit/>
          </a:bodyPr>
          <a:lstStyle/>
          <a:p>
            <a:pPr algn="ctr"/>
            <a:r>
              <a:rPr lang="en-US" sz="1500" b="1" dirty="0" smtClean="0">
                <a:solidFill>
                  <a:srgbClr val="0070C0"/>
                </a:solidFill>
                <a:cs typeface="Arial" pitchFamily="34" charset="0"/>
              </a:rPr>
              <a:t>New Problem</a:t>
            </a:r>
          </a:p>
          <a:p>
            <a:pPr algn="ctr"/>
            <a:r>
              <a:rPr lang="en-US" sz="1500" b="1" dirty="0" smtClean="0">
                <a:solidFill>
                  <a:srgbClr val="0070C0"/>
                </a:solidFill>
                <a:cs typeface="Arial" pitchFamily="34" charset="0"/>
              </a:rPr>
              <a:t>Instance</a:t>
            </a:r>
          </a:p>
        </p:txBody>
      </p:sp>
      <p:cxnSp>
        <p:nvCxnSpPr>
          <p:cNvPr id="126" name="Elbow Connector 125"/>
          <p:cNvCxnSpPr/>
          <p:nvPr/>
        </p:nvCxnSpPr>
        <p:spPr>
          <a:xfrm flipV="1">
            <a:off x="7407718" y="2544132"/>
            <a:ext cx="1229347" cy="5782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9872967" y="3802287"/>
            <a:ext cx="1479758" cy="612226"/>
          </a:xfrm>
          <a:prstGeom prst="rect">
            <a:avLst/>
          </a:prstGeom>
          <a:effectLst>
            <a:outerShdw blurRad="57150" dist="19050" dir="5400000" algn="ctr" rotWithShape="0">
              <a:srgbClr val="000000">
                <a:alpha val="63000"/>
              </a:srgbClr>
            </a:outerShdw>
            <a:reflection stA="0" endPos="65000" dist="50800" dir="5400000" sy="-100000" algn="bl" rotWithShape="0"/>
            <a:softEdge rad="0"/>
          </a:effectLst>
          <a:scene3d>
            <a:camera prst="orthographicFront"/>
            <a:lightRig rig="threePt" dir="t"/>
          </a:scene3d>
          <a:sp3d>
            <a:bevelT w="95250" prst="angle"/>
          </a:sp3d>
        </p:spPr>
        <p:style>
          <a:lnRef idx="0">
            <a:schemeClr val="dk1"/>
          </a:lnRef>
          <a:fillRef idx="3">
            <a:schemeClr val="dk1"/>
          </a:fillRef>
          <a:effectRef idx="3">
            <a:schemeClr val="dk1"/>
          </a:effectRef>
          <a:fontRef idx="minor">
            <a:schemeClr val="lt1"/>
          </a:fontRef>
        </p:style>
        <p:txBody>
          <a:bodyPr rtlCol="0" anchor="ctr"/>
          <a:lstStyle/>
          <a:p>
            <a:pPr algn="ctr"/>
            <a:r>
              <a:rPr lang="en-US" b="1" dirty="0" smtClean="0">
                <a:solidFill>
                  <a:schemeClr val="bg1"/>
                </a:solidFill>
              </a:rPr>
              <a:t>Label Result</a:t>
            </a:r>
            <a:endParaRPr lang="en-US" b="1" dirty="0">
              <a:solidFill>
                <a:schemeClr val="bg1"/>
              </a:solidFill>
            </a:endParaRPr>
          </a:p>
        </p:txBody>
      </p:sp>
      <p:sp>
        <p:nvSpPr>
          <p:cNvPr id="129" name="Striped Right Arrow 128"/>
          <p:cNvSpPr/>
          <p:nvPr/>
        </p:nvSpPr>
        <p:spPr>
          <a:xfrm rot="16200000">
            <a:off x="10352542" y="4498933"/>
            <a:ext cx="520608" cy="38771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7581790" y="3060948"/>
            <a:ext cx="1055275" cy="83259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p:nvPr/>
        </p:nvCxnSpPr>
        <p:spPr>
          <a:xfrm flipH="1">
            <a:off x="7730571" y="3334576"/>
            <a:ext cx="906717" cy="727004"/>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p:cNvCxnSpPr/>
          <p:nvPr/>
        </p:nvCxnSpPr>
        <p:spPr>
          <a:xfrm flipH="1">
            <a:off x="7776971" y="3458433"/>
            <a:ext cx="1113783" cy="86334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341037" y="2799338"/>
            <a:ext cx="958777" cy="523220"/>
          </a:xfrm>
          <a:prstGeom prst="rect">
            <a:avLst/>
          </a:prstGeom>
          <a:noFill/>
        </p:spPr>
        <p:txBody>
          <a:bodyPr wrap="square" rtlCol="0">
            <a:spAutoFit/>
          </a:bodyPr>
          <a:lstStyle/>
          <a:p>
            <a:r>
              <a:rPr lang="en-US" sz="1400" b="1" dirty="0" smtClean="0">
                <a:solidFill>
                  <a:srgbClr val="0070C0"/>
                </a:solidFill>
                <a:cs typeface="Arial" pitchFamily="34" charset="0"/>
              </a:rPr>
              <a:t>FILE SYSTEM</a:t>
            </a:r>
            <a:endParaRPr lang="en-US" sz="1400" b="1" dirty="0">
              <a:solidFill>
                <a:srgbClr val="0070C0"/>
              </a:solidFill>
              <a:cs typeface="Arial" pitchFamily="34" charset="0"/>
            </a:endParaRPr>
          </a:p>
        </p:txBody>
      </p:sp>
    </p:spTree>
    <p:extLst>
      <p:ext uri="{BB962C8B-B14F-4D97-AF65-F5344CB8AC3E}">
        <p14:creationId xmlns:p14="http://schemas.microsoft.com/office/powerpoint/2010/main" val="122869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3)</a:t>
            </a:r>
            <a:endParaRPr lang="en-IN" dirty="0"/>
          </a:p>
        </p:txBody>
      </p:sp>
      <p:sp>
        <p:nvSpPr>
          <p:cNvPr id="50" name="Rounded Rectangle 49"/>
          <p:cNvSpPr/>
          <p:nvPr/>
        </p:nvSpPr>
        <p:spPr>
          <a:xfrm>
            <a:off x="6273967" y="1690401"/>
            <a:ext cx="2280212" cy="1551007"/>
          </a:xfrm>
          <a:prstGeom prst="roundRect">
            <a:avLst/>
          </a:prstGeom>
          <a:solidFill>
            <a:srgbClr val="0070C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Specific File Reader</a:t>
            </a:r>
            <a:endParaRPr lang="en-US" dirty="0"/>
          </a:p>
        </p:txBody>
      </p:sp>
      <p:cxnSp>
        <p:nvCxnSpPr>
          <p:cNvPr id="51" name="Straight Connector 50"/>
          <p:cNvCxnSpPr/>
          <p:nvPr/>
        </p:nvCxnSpPr>
        <p:spPr>
          <a:xfrm>
            <a:off x="6273967"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273967"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6935321"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344848" y="1722615"/>
            <a:ext cx="519592" cy="369332"/>
          </a:xfrm>
          <a:prstGeom prst="rect">
            <a:avLst/>
          </a:prstGeom>
          <a:noFill/>
        </p:spPr>
        <p:txBody>
          <a:bodyPr wrap="square" rtlCol="0">
            <a:spAutoFit/>
          </a:bodyPr>
          <a:lstStyle/>
          <a:p>
            <a:r>
              <a:rPr lang="en-US" b="1" dirty="0" smtClean="0">
                <a:solidFill>
                  <a:schemeClr val="bg1"/>
                </a:solidFill>
              </a:rPr>
              <a:t>3.1</a:t>
            </a:r>
            <a:endParaRPr lang="en-US" b="1" dirty="0">
              <a:solidFill>
                <a:schemeClr val="bg1"/>
              </a:solidFill>
            </a:endParaRPr>
          </a:p>
        </p:txBody>
      </p:sp>
      <p:cxnSp>
        <p:nvCxnSpPr>
          <p:cNvPr id="55" name="Straight Arrow Connector 54"/>
          <p:cNvCxnSpPr/>
          <p:nvPr/>
        </p:nvCxnSpPr>
        <p:spPr>
          <a:xfrm>
            <a:off x="5264758" y="2482007"/>
            <a:ext cx="947162"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56" name="Can 55"/>
          <p:cNvSpPr/>
          <p:nvPr/>
        </p:nvSpPr>
        <p:spPr>
          <a:xfrm>
            <a:off x="4469550" y="1879762"/>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334030" y="2717655"/>
            <a:ext cx="1145497" cy="553998"/>
          </a:xfrm>
          <a:prstGeom prst="rect">
            <a:avLst/>
          </a:prstGeom>
          <a:noFill/>
        </p:spPr>
        <p:txBody>
          <a:bodyPr wrap="square" rtlCol="0">
            <a:spAutoFit/>
          </a:bodyPr>
          <a:lstStyle/>
          <a:p>
            <a:r>
              <a:rPr lang="en-US" sz="1500" b="1" dirty="0" smtClean="0">
                <a:solidFill>
                  <a:srgbClr val="0070C0"/>
                </a:solidFill>
                <a:cs typeface="Arial" pitchFamily="34" charset="0"/>
              </a:rPr>
              <a:t>FILE SYSTEM</a:t>
            </a:r>
            <a:endParaRPr lang="en-US" sz="1500" b="1" dirty="0">
              <a:solidFill>
                <a:srgbClr val="0070C0"/>
              </a:solidFill>
              <a:cs typeface="Arial" pitchFamily="34" charset="0"/>
            </a:endParaRPr>
          </a:p>
        </p:txBody>
      </p:sp>
      <p:sp>
        <p:nvSpPr>
          <p:cNvPr id="58" name="Can 57"/>
          <p:cNvSpPr/>
          <p:nvPr/>
        </p:nvSpPr>
        <p:spPr>
          <a:xfrm>
            <a:off x="4666683" y="2089434"/>
            <a:ext cx="536028" cy="62822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document 2"/>
          <p:cNvSpPr/>
          <p:nvPr/>
        </p:nvSpPr>
        <p:spPr>
          <a:xfrm>
            <a:off x="2964973" y="3774755"/>
            <a:ext cx="1041558" cy="961697"/>
          </a:xfrm>
          <a:prstGeom prst="flowChartMultidocumen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Abbr.</a:t>
            </a:r>
          </a:p>
          <a:p>
            <a:pPr algn="ctr"/>
            <a:r>
              <a:rPr lang="en-US" sz="1700" dirty="0" smtClean="0"/>
              <a:t>Cache</a:t>
            </a:r>
          </a:p>
        </p:txBody>
      </p:sp>
      <p:sp>
        <p:nvSpPr>
          <p:cNvPr id="59" name="Multidocument 58"/>
          <p:cNvSpPr/>
          <p:nvPr/>
        </p:nvSpPr>
        <p:spPr>
          <a:xfrm>
            <a:off x="4285247" y="4378886"/>
            <a:ext cx="1041558" cy="96169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Units</a:t>
            </a:r>
          </a:p>
          <a:p>
            <a:pPr algn="ctr"/>
            <a:r>
              <a:rPr lang="en-US" sz="1700" dirty="0" smtClean="0"/>
              <a:t>Cache</a:t>
            </a:r>
          </a:p>
        </p:txBody>
      </p:sp>
      <p:pic>
        <p:nvPicPr>
          <p:cNvPr id="5" name="Picture 4"/>
          <p:cNvPicPr>
            <a:picLocks noChangeAspect="1"/>
          </p:cNvPicPr>
          <p:nvPr/>
        </p:nvPicPr>
        <p:blipFill>
          <a:blip r:embed="rId3"/>
          <a:stretch>
            <a:fillRect/>
          </a:stretch>
        </p:blipFill>
        <p:spPr>
          <a:xfrm>
            <a:off x="10186050" y="3714528"/>
            <a:ext cx="1664138" cy="1664138"/>
          </a:xfrm>
          <a:prstGeom prst="rect">
            <a:avLst/>
          </a:prstGeom>
        </p:spPr>
      </p:pic>
      <p:sp>
        <p:nvSpPr>
          <p:cNvPr id="63" name="TextBox 62"/>
          <p:cNvSpPr txBox="1"/>
          <p:nvPr/>
        </p:nvSpPr>
        <p:spPr>
          <a:xfrm>
            <a:off x="10022120" y="5418108"/>
            <a:ext cx="2238702" cy="553998"/>
          </a:xfrm>
          <a:prstGeom prst="rect">
            <a:avLst/>
          </a:prstGeom>
          <a:noFill/>
        </p:spPr>
        <p:txBody>
          <a:bodyPr wrap="square" rtlCol="0">
            <a:spAutoFit/>
          </a:bodyPr>
          <a:lstStyle/>
          <a:p>
            <a:pPr algn="ctr"/>
            <a:r>
              <a:rPr lang="en-US" sz="1500" b="1" dirty="0" smtClean="0">
                <a:solidFill>
                  <a:srgbClr val="0070C0"/>
                </a:solidFill>
                <a:cs typeface="Arial" pitchFamily="34" charset="0"/>
              </a:rPr>
              <a:t>Manual Correction Mode</a:t>
            </a:r>
            <a:endParaRPr lang="en-US" sz="1500" b="1" dirty="0">
              <a:solidFill>
                <a:srgbClr val="0070C0"/>
              </a:solidFill>
              <a:cs typeface="Arial" pitchFamily="34" charset="0"/>
            </a:endParaRPr>
          </a:p>
        </p:txBody>
      </p:sp>
      <p:sp>
        <p:nvSpPr>
          <p:cNvPr id="65" name="Multidocument 64"/>
          <p:cNvSpPr/>
          <p:nvPr/>
        </p:nvSpPr>
        <p:spPr>
          <a:xfrm>
            <a:off x="2964973" y="5418108"/>
            <a:ext cx="1041558" cy="961697"/>
          </a:xfrm>
          <a:prstGeom prst="flowChartMultidocumen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Feature</a:t>
            </a:r>
          </a:p>
          <a:p>
            <a:pPr algn="ctr"/>
            <a:r>
              <a:rPr lang="en-US" sz="1700" dirty="0" smtClean="0"/>
              <a:t>Cache</a:t>
            </a:r>
          </a:p>
        </p:txBody>
      </p:sp>
      <p:sp>
        <p:nvSpPr>
          <p:cNvPr id="7" name="Plaque 6"/>
          <p:cNvSpPr/>
          <p:nvPr/>
        </p:nvSpPr>
        <p:spPr>
          <a:xfrm>
            <a:off x="6273967" y="3786228"/>
            <a:ext cx="2280212" cy="2225966"/>
          </a:xfrm>
          <a:prstGeom prst="plaque">
            <a:avLst>
              <a:gd name="adj" fmla="val 2866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METADATA</a:t>
            </a:r>
          </a:p>
          <a:p>
            <a:pPr algn="ctr"/>
            <a:r>
              <a:rPr lang="en-US" sz="1600" b="1" dirty="0" smtClean="0"/>
              <a:t>EVALUATOR</a:t>
            </a:r>
            <a:endParaRPr lang="en-US" sz="1600" b="1" dirty="0"/>
          </a:p>
        </p:txBody>
      </p:sp>
      <p:sp>
        <p:nvSpPr>
          <p:cNvPr id="10" name="Notched Right Arrow 9"/>
          <p:cNvSpPr/>
          <p:nvPr/>
        </p:nvSpPr>
        <p:spPr>
          <a:xfrm>
            <a:off x="8765628" y="4540469"/>
            <a:ext cx="1256491" cy="3964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876622" y="4217304"/>
            <a:ext cx="1145497" cy="323165"/>
          </a:xfrm>
          <a:prstGeom prst="rect">
            <a:avLst/>
          </a:prstGeom>
          <a:noFill/>
        </p:spPr>
        <p:txBody>
          <a:bodyPr wrap="square" rtlCol="0">
            <a:spAutoFit/>
          </a:bodyPr>
          <a:lstStyle/>
          <a:p>
            <a:r>
              <a:rPr lang="en-US" sz="1500" b="1" dirty="0" smtClean="0">
                <a:solidFill>
                  <a:srgbClr val="0070C0"/>
                </a:solidFill>
                <a:cs typeface="Arial" pitchFamily="34" charset="0"/>
              </a:rPr>
              <a:t>FALLBACK</a:t>
            </a:r>
            <a:endParaRPr lang="en-US" sz="1500" b="1" dirty="0">
              <a:solidFill>
                <a:srgbClr val="0070C0"/>
              </a:solidFill>
              <a:cs typeface="Arial" pitchFamily="34" charset="0"/>
            </a:endParaRPr>
          </a:p>
        </p:txBody>
      </p:sp>
      <p:sp>
        <p:nvSpPr>
          <p:cNvPr id="71" name="Rounded Rectangle 70"/>
          <p:cNvSpPr/>
          <p:nvPr/>
        </p:nvSpPr>
        <p:spPr>
          <a:xfrm>
            <a:off x="822383" y="1690401"/>
            <a:ext cx="2280212" cy="155100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Cache Re-correction</a:t>
            </a:r>
            <a:endParaRPr lang="en-US" dirty="0"/>
          </a:p>
        </p:txBody>
      </p:sp>
      <p:cxnSp>
        <p:nvCxnSpPr>
          <p:cNvPr id="72" name="Straight Connector 71"/>
          <p:cNvCxnSpPr/>
          <p:nvPr/>
        </p:nvCxnSpPr>
        <p:spPr>
          <a:xfrm>
            <a:off x="822383" y="208943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822383" y="291731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3737" y="1690403"/>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893264" y="1722615"/>
            <a:ext cx="519592" cy="369332"/>
          </a:xfrm>
          <a:prstGeom prst="rect">
            <a:avLst/>
          </a:prstGeom>
          <a:noFill/>
        </p:spPr>
        <p:txBody>
          <a:bodyPr wrap="square" rtlCol="0">
            <a:spAutoFit/>
          </a:bodyPr>
          <a:lstStyle/>
          <a:p>
            <a:r>
              <a:rPr lang="en-US" b="1" dirty="0" smtClean="0">
                <a:solidFill>
                  <a:schemeClr val="bg1"/>
                </a:solidFill>
              </a:rPr>
              <a:t>3.2</a:t>
            </a:r>
            <a:endParaRPr lang="en-US" b="1" dirty="0">
              <a:solidFill>
                <a:schemeClr val="bg1"/>
              </a:solidFill>
            </a:endParaRPr>
          </a:p>
        </p:txBody>
      </p:sp>
      <p:cxnSp>
        <p:nvCxnSpPr>
          <p:cNvPr id="76" name="Straight Arrow Connector 75"/>
          <p:cNvCxnSpPr/>
          <p:nvPr/>
        </p:nvCxnSpPr>
        <p:spPr>
          <a:xfrm flipV="1">
            <a:off x="3164642" y="2465904"/>
            <a:ext cx="1169388"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78" name="TextBox 77"/>
          <p:cNvSpPr txBox="1"/>
          <p:nvPr/>
        </p:nvSpPr>
        <p:spPr>
          <a:xfrm>
            <a:off x="3164642" y="2128072"/>
            <a:ext cx="1304907" cy="323165"/>
          </a:xfrm>
          <a:prstGeom prst="rect">
            <a:avLst/>
          </a:prstGeom>
          <a:noFill/>
        </p:spPr>
        <p:txBody>
          <a:bodyPr wrap="square" rtlCol="0">
            <a:spAutoFit/>
          </a:bodyPr>
          <a:lstStyle/>
          <a:p>
            <a:r>
              <a:rPr lang="en-US" sz="1500" b="1" dirty="0" smtClean="0">
                <a:solidFill>
                  <a:srgbClr val="0070C0"/>
                </a:solidFill>
                <a:cs typeface="Arial" pitchFamily="34" charset="0"/>
              </a:rPr>
              <a:t>WRITEBACK</a:t>
            </a:r>
            <a:endParaRPr lang="en-US" sz="1500" b="1" dirty="0">
              <a:solidFill>
                <a:srgbClr val="0070C0"/>
              </a:solidFill>
              <a:cs typeface="Arial" pitchFamily="34" charset="0"/>
            </a:endParaRPr>
          </a:p>
        </p:txBody>
      </p:sp>
      <p:sp>
        <p:nvSpPr>
          <p:cNvPr id="23" name="Left Bracket 22"/>
          <p:cNvSpPr/>
          <p:nvPr/>
        </p:nvSpPr>
        <p:spPr>
          <a:xfrm>
            <a:off x="2569779" y="3714528"/>
            <a:ext cx="395194" cy="2780865"/>
          </a:xfrm>
          <a:prstGeom prst="leftBracket">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Curved Connector 24"/>
          <p:cNvCxnSpPr>
            <a:stCxn id="23" idx="1"/>
            <a:endCxn id="71" idx="1"/>
          </p:cNvCxnSpPr>
          <p:nvPr/>
        </p:nvCxnSpPr>
        <p:spPr>
          <a:xfrm rot="10800000">
            <a:off x="822383" y="2465905"/>
            <a:ext cx="1747396" cy="2639056"/>
          </a:xfrm>
          <a:prstGeom prst="curvedConnector3">
            <a:avLst>
              <a:gd name="adj1" fmla="val 113082"/>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170463" y="4067323"/>
            <a:ext cx="1967523" cy="41107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p:cNvCxnSpPr>
            <a:stCxn id="7" idx="1"/>
          </p:cNvCxnSpPr>
          <p:nvPr/>
        </p:nvCxnSpPr>
        <p:spPr>
          <a:xfrm flipH="1">
            <a:off x="5479527" y="4899211"/>
            <a:ext cx="794440" cy="218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p:cNvCxnSpPr/>
          <p:nvPr/>
        </p:nvCxnSpPr>
        <p:spPr>
          <a:xfrm flipH="1">
            <a:off x="4209892" y="5284537"/>
            <a:ext cx="1888663" cy="59030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376844" y="3271653"/>
            <a:ext cx="0" cy="514575"/>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6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(Module 4)</a:t>
            </a:r>
            <a:endParaRPr lang="en-IN" dirty="0"/>
          </a:p>
        </p:txBody>
      </p:sp>
      <p:sp>
        <p:nvSpPr>
          <p:cNvPr id="71" name="Rounded Rectangle 70"/>
          <p:cNvSpPr/>
          <p:nvPr/>
        </p:nvSpPr>
        <p:spPr>
          <a:xfrm>
            <a:off x="3031714" y="1656636"/>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Objectify</a:t>
            </a:r>
            <a:endParaRPr lang="en-US" dirty="0"/>
          </a:p>
        </p:txBody>
      </p:sp>
      <p:cxnSp>
        <p:nvCxnSpPr>
          <p:cNvPr id="72" name="Straight Connector 71"/>
          <p:cNvCxnSpPr/>
          <p:nvPr/>
        </p:nvCxnSpPr>
        <p:spPr>
          <a:xfrm>
            <a:off x="3031714" y="2055669"/>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3031714" y="2883554"/>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3693068" y="1656638"/>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02595" y="1688850"/>
            <a:ext cx="519592" cy="369332"/>
          </a:xfrm>
          <a:prstGeom prst="rect">
            <a:avLst/>
          </a:prstGeom>
          <a:noFill/>
        </p:spPr>
        <p:txBody>
          <a:bodyPr wrap="square" rtlCol="0">
            <a:spAutoFit/>
          </a:bodyPr>
          <a:lstStyle/>
          <a:p>
            <a:r>
              <a:rPr lang="en-US" b="1" dirty="0" smtClean="0">
                <a:solidFill>
                  <a:schemeClr val="bg1"/>
                </a:solidFill>
              </a:rPr>
              <a:t>4.1</a:t>
            </a:r>
            <a:endParaRPr lang="en-US" b="1" dirty="0">
              <a:solidFill>
                <a:schemeClr val="bg1"/>
              </a:solidFill>
            </a:endParaRPr>
          </a:p>
        </p:txBody>
      </p:sp>
      <p:cxnSp>
        <p:nvCxnSpPr>
          <p:cNvPr id="33" name="Straight Connector 32"/>
          <p:cNvCxnSpPr/>
          <p:nvPr/>
        </p:nvCxnSpPr>
        <p:spPr>
          <a:xfrm>
            <a:off x="1032201" y="2278251"/>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032201" y="2278251"/>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32201" y="2636783"/>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407990" y="2264800"/>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032201" y="2301914"/>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cxnSp>
        <p:nvCxnSpPr>
          <p:cNvPr id="38" name="Straight Arrow Connector 37"/>
          <p:cNvCxnSpPr>
            <a:endCxn id="71" idx="1"/>
          </p:cNvCxnSpPr>
          <p:nvPr/>
        </p:nvCxnSpPr>
        <p:spPr>
          <a:xfrm>
            <a:off x="2128820" y="2432139"/>
            <a:ext cx="902894" cy="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983323" y="2720168"/>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sp>
        <p:nvSpPr>
          <p:cNvPr id="8" name="Action Button: Information 7">
            <a:hlinkClick r:id="" action="ppaction://noaction" highlightClick="1"/>
          </p:cNvPr>
          <p:cNvSpPr/>
          <p:nvPr/>
        </p:nvSpPr>
        <p:spPr>
          <a:xfrm>
            <a:off x="3887912" y="3829414"/>
            <a:ext cx="567813" cy="485774"/>
          </a:xfrm>
          <a:prstGeom prst="actionButtonInformation">
            <a:avLst/>
          </a:prstGeom>
          <a:solidFill>
            <a:schemeClr val="accent5">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endCxn id="8" idx="3"/>
          </p:cNvCxnSpPr>
          <p:nvPr/>
        </p:nvCxnSpPr>
        <p:spPr>
          <a:xfrm>
            <a:off x="4171819" y="3207643"/>
            <a:ext cx="0" cy="621771"/>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4273767" y="3307719"/>
            <a:ext cx="10381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Objective</a:t>
            </a:r>
            <a:endParaRPr lang="en-US" sz="1500" b="1" dirty="0">
              <a:solidFill>
                <a:srgbClr val="0070C0"/>
              </a:solidFill>
              <a:cs typeface="Arial" pitchFamily="34" charset="0"/>
            </a:endParaRPr>
          </a:p>
        </p:txBody>
      </p:sp>
      <p:cxnSp>
        <p:nvCxnSpPr>
          <p:cNvPr id="60" name="Straight Arrow Connector 59"/>
          <p:cNvCxnSpPr/>
          <p:nvPr/>
        </p:nvCxnSpPr>
        <p:spPr>
          <a:xfrm>
            <a:off x="5567573" y="2432139"/>
            <a:ext cx="1432316" cy="0"/>
          </a:xfrm>
          <a:prstGeom prst="straightConnector1">
            <a:avLst/>
          </a:prstGeom>
          <a:ln w="44450">
            <a:prstDash val="sysDash"/>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5621052" y="1887077"/>
            <a:ext cx="132535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Non Objective</a:t>
            </a:r>
            <a:endParaRPr lang="en-US" sz="1500" b="1" dirty="0">
              <a:solidFill>
                <a:srgbClr val="0070C0"/>
              </a:solidFill>
              <a:cs typeface="Arial" pitchFamily="34" charset="0"/>
            </a:endParaRPr>
          </a:p>
        </p:txBody>
      </p:sp>
      <p:sp>
        <p:nvSpPr>
          <p:cNvPr id="62" name="Rounded Rectangle 61"/>
          <p:cNvSpPr/>
          <p:nvPr/>
        </p:nvSpPr>
        <p:spPr>
          <a:xfrm>
            <a:off x="7221454" y="1656635"/>
            <a:ext cx="2280212" cy="1551007"/>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Preprocessing Input</a:t>
            </a:r>
            <a:endParaRPr lang="en-US" dirty="0"/>
          </a:p>
        </p:txBody>
      </p:sp>
      <p:cxnSp>
        <p:nvCxnSpPr>
          <p:cNvPr id="64" name="Straight Connector 63"/>
          <p:cNvCxnSpPr/>
          <p:nvPr/>
        </p:nvCxnSpPr>
        <p:spPr>
          <a:xfrm>
            <a:off x="7221454" y="2055668"/>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221454" y="2883553"/>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7882808" y="1656637"/>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292335" y="1688849"/>
            <a:ext cx="519592" cy="369332"/>
          </a:xfrm>
          <a:prstGeom prst="rect">
            <a:avLst/>
          </a:prstGeom>
          <a:noFill/>
        </p:spPr>
        <p:txBody>
          <a:bodyPr wrap="square" rtlCol="0">
            <a:spAutoFit/>
          </a:bodyPr>
          <a:lstStyle/>
          <a:p>
            <a:r>
              <a:rPr lang="en-US" b="1" dirty="0" smtClean="0">
                <a:solidFill>
                  <a:schemeClr val="bg1"/>
                </a:solidFill>
              </a:rPr>
              <a:t>4.2</a:t>
            </a:r>
            <a:endParaRPr lang="en-US" b="1" dirty="0">
              <a:solidFill>
                <a:schemeClr val="bg1"/>
              </a:solidFill>
            </a:endParaRPr>
          </a:p>
        </p:txBody>
      </p:sp>
      <p:graphicFrame>
        <p:nvGraphicFramePr>
          <p:cNvPr id="22" name="Diagram 21"/>
          <p:cNvGraphicFramePr/>
          <p:nvPr>
            <p:extLst>
              <p:ext uri="{D42A27DB-BD31-4B8C-83A1-F6EECF244321}">
                <p14:modId xmlns:p14="http://schemas.microsoft.com/office/powerpoint/2010/main" val="743725716"/>
              </p:ext>
            </p:extLst>
          </p:nvPr>
        </p:nvGraphicFramePr>
        <p:xfrm>
          <a:off x="7846287" y="3052170"/>
          <a:ext cx="4440835" cy="3159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5" name="Curved Connector 94"/>
          <p:cNvCxnSpPr/>
          <p:nvPr/>
        </p:nvCxnSpPr>
        <p:spPr>
          <a:xfrm rot="16200000" flipH="1">
            <a:off x="9399095" y="2577441"/>
            <a:ext cx="1175082" cy="931803"/>
          </a:xfrm>
          <a:prstGeom prst="curvedConnector3">
            <a:avLst>
              <a:gd name="adj1" fmla="val 106349"/>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Preparation 105"/>
          <p:cNvSpPr/>
          <p:nvPr/>
        </p:nvSpPr>
        <p:spPr>
          <a:xfrm>
            <a:off x="5485198" y="3708926"/>
            <a:ext cx="1906315" cy="1072055"/>
          </a:xfrm>
          <a:prstGeom prst="flowChartPreparat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Semantic Analysis</a:t>
            </a:r>
            <a:endParaRPr lang="en-US"/>
          </a:p>
        </p:txBody>
      </p:sp>
      <p:cxnSp>
        <p:nvCxnSpPr>
          <p:cNvPr id="107" name="Straight Arrow Connector 106"/>
          <p:cNvCxnSpPr/>
          <p:nvPr/>
        </p:nvCxnSpPr>
        <p:spPr>
          <a:xfrm flipH="1" flipV="1">
            <a:off x="7552132" y="4315188"/>
            <a:ext cx="1654930" cy="287988"/>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p:cNvCxnSpPr/>
          <p:nvPr/>
        </p:nvCxnSpPr>
        <p:spPr>
          <a:xfrm flipH="1" flipV="1">
            <a:off x="7334098" y="4603176"/>
            <a:ext cx="816674" cy="110754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p:cNvCxnSpPr/>
          <p:nvPr/>
        </p:nvCxnSpPr>
        <p:spPr>
          <a:xfrm flipH="1">
            <a:off x="4727268" y="4315188"/>
            <a:ext cx="675475" cy="500359"/>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18" name="Rounded Rectangle 117"/>
          <p:cNvSpPr/>
          <p:nvPr/>
        </p:nvSpPr>
        <p:spPr>
          <a:xfrm>
            <a:off x="2347452" y="4783333"/>
            <a:ext cx="2280212" cy="155100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Parse grammar </a:t>
            </a:r>
            <a:endParaRPr lang="en-US" dirty="0"/>
          </a:p>
        </p:txBody>
      </p:sp>
      <p:cxnSp>
        <p:nvCxnSpPr>
          <p:cNvPr id="119" name="Straight Connector 118"/>
          <p:cNvCxnSpPr/>
          <p:nvPr/>
        </p:nvCxnSpPr>
        <p:spPr>
          <a:xfrm>
            <a:off x="2347452" y="5182366"/>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2347452" y="6010251"/>
            <a:ext cx="228021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H="1">
            <a:off x="3008806" y="4783335"/>
            <a:ext cx="11574" cy="399031"/>
          </a:xfrm>
          <a:prstGeom prst="line">
            <a:avLst/>
          </a:prstGeom>
          <a:ln w="31750"/>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2418333" y="4815547"/>
            <a:ext cx="519592" cy="369332"/>
          </a:xfrm>
          <a:prstGeom prst="rect">
            <a:avLst/>
          </a:prstGeom>
          <a:noFill/>
        </p:spPr>
        <p:txBody>
          <a:bodyPr wrap="square" rtlCol="0">
            <a:spAutoFit/>
          </a:bodyPr>
          <a:lstStyle/>
          <a:p>
            <a:r>
              <a:rPr lang="en-US" b="1" dirty="0" smtClean="0">
                <a:solidFill>
                  <a:schemeClr val="bg1"/>
                </a:solidFill>
              </a:rPr>
              <a:t>4.3</a:t>
            </a:r>
            <a:endParaRPr lang="en-US" b="1" dirty="0">
              <a:solidFill>
                <a:schemeClr val="bg1"/>
              </a:solidFill>
            </a:endParaRPr>
          </a:p>
        </p:txBody>
      </p:sp>
      <p:pic>
        <p:nvPicPr>
          <p:cNvPr id="125" name="Picture 124"/>
          <p:cNvPicPr>
            <a:picLocks noChangeAspect="1"/>
          </p:cNvPicPr>
          <p:nvPr/>
        </p:nvPicPr>
        <p:blipFill>
          <a:blip r:embed="rId8">
            <a:extLst>
              <a:ext uri="{BEBA8EAE-BF5A-486C-A8C5-ECC9F3942E4B}">
                <a14:imgProps xmlns:a14="http://schemas.microsoft.com/office/drawing/2010/main">
                  <a14:imgLayer r:embed="rId9">
                    <a14:imgEffect>
                      <a14:backgroundRemoval t="2273" b="100000" l="0" r="100000">
                        <a14:foregroundMark x1="63473" y1="90260" x2="63473" y2="90260"/>
                        <a14:foregroundMark x1="63473" y1="90260" x2="63473" y2="90260"/>
                        <a14:foregroundMark x1="49701" y1="25649" x2="49701" y2="25649"/>
                        <a14:foregroundMark x1="34431" y1="88636" x2="34431" y2="88636"/>
                        <a14:foregroundMark x1="31138" y1="40584" x2="31138" y2="40584"/>
                        <a14:foregroundMark x1="66467" y1="43182" x2="66467" y2="43182"/>
                        <a14:foregroundMark x1="11976" y1="71104" x2="11976" y2="71104"/>
                        <a14:foregroundMark x1="31138" y1="74675" x2="31138" y2="74675"/>
                        <a14:backgroundMark x1="22455" y1="56169" x2="22455" y2="56169"/>
                        <a14:backgroundMark x1="89222" y1="87662" x2="89222" y2="87662"/>
                      </a14:backgroundRemoval>
                    </a14:imgEffect>
                  </a14:imgLayer>
                </a14:imgProps>
              </a:ext>
            </a:extLst>
          </a:blip>
          <a:stretch>
            <a:fillRect/>
          </a:stretch>
        </p:blipFill>
        <p:spPr>
          <a:xfrm>
            <a:off x="80429" y="2848582"/>
            <a:ext cx="1961659" cy="1808955"/>
          </a:xfrm>
          <a:prstGeom prst="rect">
            <a:avLst/>
          </a:prstGeom>
        </p:spPr>
      </p:pic>
      <p:cxnSp>
        <p:nvCxnSpPr>
          <p:cNvPr id="126" name="Straight Arrow Connector 125"/>
          <p:cNvCxnSpPr/>
          <p:nvPr/>
        </p:nvCxnSpPr>
        <p:spPr>
          <a:xfrm flipH="1">
            <a:off x="620274" y="3470198"/>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p:cNvCxnSpPr/>
          <p:nvPr/>
        </p:nvCxnSpPr>
        <p:spPr>
          <a:xfrm>
            <a:off x="1193758" y="3499875"/>
            <a:ext cx="243204" cy="206132"/>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p:cNvCxnSpPr/>
          <p:nvPr/>
        </p:nvCxnSpPr>
        <p:spPr>
          <a:xfrm flipH="1">
            <a:off x="217721" y="4023672"/>
            <a:ext cx="268279"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p:cNvCxnSpPr/>
          <p:nvPr/>
        </p:nvCxnSpPr>
        <p:spPr>
          <a:xfrm>
            <a:off x="512809" y="4034096"/>
            <a:ext cx="241604" cy="244637"/>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p:cNvCxnSpPr/>
          <p:nvPr/>
        </p:nvCxnSpPr>
        <p:spPr>
          <a:xfrm flipH="1">
            <a:off x="1342970" y="4023672"/>
            <a:ext cx="130962" cy="265486"/>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p:cNvCxnSpPr/>
          <p:nvPr/>
        </p:nvCxnSpPr>
        <p:spPr>
          <a:xfrm>
            <a:off x="1610374" y="3985863"/>
            <a:ext cx="209193" cy="351751"/>
          </a:xfrm>
          <a:prstGeom prst="straightConnector1">
            <a:avLst/>
          </a:prstGeom>
          <a:ln w="44450">
            <a:tailEnd type="triangle"/>
          </a:ln>
        </p:spPr>
        <p:style>
          <a:lnRef idx="3">
            <a:schemeClr val="dk1"/>
          </a:lnRef>
          <a:fillRef idx="0">
            <a:schemeClr val="dk1"/>
          </a:fillRef>
          <a:effectRef idx="2">
            <a:schemeClr val="dk1"/>
          </a:effectRef>
          <a:fontRef idx="minor">
            <a:schemeClr val="tx1"/>
          </a:fontRef>
        </p:style>
      </p:cxnSp>
      <p:sp>
        <p:nvSpPr>
          <p:cNvPr id="142" name="Left-Up Arrow 141"/>
          <p:cNvSpPr/>
          <p:nvPr/>
        </p:nvSpPr>
        <p:spPr>
          <a:xfrm flipH="1">
            <a:off x="822645" y="4795292"/>
            <a:ext cx="1339594" cy="895175"/>
          </a:xfrm>
          <a:prstGeom prst="leftUpArrow">
            <a:avLst>
              <a:gd name="adj1" fmla="val 2852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4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Data Extraction and Scraping:</a:t>
            </a:r>
            <a:r>
              <a:rPr lang="en-US" dirty="0" smtClean="0"/>
              <a:t> </a:t>
            </a:r>
            <a:r>
              <a:rPr lang="en-US" dirty="0" smtClean="0">
                <a:solidFill>
                  <a:schemeClr val="tx1">
                    <a:lumMod val="75000"/>
                    <a:lumOff val="25000"/>
                  </a:schemeClr>
                </a:solidFill>
              </a:rPr>
              <a:t>Raw data for the system was identified from selective websites and their DOM structure was sculpted to selectively extract data by automatic migration of the websites</a:t>
            </a:r>
            <a:endParaRPr lang="en-GB" dirty="0" smtClean="0">
              <a:solidFill>
                <a:schemeClr val="tx1">
                  <a:lumMod val="75000"/>
                  <a:lumOff val="25000"/>
                </a:schemeClr>
              </a:solidFill>
            </a:endParaRPr>
          </a:p>
          <a:p>
            <a:pPr marL="458788" lvl="2" indent="0" algn="just">
              <a:buNone/>
            </a:pPr>
            <a:endParaRPr lang="en-GB" dirty="0" smtClean="0"/>
          </a:p>
          <a:p>
            <a:pPr marL="458788" lvl="2" indent="0" algn="just">
              <a:buNone/>
            </a:pPr>
            <a:r>
              <a:rPr lang="en-GB" dirty="0" smtClean="0">
                <a:solidFill>
                  <a:srgbClr val="E0601A"/>
                </a:solidFill>
              </a:rPr>
              <a:t>Domain Identification: </a:t>
            </a:r>
            <a:r>
              <a:rPr lang="en-US" dirty="0" smtClean="0">
                <a:solidFill>
                  <a:schemeClr val="tx1">
                    <a:lumMod val="75000"/>
                    <a:lumOff val="25000"/>
                  </a:schemeClr>
                </a:solidFill>
              </a:rPr>
              <a:t>This employed reading and semi cleaning of the data to learn the features of the labeled domain by feature learning. Re-employing feature correction and enhancement techniques to improve accuracy scores.  </a:t>
            </a:r>
          </a:p>
          <a:p>
            <a:pPr marL="458788" lvl="2" indent="0" algn="just">
              <a:buNone/>
            </a:pPr>
            <a:endParaRPr lang="en-GB" dirty="0" smtClean="0"/>
          </a:p>
          <a:p>
            <a:pPr marL="458788" lvl="2" indent="0" algn="just">
              <a:buNone/>
            </a:pPr>
            <a:r>
              <a:rPr lang="en-GB" dirty="0" smtClean="0">
                <a:solidFill>
                  <a:srgbClr val="DE5916"/>
                </a:solidFill>
              </a:rPr>
              <a:t>Cache Correction: </a:t>
            </a:r>
            <a:r>
              <a:rPr lang="en-US" dirty="0" smtClean="0">
                <a:solidFill>
                  <a:schemeClr val="tx1">
                    <a:lumMod val="75000"/>
                    <a:lumOff val="25000"/>
                  </a:schemeClr>
                </a:solidFill>
              </a:rPr>
              <a:t>Generate analysis results for abbreviation, units used and striking objective features. The cache can improve NLP phase with better results and map production</a:t>
            </a:r>
            <a:endParaRPr lang="en-US" dirty="0">
              <a:solidFill>
                <a:schemeClr val="tx1">
                  <a:lumMod val="75000"/>
                  <a:lumOff val="25000"/>
                </a:schemeClr>
              </a:solidFill>
            </a:endParaRP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6472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7197"/>
          </a:xfrm>
        </p:spPr>
        <p:txBody>
          <a:bodyPr/>
          <a:lstStyle/>
          <a:p>
            <a:r>
              <a:rPr lang="en-US" dirty="0" smtClean="0"/>
              <a:t>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458788" lvl="2" indent="0" algn="just">
              <a:buNone/>
            </a:pPr>
            <a:r>
              <a:rPr lang="en-GB" dirty="0" smtClean="0">
                <a:solidFill>
                  <a:srgbClr val="E0601A"/>
                </a:solidFill>
              </a:rPr>
              <a:t>Natural Language Understanding and Processing:</a:t>
            </a:r>
            <a:r>
              <a:rPr lang="en-US" dirty="0" smtClean="0"/>
              <a:t> </a:t>
            </a:r>
            <a:r>
              <a:rPr lang="en-US" dirty="0" smtClean="0">
                <a:solidFill>
                  <a:schemeClr val="tx1">
                    <a:lumMod val="75000"/>
                    <a:lumOff val="25000"/>
                  </a:schemeClr>
                </a:solidFill>
              </a:rPr>
              <a:t>Try to structure a tree for the given input, identify the attributes and their values. Get the objects in the sentence and objective of interrogative intension. </a:t>
            </a:r>
          </a:p>
          <a:p>
            <a:pPr marL="458788" lvl="2" indent="0" algn="just">
              <a:buNone/>
            </a:pPr>
            <a:endParaRPr lang="en-GB" dirty="0" smtClean="0"/>
          </a:p>
          <a:p>
            <a:pPr marL="458788" lvl="2" indent="0" algn="just">
              <a:buNone/>
            </a:pPr>
            <a:r>
              <a:rPr lang="en-GB" dirty="0" smtClean="0">
                <a:solidFill>
                  <a:srgbClr val="E0601A"/>
                </a:solidFill>
              </a:rPr>
              <a:t>Mathematical Solver: </a:t>
            </a:r>
            <a:r>
              <a:rPr lang="en-US" dirty="0" smtClean="0">
                <a:solidFill>
                  <a:schemeClr val="tx1">
                    <a:lumMod val="75000"/>
                    <a:lumOff val="25000"/>
                  </a:schemeClr>
                </a:solidFill>
              </a:rPr>
              <a:t>Solves most mathematical equation with data sufficiency, if a data sufficiency is not established, it will try to associate with one or more other mathematical models find the missing variable. The mathematical models to be associated should have predefined domain relationship with the original model.  </a:t>
            </a:r>
          </a:p>
          <a:p>
            <a:pPr marL="458788" lvl="2" indent="0" algn="just">
              <a:buNone/>
            </a:pPr>
            <a:endParaRPr lang="en-GB" dirty="0" smtClean="0">
              <a:solidFill>
                <a:srgbClr val="DE5916"/>
              </a:solidFill>
            </a:endParaRPr>
          </a:p>
          <a:p>
            <a:pPr marL="458788" lvl="2" indent="0" algn="just">
              <a:buNone/>
            </a:pPr>
            <a:endParaRPr lang="en-GB" dirty="0">
              <a:solidFill>
                <a:srgbClr val="E0601A"/>
              </a:solidFill>
            </a:endParaRPr>
          </a:p>
        </p:txBody>
      </p:sp>
    </p:spTree>
    <p:extLst>
      <p:ext uri="{BB962C8B-B14F-4D97-AF65-F5344CB8AC3E}">
        <p14:creationId xmlns:p14="http://schemas.microsoft.com/office/powerpoint/2010/main" val="1531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b="0" dirty="0"/>
              <a:t>Here the proposed system includes following parts</a:t>
            </a:r>
          </a:p>
          <a:p>
            <a:endParaRPr lang="en-US" b="0" dirty="0" smtClean="0"/>
          </a:p>
          <a:p>
            <a:r>
              <a:rPr lang="en-US" b="0" dirty="0" smtClean="0"/>
              <a:t>1. Downloading the corpus</a:t>
            </a:r>
            <a:endParaRPr lang="en-US" b="0" dirty="0"/>
          </a:p>
          <a:p>
            <a:endParaRPr lang="en-US" b="0" dirty="0" smtClean="0"/>
          </a:p>
          <a:p>
            <a:r>
              <a:rPr lang="en-US" b="0" dirty="0" smtClean="0"/>
              <a:t>2. Processing the corpus to obtain features and multi-classification</a:t>
            </a:r>
            <a:endParaRPr lang="en-US" b="0" dirty="0"/>
          </a:p>
          <a:p>
            <a:endParaRPr lang="en-US" b="0" dirty="0" smtClean="0"/>
          </a:p>
          <a:p>
            <a:r>
              <a:rPr lang="en-US" b="0" dirty="0" smtClean="0"/>
              <a:t>3. Apply Natural Language Understanding</a:t>
            </a:r>
            <a:endParaRPr lang="en-US" b="0" dirty="0"/>
          </a:p>
          <a:p>
            <a:endParaRPr lang="en-US" dirty="0"/>
          </a:p>
        </p:txBody>
      </p:sp>
    </p:spTree>
    <p:extLst>
      <p:ext uri="{BB962C8B-B14F-4D97-AF65-F5344CB8AC3E}">
        <p14:creationId xmlns:p14="http://schemas.microsoft.com/office/powerpoint/2010/main" val="2154856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a:xfrm>
            <a:off x="545042" y="1690688"/>
            <a:ext cx="10950271" cy="4351338"/>
          </a:xfrm>
        </p:spPr>
        <p:txBody>
          <a:bodyPr/>
          <a:lstStyle/>
          <a:p>
            <a:endParaRPr lang="en-IN" sz="2000" dirty="0" smtClean="0"/>
          </a:p>
          <a:p>
            <a:endParaRPr lang="en-IN" sz="2000" dirty="0"/>
          </a:p>
          <a:p>
            <a:endParaRPr lang="en-GB" dirty="0"/>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AUTO RECURIVE WEB SCRAPER</a:t>
            </a:r>
            <a:endParaRPr lang="en-US" b="1" dirty="0">
              <a:solidFill>
                <a:schemeClr val="tx1">
                  <a:lumMod val="75000"/>
                  <a:lumOff val="25000"/>
                </a:schemeClr>
              </a:solidFill>
            </a:endParaRPr>
          </a:p>
          <a:p>
            <a:pPr marL="458788" lvl="2" indent="0">
              <a:buFont typeface="Arial" panose="020B0604020202020204" pitchFamily="34" charset="0"/>
              <a:buNone/>
            </a:pPr>
            <a:endParaRPr lang="en-US" b="1" dirty="0" smtClean="0">
              <a:solidFill>
                <a:schemeClr val="tx1">
                  <a:lumMod val="75000"/>
                  <a:lumOff val="25000"/>
                </a:schemeClr>
              </a:solidFill>
            </a:endParaRPr>
          </a:p>
          <a:p>
            <a:pPr lvl="2" algn="just"/>
            <a:r>
              <a:rPr lang="en-US" b="1" dirty="0" smtClean="0">
                <a:solidFill>
                  <a:schemeClr val="tx1">
                    <a:lumMod val="75000"/>
                    <a:lumOff val="25000"/>
                  </a:schemeClr>
                </a:solidFill>
              </a:rPr>
              <a:t>Identify &lt;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 tags with iterative cursor for domains iterator</a:t>
            </a:r>
          </a:p>
          <a:p>
            <a:pPr lvl="2" algn="just"/>
            <a:r>
              <a:rPr lang="en-US" b="1" dirty="0" smtClean="0">
                <a:solidFill>
                  <a:schemeClr val="tx1">
                    <a:lumMod val="75000"/>
                    <a:lumOff val="25000"/>
                  </a:schemeClr>
                </a:solidFill>
              </a:rPr>
              <a:t>Select a child of the &lt;</a:t>
            </a:r>
            <a:r>
              <a:rPr lang="en-US" b="1" dirty="0" err="1" smtClean="0">
                <a:solidFill>
                  <a:schemeClr val="tx1">
                    <a:lumMod val="75000"/>
                    <a:lumOff val="25000"/>
                  </a:schemeClr>
                </a:solidFill>
              </a:rPr>
              <a:t>ul</a:t>
            </a:r>
            <a:r>
              <a:rPr lang="en-US" b="1" dirty="0" smtClean="0">
                <a:solidFill>
                  <a:schemeClr val="tx1">
                    <a:lumMod val="75000"/>
                    <a:lumOff val="25000"/>
                  </a:schemeClr>
                </a:solidFill>
              </a:rPr>
              <a:t>&gt; tag with the first &lt;li&gt; element</a:t>
            </a:r>
          </a:p>
          <a:p>
            <a:pPr lvl="2" algn="just"/>
            <a:r>
              <a:rPr lang="en-US" b="1" dirty="0" smtClean="0">
                <a:solidFill>
                  <a:schemeClr val="tx1">
                    <a:lumMod val="75000"/>
                    <a:lumOff val="25000"/>
                  </a:schemeClr>
                </a:solidFill>
              </a:rPr>
              <a:t>Search for Hyperlinks (E.g. </a:t>
            </a:r>
            <a:r>
              <a:rPr lang="en-US" b="1" dirty="0" smtClean="0">
                <a:solidFill>
                  <a:schemeClr val="tx1">
                    <a:lumMod val="75000"/>
                    <a:lumOff val="25000"/>
                  </a:schemeClr>
                </a:solidFill>
                <a:hlinkClick r:id="rId2"/>
              </a:rPr>
              <a:t>www.indiabix.com/domain/permutations</a:t>
            </a:r>
            <a:r>
              <a:rPr lang="en-US" b="1" dirty="0" smtClean="0">
                <a:solidFill>
                  <a:schemeClr val="tx1">
                    <a:lumMod val="75000"/>
                    <a:lumOff val="25000"/>
                  </a:schemeClr>
                </a:solidFill>
              </a:rPr>
              <a:t> ) and NON HTML text to make a dictionary data structure</a:t>
            </a:r>
          </a:p>
          <a:p>
            <a:pPr lvl="2" algn="just"/>
            <a:r>
              <a:rPr lang="en-US" b="1" dirty="0" smtClean="0">
                <a:solidFill>
                  <a:schemeClr val="tx1">
                    <a:lumMod val="75000"/>
                    <a:lumOff val="25000"/>
                  </a:schemeClr>
                </a:solidFill>
              </a:rPr>
              <a:t>Load the Hyperlink as another variable and put the page on recursive mode with non initial setting of page iterator </a:t>
            </a:r>
          </a:p>
          <a:p>
            <a:pPr lvl="2" algn="just"/>
            <a:r>
              <a:rPr lang="en-US" b="1" dirty="0" smtClean="0">
                <a:solidFill>
                  <a:schemeClr val="tx1">
                    <a:lumMod val="75000"/>
                    <a:lumOff val="25000"/>
                  </a:schemeClr>
                </a:solidFill>
              </a:rPr>
              <a:t>&lt;</a:t>
            </a:r>
            <a:r>
              <a:rPr lang="en-US" b="1" dirty="0" err="1" smtClean="0">
                <a:solidFill>
                  <a:schemeClr val="tx1">
                    <a:lumMod val="75000"/>
                    <a:lumOff val="25000"/>
                  </a:schemeClr>
                </a:solidFill>
              </a:rPr>
              <a:t>html_element</a:t>
            </a:r>
            <a:r>
              <a:rPr lang="en-US" b="1" dirty="0" smtClean="0">
                <a:solidFill>
                  <a:schemeClr val="tx1">
                    <a:lumMod val="75000"/>
                    <a:lumOff val="25000"/>
                  </a:schemeClr>
                </a:solidFill>
              </a:rPr>
              <a:t> class=“XYZ”&gt;&lt;/</a:t>
            </a:r>
            <a:r>
              <a:rPr lang="en-US" b="1" dirty="0" err="1" smtClean="0">
                <a:solidFill>
                  <a:schemeClr val="tx1">
                    <a:lumMod val="75000"/>
                    <a:lumOff val="25000"/>
                  </a:schemeClr>
                </a:solidFill>
              </a:rPr>
              <a:t>html_element</a:t>
            </a:r>
            <a:r>
              <a:rPr lang="en-US" b="1" dirty="0" smtClean="0">
                <a:solidFill>
                  <a:schemeClr val="tx1">
                    <a:lumMod val="75000"/>
                    <a:lumOff val="25000"/>
                  </a:schemeClr>
                </a:solidFill>
              </a:rPr>
              <a:t>&gt; : We hooked all the DOMS with the class as XYZ to store in an array. Array was further processed to get the relevant contents out of it</a:t>
            </a:r>
            <a:endParaRPr lang="en-GB" dirty="0" smtClean="0">
              <a:solidFill>
                <a:srgbClr val="DE5916"/>
              </a:solidFill>
            </a:endParaRPr>
          </a:p>
          <a:p>
            <a:pPr marL="458788" lvl="2" indent="0" algn="just">
              <a:buFont typeface="Arial" panose="020B0604020202020204" pitchFamily="34" charset="0"/>
              <a:buNone/>
            </a:pPr>
            <a:endParaRPr lang="en-GB" dirty="0">
              <a:solidFill>
                <a:srgbClr val="E0601A"/>
              </a:solidFill>
            </a:endParaRPr>
          </a:p>
        </p:txBody>
      </p:sp>
    </p:spTree>
    <p:extLst>
      <p:ext uri="{BB962C8B-B14F-4D97-AF65-F5344CB8AC3E}">
        <p14:creationId xmlns:p14="http://schemas.microsoft.com/office/powerpoint/2010/main" val="411733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35789170"/>
              </p:ext>
            </p:extLst>
          </p:nvPr>
        </p:nvGraphicFramePr>
        <p:xfrm>
          <a:off x="4321145" y="2521925"/>
          <a:ext cx="3663528" cy="2926080"/>
        </p:xfrm>
        <a:graphic>
          <a:graphicData uri="http://schemas.openxmlformats.org/drawingml/2006/table">
            <a:tbl>
              <a:tblPr firstRow="1" bandRow="1">
                <a:tableStyleId>{5940675A-B579-460E-94D1-54222C63F5DA}</a:tableStyleId>
              </a:tblPr>
              <a:tblGrid>
                <a:gridCol w="457941"/>
                <a:gridCol w="457941"/>
                <a:gridCol w="457941"/>
                <a:gridCol w="457941"/>
                <a:gridCol w="457941"/>
                <a:gridCol w="457941"/>
                <a:gridCol w="457941"/>
                <a:gridCol w="457941"/>
              </a:tblGrid>
              <a:tr h="259453">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r>
              <a:tr h="259453">
                <a:tc>
                  <a:txBody>
                    <a:bodyPr/>
                    <a:lstStyle/>
                    <a:p>
                      <a:endParaRPr lang="en-GB" dirty="0"/>
                    </a:p>
                  </a:txBody>
                  <a:tcPr/>
                </a:tc>
                <a:tc>
                  <a:txBody>
                    <a:bodyPr/>
                    <a:lstStyle/>
                    <a:p>
                      <a:endParaRPr lang="en-GB" dirty="0">
                        <a:solidFill>
                          <a:srgbClr val="FF0000"/>
                        </a:solidFill>
                      </a:endParaRP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r>
              <a:tr h="259453">
                <a:tc>
                  <a:txBody>
                    <a:bodyPr/>
                    <a:lstStyle/>
                    <a:p>
                      <a:endParaRPr lang="en-GB" dirty="0"/>
                    </a:p>
                  </a:txBody>
                  <a:tcPr>
                    <a:solidFill>
                      <a:schemeClr val="tx1"/>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cxnSp>
        <p:nvCxnSpPr>
          <p:cNvPr id="6" name="Straight Arrow Connector 5"/>
          <p:cNvCxnSpPr/>
          <p:nvPr/>
        </p:nvCxnSpPr>
        <p:spPr>
          <a:xfrm>
            <a:off x="4637314" y="5306785"/>
            <a:ext cx="1534886" cy="6694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88369" y="5074015"/>
            <a:ext cx="438391" cy="869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04757" y="6065045"/>
            <a:ext cx="1714500"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Bad Vectors</a:t>
            </a:r>
            <a:endParaRPr lang="en-US" b="1" dirty="0"/>
          </a:p>
        </p:txBody>
      </p:sp>
      <p:cxnSp>
        <p:nvCxnSpPr>
          <p:cNvPr id="11" name="Straight Arrow Connector 10"/>
          <p:cNvCxnSpPr/>
          <p:nvPr/>
        </p:nvCxnSpPr>
        <p:spPr>
          <a:xfrm>
            <a:off x="7984673" y="3984965"/>
            <a:ext cx="1179738" cy="4074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www.motiongraphicstock.com/assets/images/png/559decf28f63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92" y="2124254"/>
            <a:ext cx="3323751" cy="332375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endCxn id="4" idx="1"/>
          </p:cNvCxnSpPr>
          <p:nvPr/>
        </p:nvCxnSpPr>
        <p:spPr>
          <a:xfrm>
            <a:off x="2873829" y="3984965"/>
            <a:ext cx="14473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36814" y="5074015"/>
            <a:ext cx="2237015" cy="902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Frequency Distribution</a:t>
            </a:r>
          </a:p>
          <a:p>
            <a:pPr algn="ctr"/>
            <a:r>
              <a:rPr lang="en-US" b="1" dirty="0" smtClean="0"/>
              <a:t>Corpus</a:t>
            </a:r>
            <a:endParaRPr lang="en-US" b="1" dirty="0"/>
          </a:p>
        </p:txBody>
      </p:sp>
      <p:sp>
        <p:nvSpPr>
          <p:cNvPr id="21" name="Double Bracket 20"/>
          <p:cNvSpPr/>
          <p:nvPr/>
        </p:nvSpPr>
        <p:spPr>
          <a:xfrm>
            <a:off x="8682275" y="463731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01010001000011110000</a:t>
            </a:r>
            <a:endParaRPr lang="en-US" b="1" dirty="0"/>
          </a:p>
        </p:txBody>
      </p:sp>
      <p:sp>
        <p:nvSpPr>
          <p:cNvPr id="23" name="Double Bracket 22"/>
          <p:cNvSpPr/>
          <p:nvPr/>
        </p:nvSpPr>
        <p:spPr>
          <a:xfrm>
            <a:off x="8682275" y="5229654"/>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0101000100010010000</a:t>
            </a:r>
            <a:endParaRPr lang="en-US" b="1" dirty="0"/>
          </a:p>
        </p:txBody>
      </p:sp>
      <p:sp>
        <p:nvSpPr>
          <p:cNvPr id="24" name="Double Bracket 23"/>
          <p:cNvSpPr/>
          <p:nvPr/>
        </p:nvSpPr>
        <p:spPr>
          <a:xfrm>
            <a:off x="8682275" y="5826201"/>
            <a:ext cx="3139611" cy="43670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t>0101000000011110000</a:t>
            </a:r>
            <a:endParaRPr lang="en-US" b="1" dirty="0"/>
          </a:p>
        </p:txBody>
      </p:sp>
      <p:cxnSp>
        <p:nvCxnSpPr>
          <p:cNvPr id="25" name="Straight Connector 24"/>
          <p:cNvCxnSpPr/>
          <p:nvPr/>
        </p:nvCxnSpPr>
        <p:spPr>
          <a:xfrm>
            <a:off x="9918476" y="2376222"/>
            <a:ext cx="0" cy="358532"/>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918476" y="2376222"/>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918476" y="2734754"/>
            <a:ext cx="109661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0294265" y="2362771"/>
            <a:ext cx="0" cy="358532"/>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918476" y="2399885"/>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Q</a:t>
            </a:r>
            <a:endParaRPr lang="en-US" sz="1400" b="1" dirty="0">
              <a:latin typeface="Arial" pitchFamily="34" charset="0"/>
              <a:cs typeface="Arial" pitchFamily="34" charset="0"/>
            </a:endParaRPr>
          </a:p>
        </p:txBody>
      </p:sp>
      <p:sp>
        <p:nvSpPr>
          <p:cNvPr id="30" name="TextBox 29"/>
          <p:cNvSpPr txBox="1"/>
          <p:nvPr/>
        </p:nvSpPr>
        <p:spPr>
          <a:xfrm>
            <a:off x="9869598" y="2818139"/>
            <a:ext cx="1145497" cy="323165"/>
          </a:xfrm>
          <a:prstGeom prst="rect">
            <a:avLst/>
          </a:prstGeom>
          <a:noFill/>
        </p:spPr>
        <p:txBody>
          <a:bodyPr wrap="square" rtlCol="0">
            <a:spAutoFit/>
          </a:bodyPr>
          <a:lstStyle/>
          <a:p>
            <a:pPr algn="ctr"/>
            <a:r>
              <a:rPr lang="en-US" sz="1500" b="1" dirty="0" smtClean="0">
                <a:solidFill>
                  <a:srgbClr val="0070C0"/>
                </a:solidFill>
                <a:cs typeface="Arial" pitchFamily="34" charset="0"/>
              </a:rPr>
              <a:t>Question</a:t>
            </a:r>
            <a:endParaRPr lang="en-US" sz="1500" b="1" dirty="0">
              <a:solidFill>
                <a:srgbClr val="0070C0"/>
              </a:solidFill>
              <a:cs typeface="Arial" pitchFamily="34" charset="0"/>
            </a:endParaRPr>
          </a:p>
        </p:txBody>
      </p:sp>
      <p:cxnSp>
        <p:nvCxnSpPr>
          <p:cNvPr id="31" name="Straight Arrow Connector 30"/>
          <p:cNvCxnSpPr/>
          <p:nvPr/>
        </p:nvCxnSpPr>
        <p:spPr>
          <a:xfrm flipH="1">
            <a:off x="10466785" y="3234869"/>
            <a:ext cx="14364" cy="12546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470571" y="3534292"/>
            <a:ext cx="2177629"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Weight Analysis</a:t>
            </a:r>
            <a:endParaRPr lang="en-US" b="1" dirty="0"/>
          </a:p>
        </p:txBody>
      </p:sp>
      <p:sp>
        <p:nvSpPr>
          <p:cNvPr id="36"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LOGISTICS REGRESSION AND MULTICLASSIFICATION</a:t>
            </a:r>
            <a:endParaRPr lang="en-US" b="1" dirty="0">
              <a:solidFill>
                <a:schemeClr val="tx1">
                  <a:lumMod val="75000"/>
                  <a:lumOff val="25000"/>
                </a:schemeClr>
              </a:solidFill>
            </a:endParaRPr>
          </a:p>
        </p:txBody>
      </p:sp>
    </p:spTree>
    <p:extLst>
      <p:ext uri="{BB962C8B-B14F-4D97-AF65-F5344CB8AC3E}">
        <p14:creationId xmlns:p14="http://schemas.microsoft.com/office/powerpoint/2010/main" val="60479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Implementation</a:t>
            </a:r>
            <a:endParaRPr lang="en-IN" dirty="0"/>
          </a:p>
        </p:txBody>
      </p:sp>
      <p:sp>
        <p:nvSpPr>
          <p:cNvPr id="3" name="Content Placeholder 2"/>
          <p:cNvSpPr txBox="1">
            <a:spLocks/>
          </p:cNvSpPr>
          <p:nvPr/>
        </p:nvSpPr>
        <p:spPr>
          <a:xfrm>
            <a:off x="7033380" y="1858282"/>
            <a:ext cx="4320419"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lgn="just"/>
            <a:r>
              <a:rPr lang="en-GB" dirty="0" smtClean="0">
                <a:solidFill>
                  <a:schemeClr val="tx1"/>
                </a:solidFill>
              </a:rPr>
              <a:t>t is a linear function</a:t>
            </a:r>
          </a:p>
          <a:p>
            <a:pPr lvl="2" algn="just"/>
            <a:endParaRPr lang="en-GB" dirty="0" smtClean="0">
              <a:solidFill>
                <a:schemeClr val="tx1"/>
              </a:solidFill>
            </a:endParaRPr>
          </a:p>
          <a:p>
            <a:pPr lvl="2" algn="just"/>
            <a:r>
              <a:rPr lang="en-GB" dirty="0" smtClean="0">
                <a:solidFill>
                  <a:schemeClr val="tx1"/>
                </a:solidFill>
              </a:rPr>
              <a:t>F(x) is evaluated with the score of maximum likelihood</a:t>
            </a:r>
          </a:p>
          <a:p>
            <a:pPr lvl="2" algn="just"/>
            <a:endParaRPr lang="en-GB" dirty="0" smtClean="0">
              <a:solidFill>
                <a:schemeClr val="tx1"/>
              </a:solidFill>
            </a:endParaRPr>
          </a:p>
          <a:p>
            <a:pPr lvl="2" algn="just"/>
            <a:r>
              <a:rPr lang="en-GB" dirty="0" smtClean="0">
                <a:solidFill>
                  <a:schemeClr val="tx1"/>
                </a:solidFill>
              </a:rPr>
              <a:t>The maximum likelihood changes with the gradient descent</a:t>
            </a:r>
          </a:p>
          <a:p>
            <a:pPr lvl="2" algn="just"/>
            <a:endParaRPr lang="en-GB" dirty="0" smtClean="0">
              <a:solidFill>
                <a:schemeClr val="tx1"/>
              </a:solidFill>
            </a:endParaRPr>
          </a:p>
          <a:p>
            <a:pPr lvl="2" algn="just"/>
            <a:r>
              <a:rPr lang="en-GB" dirty="0" smtClean="0">
                <a:solidFill>
                  <a:schemeClr val="tx1"/>
                </a:solidFill>
              </a:rPr>
              <a:t>The gradient descent is done in a normal stepwise increase in the weights</a:t>
            </a:r>
          </a:p>
          <a:p>
            <a:pPr lvl="2"/>
            <a:endParaRPr lang="en-GB" dirty="0">
              <a:solidFill>
                <a:schemeClr val="tx1"/>
              </a:solidFill>
            </a:endParaRPr>
          </a:p>
        </p:txBody>
      </p:sp>
      <p:pic>
        <p:nvPicPr>
          <p:cNvPr id="4" name="Picture 3"/>
          <p:cNvPicPr>
            <a:picLocks noChangeAspect="1"/>
          </p:cNvPicPr>
          <p:nvPr/>
        </p:nvPicPr>
        <p:blipFill>
          <a:blip r:embed="rId2"/>
          <a:stretch>
            <a:fillRect/>
          </a:stretch>
        </p:blipFill>
        <p:spPr>
          <a:xfrm>
            <a:off x="838200" y="1858282"/>
            <a:ext cx="6195180" cy="1608364"/>
          </a:xfrm>
          <a:prstGeom prst="rect">
            <a:avLst/>
          </a:prstGeom>
        </p:spPr>
      </p:pic>
      <p:pic>
        <p:nvPicPr>
          <p:cNvPr id="6" name="Picture 5"/>
          <p:cNvPicPr>
            <a:picLocks noChangeAspect="1"/>
          </p:cNvPicPr>
          <p:nvPr/>
        </p:nvPicPr>
        <p:blipFill>
          <a:blip r:embed="rId3"/>
          <a:stretch>
            <a:fillRect/>
          </a:stretch>
        </p:blipFill>
        <p:spPr>
          <a:xfrm>
            <a:off x="838200" y="4033951"/>
            <a:ext cx="5257168" cy="1868827"/>
          </a:xfrm>
          <a:prstGeom prst="rect">
            <a:avLst/>
          </a:prstGeom>
        </p:spPr>
      </p:pic>
    </p:spTree>
    <p:extLst>
      <p:ext uri="{BB962C8B-B14F-4D97-AF65-F5344CB8AC3E}">
        <p14:creationId xmlns:p14="http://schemas.microsoft.com/office/powerpoint/2010/main" val="414588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98871"/>
            <a:ext cx="10515600" cy="1325563"/>
          </a:xfrm>
        </p:spPr>
        <p:txBody>
          <a:bodyPr/>
          <a:lstStyle/>
          <a:p>
            <a:r>
              <a:rPr lang="en-US" b="1" dirty="0" smtClean="0"/>
              <a:t>Agenda</a:t>
            </a:r>
            <a:endParaRPr lang="en-US" b="1" dirty="0"/>
          </a:p>
        </p:txBody>
      </p:sp>
      <p:sp>
        <p:nvSpPr>
          <p:cNvPr id="4" name="Content Placeholder 3"/>
          <p:cNvSpPr>
            <a:spLocks noGrp="1"/>
          </p:cNvSpPr>
          <p:nvPr>
            <p:ph idx="1"/>
          </p:nvPr>
        </p:nvSpPr>
        <p:spPr>
          <a:xfrm>
            <a:off x="838200" y="1485900"/>
            <a:ext cx="10515600" cy="4930666"/>
          </a:xfrm>
        </p:spPr>
        <p:txBody>
          <a:bodyPr>
            <a:normAutofit fontScale="70000" lnSpcReduction="20000"/>
          </a:bodyPr>
          <a:lstStyle/>
          <a:p>
            <a:pPr marL="342900" indent="-342900">
              <a:buFont typeface="Arial" panose="020B0604020202020204" pitchFamily="34" charset="0"/>
              <a:buChar char="•"/>
            </a:pPr>
            <a:r>
              <a:rPr lang="en-US" dirty="0"/>
              <a:t>Introduction </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Literature </a:t>
            </a:r>
            <a:r>
              <a:rPr lang="en-US" dirty="0" smtClean="0"/>
              <a:t>Survey</a:t>
            </a:r>
          </a:p>
          <a:p>
            <a:pPr marL="342900" indent="-342900">
              <a:buFont typeface="Arial" panose="020B0604020202020204" pitchFamily="34" charset="0"/>
              <a:buChar char="•"/>
            </a:pPr>
            <a:r>
              <a:rPr lang="en-US" dirty="0" smtClean="0"/>
              <a:t>Existing System</a:t>
            </a:r>
            <a:endParaRPr lang="en-US" dirty="0"/>
          </a:p>
          <a:p>
            <a:pPr marL="342900" indent="-342900">
              <a:buFont typeface="Arial" panose="020B0604020202020204" pitchFamily="34" charset="0"/>
              <a:buChar char="•"/>
            </a:pPr>
            <a:r>
              <a:rPr lang="en-US" dirty="0" smtClean="0"/>
              <a:t>Proposed </a:t>
            </a:r>
            <a:r>
              <a:rPr lang="en-US" dirty="0"/>
              <a:t>System </a:t>
            </a:r>
          </a:p>
          <a:p>
            <a:pPr marL="342900" indent="-342900">
              <a:buFont typeface="Arial" panose="020B0604020202020204" pitchFamily="34" charset="0"/>
              <a:buChar char="•"/>
            </a:pPr>
            <a:r>
              <a:rPr lang="en-US" dirty="0"/>
              <a:t>Architecture </a:t>
            </a:r>
          </a:p>
          <a:p>
            <a:pPr marL="342900" indent="-342900">
              <a:buFont typeface="Arial" panose="020B0604020202020204" pitchFamily="34" charset="0"/>
              <a:buChar char="•"/>
            </a:pPr>
            <a:r>
              <a:rPr lang="en-US" dirty="0"/>
              <a:t>Dataflow Diagram</a:t>
            </a:r>
          </a:p>
          <a:p>
            <a:pPr marL="342900" indent="-342900">
              <a:buFont typeface="Arial" panose="020B0604020202020204" pitchFamily="34" charset="0"/>
              <a:buChar char="•"/>
            </a:pPr>
            <a:r>
              <a:rPr lang="en-US" dirty="0"/>
              <a:t>Module </a:t>
            </a:r>
            <a:r>
              <a:rPr lang="en-US" dirty="0" smtClean="0"/>
              <a:t>Descriptions</a:t>
            </a:r>
          </a:p>
          <a:p>
            <a:pPr marL="342900" indent="-342900">
              <a:buFont typeface="Arial" panose="020B0604020202020204" pitchFamily="34" charset="0"/>
              <a:buChar char="•"/>
            </a:pPr>
            <a:r>
              <a:rPr lang="en-US" dirty="0" smtClean="0"/>
              <a:t>Implementation </a:t>
            </a:r>
            <a:r>
              <a:rPr lang="en-US" dirty="0"/>
              <a:t>Details</a:t>
            </a:r>
          </a:p>
          <a:p>
            <a:pPr marL="342900" indent="-342900">
              <a:buFont typeface="Arial" panose="020B0604020202020204" pitchFamily="34" charset="0"/>
              <a:buChar char="•"/>
            </a:pPr>
            <a:r>
              <a:rPr lang="en-US" dirty="0"/>
              <a:t>Testing</a:t>
            </a:r>
          </a:p>
          <a:p>
            <a:pPr marL="342900" indent="-342900">
              <a:buFont typeface="Arial" panose="020B0604020202020204" pitchFamily="34" charset="0"/>
              <a:buChar char="•"/>
            </a:pPr>
            <a:r>
              <a:rPr lang="en-US" dirty="0"/>
              <a:t>Snapshots</a:t>
            </a:r>
          </a:p>
          <a:p>
            <a:pPr marL="342900" indent="-342900">
              <a:buFont typeface="Arial" panose="020B0604020202020204" pitchFamily="34" charset="0"/>
              <a:buChar char="•"/>
            </a:pPr>
            <a:r>
              <a:rPr lang="en-US" dirty="0"/>
              <a:t>Applications</a:t>
            </a:r>
          </a:p>
          <a:p>
            <a:pPr marL="342900" indent="-342900">
              <a:buFont typeface="Arial" panose="020B0604020202020204" pitchFamily="34" charset="0"/>
              <a:buChar char="•"/>
            </a:pPr>
            <a:r>
              <a:rPr lang="en-US" dirty="0"/>
              <a:t>Conclusion </a:t>
            </a:r>
            <a:endParaRPr lang="en-US" dirty="0" smtClean="0"/>
          </a:p>
          <a:p>
            <a:pPr marL="342900" indent="-342900">
              <a:buFont typeface="Arial" panose="020B0604020202020204" pitchFamily="34" charset="0"/>
              <a:buChar char="•"/>
            </a:pPr>
            <a:r>
              <a:rPr lang="en-US" dirty="0" smtClean="0"/>
              <a:t>Limitations</a:t>
            </a:r>
            <a:endParaRPr lang="en-US" dirty="0"/>
          </a:p>
          <a:p>
            <a:pPr marL="342900" indent="-342900">
              <a:buFont typeface="Arial" panose="020B0604020202020204" pitchFamily="34" charset="0"/>
              <a:buChar char="•"/>
            </a:pPr>
            <a:r>
              <a:rPr lang="en-US" dirty="0"/>
              <a:t>Future enhancement</a:t>
            </a:r>
          </a:p>
          <a:p>
            <a:pPr marL="342900" indent="-342900">
              <a:buFont typeface="Arial" panose="020B0604020202020204" pitchFamily="34" charset="0"/>
              <a:buChar char="•"/>
            </a:pPr>
            <a:r>
              <a:rPr lang="en-US" dirty="0"/>
              <a:t>References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txBox="1">
            <a:spLocks/>
          </p:cNvSpPr>
          <p:nvPr/>
        </p:nvSpPr>
        <p:spPr>
          <a:xfrm>
            <a:off x="838200" y="1858282"/>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just">
              <a:buFont typeface="Arial" panose="020B0604020202020204" pitchFamily="34" charset="0"/>
              <a:buNone/>
            </a:pPr>
            <a:endParaRPr lang="en-GB" dirty="0" smtClean="0">
              <a:solidFill>
                <a:srgbClr val="DE5916"/>
              </a:solidFill>
            </a:endParaRPr>
          </a:p>
        </p:txBody>
      </p:sp>
      <p:pic>
        <p:nvPicPr>
          <p:cNvPr id="5" name="Picture 4"/>
          <p:cNvPicPr>
            <a:picLocks noChangeAspect="1"/>
          </p:cNvPicPr>
          <p:nvPr/>
        </p:nvPicPr>
        <p:blipFill>
          <a:blip r:embed="rId2"/>
          <a:stretch>
            <a:fillRect/>
          </a:stretch>
        </p:blipFill>
        <p:spPr>
          <a:xfrm>
            <a:off x="404590" y="1890940"/>
            <a:ext cx="11401372" cy="2212409"/>
          </a:xfrm>
          <a:prstGeom prst="rect">
            <a:avLst/>
          </a:prstGeom>
        </p:spPr>
      </p:pic>
      <p:pic>
        <p:nvPicPr>
          <p:cNvPr id="6" name="Picture 5"/>
          <p:cNvPicPr>
            <a:picLocks noChangeAspect="1"/>
          </p:cNvPicPr>
          <p:nvPr/>
        </p:nvPicPr>
        <p:blipFill>
          <a:blip r:embed="rId3"/>
          <a:stretch>
            <a:fillRect/>
          </a:stretch>
        </p:blipFill>
        <p:spPr>
          <a:xfrm>
            <a:off x="6453461" y="4270943"/>
            <a:ext cx="5352501" cy="1819614"/>
          </a:xfrm>
          <a:prstGeom prst="rect">
            <a:avLst/>
          </a:prstGeom>
        </p:spPr>
      </p:pic>
      <p:sp>
        <p:nvSpPr>
          <p:cNvPr id="7" name="Content Placeholder 2"/>
          <p:cNvSpPr txBox="1">
            <a:spLocks/>
          </p:cNvSpPr>
          <p:nvPr/>
        </p:nvSpPr>
        <p:spPr>
          <a:xfrm>
            <a:off x="404590" y="4303600"/>
            <a:ext cx="5473696" cy="19386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lvl="2"/>
            <a:r>
              <a:rPr lang="en-GB" dirty="0" smtClean="0">
                <a:solidFill>
                  <a:schemeClr val="tx1"/>
                </a:solidFill>
              </a:rPr>
              <a:t>Softmax Function takes into account the matrices obtained during learning to obtain a value for each label</a:t>
            </a:r>
          </a:p>
          <a:p>
            <a:pPr lvl="2"/>
            <a:r>
              <a:rPr lang="en-GB" dirty="0" smtClean="0">
                <a:solidFill>
                  <a:schemeClr val="tx1"/>
                </a:solidFill>
              </a:rPr>
              <a:t>These values are normalised to the scale of (0 , 1) to come up with most significant label</a:t>
            </a:r>
            <a:endParaRPr lang="en-GB" dirty="0">
              <a:solidFill>
                <a:schemeClr val="tx1"/>
              </a:solidFill>
            </a:endParaRPr>
          </a:p>
        </p:txBody>
      </p:sp>
    </p:spTree>
    <p:extLst>
      <p:ext uri="{BB962C8B-B14F-4D97-AF65-F5344CB8AC3E}">
        <p14:creationId xmlns:p14="http://schemas.microsoft.com/office/powerpoint/2010/main" val="29160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6" name="Content Placeholder 2"/>
          <p:cNvSpPr txBox="1">
            <a:spLocks/>
          </p:cNvSpPr>
          <p:nvPr/>
        </p:nvSpPr>
        <p:spPr>
          <a:xfrm>
            <a:off x="838200" y="1809297"/>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a:lstStyle>
          <a:p>
            <a:pPr marL="458788" lvl="2" indent="0" algn="ctr">
              <a:buFont typeface="Arial" panose="020B0604020202020204" pitchFamily="34" charset="0"/>
              <a:buNone/>
            </a:pPr>
            <a:r>
              <a:rPr lang="en-US" b="1" dirty="0" smtClean="0">
                <a:solidFill>
                  <a:srgbClr val="E0601A"/>
                </a:solidFill>
              </a:rPr>
              <a:t>ABBREVIATION AND UNIT ANALYSIS</a:t>
            </a:r>
            <a:endParaRPr lang="en-US" b="1" dirty="0">
              <a:solidFill>
                <a:schemeClr val="tx1">
                  <a:lumMod val="75000"/>
                  <a:lumOff val="25000"/>
                </a:schemeClr>
              </a:solidFill>
            </a:endParaRPr>
          </a:p>
          <a:p>
            <a:pPr marL="458788" lvl="2" indent="0">
              <a:buFont typeface="Arial" panose="020B0604020202020204" pitchFamily="34" charset="0"/>
              <a:buNone/>
            </a:pPr>
            <a:endParaRPr lang="en-US" b="1" dirty="0" smtClean="0">
              <a:solidFill>
                <a:schemeClr val="tx1">
                  <a:lumMod val="75000"/>
                  <a:lumOff val="25000"/>
                </a:schemeClr>
              </a:solidFill>
            </a:endParaRPr>
          </a:p>
          <a:p>
            <a:pPr lvl="2" algn="just"/>
            <a:r>
              <a:rPr lang="en-US" b="1" dirty="0" smtClean="0">
                <a:solidFill>
                  <a:schemeClr val="tx1">
                    <a:lumMod val="75000"/>
                    <a:lumOff val="25000"/>
                  </a:schemeClr>
                </a:solidFill>
              </a:rPr>
              <a:t>ABBREVIATION : </a:t>
            </a:r>
            <a:r>
              <a:rPr lang="en-US" dirty="0" smtClean="0">
                <a:solidFill>
                  <a:schemeClr val="tx1">
                    <a:lumMod val="75000"/>
                    <a:lumOff val="25000"/>
                  </a:schemeClr>
                </a:solidFill>
              </a:rPr>
              <a:t>A simple regular expression combination </a:t>
            </a:r>
            <a:r>
              <a:rPr lang="en-US" b="1" dirty="0" smtClean="0">
                <a:solidFill>
                  <a:srgbClr val="00B050"/>
                </a:solidFill>
              </a:rPr>
              <a:t>\s</a:t>
            </a:r>
            <a:r>
              <a:rPr lang="en-US" b="1" dirty="0">
                <a:solidFill>
                  <a:srgbClr val="00B050"/>
                </a:solidFill>
              </a:rPr>
              <a:t>(?:(?&lt;=\.|\s)[A-</a:t>
            </a:r>
            <a:r>
              <a:rPr lang="en-US" b="1" dirty="0" err="1">
                <a:solidFill>
                  <a:srgbClr val="00B050"/>
                </a:solidFill>
              </a:rPr>
              <a:t>Za</a:t>
            </a:r>
            <a:r>
              <a:rPr lang="en-US" b="1" dirty="0">
                <a:solidFill>
                  <a:srgbClr val="00B050"/>
                </a:solidFill>
              </a:rPr>
              <a:t>-z]\.)+\</a:t>
            </a:r>
            <a:r>
              <a:rPr lang="en-US" b="1" dirty="0" smtClean="0">
                <a:solidFill>
                  <a:srgbClr val="00B050"/>
                </a:solidFill>
              </a:rPr>
              <a:t>s </a:t>
            </a:r>
            <a:r>
              <a:rPr lang="en-US" dirty="0" smtClean="0">
                <a:solidFill>
                  <a:schemeClr val="tx1"/>
                </a:solidFill>
              </a:rPr>
              <a:t>(Just one shown here) identifies the abbreviation throughout the corpus.</a:t>
            </a:r>
          </a:p>
          <a:p>
            <a:pPr lvl="2" algn="just"/>
            <a:r>
              <a:rPr lang="en-US" dirty="0" smtClean="0">
                <a:solidFill>
                  <a:schemeClr val="tx1"/>
                </a:solidFill>
              </a:rPr>
              <a:t>These abbreviation are corrected in a manual mode. If the manual mode has already been applied. We cache the abbreviations as binary python files to do automatic correction for the next load cycle.</a:t>
            </a:r>
          </a:p>
          <a:p>
            <a:pPr lvl="2" algn="just"/>
            <a:endParaRPr lang="en-US" dirty="0" smtClean="0">
              <a:solidFill>
                <a:srgbClr val="00B050"/>
              </a:solidFill>
            </a:endParaRPr>
          </a:p>
          <a:p>
            <a:pPr lvl="2" algn="just"/>
            <a:r>
              <a:rPr lang="en-US" b="1" dirty="0" smtClean="0">
                <a:solidFill>
                  <a:schemeClr val="tx1">
                    <a:lumMod val="75000"/>
                    <a:lumOff val="25000"/>
                  </a:schemeClr>
                </a:solidFill>
              </a:rPr>
              <a:t>UNIT ANALYSIS : </a:t>
            </a:r>
          </a:p>
          <a:p>
            <a:pPr marL="458788" lvl="2" indent="0" algn="just">
              <a:buFont typeface="Arial" panose="020B0604020202020204" pitchFamily="34" charset="0"/>
              <a:buNone/>
            </a:pPr>
            <a:endParaRPr lang="en-GB" dirty="0">
              <a:solidFill>
                <a:srgbClr val="E0601A"/>
              </a:solidFill>
            </a:endParaRPr>
          </a:p>
        </p:txBody>
      </p:sp>
      <p:sp>
        <p:nvSpPr>
          <p:cNvPr id="7" name="16-Point Star 6"/>
          <p:cNvSpPr/>
          <p:nvPr/>
        </p:nvSpPr>
        <p:spPr>
          <a:xfrm>
            <a:off x="6096000" y="5421086"/>
            <a:ext cx="930729" cy="858158"/>
          </a:xfrm>
          <a:prstGeom prst="star16">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10</a:t>
            </a:r>
            <a:endParaRPr lang="en-US" b="1" dirty="0">
              <a:solidFill>
                <a:schemeClr val="tx1"/>
              </a:solidFill>
            </a:endParaRPr>
          </a:p>
        </p:txBody>
      </p:sp>
      <p:sp>
        <p:nvSpPr>
          <p:cNvPr id="8" name="Flowchart: Connector 7"/>
          <p:cNvSpPr/>
          <p:nvPr/>
        </p:nvSpPr>
        <p:spPr>
          <a:xfrm>
            <a:off x="2163537" y="5654222"/>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773137" y="565070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382737" y="5650706"/>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rgbClr val="00B050"/>
              </a:solidFill>
            </a:endParaRPr>
          </a:p>
        </p:txBody>
      </p:sp>
      <p:sp>
        <p:nvSpPr>
          <p:cNvPr id="11" name="Flowchart: Connector 10"/>
          <p:cNvSpPr/>
          <p:nvPr/>
        </p:nvSpPr>
        <p:spPr>
          <a:xfrm>
            <a:off x="3992337" y="565070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4601937" y="5650704"/>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260523"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7449911" y="5650703"/>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8059511" y="5647188"/>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8669111" y="5647187"/>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9278711" y="5647186"/>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9888311" y="5647185"/>
            <a:ext cx="408214" cy="424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10546897" y="5647184"/>
            <a:ext cx="408214" cy="424543"/>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1" name="Elbow Connector 20"/>
          <p:cNvCxnSpPr>
            <a:endCxn id="10" idx="4"/>
          </p:cNvCxnSpPr>
          <p:nvPr/>
        </p:nvCxnSpPr>
        <p:spPr>
          <a:xfrm rot="10800000">
            <a:off x="3586845" y="6075249"/>
            <a:ext cx="2948667" cy="258710"/>
          </a:xfrm>
          <a:prstGeom prst="bent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755573" y="6399379"/>
            <a:ext cx="2509156" cy="3044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Immediate Neighbor</a:t>
            </a:r>
            <a:endParaRPr lang="en-US" b="1" dirty="0"/>
          </a:p>
        </p:txBody>
      </p:sp>
      <p:sp>
        <p:nvSpPr>
          <p:cNvPr id="36" name="Rounded Rectangle 35"/>
          <p:cNvSpPr/>
          <p:nvPr/>
        </p:nvSpPr>
        <p:spPr>
          <a:xfrm>
            <a:off x="5840868" y="4985359"/>
            <a:ext cx="1389288" cy="37030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NUMERAL</a:t>
            </a:r>
            <a:endParaRPr lang="en-US" b="1" dirty="0"/>
          </a:p>
        </p:txBody>
      </p:sp>
      <p:sp>
        <p:nvSpPr>
          <p:cNvPr id="37" name="Rounded Rectangle 36"/>
          <p:cNvSpPr/>
          <p:nvPr/>
        </p:nvSpPr>
        <p:spPr>
          <a:xfrm>
            <a:off x="10221686" y="4996711"/>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
        <p:nvSpPr>
          <p:cNvPr id="38" name="Rounded Rectangle 37"/>
          <p:cNvSpPr/>
          <p:nvPr/>
        </p:nvSpPr>
        <p:spPr>
          <a:xfrm>
            <a:off x="3118759" y="5008063"/>
            <a:ext cx="936170" cy="3476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NOUN</a:t>
            </a:r>
            <a:endParaRPr lang="en-US" b="1" dirty="0"/>
          </a:p>
        </p:txBody>
      </p:sp>
    </p:spTree>
    <p:extLst>
      <p:ext uri="{BB962C8B-B14F-4D97-AF65-F5344CB8AC3E}">
        <p14:creationId xmlns:p14="http://schemas.microsoft.com/office/powerpoint/2010/main" val="4128051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a:xfrm>
            <a:off x="838200" y="1825625"/>
            <a:ext cx="10297438" cy="3848665"/>
          </a:xfrm>
        </p:spPr>
        <p:txBody>
          <a:bodyPr>
            <a:noAutofit/>
          </a:bodyPr>
          <a:lstStyle/>
          <a:p>
            <a:pPr marL="342900" indent="-342900">
              <a:lnSpc>
                <a:spcPct val="110000"/>
              </a:lnSpc>
              <a:buFont typeface="Wingdings" panose="05000000000000000000" pitchFamily="2" charset="2"/>
              <a:buChar char="q"/>
            </a:pPr>
            <a:r>
              <a:rPr lang="en-US" sz="1800" b="0" dirty="0"/>
              <a:t>Detection of eyes and its </a:t>
            </a:r>
            <a:r>
              <a:rPr lang="en-US" sz="1800" b="0" dirty="0" smtClean="0"/>
              <a:t>condition</a:t>
            </a:r>
          </a:p>
          <a:p>
            <a:pPr marL="342900" indent="-342900" algn="just">
              <a:lnSpc>
                <a:spcPct val="110000"/>
              </a:lnSpc>
              <a:buFont typeface="Wingdings" panose="05000000000000000000" pitchFamily="2" charset="2"/>
              <a:buChar char="Ø"/>
            </a:pPr>
            <a:r>
              <a:rPr lang="en-US" sz="1800" b="0" dirty="0"/>
              <a:t>Important factor which helps detect driver fatigue is the state of eyes, i.e. whether they are open or closed. We are locating the position of the eye in the frame taken from the drivers </a:t>
            </a:r>
            <a:r>
              <a:rPr lang="en-US" sz="1800" b="0" dirty="0" smtClean="0"/>
              <a:t>face. </a:t>
            </a:r>
            <a:r>
              <a:rPr lang="en-US" sz="1800" b="0" dirty="0"/>
              <a:t>In the state of fatigue, eyelid muscles subconsciously attempt to accelerate the process of going to </a:t>
            </a:r>
            <a:r>
              <a:rPr lang="en-US" sz="1800" b="0" dirty="0" smtClean="0"/>
              <a:t>sleep.</a:t>
            </a:r>
          </a:p>
          <a:p>
            <a:pPr marL="342900" indent="-342900" algn="just">
              <a:lnSpc>
                <a:spcPct val="110000"/>
              </a:lnSpc>
              <a:buFont typeface="Wingdings" panose="05000000000000000000" pitchFamily="2" charset="2"/>
              <a:buChar char="Ø"/>
            </a:pPr>
            <a:endParaRPr lang="en-US" sz="1800" b="0" dirty="0" smtClean="0"/>
          </a:p>
          <a:p>
            <a:pPr marL="342900" indent="-342900" algn="just">
              <a:lnSpc>
                <a:spcPct val="110000"/>
              </a:lnSpc>
              <a:buFont typeface="Wingdings" panose="05000000000000000000" pitchFamily="2" charset="2"/>
              <a:buChar char="Ø"/>
            </a:pPr>
            <a:r>
              <a:rPr lang="en-US" sz="1800" b="0" dirty="0" smtClean="0"/>
              <a:t>Using </a:t>
            </a:r>
            <a:r>
              <a:rPr lang="en-US" sz="1800" b="0" dirty="0"/>
              <a:t>this property, determining whether eyes are open or closed is done by relying on the difference of brightness intensity of the pupil in the </a:t>
            </a:r>
            <a:r>
              <a:rPr lang="en-US" sz="1800" b="0" dirty="0" smtClean="0"/>
              <a:t>image. Here, in </a:t>
            </a:r>
            <a:r>
              <a:rPr lang="en-US" sz="1800" b="0" dirty="0"/>
              <a:t>this part</a:t>
            </a:r>
          </a:p>
          <a:p>
            <a:pPr marL="507683" lvl="1" algn="just">
              <a:lnSpc>
                <a:spcPct val="110000"/>
              </a:lnSpc>
            </a:pPr>
            <a:r>
              <a:rPr lang="en-US" sz="1800" b="0" dirty="0">
                <a:solidFill>
                  <a:schemeClr val="tx1">
                    <a:lumMod val="75000"/>
                    <a:lumOff val="25000"/>
                  </a:schemeClr>
                </a:solidFill>
              </a:rPr>
              <a:t>1</a:t>
            </a:r>
            <a:r>
              <a:rPr lang="en-US" sz="1800" b="0" dirty="0" smtClean="0">
                <a:solidFill>
                  <a:schemeClr val="tx1">
                    <a:lumMod val="75000"/>
                    <a:lumOff val="25000"/>
                  </a:schemeClr>
                </a:solidFill>
              </a:rPr>
              <a:t>. Eyes </a:t>
            </a:r>
            <a:r>
              <a:rPr lang="en-US" sz="1800" b="0" dirty="0">
                <a:solidFill>
                  <a:schemeClr val="tx1">
                    <a:lumMod val="75000"/>
                    <a:lumOff val="25000"/>
                  </a:schemeClr>
                </a:solidFill>
              </a:rPr>
              <a:t>are detected.</a:t>
            </a:r>
          </a:p>
          <a:p>
            <a:pPr marL="507683" lvl="1" algn="just">
              <a:lnSpc>
                <a:spcPct val="110000"/>
              </a:lnSpc>
            </a:pPr>
            <a:r>
              <a:rPr lang="en-US" sz="1800" b="0" dirty="0">
                <a:solidFill>
                  <a:schemeClr val="tx1">
                    <a:lumMod val="75000"/>
                    <a:lumOff val="25000"/>
                  </a:schemeClr>
                </a:solidFill>
              </a:rPr>
              <a:t>2</a:t>
            </a:r>
            <a:r>
              <a:rPr lang="en-US" sz="1800" b="0" dirty="0" smtClean="0">
                <a:solidFill>
                  <a:schemeClr val="tx1">
                    <a:lumMod val="75000"/>
                    <a:lumOff val="25000"/>
                  </a:schemeClr>
                </a:solidFill>
              </a:rPr>
              <a:t>. Eyes </a:t>
            </a:r>
            <a:r>
              <a:rPr lang="en-US" sz="1800" b="0" dirty="0">
                <a:solidFill>
                  <a:schemeClr val="tx1">
                    <a:lumMod val="75000"/>
                    <a:lumOff val="25000"/>
                  </a:schemeClr>
                </a:solidFill>
              </a:rPr>
              <a:t>are segmented from the </a:t>
            </a:r>
            <a:r>
              <a:rPr lang="en-US" sz="1800" b="0" dirty="0" smtClean="0">
                <a:solidFill>
                  <a:schemeClr val="tx1">
                    <a:lumMod val="75000"/>
                    <a:lumOff val="25000"/>
                  </a:schemeClr>
                </a:solidFill>
              </a:rPr>
              <a:t>face</a:t>
            </a:r>
          </a:p>
          <a:p>
            <a:pPr marL="507683" lvl="1" algn="just">
              <a:lnSpc>
                <a:spcPct val="110000"/>
              </a:lnSpc>
            </a:pPr>
            <a:r>
              <a:rPr lang="en-US" sz="1800" b="0" dirty="0" smtClean="0">
                <a:solidFill>
                  <a:schemeClr val="tx1">
                    <a:lumMod val="75000"/>
                    <a:lumOff val="25000"/>
                  </a:schemeClr>
                </a:solidFill>
              </a:rPr>
              <a:t>3. Edge detection is done to detect the edges of the eyes</a:t>
            </a:r>
            <a:endParaRPr lang="en-US" sz="1800" b="0" dirty="0">
              <a:solidFill>
                <a:schemeClr val="tx1">
                  <a:lumMod val="75000"/>
                  <a:lumOff val="25000"/>
                </a:schemeClr>
              </a:solidFill>
            </a:endParaRPr>
          </a:p>
          <a:p>
            <a:pPr lvl="1" algn="just">
              <a:lnSpc>
                <a:spcPct val="110000"/>
              </a:lnSpc>
            </a:pPr>
            <a:r>
              <a:rPr lang="en-US" sz="1800" dirty="0">
                <a:solidFill>
                  <a:schemeClr val="tx1">
                    <a:lumMod val="75000"/>
                    <a:lumOff val="25000"/>
                  </a:schemeClr>
                </a:solidFill>
              </a:rPr>
              <a:t/>
            </a:r>
            <a:br>
              <a:rPr lang="en-US" sz="1800" dirty="0">
                <a:solidFill>
                  <a:schemeClr val="tx1">
                    <a:lumMod val="75000"/>
                    <a:lumOff val="25000"/>
                  </a:schemeClr>
                </a:solidFill>
              </a:rPr>
            </a:b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298851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02" y="78046"/>
            <a:ext cx="10515600" cy="1325563"/>
          </a:xfrm>
        </p:spPr>
        <p:txBody>
          <a:bodyPr/>
          <a:lstStyle/>
          <a:p>
            <a:r>
              <a:rPr lang="en-US" dirty="0" smtClean="0"/>
              <a:t>Testing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5021453"/>
              </p:ext>
            </p:extLst>
          </p:nvPr>
        </p:nvGraphicFramePr>
        <p:xfrm>
          <a:off x="1237042" y="1177458"/>
          <a:ext cx="9760809" cy="4829205"/>
        </p:xfrm>
        <a:graphic>
          <a:graphicData uri="http://schemas.openxmlformats.org/drawingml/2006/table">
            <a:tbl>
              <a:tblPr firstRow="1" firstCol="1" bandRow="1">
                <a:tableStyleId>{D113A9D2-9D6B-4929-AA2D-F23B5EE8CBE7}</a:tableStyleId>
              </a:tblPr>
              <a:tblGrid>
                <a:gridCol w="1458170"/>
                <a:gridCol w="1589326"/>
                <a:gridCol w="1755754"/>
                <a:gridCol w="1760165"/>
                <a:gridCol w="1734814"/>
                <a:gridCol w="1462580"/>
              </a:tblGrid>
              <a:tr h="329193">
                <a:tc>
                  <a:txBody>
                    <a:bodyPr/>
                    <a:lstStyle/>
                    <a:p>
                      <a:pPr marL="0" marR="0" algn="ctr">
                        <a:lnSpc>
                          <a:spcPct val="150000"/>
                        </a:lnSpc>
                        <a:spcBef>
                          <a:spcPts val="0"/>
                        </a:spcBef>
                        <a:spcAft>
                          <a:spcPts val="0"/>
                        </a:spcAft>
                      </a:pPr>
                      <a:r>
                        <a:rPr lang="en-US" sz="1400" b="0" dirty="0" smtClean="0">
                          <a:effectLst/>
                        </a:rPr>
                        <a:t>Test case ID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Test Case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    Input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Expected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Obtained Output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     Result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TID1</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Scraping Test</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Website Name</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a:t>
                      </a:r>
                      <a:r>
                        <a:rPr lang="en-US" sz="1400" b="0" baseline="0" dirty="0" smtClean="0">
                          <a:effectLst/>
                        </a:rPr>
                        <a:t> files </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.store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a:effectLst/>
                        </a:rPr>
                        <a:t>Pass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22920">
                <a:tc>
                  <a:txBody>
                    <a:bodyPr/>
                    <a:lstStyle/>
                    <a:p>
                      <a:pPr marL="0" marR="0" algn="ctr">
                        <a:lnSpc>
                          <a:spcPct val="150000"/>
                        </a:lnSpc>
                        <a:spcBef>
                          <a:spcPts val="0"/>
                        </a:spcBef>
                        <a:spcAft>
                          <a:spcPts val="0"/>
                        </a:spcAft>
                      </a:pPr>
                      <a:r>
                        <a:rPr lang="en-US" sz="1400" b="0" dirty="0">
                          <a:effectLst/>
                        </a:rPr>
                        <a:t>TID2</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Feature Extraction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List</a:t>
                      </a:r>
                      <a:r>
                        <a:rPr lang="en-US" sz="1400" b="0" baseline="0" dirty="0" smtClean="0">
                          <a:effectLst/>
                        </a:rPr>
                        <a:t>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Dictionary of features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a:effectLst/>
                        </a:rPr>
                        <a:t>Pass</a:t>
                      </a:r>
                      <a:endParaRPr lang="en-US" sz="1400" b="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58386">
                <a:tc>
                  <a:txBody>
                    <a:bodyPr/>
                    <a:lstStyle/>
                    <a:p>
                      <a:pPr marL="0" marR="0" algn="ctr">
                        <a:lnSpc>
                          <a:spcPct val="150000"/>
                        </a:lnSpc>
                        <a:spcBef>
                          <a:spcPts val="0"/>
                        </a:spcBef>
                        <a:spcAft>
                          <a:spcPts val="0"/>
                        </a:spcAft>
                      </a:pPr>
                      <a:r>
                        <a:rPr lang="en-US" sz="1400" b="0" dirty="0">
                          <a:effectLst/>
                        </a:rPr>
                        <a:t>TID3</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Abbreviation</a:t>
                      </a:r>
                      <a:r>
                        <a:rPr lang="en-US" sz="1400" b="0" baseline="0" dirty="0" smtClean="0">
                          <a:effectLst/>
                        </a:rPr>
                        <a:t> Detection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Domain</a:t>
                      </a:r>
                      <a:r>
                        <a:rPr lang="en-US" sz="1400" b="0" baseline="0" dirty="0" smtClean="0">
                          <a:effectLst/>
                        </a:rPr>
                        <a:t> Question Files</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All possible abbreviation</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Maximum</a:t>
                      </a:r>
                      <a:r>
                        <a:rPr lang="en-US" sz="1400" b="0" baseline="0" dirty="0" smtClean="0">
                          <a:effectLst/>
                        </a:rPr>
                        <a:t> abbreviation detected</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dirty="0" smtClean="0">
                          <a:effectLst/>
                        </a:rPr>
                        <a:t>Partial</a:t>
                      </a:r>
                      <a:r>
                        <a:rPr lang="en-US" sz="1400" b="0" baseline="0" dirty="0" smtClean="0">
                          <a:effectLst/>
                        </a:rPr>
                        <a:t> Pass</a:t>
                      </a:r>
                      <a:endParaRPr lang="en-US" sz="1400" b="0" dirty="0" smtClean="0">
                        <a:effectLst/>
                      </a:endParaRPr>
                    </a:p>
                    <a:p>
                      <a:pPr marL="0" marR="0" algn="ctr">
                        <a:lnSpc>
                          <a:spcPct val="150000"/>
                        </a:lnSpc>
                        <a:spcBef>
                          <a:spcPts val="0"/>
                        </a:spcBef>
                        <a:spcAft>
                          <a:spcPts val="0"/>
                        </a:spcAft>
                      </a:pP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TID4</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Identification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Question Files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Domain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617498">
                <a:tc>
                  <a:txBody>
                    <a:bodyPr/>
                    <a:lstStyle/>
                    <a:p>
                      <a:pPr marL="0" marR="0" algn="ctr">
                        <a:lnSpc>
                          <a:spcPct val="150000"/>
                        </a:lnSpc>
                        <a:spcBef>
                          <a:spcPts val="0"/>
                        </a:spcBef>
                        <a:spcAft>
                          <a:spcPts val="0"/>
                        </a:spcAft>
                      </a:pPr>
                      <a:r>
                        <a:rPr lang="en-US" sz="1400" b="0" dirty="0" smtClean="0">
                          <a:effectLst/>
                        </a:rPr>
                        <a:t>TID5</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Units</a:t>
                      </a:r>
                      <a:r>
                        <a:rPr lang="en-US" sz="1400" b="0" kern="1200" baseline="0" dirty="0" smtClean="0">
                          <a:effectLst/>
                        </a:rPr>
                        <a:t> Detection</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Domain Question File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All possible </a:t>
                      </a:r>
                    </a:p>
                    <a:p>
                      <a:pPr marL="0" marR="0" algn="ctr">
                        <a:lnSpc>
                          <a:spcPct val="150000"/>
                        </a:lnSpc>
                        <a:spcBef>
                          <a:spcPts val="0"/>
                        </a:spcBef>
                        <a:spcAft>
                          <a:spcPts val="0"/>
                        </a:spcAft>
                      </a:pPr>
                      <a:r>
                        <a:rPr lang="en-US" sz="1400" b="0" kern="1200" dirty="0" smtClean="0">
                          <a:effectLst/>
                        </a:rPr>
                        <a:t>units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Maximum units detected</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r h="617498">
                <a:tc>
                  <a:txBody>
                    <a:bodyPr/>
                    <a:lstStyle/>
                    <a:p>
                      <a:pPr marL="0" marR="0" algn="ctr">
                        <a:lnSpc>
                          <a:spcPct val="150000"/>
                        </a:lnSpc>
                        <a:spcBef>
                          <a:spcPts val="0"/>
                        </a:spcBef>
                        <a:spcAft>
                          <a:spcPts val="0"/>
                        </a:spcAft>
                      </a:pPr>
                      <a:r>
                        <a:rPr lang="en-US" sz="1400" b="0" dirty="0" smtClean="0">
                          <a:effectLst/>
                        </a:rPr>
                        <a:t>TID6</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43513" marR="43513"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400" b="0" kern="1200" dirty="0" smtClean="0">
                          <a:effectLst/>
                        </a:rPr>
                        <a:t>NLP Parse Tree</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Question,</a:t>
                      </a:r>
                      <a:r>
                        <a:rPr lang="en-US" sz="1400" b="0" kern="1200" baseline="0" dirty="0" smtClean="0">
                          <a:effectLst/>
                        </a:rPr>
                        <a:t> Abbr. , Unit, Features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Parse</a:t>
                      </a:r>
                      <a:r>
                        <a:rPr lang="en-US" sz="1400" b="0" kern="1200" baseline="0" dirty="0" smtClean="0">
                          <a:effectLst/>
                        </a:rPr>
                        <a:t> Tree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Correct parse</a:t>
                      </a:r>
                      <a:r>
                        <a:rPr lang="en-US" sz="1400" b="0" kern="1200" baseline="0" dirty="0" smtClean="0">
                          <a:effectLst/>
                        </a:rPr>
                        <a:t> Tree in some cases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c>
                  <a:txBody>
                    <a:bodyPr/>
                    <a:lstStyle/>
                    <a:p>
                      <a:pPr marL="0" marR="0" algn="ctr">
                        <a:lnSpc>
                          <a:spcPct val="150000"/>
                        </a:lnSpc>
                        <a:spcBef>
                          <a:spcPts val="0"/>
                        </a:spcBef>
                        <a:spcAft>
                          <a:spcPts val="0"/>
                        </a:spcAft>
                      </a:pPr>
                      <a:r>
                        <a:rPr lang="en-US" sz="1400" b="0" kern="1200" dirty="0" smtClean="0">
                          <a:effectLst/>
                        </a:rPr>
                        <a:t>Partial</a:t>
                      </a:r>
                      <a:r>
                        <a:rPr lang="en-US" sz="1400" b="0" kern="1200" baseline="0" dirty="0" smtClean="0">
                          <a:effectLst/>
                        </a:rPr>
                        <a:t> 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43513" marR="43513" marT="0" marB="0"/>
                </a:tc>
              </a:tr>
              <a:tr h="568976">
                <a:tc>
                  <a:txBody>
                    <a:bodyPr/>
                    <a:lstStyle/>
                    <a:p>
                      <a:pPr marL="0" marR="0" algn="ctr">
                        <a:lnSpc>
                          <a:spcPct val="150000"/>
                        </a:lnSpc>
                        <a:spcBef>
                          <a:spcPts val="0"/>
                        </a:spcBef>
                        <a:spcAft>
                          <a:spcPts val="0"/>
                        </a:spcAft>
                      </a:pPr>
                      <a:r>
                        <a:rPr lang="en-US" sz="1400" b="0" dirty="0" smtClean="0">
                          <a:effectLst/>
                        </a:rPr>
                        <a:t>TID7</a:t>
                      </a:r>
                      <a:endParaRPr lang="en-US" sz="14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Unknow</a:t>
                      </a:r>
                      <a:r>
                        <a:rPr lang="en-US" sz="1400" b="0" kern="1200" baseline="0" dirty="0" smtClean="0">
                          <a:effectLst/>
                        </a:rPr>
                        <a:t>n variable evaluation</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Formula</a:t>
                      </a:r>
                      <a:r>
                        <a:rPr lang="en-US" sz="1400" b="0" kern="1200" baseline="0" dirty="0" smtClean="0">
                          <a:effectLst/>
                        </a:rPr>
                        <a:t> and known variables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 of unknown</a:t>
                      </a:r>
                      <a:r>
                        <a:rPr lang="en-US" sz="1400" b="0" kern="1200" baseline="0" dirty="0" smtClean="0">
                          <a:effectLst/>
                        </a:rPr>
                        <a:t>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smtClean="0">
                          <a:effectLst/>
                        </a:rPr>
                        <a:t>Value</a:t>
                      </a:r>
                      <a:r>
                        <a:rPr lang="en-US" sz="1400" b="0" kern="1200" baseline="0" dirty="0" smtClean="0">
                          <a:effectLst/>
                        </a:rPr>
                        <a:t> of unknown variable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b="0" kern="1200" dirty="0">
                          <a:effectLst/>
                        </a:rPr>
                        <a:t>Pass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72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28478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65435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991973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188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US" b="0" dirty="0" smtClean="0"/>
              <a:t>Can be used in integration with personal assistants like Google Now or SIRI</a:t>
            </a:r>
            <a:r>
              <a:rPr lang="en-US" b="0" dirty="0"/>
              <a:t> </a:t>
            </a:r>
            <a:r>
              <a:rPr lang="en-US" b="0" dirty="0" smtClean="0"/>
              <a:t>to solve general purpose questions involving trivial mathematics. </a:t>
            </a:r>
          </a:p>
          <a:p>
            <a:pPr marL="342900" indent="-342900" algn="just">
              <a:buFont typeface="Wingdings" panose="05000000000000000000" pitchFamily="2" charset="2"/>
              <a:buChar char="q"/>
            </a:pPr>
            <a:r>
              <a:rPr lang="en-US" b="0" dirty="0" smtClean="0"/>
              <a:t>Machine Learning and  NLU module can be hooked up to Twitter or Facebook stream to get immediate features and correlation associativity between 2 topics</a:t>
            </a:r>
            <a:endParaRPr lang="en-US" b="0" dirty="0"/>
          </a:p>
        </p:txBody>
      </p:sp>
    </p:spTree>
    <p:extLst>
      <p:ext uri="{BB962C8B-B14F-4D97-AF65-F5344CB8AC3E}">
        <p14:creationId xmlns:p14="http://schemas.microsoft.com/office/powerpoint/2010/main" val="144371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838200" y="1437318"/>
            <a:ext cx="10515600" cy="4351338"/>
          </a:xfrm>
        </p:spPr>
        <p:txBody>
          <a:bodyPr>
            <a:noAutofit/>
          </a:bodyPr>
          <a:lstStyle/>
          <a:p>
            <a:pPr algn="just"/>
            <a:endParaRPr lang="en-US" sz="1800" b="0" dirty="0" smtClean="0"/>
          </a:p>
          <a:p>
            <a:pPr marL="342900" indent="-342900" algn="just">
              <a:lnSpc>
                <a:spcPct val="120000"/>
              </a:lnSpc>
              <a:buFont typeface="Wingdings" panose="05000000000000000000" pitchFamily="2" charset="2"/>
              <a:buChar char="q"/>
            </a:pPr>
            <a:r>
              <a:rPr lang="en-US" sz="1800" b="0" dirty="0"/>
              <a:t>A  </a:t>
            </a:r>
            <a:r>
              <a:rPr lang="en-US" sz="1800" b="0" dirty="0" smtClean="0"/>
              <a:t>auto scraping tool for html pages was developed to save time in data collection.</a:t>
            </a:r>
          </a:p>
          <a:p>
            <a:pPr marL="342900" indent="-342900" algn="just">
              <a:lnSpc>
                <a:spcPct val="120000"/>
              </a:lnSpc>
              <a:buFont typeface="Wingdings" panose="05000000000000000000" pitchFamily="2" charset="2"/>
              <a:buChar char="q"/>
            </a:pPr>
            <a:r>
              <a:rPr lang="en-US" sz="1800" b="0" dirty="0" smtClean="0"/>
              <a:t>Concepts of NumPy arrays and vector tables where used to convert language to roughly equivalent mathematical format for the machine to derive on conclusion.</a:t>
            </a:r>
          </a:p>
          <a:p>
            <a:pPr marL="342900" indent="-342900" algn="just">
              <a:lnSpc>
                <a:spcPct val="120000"/>
              </a:lnSpc>
              <a:buFont typeface="Wingdings" panose="05000000000000000000" pitchFamily="2" charset="2"/>
              <a:buChar char="q"/>
            </a:pPr>
            <a:r>
              <a:rPr lang="en-US" sz="1800" b="0" dirty="0" smtClean="0"/>
              <a:t>Data cleaning techniques where used to find and remove or replace anomalies in data.</a:t>
            </a:r>
          </a:p>
          <a:p>
            <a:pPr marL="342900" indent="-342900" algn="just">
              <a:lnSpc>
                <a:spcPct val="120000"/>
              </a:lnSpc>
              <a:buFont typeface="Wingdings" panose="05000000000000000000" pitchFamily="2" charset="2"/>
              <a:buChar char="q"/>
            </a:pPr>
            <a:r>
              <a:rPr lang="en-US" sz="1800" b="0" dirty="0" smtClean="0"/>
              <a:t>Natural Language module harnessed the features of the data to make correlation with domain specific mathematical model.</a:t>
            </a:r>
          </a:p>
          <a:p>
            <a:pPr marL="342900" indent="-342900" algn="just">
              <a:lnSpc>
                <a:spcPct val="120000"/>
              </a:lnSpc>
              <a:buFont typeface="Wingdings" panose="05000000000000000000" pitchFamily="2" charset="2"/>
              <a:buChar char="q"/>
            </a:pPr>
            <a:r>
              <a:rPr lang="en-US" sz="1800" b="0" dirty="0" smtClean="0"/>
              <a:t>The </a:t>
            </a:r>
            <a:r>
              <a:rPr lang="en-US" sz="1800" b="0" dirty="0"/>
              <a:t>following conclusions were made</a:t>
            </a:r>
            <a:r>
              <a:rPr lang="en-US" sz="1800" b="0" dirty="0" smtClean="0"/>
              <a:t>:</a:t>
            </a:r>
          </a:p>
          <a:p>
            <a:pPr marL="576263" lvl="1" indent="-342900" algn="just">
              <a:lnSpc>
                <a:spcPct val="120000"/>
              </a:lnSpc>
              <a:buFont typeface="+mj-lt"/>
              <a:buAutoNum type="arabicPeriod"/>
            </a:pPr>
            <a:r>
              <a:rPr lang="en-US" sz="1800" dirty="0" smtClean="0">
                <a:solidFill>
                  <a:schemeClr val="tx1"/>
                </a:solidFill>
              </a:rPr>
              <a:t>A strong and pretty accurate model of feature vector was developed for a high accuracy score.</a:t>
            </a:r>
          </a:p>
          <a:p>
            <a:pPr marL="576263" lvl="1" indent="-342900" algn="just">
              <a:lnSpc>
                <a:spcPct val="120000"/>
              </a:lnSpc>
              <a:buFont typeface="+mj-lt"/>
              <a:buAutoNum type="arabicPeriod"/>
            </a:pPr>
            <a:r>
              <a:rPr lang="en-US" sz="1800" b="0" dirty="0" smtClean="0">
                <a:solidFill>
                  <a:schemeClr val="tx1"/>
                </a:solidFill>
              </a:rPr>
              <a:t>The Natural language model requires a huge corpus and strong integration with machine learning</a:t>
            </a:r>
            <a:endParaRPr lang="en-US" sz="1800" b="0" dirty="0">
              <a:solidFill>
                <a:schemeClr val="tx1"/>
              </a:solidFill>
            </a:endParaRPr>
          </a:p>
        </p:txBody>
      </p:sp>
    </p:spTree>
    <p:extLst>
      <p:ext uri="{BB962C8B-B14F-4D97-AF65-F5344CB8AC3E}">
        <p14:creationId xmlns:p14="http://schemas.microsoft.com/office/powerpoint/2010/main" val="3885107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pPr algn="just">
              <a:lnSpc>
                <a:spcPct val="115000"/>
              </a:lnSpc>
            </a:pPr>
            <a:r>
              <a:rPr lang="en-US" dirty="0" smtClean="0">
                <a:solidFill>
                  <a:srgbClr val="C00000"/>
                </a:solidFill>
                <a:ea typeface="Times New Roman"/>
                <a:cs typeface="Arial" pitchFamily="34" charset="0"/>
              </a:rPr>
              <a:t>AIM </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Designing </a:t>
            </a:r>
            <a:r>
              <a:rPr lang="en-US" sz="1900" b="0" dirty="0">
                <a:solidFill>
                  <a:schemeClr val="tx1"/>
                </a:solidFill>
                <a:ea typeface="Times New Roman"/>
                <a:cs typeface="Arial" pitchFamily="34" charset="0"/>
              </a:rPr>
              <a:t>an Aptitude solver- machine that accepts , extracts, understands and solves an arithmetic aptitude </a:t>
            </a:r>
            <a:r>
              <a:rPr lang="en-US" sz="1900" b="0" dirty="0" smtClean="0">
                <a:solidFill>
                  <a:schemeClr val="tx1"/>
                </a:solidFill>
                <a:ea typeface="Times New Roman"/>
                <a:cs typeface="Arial" pitchFamily="34" charset="0"/>
              </a:rPr>
              <a:t>question.</a:t>
            </a:r>
            <a:endParaRPr lang="en-US" sz="1900" b="0" dirty="0">
              <a:solidFill>
                <a:schemeClr val="tx1"/>
              </a:solidFill>
              <a:cs typeface="Arial" pitchFamily="34" charset="0"/>
            </a:endParaRPr>
          </a:p>
          <a:p>
            <a:pPr algn="just">
              <a:lnSpc>
                <a:spcPct val="115000"/>
              </a:lnSpc>
            </a:pPr>
            <a:r>
              <a:rPr lang="en-US" dirty="0" smtClean="0">
                <a:solidFill>
                  <a:srgbClr val="C00000"/>
                </a:solidFill>
                <a:ea typeface="Times New Roman"/>
                <a:cs typeface="Arial" pitchFamily="34" charset="0"/>
              </a:rPr>
              <a:t>OBJECTIVES</a:t>
            </a:r>
            <a:endParaRPr lang="en-US" dirty="0" smtClean="0">
              <a:solidFill>
                <a:schemeClr val="tx1"/>
              </a:solidFill>
              <a:ea typeface="Times New Roman"/>
              <a:cs typeface="Arial" pitchFamily="34" charset="0"/>
            </a:endParaRPr>
          </a:p>
          <a:p>
            <a:pPr marL="285750" indent="-285750" algn="just">
              <a:lnSpc>
                <a:spcPct val="115000"/>
              </a:lnSpc>
              <a:buFont typeface="Arial" charset="0"/>
              <a:buChar char="•"/>
            </a:pPr>
            <a:r>
              <a:rPr lang="en-US" sz="1900" b="0" dirty="0" smtClean="0">
                <a:solidFill>
                  <a:schemeClr val="tx1"/>
                </a:solidFill>
                <a:ea typeface="Times New Roman"/>
                <a:cs typeface="Arial" pitchFamily="34" charset="0"/>
              </a:rPr>
              <a:t>Design system capable of performing computations without external resource (E.g. Google, Yahoo)</a:t>
            </a:r>
            <a:endParaRPr lang="en-US" sz="1900" b="0" dirty="0">
              <a:solidFill>
                <a:schemeClr val="tx1"/>
              </a:solidFill>
              <a:ea typeface="Times New Roman"/>
              <a:cs typeface="Arial" pitchFamily="34" charset="0"/>
            </a:endParaRP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Identify a domain from a clutter to make the machine understand the domain.</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Apply logical techniques to map objects and their properties into a mathematical model to compute the desired result</a:t>
            </a:r>
          </a:p>
          <a:p>
            <a:pPr marL="285750" indent="-285750" algn="just">
              <a:lnSpc>
                <a:spcPct val="115000"/>
              </a:lnSpc>
              <a:buFont typeface="Arial" pitchFamily="34" charset="0"/>
              <a:buChar char="•"/>
            </a:pPr>
            <a:r>
              <a:rPr lang="en-US" sz="1900" b="0" dirty="0" smtClean="0">
                <a:solidFill>
                  <a:schemeClr val="tx1"/>
                </a:solidFill>
                <a:ea typeface="Times New Roman"/>
                <a:cs typeface="Arial" pitchFamily="34" charset="0"/>
              </a:rPr>
              <a:t>Rigorous analysis of the training set to extract as much information.</a:t>
            </a:r>
            <a:endParaRPr lang="en-US" sz="1900" b="0" dirty="0">
              <a:solidFill>
                <a:schemeClr val="tx1"/>
              </a:solidFill>
              <a:cs typeface="Arial" pitchFamily="34" charset="0"/>
            </a:endParaRPr>
          </a:p>
        </p:txBody>
      </p:sp>
    </p:spTree>
    <p:extLst>
      <p:ext uri="{BB962C8B-B14F-4D97-AF65-F5344CB8AC3E}">
        <p14:creationId xmlns:p14="http://schemas.microsoft.com/office/powerpoint/2010/main" val="279612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The model generated by iterative machine learning gives an accuracy of 85–90% only.</a:t>
            </a:r>
          </a:p>
          <a:p>
            <a:pPr marL="342900" indent="-342900" algn="just">
              <a:buFont typeface="Wingdings" panose="05000000000000000000" pitchFamily="2" charset="2"/>
              <a:buChar char="q"/>
            </a:pPr>
            <a:r>
              <a:rPr lang="en-GB" b="0" dirty="0" smtClean="0"/>
              <a:t>Data cleaning techniques have to a long way before highly incorrect grammars can be detected and most importantly rectified. </a:t>
            </a:r>
          </a:p>
          <a:p>
            <a:pPr marL="342900" indent="-342900" algn="just">
              <a:buFont typeface="Wingdings" panose="05000000000000000000" pitchFamily="2" charset="2"/>
              <a:buChar char="q"/>
            </a:pPr>
            <a:r>
              <a:rPr lang="en-GB" b="0" dirty="0" smtClean="0"/>
              <a:t>Mapping of objects from NLU  to a generalised mathematical model is challenging.</a:t>
            </a:r>
          </a:p>
          <a:p>
            <a:pPr marL="342900" indent="-342900" algn="just">
              <a:buFont typeface="Wingdings" panose="05000000000000000000" pitchFamily="2" charset="2"/>
              <a:buChar char="q"/>
            </a:pPr>
            <a:endParaRPr lang="en-GB" b="0" dirty="0"/>
          </a:p>
        </p:txBody>
      </p:sp>
    </p:spTree>
    <p:extLst>
      <p:ext uri="{BB962C8B-B14F-4D97-AF65-F5344CB8AC3E}">
        <p14:creationId xmlns:p14="http://schemas.microsoft.com/office/powerpoint/2010/main" val="1638341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Enhancements</a:t>
            </a:r>
            <a:endParaRPr lang="en-GB"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q"/>
            </a:pPr>
            <a:r>
              <a:rPr lang="en-GB" b="0" dirty="0" smtClean="0"/>
              <a:t>Machine learning can be extended towards NLU to train the system about the objects, their instances for a better accuracy.</a:t>
            </a:r>
          </a:p>
          <a:p>
            <a:pPr marL="342900" indent="-342900" algn="just">
              <a:buFont typeface="Wingdings" panose="05000000000000000000" pitchFamily="2" charset="2"/>
              <a:buChar char="q"/>
            </a:pPr>
            <a:r>
              <a:rPr lang="en-GB" b="0" dirty="0" smtClean="0"/>
              <a:t>The project can be integrated with voice commands to bring high level a sophistication where a machine can actually convert English language to a RELEVANT and GENERALISED mathematical model</a:t>
            </a:r>
          </a:p>
          <a:p>
            <a:pPr marL="342900" indent="-342900" algn="just">
              <a:buFont typeface="Wingdings" panose="05000000000000000000" pitchFamily="2" charset="2"/>
              <a:buChar char="q"/>
            </a:pPr>
            <a:r>
              <a:rPr lang="en-GB" b="0" dirty="0" smtClean="0"/>
              <a:t>Artificially intelligent web hooks can be integrated to expand the project to all domains and make a futuristic intelligent assistant. </a:t>
            </a:r>
          </a:p>
          <a:p>
            <a:pPr algn="just"/>
            <a:endParaRPr lang="en-GB" dirty="0"/>
          </a:p>
        </p:txBody>
      </p:sp>
    </p:spTree>
    <p:extLst>
      <p:ext uri="{BB962C8B-B14F-4D97-AF65-F5344CB8AC3E}">
        <p14:creationId xmlns:p14="http://schemas.microsoft.com/office/powerpoint/2010/main" val="109301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2"/>
          <p:cNvSpPr>
            <a:spLocks noGrp="1"/>
          </p:cNvSpPr>
          <p:nvPr>
            <p:ph idx="1"/>
          </p:nvPr>
        </p:nvSpPr>
        <p:spPr>
          <a:xfrm>
            <a:off x="838200" y="1825625"/>
            <a:ext cx="10515600" cy="4351338"/>
          </a:xfrm>
        </p:spPr>
        <p:txBody>
          <a:bodyPr>
            <a:normAutofit/>
          </a:bodyPr>
          <a:lstStyle/>
          <a:p>
            <a:pPr lvl="2" algn="just"/>
            <a:r>
              <a:rPr lang="en-US" sz="1800" dirty="0">
                <a:solidFill>
                  <a:schemeClr val="tx1"/>
                </a:solidFill>
              </a:rPr>
              <a:t>[1] A Question Answer System for Math Word Problems Christian </a:t>
            </a:r>
            <a:r>
              <a:rPr lang="en-US" sz="1800" dirty="0" err="1">
                <a:solidFill>
                  <a:schemeClr val="tx1"/>
                </a:solidFill>
              </a:rPr>
              <a:t>Liguda</a:t>
            </a:r>
            <a:r>
              <a:rPr lang="en-US" sz="1800" dirty="0">
                <a:solidFill>
                  <a:schemeClr val="tx1"/>
                </a:solidFill>
              </a:rPr>
              <a:t> and </a:t>
            </a:r>
            <a:r>
              <a:rPr lang="en-US" sz="1800" dirty="0" err="1">
                <a:solidFill>
                  <a:schemeClr val="tx1"/>
                </a:solidFill>
              </a:rPr>
              <a:t>Thies</a:t>
            </a:r>
            <a:r>
              <a:rPr lang="en-US" sz="1800" dirty="0">
                <a:solidFill>
                  <a:schemeClr val="tx1"/>
                </a:solidFill>
              </a:rPr>
              <a:t> Pfeiffer Artificial Intelligence Group, Faculty of Technology, Bielefeld University.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2] Natural Language Processing for Solving Simple Word Problems, </a:t>
            </a:r>
            <a:r>
              <a:rPr lang="en-US" sz="1800" dirty="0" err="1">
                <a:solidFill>
                  <a:schemeClr val="tx1"/>
                </a:solidFill>
              </a:rPr>
              <a:t>Sowmya</a:t>
            </a:r>
            <a:r>
              <a:rPr lang="en-US" sz="1800" dirty="0">
                <a:solidFill>
                  <a:schemeClr val="tx1"/>
                </a:solidFill>
              </a:rPr>
              <a:t> S </a:t>
            </a:r>
            <a:r>
              <a:rPr lang="en-US" sz="1800" dirty="0" err="1">
                <a:solidFill>
                  <a:schemeClr val="tx1"/>
                </a:solidFill>
              </a:rPr>
              <a:t>Sundaram</a:t>
            </a:r>
            <a:r>
              <a:rPr lang="en-US" sz="1800" dirty="0">
                <a:solidFill>
                  <a:schemeClr val="tx1"/>
                </a:solidFill>
              </a:rPr>
              <a:t> Indian Institute of Technology, Madras Chennai .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3] A Novel Framework for Math Word Problem Solving, International Journal of Information and Education Technology, Vol. 3, No. 1, February 2013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4] Learning to Solve Arithmetic Word Problems with Verb Categorization, Mohammad </a:t>
            </a:r>
            <a:r>
              <a:rPr lang="en-US" sz="1800" dirty="0" err="1">
                <a:solidFill>
                  <a:schemeClr val="tx1"/>
                </a:solidFill>
              </a:rPr>
              <a:t>Javad</a:t>
            </a:r>
            <a:r>
              <a:rPr lang="en-US" sz="1800" dirty="0">
                <a:solidFill>
                  <a:schemeClr val="tx1"/>
                </a:solidFill>
              </a:rPr>
              <a:t> Hosseini1,Hannaneh Hajishirzi1,Oren </a:t>
            </a:r>
            <a:r>
              <a:rPr lang="en-US" sz="1800" dirty="0" err="1">
                <a:solidFill>
                  <a:schemeClr val="tx1"/>
                </a:solidFill>
              </a:rPr>
              <a:t>Etzioni</a:t>
            </a:r>
            <a:r>
              <a:rPr lang="en-US" sz="1800" dirty="0">
                <a:solidFill>
                  <a:schemeClr val="tx1"/>
                </a:solidFill>
              </a:rPr>
              <a:t>, Nate </a:t>
            </a:r>
            <a:r>
              <a:rPr lang="en-US" sz="1800" dirty="0" err="1">
                <a:solidFill>
                  <a:schemeClr val="tx1"/>
                </a:solidFill>
              </a:rPr>
              <a:t>Kushman</a:t>
            </a:r>
            <a:r>
              <a:rPr lang="en-US" sz="1800" dirty="0">
                <a:solidFill>
                  <a:schemeClr val="tx1"/>
                </a:solidFill>
              </a:rPr>
              <a:t>. University of Washington, Allen Institute for AI, Massachusetts Institute of Technology.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5] Automatically Solving Number Word Problems by Semantic Parsing and Reasoning </a:t>
            </a:r>
            <a:r>
              <a:rPr lang="en-US" sz="1800" dirty="0" err="1">
                <a:solidFill>
                  <a:schemeClr val="tx1"/>
                </a:solidFill>
              </a:rPr>
              <a:t>Shuming</a:t>
            </a:r>
            <a:r>
              <a:rPr lang="en-US" sz="1800" dirty="0">
                <a:solidFill>
                  <a:schemeClr val="tx1"/>
                </a:solidFill>
              </a:rPr>
              <a:t> Shi1, </a:t>
            </a:r>
            <a:r>
              <a:rPr lang="en-US" sz="1800" dirty="0" err="1">
                <a:solidFill>
                  <a:schemeClr val="tx1"/>
                </a:solidFill>
              </a:rPr>
              <a:t>Yuehui</a:t>
            </a:r>
            <a:r>
              <a:rPr lang="en-US" sz="1800" dirty="0">
                <a:solidFill>
                  <a:schemeClr val="tx1"/>
                </a:solidFill>
              </a:rPr>
              <a:t> Wang , Chin-Yew Lin, </a:t>
            </a:r>
            <a:r>
              <a:rPr lang="en-US" sz="1800" dirty="0" err="1">
                <a:solidFill>
                  <a:schemeClr val="tx1"/>
                </a:solidFill>
              </a:rPr>
              <a:t>Xiaojiang</a:t>
            </a:r>
            <a:r>
              <a:rPr lang="en-US" sz="1800" dirty="0">
                <a:solidFill>
                  <a:schemeClr val="tx1"/>
                </a:solidFill>
              </a:rPr>
              <a:t> Liu1 and Yong </a:t>
            </a:r>
            <a:r>
              <a:rPr lang="en-US" sz="1800" dirty="0" err="1">
                <a:solidFill>
                  <a:schemeClr val="tx1"/>
                </a:solidFill>
              </a:rPr>
              <a:t>Rui</a:t>
            </a:r>
            <a:r>
              <a:rPr lang="en-US" sz="1800" dirty="0">
                <a:solidFill>
                  <a:schemeClr val="tx1"/>
                </a:solidFill>
              </a:rPr>
              <a:t>, Microsoft Research. </a:t>
            </a:r>
            <a:endParaRPr lang="en-US" sz="1800" dirty="0" smtClean="0">
              <a:solidFill>
                <a:schemeClr val="tx1"/>
              </a:solidFill>
            </a:endParaRPr>
          </a:p>
          <a:p>
            <a:pPr lvl="2" algn="just"/>
            <a:r>
              <a:rPr lang="en-US" sz="1800" dirty="0" smtClean="0">
                <a:solidFill>
                  <a:schemeClr val="tx1"/>
                </a:solidFill>
              </a:rPr>
              <a:t>[</a:t>
            </a:r>
            <a:r>
              <a:rPr lang="en-US" sz="1800" dirty="0">
                <a:solidFill>
                  <a:schemeClr val="tx1"/>
                </a:solidFill>
              </a:rPr>
              <a:t>6] Machine-Guided Solution to Mathematical Word Problems </a:t>
            </a:r>
            <a:r>
              <a:rPr lang="en-US" sz="1800" dirty="0" err="1">
                <a:solidFill>
                  <a:schemeClr val="tx1"/>
                </a:solidFill>
              </a:rPr>
              <a:t>Bussaba</a:t>
            </a:r>
            <a:r>
              <a:rPr lang="en-US" sz="1800" dirty="0">
                <a:solidFill>
                  <a:schemeClr val="tx1"/>
                </a:solidFill>
              </a:rPr>
              <a:t> </a:t>
            </a:r>
            <a:r>
              <a:rPr lang="en-US" sz="1800" dirty="0" err="1">
                <a:solidFill>
                  <a:schemeClr val="tx1"/>
                </a:solidFill>
              </a:rPr>
              <a:t>Amnuey</a:t>
            </a:r>
            <a:r>
              <a:rPr lang="en-US" sz="1800" dirty="0">
                <a:solidFill>
                  <a:schemeClr val="tx1"/>
                </a:solidFill>
              </a:rPr>
              <a:t> </a:t>
            </a:r>
            <a:r>
              <a:rPr lang="en-US" sz="1800" dirty="0" err="1">
                <a:solidFill>
                  <a:schemeClr val="tx1"/>
                </a:solidFill>
              </a:rPr>
              <a:t>pornsakul</a:t>
            </a:r>
            <a:r>
              <a:rPr lang="en-US" sz="1800" dirty="0">
                <a:solidFill>
                  <a:schemeClr val="tx1"/>
                </a:solidFill>
              </a:rPr>
              <a:t>, Suma Bhat University of Illinois, Urbana-</a:t>
            </a:r>
            <a:r>
              <a:rPr lang="en-US" sz="1800" dirty="0" err="1">
                <a:solidFill>
                  <a:schemeClr val="tx1"/>
                </a:solidFill>
              </a:rPr>
              <a:t>Champaign,USA</a:t>
            </a:r>
            <a:r>
              <a:rPr lang="en-US" sz="1800" dirty="0">
                <a:solidFill>
                  <a:schemeClr val="tx1"/>
                </a:solidFill>
              </a:rPr>
              <a:t>. </a:t>
            </a:r>
            <a:r>
              <a:rPr lang="en-US" sz="1800" dirty="0" err="1">
                <a:solidFill>
                  <a:schemeClr val="tx1"/>
                </a:solidFill>
              </a:rPr>
              <a:t>Bussaba</a:t>
            </a:r>
            <a:r>
              <a:rPr lang="en-US" sz="1800" dirty="0">
                <a:solidFill>
                  <a:schemeClr val="tx1"/>
                </a:solidFill>
              </a:rPr>
              <a:t> </a:t>
            </a:r>
            <a:r>
              <a:rPr lang="en-US" sz="1800" dirty="0" err="1">
                <a:solidFill>
                  <a:schemeClr val="tx1"/>
                </a:solidFill>
              </a:rPr>
              <a:t>Amnuey</a:t>
            </a:r>
            <a:r>
              <a:rPr lang="en-US" sz="1800" dirty="0">
                <a:solidFill>
                  <a:schemeClr val="tx1"/>
                </a:solidFill>
              </a:rPr>
              <a:t> </a:t>
            </a:r>
            <a:r>
              <a:rPr lang="en-US" sz="1800" dirty="0" err="1">
                <a:solidFill>
                  <a:schemeClr val="tx1"/>
                </a:solidFill>
              </a:rPr>
              <a:t>pornsakul</a:t>
            </a:r>
            <a:r>
              <a:rPr lang="en-US" sz="1800" dirty="0">
                <a:solidFill>
                  <a:schemeClr val="tx1"/>
                </a:solidFill>
              </a:rPr>
              <a:t> and Suma Bhat 28th Pacific Asia Conference on Language, Information and Computation pages 111–119</a:t>
            </a:r>
            <a:r>
              <a:rPr lang="en-GB" sz="1800" dirty="0" smtClean="0">
                <a:solidFill>
                  <a:schemeClr val="tx1"/>
                </a:solidFill>
                <a:cs typeface="Times New Roman" panose="02020603050405020304" pitchFamily="18" charset="0"/>
              </a:rPr>
              <a:t>.</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33608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074"/>
            <a:ext cx="10515600" cy="1325563"/>
          </a:xfrm>
        </p:spPr>
        <p:txBody>
          <a:bodyPr/>
          <a:lstStyle/>
          <a:p>
            <a:r>
              <a:rPr lang="en-US" dirty="0"/>
              <a:t>Problem Statement</a:t>
            </a:r>
          </a:p>
        </p:txBody>
      </p:sp>
      <p:sp>
        <p:nvSpPr>
          <p:cNvPr id="5" name="Content Placeholder 2"/>
          <p:cNvSpPr>
            <a:spLocks noGrp="1"/>
          </p:cNvSpPr>
          <p:nvPr>
            <p:ph idx="1"/>
          </p:nvPr>
        </p:nvSpPr>
        <p:spPr>
          <a:xfrm>
            <a:off x="838200" y="1825624"/>
            <a:ext cx="10515600" cy="1374775"/>
          </a:xfrm>
        </p:spPr>
        <p:txBody>
          <a:bodyPr>
            <a:noAutofit/>
          </a:bodyPr>
          <a:lstStyle/>
          <a:p>
            <a:pPr algn="ctr">
              <a:spcBef>
                <a:spcPts val="0"/>
              </a:spcBef>
            </a:pPr>
            <a:endParaRPr lang="en-IN" dirty="0"/>
          </a:p>
          <a:p>
            <a:pPr algn="ctr">
              <a:spcBef>
                <a:spcPts val="0"/>
              </a:spcBef>
            </a:pPr>
            <a:r>
              <a:rPr lang="en-IN" dirty="0" smtClean="0">
                <a:cs typeface="Arial" pitchFamily="34" charset="0"/>
              </a:rPr>
              <a:t>Efficient </a:t>
            </a:r>
            <a:r>
              <a:rPr lang="en-IN" dirty="0">
                <a:cs typeface="Arial" pitchFamily="34" charset="0"/>
              </a:rPr>
              <a:t>processing of aptitude questions of various domains to identify and solve domain specific aptitude problems </a:t>
            </a:r>
            <a:r>
              <a:rPr lang="en-IN" dirty="0" smtClean="0">
                <a:cs typeface="Arial" pitchFamily="34" charset="0"/>
              </a:rPr>
              <a:t>accurately.</a:t>
            </a:r>
          </a:p>
          <a:p>
            <a:pPr algn="ctr">
              <a:spcBef>
                <a:spcPts val="0"/>
              </a:spcBef>
            </a:pPr>
            <a:endParaRPr lang="en-IN" dirty="0">
              <a:cs typeface="Arial" pitchFamily="34" charset="0"/>
            </a:endParaRPr>
          </a:p>
          <a:p>
            <a:pPr algn="ctr">
              <a:spcBef>
                <a:spcPts val="0"/>
              </a:spcBef>
            </a:pPr>
            <a:endParaRPr lang="en-IN" dirty="0" smtClean="0">
              <a:cs typeface="Arial" pitchFamily="34" charset="0"/>
            </a:endParaRPr>
          </a:p>
          <a:p>
            <a:pPr algn="ctr">
              <a:spcBef>
                <a:spcPts val="0"/>
              </a:spcBef>
            </a:pPr>
            <a:endParaRPr lang="en-IN" dirty="0">
              <a:cs typeface="Arial" pitchFamily="34" charset="0"/>
            </a:endParaRPr>
          </a:p>
          <a:p>
            <a:pPr algn="ctr">
              <a:spcBef>
                <a:spcPts val="0"/>
              </a:spcBef>
            </a:pPr>
            <a:r>
              <a:rPr lang="en-IN" dirty="0">
                <a:cs typeface="Arial" pitchFamily="34" charset="0"/>
              </a:rPr>
              <a:t>	</a:t>
            </a:r>
            <a:r>
              <a:rPr lang="en-IN" dirty="0" smtClean="0">
                <a:cs typeface="Arial" pitchFamily="34" charset="0"/>
              </a:rPr>
              <a:t>	</a:t>
            </a:r>
            <a:endParaRPr lang="en-IN" dirty="0">
              <a:cs typeface="Arial" pitchFamily="34" charset="0"/>
            </a:endParaRPr>
          </a:p>
          <a:p>
            <a:pPr algn="ctr">
              <a:spcBef>
                <a:spcPts val="0"/>
              </a:spcBef>
            </a:pPr>
            <a:endParaRPr lang="en-IN" dirty="0"/>
          </a:p>
          <a:p>
            <a:pPr algn="ctr">
              <a:spcBef>
                <a:spcPts val="0"/>
              </a:spcBef>
            </a:pPr>
            <a:endParaRPr lang="en-US" dirty="0"/>
          </a:p>
          <a:p>
            <a:pPr marL="458788" lvl="2" indent="0" algn="ctr">
              <a:buNone/>
            </a:pPr>
            <a:endParaRPr lang="en-US" sz="1800" dirty="0">
              <a:solidFill>
                <a:schemeClr val="tx1">
                  <a:lumMod val="75000"/>
                  <a:lumOff val="2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30720093"/>
              </p:ext>
            </p:extLst>
          </p:nvPr>
        </p:nvGraphicFramePr>
        <p:xfrm>
          <a:off x="838200" y="3812440"/>
          <a:ext cx="10686392" cy="1942906"/>
        </p:xfrm>
        <a:graphic>
          <a:graphicData uri="http://schemas.openxmlformats.org/drawingml/2006/table">
            <a:tbl>
              <a:tblPr firstRow="1" bandRow="1">
                <a:tableStyleId>{E929F9F4-4A8F-4326-A1B4-22849713DDAB}</a:tableStyleId>
              </a:tblPr>
              <a:tblGrid>
                <a:gridCol w="2738388"/>
                <a:gridCol w="7948004"/>
              </a:tblGrid>
              <a:tr h="583324">
                <a:tc>
                  <a:txBody>
                    <a:bodyPr/>
                    <a:lstStyle/>
                    <a:p>
                      <a:pPr algn="just"/>
                      <a:r>
                        <a:rPr lang="en-US" sz="2400" dirty="0" smtClean="0"/>
                        <a:t>Input</a:t>
                      </a:r>
                      <a:endParaRPr lang="en-US" sz="2400"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400" kern="1200" dirty="0" smtClean="0"/>
                        <a:t>Aptitude question in English Language</a:t>
                      </a:r>
                      <a:endParaRPr lang="en-IN" sz="2400" b="1" kern="1200" dirty="0" smtClean="0">
                        <a:solidFill>
                          <a:schemeClr val="tx1"/>
                        </a:solidFill>
                        <a:latin typeface="+mn-lt"/>
                        <a:ea typeface="+mn-ea"/>
                        <a:cs typeface="Arial" pitchFamily="34" charset="0"/>
                      </a:endParaRPr>
                    </a:p>
                  </a:txBody>
                  <a:tcPr/>
                </a:tc>
              </a:tr>
              <a:tr h="1359582">
                <a:tc>
                  <a:txBody>
                    <a:bodyPr/>
                    <a:lstStyle/>
                    <a:p>
                      <a:pPr algn="just"/>
                      <a:r>
                        <a:rPr lang="en-US" sz="2400" dirty="0" smtClean="0"/>
                        <a:t>Output</a:t>
                      </a:r>
                      <a:endParaRPr lang="en-US" sz="2400" b="1" dirty="0">
                        <a:solidFill>
                          <a:schemeClr val="tx1"/>
                        </a:solidFill>
                      </a:endParaRPr>
                    </a:p>
                  </a:txBody>
                  <a:tcPr/>
                </a:tc>
                <a:tc>
                  <a:txBody>
                    <a:bodyPr/>
                    <a:lstStyle/>
                    <a:p>
                      <a:pPr marL="457200" indent="-457200" algn="just">
                        <a:buFont typeface="+mj-lt"/>
                        <a:buAutoNum type="arabicPeriod"/>
                      </a:pPr>
                      <a:r>
                        <a:rPr lang="en-US" sz="2400" dirty="0" smtClean="0"/>
                        <a:t>Domain of the question</a:t>
                      </a:r>
                    </a:p>
                    <a:p>
                      <a:pPr marL="457200" indent="-457200" algn="just">
                        <a:buFont typeface="+mj-lt"/>
                        <a:buAutoNum type="arabicPeriod"/>
                      </a:pPr>
                      <a:r>
                        <a:rPr lang="en-US" sz="2400" dirty="0" smtClean="0"/>
                        <a:t>Abbreviation</a:t>
                      </a:r>
                      <a:r>
                        <a:rPr lang="en-US" sz="2400" baseline="0" dirty="0" smtClean="0"/>
                        <a:t> / Features of the domain and the question</a:t>
                      </a:r>
                    </a:p>
                    <a:p>
                      <a:pPr marL="457200" indent="-457200" algn="just">
                        <a:buFont typeface="+mj-lt"/>
                        <a:buAutoNum type="arabicPeriod"/>
                      </a:pPr>
                      <a:r>
                        <a:rPr lang="en-US" sz="2400" baseline="0" dirty="0" smtClean="0"/>
                        <a:t>Partial Parse Tree</a:t>
                      </a:r>
                      <a:endParaRPr lang="en-US" sz="2400" dirty="0" smtClean="0"/>
                    </a:p>
                  </a:txBody>
                  <a:tcPr/>
                </a:tc>
              </a:tr>
            </a:tbl>
          </a:graphicData>
        </a:graphic>
      </p:graphicFrame>
    </p:spTree>
    <p:extLst>
      <p:ext uri="{BB962C8B-B14F-4D97-AF65-F5344CB8AC3E}">
        <p14:creationId xmlns:p14="http://schemas.microsoft.com/office/powerpoint/2010/main" val="306591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2988241"/>
              </p:ext>
            </p:extLst>
          </p:nvPr>
        </p:nvGraphicFramePr>
        <p:xfrm>
          <a:off x="838200" y="1940561"/>
          <a:ext cx="10566400" cy="3912615"/>
        </p:xfrm>
        <a:graphic>
          <a:graphicData uri="http://schemas.openxmlformats.org/drawingml/2006/table">
            <a:tbl>
              <a:tblPr firstRow="1" bandRow="1">
                <a:tableStyleId>{5C22544A-7EE6-4342-B048-85BDC9FD1C3A}</a:tableStyleId>
              </a:tblPr>
              <a:tblGrid>
                <a:gridCol w="3339548"/>
                <a:gridCol w="1258956"/>
                <a:gridCol w="2186609"/>
                <a:gridCol w="3781287"/>
              </a:tblGrid>
              <a:tr h="812799">
                <a:tc>
                  <a:txBody>
                    <a:bodyPr/>
                    <a:lstStyle/>
                    <a:p>
                      <a:pPr algn="ctr"/>
                      <a:r>
                        <a:rPr lang="en-GB" b="0" u="none" dirty="0" smtClean="0">
                          <a:latin typeface="+mn-lt"/>
                        </a:rPr>
                        <a:t> Title of the Research Papers</a:t>
                      </a:r>
                      <a:endParaRPr lang="en-IN" b="0" u="none" dirty="0">
                        <a:latin typeface="+mn-lt"/>
                      </a:endParaRPr>
                    </a:p>
                  </a:txBody>
                  <a:tcPr anchor="ctr"/>
                </a:tc>
                <a:tc>
                  <a:txBody>
                    <a:bodyPr/>
                    <a:lstStyle/>
                    <a:p>
                      <a:pPr algn="ctr"/>
                      <a:r>
                        <a:rPr lang="en-GB" b="0" u="none" smtClean="0">
                          <a:latin typeface="+mn-lt"/>
                        </a:rPr>
                        <a:t>Year</a:t>
                      </a:r>
                      <a:r>
                        <a:rPr lang="en-GB" b="0" u="none" baseline="0" smtClean="0">
                          <a:latin typeface="+mn-lt"/>
                        </a:rPr>
                        <a:t> of Publication</a:t>
                      </a:r>
                      <a:endParaRPr lang="en-IN" b="0" u="none" dirty="0">
                        <a:latin typeface="+mn-lt"/>
                      </a:endParaRPr>
                    </a:p>
                  </a:txBody>
                  <a:tcPr anchor="ctr"/>
                </a:tc>
                <a:tc>
                  <a:txBody>
                    <a:bodyPr/>
                    <a:lstStyle/>
                    <a:p>
                      <a:pPr algn="ctr"/>
                      <a:r>
                        <a:rPr lang="en-GB" b="0" u="none" smtClean="0">
                          <a:latin typeface="+mn-lt"/>
                        </a:rPr>
                        <a:t>Authors</a:t>
                      </a:r>
                      <a:endParaRPr lang="en-IN" b="0" u="none" dirty="0">
                        <a:latin typeface="+mn-lt"/>
                      </a:endParaRPr>
                    </a:p>
                  </a:txBody>
                  <a:tcPr anchor="ctr"/>
                </a:tc>
                <a:tc>
                  <a:txBody>
                    <a:bodyPr/>
                    <a:lstStyle/>
                    <a:p>
                      <a:pPr algn="ctr"/>
                      <a:r>
                        <a:rPr lang="en-GB" b="0" u="none" smtClean="0">
                          <a:latin typeface="+mn-lt"/>
                        </a:rPr>
                        <a:t>Method Proposed</a:t>
                      </a:r>
                      <a:endParaRPr lang="en-IN" b="0" u="none" dirty="0">
                        <a:latin typeface="+mn-lt"/>
                      </a:endParaRPr>
                    </a:p>
                  </a:txBody>
                  <a:tcPr anchor="ctr"/>
                </a:tc>
              </a:tr>
              <a:tr h="868519">
                <a:tc>
                  <a:txBody>
                    <a:bodyPr/>
                    <a:lstStyle/>
                    <a:p>
                      <a:pPr algn="ctr"/>
                      <a:r>
                        <a:rPr lang="en-US" sz="1800" b="0" i="0" u="none" dirty="0" smtClean="0">
                          <a:latin typeface="+mn-lt"/>
                          <a:cs typeface="Arial" pitchFamily="34" charset="0"/>
                        </a:rPr>
                        <a:t>Question Answering System: A Survey </a:t>
                      </a:r>
                      <a:endParaRPr lang="en-IN" sz="1800" b="0" i="0" u="none" dirty="0">
                        <a:solidFill>
                          <a:schemeClr val="tx1">
                            <a:lumMod val="65000"/>
                            <a:lumOff val="3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Ashish </a:t>
                      </a:r>
                      <a:r>
                        <a:rPr lang="en-US" sz="1800" b="0" i="0" u="none" dirty="0" err="1" smtClean="0">
                          <a:latin typeface="+mn-lt"/>
                          <a:cs typeface="Arial" pitchFamily="34" charset="0"/>
                        </a:rPr>
                        <a:t>Mathur</a:t>
                      </a:r>
                      <a:r>
                        <a:rPr lang="en-US" sz="1800" b="0" i="0" u="none" dirty="0" smtClean="0">
                          <a:latin typeface="+mn-lt"/>
                          <a:cs typeface="Arial" pitchFamily="34" charset="0"/>
                        </a:rPr>
                        <a:t> and M.T.U. </a:t>
                      </a:r>
                      <a:r>
                        <a:rPr lang="en-US" sz="1800" b="0" i="0" u="none" dirty="0" err="1" smtClean="0">
                          <a:latin typeface="+mn-lt"/>
                          <a:cs typeface="Arial" pitchFamily="34" charset="0"/>
                        </a:rPr>
                        <a:t>Haider</a:t>
                      </a:r>
                      <a:endParaRPr lang="en-IN" sz="1800" b="0" i="0" u="none" dirty="0">
                        <a:solidFill>
                          <a:schemeClr val="tx1">
                            <a:lumMod val="65000"/>
                            <a:lumOff val="35000"/>
                          </a:schemeClr>
                        </a:solidFill>
                        <a:latin typeface="+mn-lt"/>
                      </a:endParaRPr>
                    </a:p>
                  </a:txBody>
                  <a:tcPr anchor="ctr"/>
                </a:tc>
                <a:tc>
                  <a:txBody>
                    <a:bodyPr/>
                    <a:lstStyle/>
                    <a:p>
                      <a:pPr marL="0" indent="0" algn="ctr">
                        <a:lnSpc>
                          <a:spcPct val="110000"/>
                        </a:lnSpc>
                        <a:buNone/>
                      </a:pPr>
                      <a:r>
                        <a:rPr lang="en-US" sz="1800" b="0" i="0" u="none" dirty="0" smtClean="0">
                          <a:latin typeface="+mn-lt"/>
                          <a:cs typeface="Arial" pitchFamily="34" charset="0"/>
                        </a:rPr>
                        <a:t>Information Retrieval (IR), Natural Language Processing (NLP) and Information Extraction (IE).</a:t>
                      </a:r>
                    </a:p>
                  </a:txBody>
                  <a:tcPr anchor="ctr"/>
                </a:tc>
              </a:tr>
              <a:tr h="868519">
                <a:tc>
                  <a:txBody>
                    <a:bodyPr/>
                    <a:lstStyle/>
                    <a:p>
                      <a:pPr algn="ctr"/>
                      <a:r>
                        <a:rPr lang="en-US" sz="1800" b="0" i="0" u="none" dirty="0" smtClean="0">
                          <a:latin typeface="+mn-lt"/>
                          <a:cs typeface="Arial" pitchFamily="34" charset="0"/>
                        </a:rPr>
                        <a:t>An Integrated Pattern Matching and Machine Learning Approach for Question Classification</a:t>
                      </a:r>
                      <a:r>
                        <a:rPr lang="fi-FI"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2015</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err="1" smtClean="0">
                          <a:latin typeface="+mn-lt"/>
                          <a:cs typeface="Arial" pitchFamily="34" charset="0"/>
                        </a:rPr>
                        <a:t>Vaishali</a:t>
                      </a:r>
                      <a:r>
                        <a:rPr lang="en-US" sz="1800" b="0" i="0" u="none" dirty="0" smtClean="0">
                          <a:latin typeface="+mn-lt"/>
                          <a:cs typeface="Arial" pitchFamily="34" charset="0"/>
                        </a:rPr>
                        <a:t> Singh, Sanjay K. </a:t>
                      </a:r>
                      <a:r>
                        <a:rPr lang="en-US" sz="1800" b="0" i="0" u="none" dirty="0" err="1" smtClean="0">
                          <a:latin typeface="+mn-lt"/>
                          <a:cs typeface="Arial" pitchFamily="34" charset="0"/>
                        </a:rPr>
                        <a:t>Dwivedi</a:t>
                      </a:r>
                      <a:r>
                        <a:rPr lang="en-US"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Classifying a question to appropriate class and identification of the focus word play key role in determining accurate answer</a:t>
                      </a:r>
                      <a:endParaRPr lang="en-IN" sz="1800" b="0" i="0" u="none" dirty="0">
                        <a:solidFill>
                          <a:schemeClr val="tx1">
                            <a:lumMod val="75000"/>
                            <a:lumOff val="25000"/>
                          </a:schemeClr>
                        </a:solidFill>
                        <a:latin typeface="+mn-lt"/>
                      </a:endParaRPr>
                    </a:p>
                  </a:txBody>
                  <a:tcPr anchor="ctr"/>
                </a:tc>
              </a:tr>
              <a:tr h="859473">
                <a:tc>
                  <a:txBody>
                    <a:bodyPr/>
                    <a:lstStyle/>
                    <a:p>
                      <a:pPr algn="ctr"/>
                      <a:r>
                        <a:rPr lang="en-US" sz="1800" b="0" i="0" u="none" dirty="0" smtClean="0">
                          <a:latin typeface="+mn-lt"/>
                          <a:cs typeface="Arial" pitchFamily="34" charset="0"/>
                        </a:rPr>
                        <a:t>Machine Learning for Question Answering from Tabular Data </a:t>
                      </a:r>
                      <a:endParaRPr lang="en-IN" sz="1800" b="0" i="0" u="none" dirty="0">
                        <a:solidFill>
                          <a:schemeClr val="tx1">
                            <a:lumMod val="75000"/>
                            <a:lumOff val="25000"/>
                          </a:schemeClr>
                        </a:solidFill>
                        <a:latin typeface="+mn-lt"/>
                      </a:endParaRPr>
                    </a:p>
                  </a:txBody>
                  <a:tcPr anchor="ctr"/>
                </a:tc>
                <a:tc>
                  <a:txBody>
                    <a:bodyPr/>
                    <a:lstStyle/>
                    <a:p>
                      <a:pPr algn="ctr"/>
                      <a:r>
                        <a:rPr lang="en-GB" sz="1800" b="0" i="0" u="none" dirty="0" smtClean="0">
                          <a:solidFill>
                            <a:schemeClr val="tx1">
                              <a:lumMod val="75000"/>
                              <a:lumOff val="25000"/>
                            </a:schemeClr>
                          </a:solidFill>
                          <a:latin typeface="+mn-lt"/>
                        </a:rPr>
                        <a:t>2011</a:t>
                      </a:r>
                      <a:endParaRPr lang="en-IN" sz="1800" b="0" i="0" u="none" dirty="0">
                        <a:solidFill>
                          <a:schemeClr val="tx1">
                            <a:lumMod val="75000"/>
                            <a:lumOff val="25000"/>
                          </a:schemeClr>
                        </a:solidFill>
                        <a:latin typeface="+mn-lt"/>
                      </a:endParaRPr>
                    </a:p>
                  </a:txBody>
                  <a:tcPr anchor="ctr"/>
                </a:tc>
                <a:tc>
                  <a:txBody>
                    <a:bodyPr/>
                    <a:lstStyle/>
                    <a:p>
                      <a:pPr algn="ctr"/>
                      <a:r>
                        <a:rPr lang="nl-NL" sz="1800" b="0" i="0" u="none" dirty="0" err="1" smtClean="0">
                          <a:latin typeface="+mn-lt"/>
                          <a:cs typeface="Arial" pitchFamily="34" charset="0"/>
                        </a:rPr>
                        <a:t>Mahboob</a:t>
                      </a:r>
                      <a:r>
                        <a:rPr lang="nl-NL" sz="1800" b="0" i="0" u="none" dirty="0" smtClean="0">
                          <a:latin typeface="+mn-lt"/>
                          <a:cs typeface="Arial" pitchFamily="34" charset="0"/>
                        </a:rPr>
                        <a:t> </a:t>
                      </a:r>
                      <a:r>
                        <a:rPr lang="nl-NL" sz="1800" b="0" i="0" u="none" dirty="0" err="1" smtClean="0">
                          <a:latin typeface="+mn-lt"/>
                          <a:cs typeface="Arial" pitchFamily="34" charset="0"/>
                        </a:rPr>
                        <a:t>Alam</a:t>
                      </a:r>
                      <a:r>
                        <a:rPr lang="nl-NL" sz="1800" b="0" i="0" u="none" dirty="0" smtClean="0">
                          <a:latin typeface="+mn-lt"/>
                          <a:cs typeface="Arial" pitchFamily="34" charset="0"/>
                        </a:rPr>
                        <a:t> Khalid, </a:t>
                      </a:r>
                      <a:r>
                        <a:rPr lang="nl-NL" sz="1800" b="0" i="0" u="none" dirty="0" err="1" smtClean="0">
                          <a:latin typeface="+mn-lt"/>
                          <a:cs typeface="Arial" pitchFamily="34" charset="0"/>
                        </a:rPr>
                        <a:t>Valentin</a:t>
                      </a:r>
                      <a:r>
                        <a:rPr lang="nl-NL" sz="1800" b="0" i="0" u="none" dirty="0" smtClean="0">
                          <a:latin typeface="+mn-lt"/>
                          <a:cs typeface="Arial" pitchFamily="34" charset="0"/>
                        </a:rPr>
                        <a:t> </a:t>
                      </a:r>
                      <a:r>
                        <a:rPr lang="nl-NL" sz="1800" b="0" i="0" u="none" dirty="0" err="1" smtClean="0">
                          <a:latin typeface="+mn-lt"/>
                          <a:cs typeface="Arial" pitchFamily="34" charset="0"/>
                        </a:rPr>
                        <a:t>Jijkoun</a:t>
                      </a:r>
                      <a:r>
                        <a:rPr lang="nl-NL" sz="1800" b="0" i="0" u="none" dirty="0" smtClean="0">
                          <a:latin typeface="+mn-lt"/>
                          <a:cs typeface="Arial" pitchFamily="34" charset="0"/>
                        </a:rPr>
                        <a:t> </a:t>
                      </a:r>
                      <a:endParaRPr lang="en-IN" sz="1800" b="0" i="0" u="none" dirty="0">
                        <a:solidFill>
                          <a:schemeClr val="tx1">
                            <a:lumMod val="75000"/>
                            <a:lumOff val="25000"/>
                          </a:schemeClr>
                        </a:solidFill>
                        <a:latin typeface="+mn-lt"/>
                      </a:endParaRPr>
                    </a:p>
                  </a:txBody>
                  <a:tcPr anchor="ctr"/>
                </a:tc>
                <a:tc>
                  <a:txBody>
                    <a:bodyPr/>
                    <a:lstStyle/>
                    <a:p>
                      <a:pPr algn="ctr"/>
                      <a:r>
                        <a:rPr lang="en-US" sz="1800" b="0" i="0" u="none" dirty="0" smtClean="0">
                          <a:latin typeface="+mn-lt"/>
                          <a:cs typeface="Arial" pitchFamily="34" charset="0"/>
                        </a:rPr>
                        <a:t>use a classiﬁer to identify appropriate tables and columns in a structured database</a:t>
                      </a:r>
                      <a:endParaRPr lang="en-IN" sz="1800" b="0" i="0" u="none" dirty="0">
                        <a:solidFill>
                          <a:schemeClr val="tx1">
                            <a:lumMod val="75000"/>
                            <a:lumOff val="25000"/>
                          </a:schemeClr>
                        </a:solidFill>
                        <a:latin typeface="+mn-lt"/>
                      </a:endParaRPr>
                    </a:p>
                  </a:txBody>
                  <a:tcPr anchor="ctr"/>
                </a:tc>
              </a:tr>
            </a:tbl>
          </a:graphicData>
        </a:graphic>
      </p:graphicFrame>
    </p:spTree>
    <p:extLst>
      <p:ext uri="{BB962C8B-B14F-4D97-AF65-F5344CB8AC3E}">
        <p14:creationId xmlns:p14="http://schemas.microsoft.com/office/powerpoint/2010/main" val="2979128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pPr algn="just">
              <a:lnSpc>
                <a:spcPct val="115000"/>
              </a:lnSpc>
            </a:pPr>
            <a:r>
              <a:rPr lang="en-US" sz="2800" dirty="0" smtClean="0">
                <a:solidFill>
                  <a:srgbClr val="C00000"/>
                </a:solidFill>
                <a:ea typeface="Times New Roman"/>
                <a:cs typeface="Arial" pitchFamily="34" charset="0"/>
              </a:rPr>
              <a:t>AVAILIBILITY</a:t>
            </a:r>
            <a:endParaRPr lang="en-US" sz="2800" dirty="0">
              <a:solidFill>
                <a:schemeClr val="tx1"/>
              </a:solidFill>
              <a:ea typeface="Times New Roman"/>
              <a:cs typeface="Arial" pitchFamily="34" charset="0"/>
            </a:endParaRPr>
          </a:p>
          <a:p>
            <a:pPr marL="342900" indent="-342900" algn="just">
              <a:buFont typeface="Wingdings" panose="05000000000000000000" pitchFamily="2" charset="2"/>
              <a:buChar char="q"/>
            </a:pPr>
            <a:r>
              <a:rPr lang="en-US" sz="2200" b="0" dirty="0" smtClean="0"/>
              <a:t> There are currently no significant projects which approaches the problem in this manner.</a:t>
            </a:r>
          </a:p>
          <a:p>
            <a:pPr algn="just"/>
            <a:r>
              <a:rPr lang="en-US" sz="2800" dirty="0" smtClean="0">
                <a:solidFill>
                  <a:srgbClr val="C00000"/>
                </a:solidFill>
                <a:ea typeface="Times New Roman"/>
                <a:cs typeface="Arial" pitchFamily="34" charset="0"/>
              </a:rPr>
              <a:t>DRAWBACK</a:t>
            </a:r>
          </a:p>
          <a:p>
            <a:pPr marL="342900" indent="-342900" algn="just">
              <a:buFont typeface="Wingdings" charset="2"/>
              <a:buChar char="q"/>
            </a:pPr>
            <a:r>
              <a:rPr lang="en-US" sz="2200" b="0" dirty="0" smtClean="0"/>
              <a:t>The existing systems tries to get to the solution by scraping the web and leveraging search results by quick search algorithms.</a:t>
            </a:r>
          </a:p>
          <a:p>
            <a:pPr marL="342900" indent="-342900" algn="just">
              <a:buFont typeface="Wingdings" charset="2"/>
              <a:buChar char="q"/>
            </a:pPr>
            <a:r>
              <a:rPr lang="en-US" sz="2200" b="0" dirty="0" smtClean="0"/>
              <a:t>The mapping of objects in text to a mathematical or a computation model is weak. This area is still a research in Artificial Intelligent mapping and correlation.</a:t>
            </a:r>
            <a:endParaRPr lang="en-US" sz="2200" b="0" dirty="0"/>
          </a:p>
          <a:p>
            <a:pPr marL="457200" indent="-457200" algn="just">
              <a:buFont typeface="Arial" charset="0"/>
              <a:buChar char="•"/>
            </a:pPr>
            <a:endParaRPr lang="en-US" sz="2800" dirty="0" smtClean="0">
              <a:solidFill>
                <a:schemeClr val="tx1"/>
              </a:solidFill>
              <a:ea typeface="Times New Roman"/>
              <a:cs typeface="Arial" pitchFamily="34" charset="0"/>
            </a:endParaRPr>
          </a:p>
          <a:p>
            <a:pPr algn="just"/>
            <a:endParaRPr lang="en-US" sz="2200" b="0" dirty="0" smtClean="0"/>
          </a:p>
        </p:txBody>
      </p:sp>
    </p:spTree>
    <p:extLst>
      <p:ext uri="{BB962C8B-B14F-4D97-AF65-F5344CB8AC3E}">
        <p14:creationId xmlns:p14="http://schemas.microsoft.com/office/powerpoint/2010/main" val="195970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a:bodyPr>
          <a:lstStyle/>
          <a:p>
            <a:pPr algn="just"/>
            <a:endParaRPr lang="en-US" sz="2200" b="0" dirty="0" smtClean="0"/>
          </a:p>
          <a:p>
            <a:pPr marL="342900" indent="-342900" algn="just">
              <a:buFont typeface="Wingdings" panose="05000000000000000000" pitchFamily="2" charset="2"/>
              <a:buChar char="q"/>
            </a:pPr>
            <a:r>
              <a:rPr lang="en-US" sz="2200" b="0" dirty="0" smtClean="0"/>
              <a:t> </a:t>
            </a:r>
            <a:r>
              <a:rPr lang="en-US" sz="2200" b="0" dirty="0"/>
              <a:t>In this model, </a:t>
            </a:r>
            <a:r>
              <a:rPr lang="en-US" sz="2200" b="0" dirty="0" smtClean="0"/>
              <a:t>a user is asked to input a question from a terminal screen, the question is further sent for processing and the existing corpus is loaded to learn a generalized model</a:t>
            </a:r>
          </a:p>
          <a:p>
            <a:pPr marL="342900" indent="-342900" algn="just">
              <a:buFont typeface="Wingdings" panose="05000000000000000000" pitchFamily="2" charset="2"/>
              <a:buChar char="q"/>
            </a:pPr>
            <a:r>
              <a:rPr lang="en-US" sz="2200" b="0" dirty="0" smtClean="0"/>
              <a:t>Identification of the domain and pipe it to further clean the corpus as well as input question</a:t>
            </a:r>
          </a:p>
          <a:p>
            <a:pPr marL="342900" indent="-342900" algn="just">
              <a:buFont typeface="Wingdings" panose="05000000000000000000" pitchFamily="2" charset="2"/>
              <a:buChar char="q"/>
            </a:pPr>
            <a:r>
              <a:rPr lang="en-US" sz="2200" b="0" dirty="0" smtClean="0"/>
              <a:t>Cache metadata and relevant information for a domain, if the cache is available, update cache and pipe it along to the domain specific scripts</a:t>
            </a:r>
          </a:p>
          <a:p>
            <a:pPr marL="342900" indent="-342900" algn="just">
              <a:buFont typeface="Wingdings" panose="05000000000000000000" pitchFamily="2" charset="2"/>
              <a:buChar char="q"/>
            </a:pPr>
            <a:r>
              <a:rPr lang="en-US" sz="2200" b="0" dirty="0" smtClean="0"/>
              <a:t>Process natural language to get the best features of the question and TRY to map it to the variables in solving module</a:t>
            </a:r>
          </a:p>
        </p:txBody>
      </p:sp>
    </p:spTree>
    <p:extLst>
      <p:ext uri="{BB962C8B-B14F-4D97-AF65-F5344CB8AC3E}">
        <p14:creationId xmlns:p14="http://schemas.microsoft.com/office/powerpoint/2010/main" val="898774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3816293" y="2166722"/>
            <a:ext cx="1642866" cy="28240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0" name="Flowchart: Process 9"/>
          <p:cNvSpPr/>
          <p:nvPr/>
        </p:nvSpPr>
        <p:spPr>
          <a:xfrm>
            <a:off x="5475701" y="1720104"/>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1" name="Flowchart: Process 10"/>
          <p:cNvSpPr/>
          <p:nvPr/>
        </p:nvSpPr>
        <p:spPr>
          <a:xfrm>
            <a:off x="5600193" y="164054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2" name="Flowchart: Process 11"/>
          <p:cNvSpPr/>
          <p:nvPr/>
        </p:nvSpPr>
        <p:spPr>
          <a:xfrm>
            <a:off x="5739894" y="1498600"/>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13" name="Right Arrow 12"/>
          <p:cNvSpPr/>
          <p:nvPr/>
        </p:nvSpPr>
        <p:spPr>
          <a:xfrm rot="1922868">
            <a:off x="5856912" y="2513890"/>
            <a:ext cx="1639767" cy="33167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4" name="Oval 13"/>
          <p:cNvSpPr/>
          <p:nvPr/>
        </p:nvSpPr>
        <p:spPr>
          <a:xfrm>
            <a:off x="7171447" y="2796013"/>
            <a:ext cx="2164965" cy="1643864"/>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MACHINE LEARNING ALGORITHMS</a:t>
            </a:r>
            <a:endParaRPr lang="en-US" sz="1600" b="1" dirty="0">
              <a:solidFill>
                <a:schemeClr val="bg1"/>
              </a:solidFill>
              <a:cs typeface="Arial" pitchFamily="34" charset="0"/>
            </a:endParaRPr>
          </a:p>
        </p:txBody>
      </p:sp>
      <p:sp>
        <p:nvSpPr>
          <p:cNvPr id="15" name="Rectangle 14"/>
          <p:cNvSpPr/>
          <p:nvPr/>
        </p:nvSpPr>
        <p:spPr>
          <a:xfrm>
            <a:off x="2207374" y="3636143"/>
            <a:ext cx="1371600" cy="993856"/>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rPr>
              <a:t>1.5</a:t>
            </a:r>
          </a:p>
          <a:p>
            <a:pPr algn="ctr"/>
            <a:endParaRPr lang="en-US" sz="1600" b="1" dirty="0">
              <a:solidFill>
                <a:schemeClr val="bg1"/>
              </a:solidFill>
            </a:endParaRPr>
          </a:p>
        </p:txBody>
      </p:sp>
      <p:sp>
        <p:nvSpPr>
          <p:cNvPr id="16" name="Rectangle 15"/>
          <p:cNvSpPr/>
          <p:nvPr/>
        </p:nvSpPr>
        <p:spPr>
          <a:xfrm>
            <a:off x="2368256" y="3504020"/>
            <a:ext cx="1371600" cy="914400"/>
          </a:xfrm>
          <a:prstGeom prst="rect">
            <a:avLst/>
          </a:prstGeom>
          <a:ln>
            <a:solidFill>
              <a:srgbClr val="00206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smtClean="0">
                <a:solidFill>
                  <a:schemeClr val="bg1"/>
                </a:solidFill>
                <a:cs typeface="Arial" pitchFamily="34" charset="0"/>
              </a:rPr>
              <a:t>LABELS</a:t>
            </a:r>
            <a:endParaRPr lang="en-US" sz="1600" b="1" dirty="0">
              <a:solidFill>
                <a:schemeClr val="bg1"/>
              </a:solidFill>
              <a:cs typeface="Arial" pitchFamily="34" charset="0"/>
            </a:endParaRPr>
          </a:p>
        </p:txBody>
      </p:sp>
      <p:sp>
        <p:nvSpPr>
          <p:cNvPr id="17" name="Right Arrow 16"/>
          <p:cNvSpPr/>
          <p:nvPr/>
        </p:nvSpPr>
        <p:spPr>
          <a:xfrm>
            <a:off x="4098105" y="3689779"/>
            <a:ext cx="2889403" cy="292898"/>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18" name="Rounded Rectangle 17"/>
          <p:cNvSpPr/>
          <p:nvPr/>
        </p:nvSpPr>
        <p:spPr>
          <a:xfrm>
            <a:off x="1797269" y="5304504"/>
            <a:ext cx="1793582" cy="704603"/>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solidFill>
                  <a:schemeClr val="bg1"/>
                </a:solidFill>
                <a:cs typeface="Arial" pitchFamily="34" charset="0"/>
              </a:rPr>
              <a:t>NEW PROBLEM</a:t>
            </a:r>
          </a:p>
          <a:p>
            <a:pPr algn="ctr"/>
            <a:r>
              <a:rPr lang="en-US" sz="1600" b="1" dirty="0" smtClean="0">
                <a:solidFill>
                  <a:schemeClr val="bg1"/>
                </a:solidFill>
                <a:cs typeface="Arial" pitchFamily="34" charset="0"/>
              </a:rPr>
              <a:t>INSTANCE</a:t>
            </a:r>
            <a:endParaRPr lang="en-US" sz="1600" b="1" dirty="0">
              <a:solidFill>
                <a:schemeClr val="bg1"/>
              </a:solidFill>
              <a:cs typeface="Arial" pitchFamily="34" charset="0"/>
            </a:endParaRPr>
          </a:p>
        </p:txBody>
      </p:sp>
      <p:sp>
        <p:nvSpPr>
          <p:cNvPr id="19" name="Right Arrow 18"/>
          <p:cNvSpPr/>
          <p:nvPr/>
        </p:nvSpPr>
        <p:spPr>
          <a:xfrm>
            <a:off x="3849951" y="55196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0" name="Flowchart: Process 19"/>
          <p:cNvSpPr/>
          <p:nvPr/>
        </p:nvSpPr>
        <p:spPr>
          <a:xfrm>
            <a:off x="5338924" y="4954706"/>
            <a:ext cx="109728" cy="1371600"/>
          </a:xfrm>
          <a:prstGeom prst="flowChartProcess">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600" b="1">
              <a:solidFill>
                <a:schemeClr val="bg1"/>
              </a:solidFill>
            </a:endParaRPr>
          </a:p>
        </p:txBody>
      </p:sp>
      <p:sp>
        <p:nvSpPr>
          <p:cNvPr id="22" name="Flowchart: Decision 21"/>
          <p:cNvSpPr/>
          <p:nvPr/>
        </p:nvSpPr>
        <p:spPr>
          <a:xfrm>
            <a:off x="6937625" y="4886501"/>
            <a:ext cx="2736194" cy="1508011"/>
          </a:xfrm>
          <a:prstGeom prst="flowChartDecision">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cs typeface="Arial" pitchFamily="34" charset="0"/>
              </a:rPr>
              <a:t>PREDECTIVE MODEL</a:t>
            </a:r>
            <a:endParaRPr lang="en-US" sz="1600" b="1" dirty="0">
              <a:solidFill>
                <a:schemeClr val="bg1"/>
              </a:solidFill>
              <a:cs typeface="Arial" pitchFamily="34" charset="0"/>
            </a:endParaRPr>
          </a:p>
        </p:txBody>
      </p:sp>
      <p:sp>
        <p:nvSpPr>
          <p:cNvPr id="24" name="Rectangle 23"/>
          <p:cNvSpPr/>
          <p:nvPr/>
        </p:nvSpPr>
        <p:spPr>
          <a:xfrm>
            <a:off x="10361950" y="4250846"/>
            <a:ext cx="1167620" cy="87530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600" b="1" dirty="0" smtClean="0">
              <a:solidFill>
                <a:schemeClr val="bg1"/>
              </a:solidFill>
              <a:cs typeface="Arial" pitchFamily="34" charset="0"/>
            </a:endParaRPr>
          </a:p>
          <a:p>
            <a:pPr algn="ctr"/>
            <a:r>
              <a:rPr lang="en-US" sz="1600" b="1" dirty="0" smtClean="0">
                <a:solidFill>
                  <a:schemeClr val="bg1"/>
                </a:solidFill>
                <a:cs typeface="Arial" pitchFamily="34" charset="0"/>
              </a:rPr>
              <a:t>EXPECTED</a:t>
            </a:r>
          </a:p>
          <a:p>
            <a:pPr algn="ctr"/>
            <a:r>
              <a:rPr lang="en-US" sz="1600" b="1" dirty="0" smtClean="0">
                <a:solidFill>
                  <a:schemeClr val="bg1"/>
                </a:solidFill>
                <a:cs typeface="Arial" pitchFamily="34" charset="0"/>
              </a:rPr>
              <a:t>OUTPUT</a:t>
            </a:r>
          </a:p>
          <a:p>
            <a:pPr algn="ctr"/>
            <a:endParaRPr lang="en-US" sz="1600" b="1" dirty="0">
              <a:solidFill>
                <a:schemeClr val="bg1"/>
              </a:solidFill>
              <a:cs typeface="Arial" pitchFamily="34" charset="0"/>
            </a:endParaRPr>
          </a:p>
        </p:txBody>
      </p:sp>
      <p:sp>
        <p:nvSpPr>
          <p:cNvPr id="28" name="Down Arrow 27"/>
          <p:cNvSpPr/>
          <p:nvPr/>
        </p:nvSpPr>
        <p:spPr>
          <a:xfrm>
            <a:off x="8167238" y="4480876"/>
            <a:ext cx="276968" cy="391199"/>
          </a:xfrm>
          <a:prstGeom prst="down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9" name="Title 1"/>
          <p:cNvSpPr>
            <a:spLocks noGrp="1"/>
          </p:cNvSpPr>
          <p:nvPr>
            <p:ph type="title"/>
          </p:nvPr>
        </p:nvSpPr>
        <p:spPr>
          <a:xfrm>
            <a:off x="838200" y="365125"/>
            <a:ext cx="10515600" cy="1133475"/>
          </a:xfrm>
        </p:spPr>
        <p:txBody>
          <a:bodyPr/>
          <a:lstStyle/>
          <a:p>
            <a:r>
              <a:rPr lang="en-IN" dirty="0" smtClean="0"/>
              <a:t>Architecture </a:t>
            </a:r>
            <a:endParaRPr lang="en-IN" dirty="0"/>
          </a:p>
        </p:txBody>
      </p:sp>
      <p:sp>
        <p:nvSpPr>
          <p:cNvPr id="30" name="Right Arrow 29"/>
          <p:cNvSpPr/>
          <p:nvPr/>
        </p:nvSpPr>
        <p:spPr>
          <a:xfrm>
            <a:off x="5566025" y="5503346"/>
            <a:ext cx="1371600" cy="274320"/>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31" name="Right Arrow 30"/>
          <p:cNvSpPr/>
          <p:nvPr/>
        </p:nvSpPr>
        <p:spPr>
          <a:xfrm rot="19411969" flipV="1">
            <a:off x="9608689" y="5193726"/>
            <a:ext cx="723752" cy="33772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b="1">
              <a:solidFill>
                <a:schemeClr val="bg1"/>
              </a:solidFill>
            </a:endParaRPr>
          </a:p>
        </p:txBody>
      </p:sp>
      <p:sp>
        <p:nvSpPr>
          <p:cNvPr id="2" name="Multidocument 1"/>
          <p:cNvSpPr/>
          <p:nvPr/>
        </p:nvSpPr>
        <p:spPr>
          <a:xfrm>
            <a:off x="1955126" y="1475849"/>
            <a:ext cx="1623848" cy="1700994"/>
          </a:xfrm>
          <a:prstGeom prst="flowChartMultidocumen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smtClean="0"/>
              <a:t>Training Set </a:t>
            </a:r>
          </a:p>
          <a:p>
            <a:pPr algn="ctr"/>
            <a:r>
              <a:rPr lang="en-US" sz="1600" dirty="0" smtClean="0"/>
              <a:t>Document</a:t>
            </a:r>
          </a:p>
          <a:p>
            <a:pPr algn="ctr"/>
            <a:r>
              <a:rPr lang="en-US" sz="1600" dirty="0" smtClean="0"/>
              <a:t>Questions</a:t>
            </a:r>
          </a:p>
        </p:txBody>
      </p:sp>
      <p:sp>
        <p:nvSpPr>
          <p:cNvPr id="32" name="TextBox 31"/>
          <p:cNvSpPr txBox="1"/>
          <p:nvPr/>
        </p:nvSpPr>
        <p:spPr>
          <a:xfrm>
            <a:off x="6300860" y="1773510"/>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
        <p:nvSpPr>
          <p:cNvPr id="23" name="TextBox 22"/>
          <p:cNvSpPr txBox="1"/>
          <p:nvPr/>
        </p:nvSpPr>
        <p:spPr>
          <a:xfrm>
            <a:off x="5586144" y="5169522"/>
            <a:ext cx="1445489" cy="276999"/>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200" b="1" dirty="0" smtClean="0">
                <a:solidFill>
                  <a:schemeClr val="bg1"/>
                </a:solidFill>
                <a:cs typeface="Arial" pitchFamily="34" charset="0"/>
              </a:rPr>
              <a:t>FEATURE VECTOR</a:t>
            </a:r>
            <a:endParaRPr lang="en-US" sz="1200" b="1" dirty="0">
              <a:solidFill>
                <a:schemeClr val="bg1"/>
              </a:solidFill>
              <a:cs typeface="Arial" pitchFamily="34" charset="0"/>
            </a:endParaRPr>
          </a:p>
        </p:txBody>
      </p:sp>
    </p:spTree>
    <p:extLst>
      <p:ext uri="{BB962C8B-B14F-4D97-AF65-F5344CB8AC3E}">
        <p14:creationId xmlns:p14="http://schemas.microsoft.com/office/powerpoint/2010/main" val="159574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a:xfrm flipV="1">
            <a:off x="2146526" y="2965671"/>
            <a:ext cx="13151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6452195" y="4652298"/>
            <a:ext cx="2280212" cy="155100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LANGUAGE </a:t>
            </a:r>
          </a:p>
          <a:p>
            <a:pPr algn="ctr"/>
            <a:r>
              <a:rPr lang="en-US" b="1" dirty="0" smtClean="0"/>
              <a:t>PROCESSING</a:t>
            </a:r>
            <a:endParaRPr lang="en-US" b="1" dirty="0"/>
          </a:p>
        </p:txBody>
      </p:sp>
      <p:cxnSp>
        <p:nvCxnSpPr>
          <p:cNvPr id="23" name="Straight Connector 22"/>
          <p:cNvCxnSpPr/>
          <p:nvPr/>
        </p:nvCxnSpPr>
        <p:spPr>
          <a:xfrm>
            <a:off x="6452195"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452195"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019355"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9399306" y="5427801"/>
            <a:ext cx="1605218" cy="307777"/>
          </a:xfrm>
          <a:prstGeom prst="rect">
            <a:avLst/>
          </a:prstGeom>
          <a:noFill/>
        </p:spPr>
        <p:txBody>
          <a:bodyPr wrap="square" rtlCol="0">
            <a:spAutoFit/>
          </a:bodyPr>
          <a:lstStyle/>
          <a:p>
            <a:r>
              <a:rPr lang="en-US" sz="1400" b="1" dirty="0" smtClean="0">
                <a:solidFill>
                  <a:srgbClr val="0070C0"/>
                </a:solidFill>
                <a:cs typeface="Arial" pitchFamily="34" charset="0"/>
              </a:rPr>
              <a:t>CLASSIFIED INPUT</a:t>
            </a:r>
            <a:endParaRPr lang="en-US" sz="1400" b="1" dirty="0">
              <a:solidFill>
                <a:srgbClr val="0070C0"/>
              </a:solidFill>
              <a:cs typeface="Arial" pitchFamily="34" charset="0"/>
            </a:endParaRPr>
          </a:p>
        </p:txBody>
      </p:sp>
      <p:sp>
        <p:nvSpPr>
          <p:cNvPr id="36" name="TextBox 35"/>
          <p:cNvSpPr txBox="1"/>
          <p:nvPr/>
        </p:nvSpPr>
        <p:spPr>
          <a:xfrm>
            <a:off x="6593957" y="4681999"/>
            <a:ext cx="366256" cy="369332"/>
          </a:xfrm>
          <a:prstGeom prst="rect">
            <a:avLst/>
          </a:prstGeom>
          <a:noFill/>
        </p:spPr>
        <p:txBody>
          <a:bodyPr wrap="square" rtlCol="0">
            <a:spAutoFit/>
          </a:bodyPr>
          <a:lstStyle/>
          <a:p>
            <a:r>
              <a:rPr lang="en-US" b="1" dirty="0">
                <a:solidFill>
                  <a:schemeClr val="bg1"/>
                </a:solidFill>
              </a:rPr>
              <a:t>3</a:t>
            </a:r>
          </a:p>
        </p:txBody>
      </p:sp>
      <p:cxnSp>
        <p:nvCxnSpPr>
          <p:cNvPr id="41" name="Straight Arrow Connector 40"/>
          <p:cNvCxnSpPr/>
          <p:nvPr/>
        </p:nvCxnSpPr>
        <p:spPr>
          <a:xfrm>
            <a:off x="5837379" y="2965671"/>
            <a:ext cx="103426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781870" y="2566584"/>
            <a:ext cx="1344978" cy="91667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External Website</a:t>
            </a:r>
            <a:endParaRPr lang="en-US" dirty="0"/>
          </a:p>
        </p:txBody>
      </p:sp>
      <p:cxnSp>
        <p:nvCxnSpPr>
          <p:cNvPr id="45" name="Straight Connector 44"/>
          <p:cNvCxnSpPr/>
          <p:nvPr/>
        </p:nvCxnSpPr>
        <p:spPr>
          <a:xfrm>
            <a:off x="6871643"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71643" y="2758261"/>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71643" y="3178695"/>
            <a:ext cx="143443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7234921" y="2758261"/>
            <a:ext cx="0" cy="420434"/>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a:off x="7588859" y="3178695"/>
            <a:ext cx="1328208" cy="1156508"/>
          </a:xfrm>
          <a:prstGeom prst="bentConnector3">
            <a:avLst>
              <a:gd name="adj1" fmla="val 42351"/>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61"/>
          <p:cNvCxnSpPr>
            <a:endCxn id="21" idx="3"/>
          </p:cNvCxnSpPr>
          <p:nvPr/>
        </p:nvCxnSpPr>
        <p:spPr>
          <a:xfrm rot="10800000" flipV="1">
            <a:off x="8732407" y="4105728"/>
            <a:ext cx="2586230" cy="1322073"/>
          </a:xfrm>
          <a:prstGeom prst="bentConnector3">
            <a:avLst>
              <a:gd name="adj1" fmla="val -8927"/>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21" idx="1"/>
          </p:cNvCxnSpPr>
          <p:nvPr/>
        </p:nvCxnSpPr>
        <p:spPr>
          <a:xfrm flipH="1">
            <a:off x="5380825" y="5427802"/>
            <a:ext cx="107137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endCxn id="81" idx="3"/>
          </p:cNvCxnSpPr>
          <p:nvPr/>
        </p:nvCxnSpPr>
        <p:spPr>
          <a:xfrm flipH="1">
            <a:off x="2013211" y="5490181"/>
            <a:ext cx="10874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Rectangle 71"/>
          <p:cNvSpPr/>
          <p:nvPr/>
        </p:nvSpPr>
        <p:spPr>
          <a:xfrm>
            <a:off x="9503726" y="1863763"/>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cxnSp>
        <p:nvCxnSpPr>
          <p:cNvPr id="75" name="Straight Arrow Connector 74"/>
          <p:cNvCxnSpPr>
            <a:stCxn id="72" idx="2"/>
          </p:cNvCxnSpPr>
          <p:nvPr/>
        </p:nvCxnSpPr>
        <p:spPr>
          <a:xfrm>
            <a:off x="10176215" y="2475989"/>
            <a:ext cx="25700" cy="1045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6840557" y="2818178"/>
            <a:ext cx="555585" cy="307777"/>
          </a:xfrm>
          <a:prstGeom prst="rect">
            <a:avLst/>
          </a:prstGeom>
          <a:noFill/>
        </p:spPr>
        <p:txBody>
          <a:bodyPr wrap="square" rtlCol="0">
            <a:spAutoFit/>
          </a:bodyPr>
          <a:lstStyle/>
          <a:p>
            <a:r>
              <a:rPr lang="en-US" sz="1400" b="1" dirty="0" smtClean="0">
                <a:latin typeface="Arial" pitchFamily="34" charset="0"/>
                <a:cs typeface="Arial" pitchFamily="34" charset="0"/>
              </a:rPr>
              <a:t>D1</a:t>
            </a:r>
            <a:endParaRPr lang="en-US" sz="1400" b="1" dirty="0">
              <a:latin typeface="Arial" pitchFamily="34" charset="0"/>
              <a:cs typeface="Arial" pitchFamily="34" charset="0"/>
            </a:endParaRPr>
          </a:p>
        </p:txBody>
      </p:sp>
      <p:sp>
        <p:nvSpPr>
          <p:cNvPr id="81" name="Rectangle 80"/>
          <p:cNvSpPr/>
          <p:nvPr/>
        </p:nvSpPr>
        <p:spPr>
          <a:xfrm>
            <a:off x="668233" y="5184068"/>
            <a:ext cx="1344978" cy="61222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User</a:t>
            </a:r>
            <a:endParaRPr lang="en-US" b="1" dirty="0">
              <a:solidFill>
                <a:schemeClr val="tx1"/>
              </a:solidFill>
            </a:endParaRPr>
          </a:p>
        </p:txBody>
      </p:sp>
      <p:sp>
        <p:nvSpPr>
          <p:cNvPr id="83" name="TextBox 82"/>
          <p:cNvSpPr txBox="1"/>
          <p:nvPr/>
        </p:nvSpPr>
        <p:spPr>
          <a:xfrm>
            <a:off x="8458629" y="2700716"/>
            <a:ext cx="1743286" cy="307777"/>
          </a:xfrm>
          <a:prstGeom prst="rect">
            <a:avLst/>
          </a:prstGeom>
          <a:noFill/>
        </p:spPr>
        <p:txBody>
          <a:bodyPr wrap="square" rtlCol="0">
            <a:spAutoFit/>
          </a:bodyPr>
          <a:lstStyle/>
          <a:p>
            <a:r>
              <a:rPr lang="en-US" sz="1400" b="1" dirty="0" smtClean="0">
                <a:solidFill>
                  <a:srgbClr val="0070C0"/>
                </a:solidFill>
                <a:cs typeface="Arial" pitchFamily="34" charset="0"/>
              </a:rPr>
              <a:t>APTITUDE PROBLEM</a:t>
            </a:r>
            <a:endParaRPr lang="en-US" sz="1400" b="1" dirty="0">
              <a:solidFill>
                <a:srgbClr val="0070C0"/>
              </a:solidFill>
              <a:cs typeface="Arial" pitchFamily="34" charset="0"/>
            </a:endParaRPr>
          </a:p>
        </p:txBody>
      </p:sp>
      <p:sp>
        <p:nvSpPr>
          <p:cNvPr id="84" name="TextBox 83"/>
          <p:cNvSpPr txBox="1"/>
          <p:nvPr/>
        </p:nvSpPr>
        <p:spPr>
          <a:xfrm>
            <a:off x="2149120" y="2060438"/>
            <a:ext cx="1605218" cy="738664"/>
          </a:xfrm>
          <a:prstGeom prst="rect">
            <a:avLst/>
          </a:prstGeom>
          <a:noFill/>
        </p:spPr>
        <p:txBody>
          <a:bodyPr wrap="square" rtlCol="0">
            <a:spAutoFit/>
          </a:bodyPr>
          <a:lstStyle/>
          <a:p>
            <a:r>
              <a:rPr lang="en-US" sz="1400" b="1" dirty="0" smtClean="0">
                <a:solidFill>
                  <a:srgbClr val="0070C0"/>
                </a:solidFill>
                <a:cs typeface="Arial" pitchFamily="34" charset="0"/>
              </a:rPr>
              <a:t>HTML CODE FROM EXTERNAL RESOURCE</a:t>
            </a:r>
            <a:endParaRPr lang="en-US" sz="1400" b="1" dirty="0">
              <a:solidFill>
                <a:srgbClr val="0070C0"/>
              </a:solidFill>
              <a:cs typeface="Arial" pitchFamily="34" charset="0"/>
            </a:endParaRPr>
          </a:p>
        </p:txBody>
      </p:sp>
      <p:sp>
        <p:nvSpPr>
          <p:cNvPr id="85" name="TextBox 84"/>
          <p:cNvSpPr txBox="1"/>
          <p:nvPr/>
        </p:nvSpPr>
        <p:spPr>
          <a:xfrm>
            <a:off x="5837379" y="2409043"/>
            <a:ext cx="1217476"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86" name="TextBox 85"/>
          <p:cNvSpPr txBox="1"/>
          <p:nvPr/>
        </p:nvSpPr>
        <p:spPr>
          <a:xfrm>
            <a:off x="6871644" y="3259823"/>
            <a:ext cx="1228970" cy="523220"/>
          </a:xfrm>
          <a:prstGeom prst="rect">
            <a:avLst/>
          </a:prstGeom>
          <a:noFill/>
        </p:spPr>
        <p:txBody>
          <a:bodyPr wrap="square" rtlCol="0">
            <a:spAutoFit/>
          </a:bodyPr>
          <a:lstStyle/>
          <a:p>
            <a:r>
              <a:rPr lang="en-US" sz="1400" b="1" dirty="0" smtClean="0">
                <a:solidFill>
                  <a:srgbClr val="0070C0"/>
                </a:solidFill>
                <a:cs typeface="Arial" pitchFamily="34" charset="0"/>
              </a:rPr>
              <a:t>EXTRACTED DATA</a:t>
            </a:r>
            <a:endParaRPr lang="en-US" sz="1400" b="1" dirty="0">
              <a:solidFill>
                <a:srgbClr val="0070C0"/>
              </a:solidFill>
              <a:cs typeface="Arial" pitchFamily="34" charset="0"/>
            </a:endParaRPr>
          </a:p>
        </p:txBody>
      </p:sp>
      <p:sp>
        <p:nvSpPr>
          <p:cNvPr id="93" name="Rounded Rectangle 92"/>
          <p:cNvSpPr/>
          <p:nvPr/>
        </p:nvSpPr>
        <p:spPr>
          <a:xfrm>
            <a:off x="3128916" y="4652298"/>
            <a:ext cx="2280212" cy="1551007"/>
          </a:xfrm>
          <a:prstGeom prst="roundRect">
            <a:avLst/>
          </a:prstGeom>
          <a:solidFill>
            <a:srgbClr val="0070C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solidFill>
                  <a:schemeClr val="bg1"/>
                </a:solidFill>
              </a:rPr>
              <a:t>COMPUTATION</a:t>
            </a:r>
            <a:endParaRPr lang="en-US" b="1" dirty="0">
              <a:solidFill>
                <a:schemeClr val="bg1"/>
              </a:solidFill>
            </a:endParaRPr>
          </a:p>
        </p:txBody>
      </p:sp>
      <p:cxnSp>
        <p:nvCxnSpPr>
          <p:cNvPr id="94" name="Straight Connector 93"/>
          <p:cNvCxnSpPr/>
          <p:nvPr/>
        </p:nvCxnSpPr>
        <p:spPr>
          <a:xfrm>
            <a:off x="3128916" y="505133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3128916" y="587921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flipH="1">
            <a:off x="3696076" y="4652300"/>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3270678" y="4681999"/>
            <a:ext cx="366256" cy="369332"/>
          </a:xfrm>
          <a:prstGeom prst="rect">
            <a:avLst/>
          </a:prstGeom>
          <a:noFill/>
        </p:spPr>
        <p:txBody>
          <a:bodyPr wrap="square" rtlCol="0">
            <a:spAutoFit/>
          </a:bodyPr>
          <a:lstStyle/>
          <a:p>
            <a:r>
              <a:rPr lang="en-US" b="1" dirty="0">
                <a:solidFill>
                  <a:schemeClr val="bg1"/>
                </a:solidFill>
              </a:rPr>
              <a:t>4</a:t>
            </a:r>
          </a:p>
        </p:txBody>
      </p:sp>
      <p:sp>
        <p:nvSpPr>
          <p:cNvPr id="103" name="TextBox 102"/>
          <p:cNvSpPr txBox="1"/>
          <p:nvPr/>
        </p:nvSpPr>
        <p:spPr>
          <a:xfrm>
            <a:off x="5390493" y="4513402"/>
            <a:ext cx="1071817" cy="738664"/>
          </a:xfrm>
          <a:prstGeom prst="rect">
            <a:avLst/>
          </a:prstGeom>
          <a:noFill/>
        </p:spPr>
        <p:txBody>
          <a:bodyPr wrap="square" rtlCol="0">
            <a:spAutoFit/>
          </a:bodyPr>
          <a:lstStyle/>
          <a:p>
            <a:r>
              <a:rPr lang="en-US" sz="1400" b="1" dirty="0" smtClean="0">
                <a:solidFill>
                  <a:srgbClr val="0070C0"/>
                </a:solidFill>
                <a:cs typeface="Arial" pitchFamily="34" charset="0"/>
              </a:rPr>
              <a:t>VARIABLES </a:t>
            </a:r>
          </a:p>
          <a:p>
            <a:r>
              <a:rPr lang="en-US" sz="1400" b="1" dirty="0" smtClean="0">
                <a:solidFill>
                  <a:srgbClr val="0070C0"/>
                </a:solidFill>
                <a:cs typeface="Arial" pitchFamily="34" charset="0"/>
              </a:rPr>
              <a:t>and </a:t>
            </a:r>
          </a:p>
          <a:p>
            <a:r>
              <a:rPr lang="en-US" sz="1400" b="1" dirty="0" smtClean="0">
                <a:solidFill>
                  <a:srgbClr val="0070C0"/>
                </a:solidFill>
                <a:cs typeface="Arial" pitchFamily="34" charset="0"/>
              </a:rPr>
              <a:t>OBJECTIVES</a:t>
            </a:r>
            <a:endParaRPr lang="en-US" sz="1400" b="1" dirty="0">
              <a:solidFill>
                <a:srgbClr val="0070C0"/>
              </a:solidFill>
              <a:cs typeface="Arial" pitchFamily="34" charset="0"/>
            </a:endParaRPr>
          </a:p>
        </p:txBody>
      </p:sp>
      <p:sp>
        <p:nvSpPr>
          <p:cNvPr id="108" name="TextBox 107"/>
          <p:cNvSpPr txBox="1"/>
          <p:nvPr/>
        </p:nvSpPr>
        <p:spPr>
          <a:xfrm>
            <a:off x="2146526" y="5129338"/>
            <a:ext cx="912881" cy="307777"/>
          </a:xfrm>
          <a:prstGeom prst="rect">
            <a:avLst/>
          </a:prstGeom>
          <a:noFill/>
        </p:spPr>
        <p:txBody>
          <a:bodyPr wrap="square" rtlCol="0">
            <a:spAutoFit/>
          </a:bodyPr>
          <a:lstStyle/>
          <a:p>
            <a:r>
              <a:rPr lang="en-US" sz="1400" b="1" dirty="0" smtClean="0">
                <a:solidFill>
                  <a:srgbClr val="0070C0"/>
                </a:solidFill>
                <a:cs typeface="Arial" pitchFamily="34" charset="0"/>
              </a:rPr>
              <a:t>RESULT</a:t>
            </a:r>
            <a:endParaRPr lang="en-US" sz="1400" b="1" dirty="0">
              <a:solidFill>
                <a:srgbClr val="0070C0"/>
              </a:solidFill>
              <a:cs typeface="Arial" pitchFamily="34" charset="0"/>
            </a:endParaRPr>
          </a:p>
        </p:txBody>
      </p:sp>
      <p:sp>
        <p:nvSpPr>
          <p:cNvPr id="115" name="Rounded Rectangle 114"/>
          <p:cNvSpPr/>
          <p:nvPr/>
        </p:nvSpPr>
        <p:spPr>
          <a:xfrm>
            <a:off x="8937493" y="3536493"/>
            <a:ext cx="2280212" cy="155100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t>CLASSIFICATION</a:t>
            </a:r>
            <a:endParaRPr lang="en-US" b="1" dirty="0"/>
          </a:p>
        </p:txBody>
      </p:sp>
      <p:cxnSp>
        <p:nvCxnSpPr>
          <p:cNvPr id="116" name="Straight Connector 115"/>
          <p:cNvCxnSpPr/>
          <p:nvPr/>
        </p:nvCxnSpPr>
        <p:spPr>
          <a:xfrm>
            <a:off x="8937493" y="3935526"/>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8937493" y="4763411"/>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flipH="1">
            <a:off x="9504653" y="3536495"/>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20" name="TextBox 119"/>
          <p:cNvSpPr txBox="1"/>
          <p:nvPr/>
        </p:nvSpPr>
        <p:spPr>
          <a:xfrm>
            <a:off x="9079255" y="3566194"/>
            <a:ext cx="366256" cy="369332"/>
          </a:xfrm>
          <a:prstGeom prst="rect">
            <a:avLst/>
          </a:prstGeom>
          <a:noFill/>
        </p:spPr>
        <p:txBody>
          <a:bodyPr wrap="square" rtlCol="0">
            <a:spAutoFit/>
          </a:bodyPr>
          <a:lstStyle/>
          <a:p>
            <a:r>
              <a:rPr lang="en-US" b="1" dirty="0"/>
              <a:t>2</a:t>
            </a:r>
          </a:p>
        </p:txBody>
      </p:sp>
      <p:sp>
        <p:nvSpPr>
          <p:cNvPr id="127" name="Rounded Rectangle 126"/>
          <p:cNvSpPr/>
          <p:nvPr/>
        </p:nvSpPr>
        <p:spPr>
          <a:xfrm>
            <a:off x="3541058" y="2167254"/>
            <a:ext cx="2280212" cy="155100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t>WEB </a:t>
            </a:r>
          </a:p>
          <a:p>
            <a:pPr algn="ctr"/>
            <a:r>
              <a:rPr lang="en-US" b="1" dirty="0" smtClean="0"/>
              <a:t>SCRAPING</a:t>
            </a:r>
            <a:endParaRPr lang="en-US" b="1" dirty="0"/>
          </a:p>
        </p:txBody>
      </p:sp>
      <p:cxnSp>
        <p:nvCxnSpPr>
          <p:cNvPr id="128" name="Straight Connector 127"/>
          <p:cNvCxnSpPr/>
          <p:nvPr/>
        </p:nvCxnSpPr>
        <p:spPr>
          <a:xfrm>
            <a:off x="3541058" y="2566287"/>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3541058" y="3394172"/>
            <a:ext cx="2280212"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flipH="1">
            <a:off x="4108218" y="2167256"/>
            <a:ext cx="11574" cy="399031"/>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682820" y="2196955"/>
            <a:ext cx="366256" cy="369332"/>
          </a:xfrm>
          <a:prstGeom prst="rect">
            <a:avLst/>
          </a:prstGeom>
          <a:noFill/>
        </p:spPr>
        <p:txBody>
          <a:bodyPr wrap="square" rtlCol="0">
            <a:spAutoFit/>
          </a:bodyPr>
          <a:lstStyle/>
          <a:p>
            <a:r>
              <a:rPr lang="en-US" b="1" dirty="0"/>
              <a:t>1</a:t>
            </a:r>
          </a:p>
        </p:txBody>
      </p:sp>
      <p:sp>
        <p:nvSpPr>
          <p:cNvPr id="134" name="Title 1"/>
          <p:cNvSpPr txBox="1">
            <a:spLocks/>
          </p:cNvSpPr>
          <p:nvPr/>
        </p:nvSpPr>
        <p:spPr>
          <a:xfrm>
            <a:off x="699443" y="523161"/>
            <a:ext cx="10515600" cy="1133475"/>
          </a:xfrm>
          <a:prstGeom prst="rect">
            <a:avLst/>
          </a:prstGeom>
        </p:spPr>
        <p:txBody>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a:lstStyle>
          <a:p>
            <a:r>
              <a:rPr lang="en-IN" dirty="0" smtClean="0"/>
              <a:t>Data Flow Diagram (General)</a:t>
            </a:r>
            <a:endParaRPr lang="en-IN" dirty="0"/>
          </a:p>
        </p:txBody>
      </p:sp>
    </p:spTree>
    <p:extLst>
      <p:ext uri="{BB962C8B-B14F-4D97-AF65-F5344CB8AC3E}">
        <p14:creationId xmlns:p14="http://schemas.microsoft.com/office/powerpoint/2010/main" val="1467704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7925</TotalTime>
  <Words>1870</Words>
  <Application>Microsoft Macintosh PowerPoint</Application>
  <PresentationFormat>Widescreen</PresentationFormat>
  <Paragraphs>350</Paragraphs>
  <Slides>32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Abadi MT Condensed Extra Bold</vt:lpstr>
      <vt:lpstr>Arial</vt:lpstr>
      <vt:lpstr>Calibri</vt:lpstr>
      <vt:lpstr>Segoe UI</vt:lpstr>
      <vt:lpstr>Segoe UI Light</vt:lpstr>
      <vt:lpstr>Times New Roman</vt:lpstr>
      <vt:lpstr>Wingdings</vt:lpstr>
      <vt:lpstr>Office Mix</vt:lpstr>
      <vt:lpstr>ARITHMETIC PROBLEM SOLVER</vt:lpstr>
      <vt:lpstr>Agenda</vt:lpstr>
      <vt:lpstr>Introduction</vt:lpstr>
      <vt:lpstr>Problem Statement</vt:lpstr>
      <vt:lpstr>Literature Survey</vt:lpstr>
      <vt:lpstr>Existing System</vt:lpstr>
      <vt:lpstr>Proposed System</vt:lpstr>
      <vt:lpstr>Architecture </vt:lpstr>
      <vt:lpstr>PowerPoint Presentation</vt:lpstr>
      <vt:lpstr>PowerPoint Presentation</vt:lpstr>
      <vt:lpstr>PowerPoint Presentation</vt:lpstr>
      <vt:lpstr>PowerPoint Presentation</vt:lpstr>
      <vt:lpstr>PowerPoint Presentation</vt:lpstr>
      <vt:lpstr>Modules</vt:lpstr>
      <vt:lpstr>Modules</vt:lpstr>
      <vt:lpstr>Implementation </vt:lpstr>
      <vt:lpstr>Implementation</vt:lpstr>
      <vt:lpstr>Implementation</vt:lpstr>
      <vt:lpstr>Implementation</vt:lpstr>
      <vt:lpstr>Implementation</vt:lpstr>
      <vt:lpstr>Implementation</vt:lpstr>
      <vt:lpstr>Implementation(contd..)</vt:lpstr>
      <vt:lpstr>Testing</vt:lpstr>
      <vt:lpstr>Snapshots</vt:lpstr>
      <vt:lpstr>Snapshots</vt:lpstr>
      <vt:lpstr>Snapshots</vt:lpstr>
      <vt:lpstr>Snapshots</vt:lpstr>
      <vt:lpstr>Applications</vt:lpstr>
      <vt:lpstr>Conclusion </vt:lpstr>
      <vt:lpstr>Limitations</vt:lpstr>
      <vt:lpstr>Future Enhancements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Sleep Detection System</dc:title>
  <dc:creator>Piyush Bajaj</dc:creator>
  <cp:keywords/>
  <cp:lastModifiedBy>Microsoft Office User</cp:lastModifiedBy>
  <cp:revision>382</cp:revision>
  <dcterms:created xsi:type="dcterms:W3CDTF">2015-02-01T08:57:36Z</dcterms:created>
  <dcterms:modified xsi:type="dcterms:W3CDTF">2016-05-17T02:46:27Z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