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5" r:id="rId4"/>
    <p:sldId id="259" r:id="rId5"/>
    <p:sldId id="261" r:id="rId6"/>
    <p:sldId id="263" r:id="rId7"/>
    <p:sldId id="278" r:id="rId8"/>
    <p:sldId id="279" r:id="rId9"/>
    <p:sldId id="286" r:id="rId10"/>
    <p:sldId id="281" r:id="rId11"/>
    <p:sldId id="292" r:id="rId12"/>
    <p:sldId id="293" r:id="rId13"/>
    <p:sldId id="294" r:id="rId14"/>
    <p:sldId id="295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14" autoAdjust="0"/>
    <p:restoredTop sz="95470" autoAdjust="0"/>
  </p:normalViewPr>
  <p:slideViewPr>
    <p:cSldViewPr snapToGrid="0" snapToObjects="1">
      <p:cViewPr varScale="1">
        <p:scale>
          <a:sx n="85" d="100"/>
          <a:sy n="85" d="100"/>
        </p:scale>
        <p:origin x="200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CEA4E-9D29-B24D-9300-F49F5AD507C4}" type="datetimeFigureOut">
              <a:rPr lang="en-US" smtClean="0"/>
              <a:t>5/10/16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3C751-E677-0A48-A7DB-F50483361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 assistant</a:t>
            </a:r>
            <a:r>
              <a:rPr lang="en-US" baseline="0" dirty="0" smtClean="0"/>
              <a:t> professor to the mentor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41F1C-3BA8-4B47-844A-99194026EA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indiabix.com,www.knowapti.com,www.treeknox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Problem Solver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Approaching mathematical language the Machine Learning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3755" y="539357"/>
            <a:ext cx="10985696" cy="61488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669069" y="212454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070711" y="1511082"/>
            <a:ext cx="347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240807" y="2124540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240807" y="2413907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0807" y="3015790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669069" y="212454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357543" y="2444531"/>
            <a:ext cx="193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Understanding</a:t>
            </a:r>
          </a:p>
          <a:p>
            <a:r>
              <a:rPr lang="en-US" sz="1600" b="1" dirty="0" smtClean="0"/>
              <a:t>Website structure</a:t>
            </a:r>
            <a:endParaRPr lang="en-US" sz="16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1813753" y="3814443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215395" y="3200985"/>
            <a:ext cx="347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240806" y="3814443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40807" y="4103810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261311" y="4679890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813753" y="3814443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70685" y="4186850"/>
            <a:ext cx="165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Extracting data</a:t>
            </a:r>
          </a:p>
        </p:txBody>
      </p:sp>
      <p:cxnSp>
        <p:nvCxnSpPr>
          <p:cNvPr id="5" name="Elbow Connector 4"/>
          <p:cNvCxnSpPr>
            <a:stCxn id="71" idx="3"/>
          </p:cNvCxnSpPr>
          <p:nvPr/>
        </p:nvCxnSpPr>
        <p:spPr>
          <a:xfrm>
            <a:off x="3266375" y="4352666"/>
            <a:ext cx="731520" cy="6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048927" y="3794465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620665" y="3794465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5620665" y="4083832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620665" y="4685715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48927" y="3794465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05860" y="4078865"/>
            <a:ext cx="165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constructing training set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137053" y="1496734"/>
            <a:ext cx="8218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</a:t>
            </a:r>
            <a:r>
              <a:rPr lang="en-US" sz="1050" dirty="0" smtClean="0"/>
              <a:t>New </a:t>
            </a:r>
          </a:p>
          <a:p>
            <a:r>
              <a:rPr lang="en-US" sz="1050" dirty="0" smtClean="0"/>
              <a:t>Problem</a:t>
            </a:r>
          </a:p>
          <a:p>
            <a:r>
              <a:rPr lang="en-US" sz="1050" dirty="0" smtClean="0"/>
              <a:t>Instance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8679357" y="2092004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9080999" y="1478546"/>
            <a:ext cx="347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251095" y="2092004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8251095" y="2381371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251095" y="2983254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79357" y="2092004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36289" y="2464411"/>
            <a:ext cx="165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b="1" dirty="0" smtClean="0"/>
              <a:t>creating feature </a:t>
            </a:r>
          </a:p>
          <a:p>
            <a:r>
              <a:rPr lang="en-US" sz="1600" b="1" dirty="0" smtClean="0"/>
              <a:t>vector</a:t>
            </a:r>
            <a:endParaRPr lang="en-US" sz="1600" b="1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9225683" y="3168449"/>
            <a:ext cx="3472" cy="61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646234" y="4347549"/>
            <a:ext cx="731520" cy="1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8783529" y="380274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355267" y="3802740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8355267" y="4092107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355267" y="4693990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783529" y="380274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540461" y="4175147"/>
            <a:ext cx="1655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Classifier</a:t>
            </a:r>
            <a:endParaRPr lang="en-US" sz="1600" b="1" dirty="0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8783529" y="545227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8355267" y="5452270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8355267" y="5741637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355267" y="6343520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8783529" y="545227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540461" y="5824677"/>
            <a:ext cx="165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 smtClean="0"/>
              <a:t>processing the</a:t>
            </a:r>
          </a:p>
          <a:p>
            <a:r>
              <a:rPr lang="en-US" sz="1600" b="1" dirty="0" smtClean="0"/>
              <a:t>New Instance</a:t>
            </a:r>
            <a:endParaRPr lang="en-US" sz="1600" b="1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6048926" y="548716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5658862" y="5487160"/>
            <a:ext cx="1987371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5620664" y="5776527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620664" y="6378410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048926" y="5487160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805858" y="5741637"/>
            <a:ext cx="181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/>
              <a:t>Converting variables to standard form</a:t>
            </a:r>
            <a:endParaRPr lang="en-US" sz="1400" b="1" dirty="0"/>
          </a:p>
        </p:txBody>
      </p:sp>
      <p:cxnSp>
        <p:nvCxnSpPr>
          <p:cNvPr id="28" name="Straight Connector 27"/>
          <p:cNvCxnSpPr>
            <a:stCxn id="99" idx="3"/>
          </p:cNvCxnSpPr>
          <p:nvPr/>
        </p:nvCxnSpPr>
        <p:spPr>
          <a:xfrm flipV="1">
            <a:off x="10380836" y="4332687"/>
            <a:ext cx="1062227" cy="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1443063" y="4336825"/>
            <a:ext cx="0" cy="1653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5" idx="3"/>
          </p:cNvCxnSpPr>
          <p:nvPr/>
        </p:nvCxnSpPr>
        <p:spPr>
          <a:xfrm flipH="1">
            <a:off x="10380836" y="5990492"/>
            <a:ext cx="106222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7617130" y="6025381"/>
            <a:ext cx="73152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361287" y="5482325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2933025" y="5482325"/>
            <a:ext cx="2025569" cy="1076445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2933025" y="5771692"/>
            <a:ext cx="2025569" cy="11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933025" y="6373575"/>
            <a:ext cx="2025569" cy="23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361287" y="5482325"/>
            <a:ext cx="0" cy="30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18219" y="5800375"/>
            <a:ext cx="165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b="1" dirty="0" smtClean="0"/>
              <a:t>computing the </a:t>
            </a:r>
          </a:p>
          <a:p>
            <a:r>
              <a:rPr lang="en-US" sz="1600" b="1" dirty="0" smtClean="0"/>
              <a:t>objective</a:t>
            </a:r>
            <a:endParaRPr lang="en-US" sz="1600" b="1" dirty="0"/>
          </a:p>
        </p:txBody>
      </p:sp>
      <p:cxnSp>
        <p:nvCxnSpPr>
          <p:cNvPr id="37" name="Straight Arrow Connector 36"/>
          <p:cNvCxnSpPr>
            <a:stCxn id="111" idx="1"/>
            <a:endCxn id="118" idx="3"/>
          </p:cNvCxnSpPr>
          <p:nvPr/>
        </p:nvCxnSpPr>
        <p:spPr>
          <a:xfrm flipH="1" flipV="1">
            <a:off x="4958594" y="6020548"/>
            <a:ext cx="700268" cy="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58091" y="5533292"/>
            <a:ext cx="1216004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126" name="Straight Arrow Connector 125"/>
          <p:cNvCxnSpPr>
            <a:stCxn id="118" idx="1"/>
            <a:endCxn id="39" idx="3"/>
          </p:cNvCxnSpPr>
          <p:nvPr/>
        </p:nvCxnSpPr>
        <p:spPr>
          <a:xfrm flipH="1" flipV="1">
            <a:off x="2274095" y="5990492"/>
            <a:ext cx="658930" cy="30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53755" y="3336678"/>
            <a:ext cx="1233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Unstructed</a:t>
            </a:r>
            <a:r>
              <a:rPr lang="en-US" sz="1200" dirty="0" smtClean="0"/>
              <a:t> data</a:t>
            </a:r>
            <a:endParaRPr 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368051" y="3336677"/>
            <a:ext cx="131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Feature vector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30194" y="3686356"/>
            <a:ext cx="9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Labeled</a:t>
            </a:r>
          </a:p>
          <a:p>
            <a:r>
              <a:rPr lang="en-US" sz="1200" dirty="0" smtClean="0"/>
              <a:t>Feature</a:t>
            </a:r>
          </a:p>
          <a:p>
            <a:r>
              <a:rPr lang="en-US" sz="1200" dirty="0" smtClean="0"/>
              <a:t> vectors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091469" y="5025157"/>
            <a:ext cx="131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Labeled instance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17130" y="5344162"/>
            <a:ext cx="92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Objective</a:t>
            </a:r>
          </a:p>
          <a:p>
            <a:r>
              <a:rPr lang="en-US" sz="1200" dirty="0" smtClean="0"/>
              <a:t> and</a:t>
            </a:r>
          </a:p>
          <a:p>
            <a:r>
              <a:rPr lang="en-US" sz="1200" dirty="0" smtClean="0"/>
              <a:t> variables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32546" y="5263860"/>
            <a:ext cx="852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Variables </a:t>
            </a:r>
          </a:p>
          <a:p>
            <a:r>
              <a:rPr lang="en-US" sz="1200" dirty="0"/>
              <a:t>i</a:t>
            </a:r>
            <a:r>
              <a:rPr lang="en-US" sz="1200" dirty="0" smtClean="0"/>
              <a:t>n </a:t>
            </a:r>
          </a:p>
          <a:p>
            <a:r>
              <a:rPr lang="en-US" sz="1200" dirty="0" smtClean="0"/>
              <a:t>standard </a:t>
            </a:r>
          </a:p>
          <a:p>
            <a:r>
              <a:rPr lang="en-US" sz="1200" dirty="0"/>
              <a:t>f</a:t>
            </a:r>
            <a:r>
              <a:rPr lang="en-US" sz="1200" dirty="0" smtClean="0"/>
              <a:t>orm,</a:t>
            </a:r>
          </a:p>
          <a:p>
            <a:r>
              <a:rPr lang="en-US" sz="1200" dirty="0" smtClean="0"/>
              <a:t>Objective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321547" y="5210161"/>
            <a:ext cx="131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</a:t>
            </a:r>
          </a:p>
          <a:p>
            <a:r>
              <a:rPr lang="en-US" sz="1200" dirty="0" smtClean="0"/>
              <a:t>Of the</a:t>
            </a:r>
          </a:p>
          <a:p>
            <a:r>
              <a:rPr lang="en-US" sz="1200" dirty="0" smtClean="0"/>
              <a:t>Given</a:t>
            </a:r>
          </a:p>
          <a:p>
            <a:r>
              <a:rPr lang="en-US" sz="1200" dirty="0" smtClean="0"/>
              <a:t>Problem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72271" y="-6228"/>
            <a:ext cx="5661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DFD </a:t>
            </a:r>
            <a:endParaRPr lang="en-US" sz="3200" b="1" dirty="0"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1398222" y="638244"/>
            <a:ext cx="1344978" cy="91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1570685" y="876496"/>
            <a:ext cx="113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EXTERNAL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58594" y="2893263"/>
            <a:ext cx="1400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Extracted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Data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976841" y="3837996"/>
            <a:ext cx="1400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Extracted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997895" y="4166872"/>
            <a:ext cx="0" cy="358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97895" y="4166872"/>
            <a:ext cx="10966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997895" y="4525404"/>
            <a:ext cx="10966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4373684" y="4153421"/>
            <a:ext cx="0" cy="3585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663440" y="3336678"/>
            <a:ext cx="0" cy="830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82" idx="0"/>
          </p:cNvCxnSpPr>
          <p:nvPr/>
        </p:nvCxnSpPr>
        <p:spPr>
          <a:xfrm>
            <a:off x="4663440" y="3336678"/>
            <a:ext cx="1970010" cy="45778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997895" y="4190535"/>
            <a:ext cx="55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423226" y="550181"/>
            <a:ext cx="1344978" cy="91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743677" y="876496"/>
            <a:ext cx="91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USER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311357" y="2180230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1.1</a:t>
            </a:r>
            <a:endParaRPr lang="en-US" sz="11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8484349" y="5494854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966537" y="5529298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4.2</a:t>
            </a:r>
            <a:endParaRPr lang="en-US" sz="11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8251095" y="2127804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2.2</a:t>
            </a:r>
            <a:endParaRPr lang="en-US" sz="11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5648445" y="5520704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4.1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8348650" y="3842718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2.3</a:t>
            </a:r>
            <a:endParaRPr lang="en-US" sz="11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5528" y="3837996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2</a:t>
            </a:r>
            <a:r>
              <a:rPr lang="en-US" sz="1100" b="1" dirty="0" smtClean="0"/>
              <a:t>.1</a:t>
            </a:r>
            <a:endParaRPr lang="en-US" sz="11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292728" y="3847987"/>
            <a:ext cx="518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1.2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37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5027" y="462987"/>
            <a:ext cx="787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Data Scraping and Cleaning Data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064870"/>
            <a:ext cx="9601200" cy="5326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AIM : Establishing a corpus consisting of questions for each domain from different websites and webpages…extracting questions from web pages based on domain.</a:t>
            </a:r>
          </a:p>
          <a:p>
            <a:r>
              <a:rPr lang="en-US" dirty="0" smtClean="0"/>
              <a:t>Input : base </a:t>
            </a:r>
            <a:r>
              <a:rPr lang="en-US" dirty="0" err="1" smtClean="0"/>
              <a:t>urls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www.indiabix.com,www.knowapti.com,www.treeknox.com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 : .store file for each domain and for each website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1.1 </a:t>
            </a:r>
            <a:r>
              <a:rPr lang="en-US" b="1" dirty="0" smtClean="0"/>
              <a:t>understanding website  structure</a:t>
            </a:r>
          </a:p>
          <a:p>
            <a:pPr marL="0" indent="0">
              <a:buNone/>
            </a:pPr>
            <a:r>
              <a:rPr lang="en-US" dirty="0" smtClean="0"/>
              <a:t>	1.1.1  open source code of web page get the structure of web page in order to 	           access questions.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1.1.2  understand changes in </a:t>
            </a:r>
            <a:r>
              <a:rPr lang="en-US" dirty="0" err="1" smtClean="0"/>
              <a:t>url</a:t>
            </a:r>
            <a:r>
              <a:rPr lang="en-US" dirty="0"/>
              <a:t> </a:t>
            </a:r>
            <a:r>
              <a:rPr lang="en-US" dirty="0" smtClean="0"/>
              <a:t>when new domain is opened and sequence it 	            follows for opening all questions of it.</a:t>
            </a:r>
          </a:p>
          <a:p>
            <a:pPr marL="0" indent="0">
              <a:buNone/>
            </a:pPr>
            <a:r>
              <a:rPr lang="en-US" dirty="0" smtClean="0"/>
              <a:t>       1.2 </a:t>
            </a:r>
            <a:r>
              <a:rPr lang="en-US" b="1" dirty="0" smtClean="0"/>
              <a:t>extracting data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1.2.1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urllib.request.urlopen(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read()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used to open the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url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and read contents of web page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371600" y="696381"/>
            <a:ext cx="9601200" cy="5326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1.2.2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BeautifulSoup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(r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,"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lxml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")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/>
              <a:t>in order to parse the opened web page in </a:t>
            </a:r>
            <a:r>
              <a:rPr lang="en-US" dirty="0" err="1" smtClean="0"/>
              <a:t>lxml</a:t>
            </a:r>
            <a:r>
              <a:rPr lang="en-US" dirty="0" smtClean="0"/>
              <a:t> form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1.2.3  </a:t>
            </a:r>
            <a:r>
              <a:rPr lang="en-US" sz="1800" dirty="0" err="1" smtClean="0"/>
              <a:t>object.findAll</a:t>
            </a:r>
            <a:r>
              <a:rPr lang="en-US" sz="1800" dirty="0" smtClean="0"/>
              <a:t>(“tag”):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find all “tag” within the particular web page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1.2.4  </a:t>
            </a:r>
            <a:r>
              <a:rPr lang="en-US" sz="1800" dirty="0" err="1" smtClean="0"/>
              <a:t>object.get_text</a:t>
            </a:r>
            <a:r>
              <a:rPr lang="en-US" sz="1800" dirty="0" smtClean="0"/>
              <a:t>():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get text within tags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97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71599" y="1064870"/>
            <a:ext cx="10433713" cy="53264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AIM :using different techniques in order to create feature vectors and use them in different classification algorithm in order to predict the domain of new instance problem.</a:t>
            </a:r>
          </a:p>
          <a:p>
            <a:r>
              <a:rPr lang="en-US" dirty="0" smtClean="0"/>
              <a:t>Input :pre labeled questions for each domain in form of files</a:t>
            </a:r>
          </a:p>
          <a:p>
            <a:r>
              <a:rPr lang="en-US" dirty="0" smtClean="0"/>
              <a:t>Output : predicting correct domain for new instance problem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2.1 </a:t>
            </a:r>
            <a:r>
              <a:rPr lang="en-US" sz="2400" b="1" dirty="0"/>
              <a:t>P</a:t>
            </a:r>
            <a:r>
              <a:rPr lang="en-US" sz="2400" b="1" dirty="0" smtClean="0"/>
              <a:t>reprocessing of data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2.1.1 dividing each set into questions and then into words.</a:t>
            </a:r>
          </a:p>
          <a:p>
            <a:pPr marL="0" indent="0">
              <a:buNone/>
            </a:pPr>
            <a:r>
              <a:rPr lang="en-US" dirty="0" smtClean="0"/>
              <a:t>           2.1.2 calculate frequency distribution of tokenized words in corpus.</a:t>
            </a:r>
          </a:p>
          <a:p>
            <a:pPr marL="0" indent="0">
              <a:buNone/>
            </a:pPr>
            <a:r>
              <a:rPr lang="en-US" dirty="0" smtClean="0"/>
              <a:t>           2.1.3 </a:t>
            </a:r>
            <a:r>
              <a:rPr lang="en-US" b="1" dirty="0" smtClean="0"/>
              <a:t>Dimensionality reduction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2.1.3.1 remove all digits which are non-constants(</a:t>
            </a:r>
            <a:r>
              <a:rPr lang="en-US" dirty="0" err="1" smtClean="0"/>
              <a:t>eg</a:t>
            </a:r>
            <a:r>
              <a:rPr lang="en-US" dirty="0" smtClean="0"/>
              <a:t> 4 is non-constant,9.8 is constant) </a:t>
            </a:r>
          </a:p>
          <a:p>
            <a:pPr marL="0" indent="0">
              <a:buNone/>
            </a:pPr>
            <a:r>
              <a:rPr lang="en-US" dirty="0" smtClean="0"/>
              <a:t>       	 2.1.3.2 remove all stop words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2.1.3.3 remove all words which have occurrence in at least 50 percent of domains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2.1.3.4 remove all names (like </a:t>
            </a:r>
            <a:r>
              <a:rPr lang="en-US" dirty="0" err="1" smtClean="0"/>
              <a:t>arun,jai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48229" y="199572"/>
            <a:ext cx="6687457" cy="5043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Implementation of classification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801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262417" y="259308"/>
            <a:ext cx="10433713" cy="63871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2.2 </a:t>
            </a:r>
            <a:r>
              <a:rPr lang="en-US" b="1" dirty="0" smtClean="0"/>
              <a:t>Recursive or iterative training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2.2.1 breaking down corpus in test and training set for different ratios(</a:t>
            </a:r>
            <a:r>
              <a:rPr lang="en-US" dirty="0" err="1" smtClean="0"/>
              <a:t>eg</a:t>
            </a:r>
            <a:r>
              <a:rPr lang="en-US" dirty="0" smtClean="0"/>
              <a:t> 7:3,8:2,19:1)</a:t>
            </a:r>
          </a:p>
          <a:p>
            <a:pPr marL="0" indent="0">
              <a:buNone/>
            </a:pPr>
            <a:r>
              <a:rPr lang="en-US" dirty="0" smtClean="0"/>
              <a:t>       	2.2.2 selection of feature vector from frequency distribution (selecting 30 to 40 		           percent of features in step size  of 0.5)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2.2.3 Training of model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2.2.3.1 Naïve Bayes classifier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2.2.3.2 Logistic regression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2.2.3.3 Support Vector Classifier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2.3 </a:t>
            </a:r>
            <a:r>
              <a:rPr lang="en-US" b="1" dirty="0" smtClean="0">
                <a:cs typeface="Arial" pitchFamily="34" charset="0"/>
              </a:rPr>
              <a:t>New problem instance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2.3.1 generating feature vector for new problem instance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2.3.2 feed feature vector to classifiers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2.3.3 compare results of different classifier and get result of most accurate classifier</a:t>
            </a:r>
          </a:p>
          <a:p>
            <a:pPr marL="0" indent="0"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184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0800" y="5101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Implementation of Question processing  </a:t>
            </a:r>
            <a:endParaRPr lang="en-US" sz="3200" b="1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00" y="1313228"/>
            <a:ext cx="10058400" cy="48013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INPUT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Objective of the processed question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Other numerical data and its corresponding semantic  // distance: 32km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Domain to which the question belongs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Converting the given numerical data to standard units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Regular expressions are used to split up the numerical data into the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form {number , unit}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the unit is not in the standard form (km , s…) then the corresponding number is converted to the standard form using appropriate formula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Computing the given objective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Basic equation of the corresponding to the given domain is used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equation is further reframed according to the objective of the question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Standardized numerical data is substituted in the reframed equation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substituted equation is solved for the given objective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 of the objective of the question </a:t>
            </a:r>
          </a:p>
        </p:txBody>
      </p:sp>
    </p:spTree>
    <p:extLst>
      <p:ext uri="{BB962C8B-B14F-4D97-AF65-F5344CB8AC3E}">
        <p14:creationId xmlns:p14="http://schemas.microsoft.com/office/powerpoint/2010/main" val="341127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220" y="429583"/>
            <a:ext cx="78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Next Steps and Future Enhancements</a:t>
            </a:r>
            <a:endParaRPr lang="en-US" sz="36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5220" y="1185248"/>
            <a:ext cx="9884780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Natural language processing (specifically question processing) marks the next phase where syntactic and semantic analysis of the input document is accomplished.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“Part of speech” tagging is carried out inorder to find the Nouns and inturn keep finding the properties until the objectives and the variables are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Bi-grams, Tri-grams and N-grams algorithm are implemented to better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understand the context of questions.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Word2Vec- Skip-gram modelling and CBOW algorithms are implemented which find the context of the word given the neighbouring words and the neighbouring words given the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context of the word respectively. These algorithms use various probability based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  techniques.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Variables and Objectives found are represented in the form of linear algebraic equations to do the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42675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826"/>
          </a:xfrm>
        </p:spPr>
        <p:txBody>
          <a:bodyPr/>
          <a:lstStyle/>
          <a:p>
            <a:pPr algn="ctr"/>
            <a:r>
              <a:rPr lang="en-US" dirty="0" smtClean="0"/>
              <a:t>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q"/>
            </a:pPr>
            <a:r>
              <a:rPr lang="en-US" sz="2800" b="1" dirty="0" smtClean="0"/>
              <a:t>Team Members</a:t>
            </a:r>
          </a:p>
          <a:p>
            <a:pPr lvl="1">
              <a:buFont typeface="Wingdings" charset="2"/>
              <a:buChar char="q"/>
            </a:pPr>
            <a:r>
              <a:rPr lang="en-US" i="0" dirty="0" smtClean="0"/>
              <a:t>Vikas Yadav</a:t>
            </a:r>
          </a:p>
          <a:p>
            <a:pPr lvl="1">
              <a:buFont typeface="Wingdings" charset="2"/>
              <a:buChar char="q"/>
            </a:pPr>
            <a:r>
              <a:rPr lang="en-US" i="0" dirty="0" smtClean="0"/>
              <a:t>Tathagat Nawadia</a:t>
            </a:r>
          </a:p>
          <a:p>
            <a:pPr lvl="1">
              <a:buFont typeface="Wingdings" charset="2"/>
              <a:buChar char="q"/>
            </a:pPr>
            <a:r>
              <a:rPr lang="en-US" i="0" dirty="0" smtClean="0"/>
              <a:t>Soundarya Srinivas</a:t>
            </a:r>
          </a:p>
          <a:p>
            <a:pPr lvl="1">
              <a:buFont typeface="Wingdings" charset="2"/>
              <a:buChar char="q"/>
            </a:pPr>
            <a:r>
              <a:rPr lang="en-US" i="0" dirty="0" smtClean="0"/>
              <a:t>Ramya Ramesh</a:t>
            </a:r>
          </a:p>
          <a:p>
            <a:pPr lvl="1">
              <a:buFont typeface="Wingdings" charset="2"/>
              <a:buChar char="q"/>
            </a:pPr>
            <a:r>
              <a:rPr lang="en-US" sz="2800" b="1" i="0" dirty="0" smtClean="0"/>
              <a:t>Mentor</a:t>
            </a:r>
          </a:p>
          <a:p>
            <a:pPr lvl="1">
              <a:buFont typeface="Wingdings" charset="2"/>
              <a:buChar char="q"/>
            </a:pPr>
            <a:r>
              <a:rPr lang="en-US" i="0" dirty="0" smtClean="0"/>
              <a:t>Mrs. Bhargavi M.S (</a:t>
            </a:r>
            <a:r>
              <a:rPr lang="en-US" i="0" smtClean="0"/>
              <a:t>Assistant Professor)</a:t>
            </a:r>
            <a:endParaRPr lang="en-US" i="0" dirty="0" smtClean="0"/>
          </a:p>
          <a:p>
            <a:pPr lvl="1">
              <a:buFont typeface="Wingdings" charset="2"/>
              <a:buChar char="q"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45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Agenda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383"/>
            <a:ext cx="10058400" cy="457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Introduction to the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Literature 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DFD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Planning for Remaining </a:t>
            </a:r>
            <a:r>
              <a:rPr lang="en-US" sz="2800" b="1" dirty="0" smtClean="0"/>
              <a:t>Work</a:t>
            </a:r>
            <a:endParaRPr lang="en-US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800" b="1" dirty="0" smtClean="0"/>
          </a:p>
          <a:p>
            <a:pPr marL="514350" indent="-514350">
              <a:buFont typeface="+mj-lt"/>
              <a:buAutoNum type="arabicPeriod"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458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1</a:t>
            </a:r>
            <a:r>
              <a:rPr lang="en-US" sz="4800" b="1" dirty="0" smtClean="0">
                <a:solidFill>
                  <a:srgbClr val="00B050"/>
                </a:solidFill>
              </a:rPr>
              <a:t>. </a:t>
            </a:r>
            <a:r>
              <a:rPr lang="en-US" sz="3600" b="1" dirty="0" smtClean="0"/>
              <a:t>Introduction to the Topic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382"/>
            <a:ext cx="10058400" cy="4572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ea typeface="Times New Roman"/>
                <a:cs typeface="Arial" pitchFamily="34" charset="0"/>
              </a:rPr>
              <a:t>Automated solutions to </a:t>
            </a:r>
            <a:r>
              <a:rPr lang="en-US" sz="2800" dirty="0">
                <a:latin typeface="Arial" pitchFamily="34" charset="0"/>
                <a:ea typeface="Times New Roman"/>
                <a:cs typeface="Arial" pitchFamily="34" charset="0"/>
              </a:rPr>
              <a:t>numerical </a:t>
            </a:r>
            <a:r>
              <a:rPr lang="en-US" sz="2800" dirty="0" smtClean="0">
                <a:latin typeface="Arial" pitchFamily="34" charset="0"/>
                <a:ea typeface="Times New Roman"/>
                <a:cs typeface="Arial" pitchFamily="34" charset="0"/>
              </a:rPr>
              <a:t>questions </a:t>
            </a:r>
            <a:r>
              <a:rPr lang="en-US" sz="2800" dirty="0">
                <a:latin typeface="Arial" pitchFamily="34" charset="0"/>
                <a:ea typeface="Times New Roman"/>
                <a:cs typeface="Arial" pitchFamily="34" charset="0"/>
              </a:rPr>
              <a:t>is an open project which is still under research at various institutes.</a:t>
            </a:r>
            <a:endParaRPr lang="en-US" sz="2800" dirty="0" smtClean="0">
              <a:latin typeface="Arial" pitchFamily="34" charset="0"/>
              <a:ea typeface="Times New Roman"/>
              <a:cs typeface="Arial" pitchFamily="34" charset="0"/>
            </a:endParaRP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ea typeface="Times New Roman"/>
                <a:cs typeface="Arial" pitchFamily="34" charset="0"/>
              </a:rPr>
              <a:t>Systems are capable of answering questions by searching an external resource without performing any computation. </a:t>
            </a: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ea typeface="Times New Roman"/>
                <a:cs typeface="Arial" pitchFamily="34" charset="0"/>
              </a:rPr>
              <a:t>Designing an Aptitude solver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- machine that accepts , extracts, understands and solves an arithmetic aptitude question is a challenging problem </a:t>
            </a: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DejaVu Sans"/>
                <a:cs typeface="Arial" pitchFamily="34" charset="0"/>
              </a:rPr>
              <a:t>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Most challenging task is to deal with different domains of aptitude questions and make machine to understand particular domain. </a:t>
            </a: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Important face of the processing  is to understand and know different arithmetic and logical techniques and formulas that can be implemented on a particular domain and applying them to compute desired result.</a:t>
            </a: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The system should make rigorous analysis of training set and gives the closest output without referencing any external source.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15000"/>
              </a:lnSpc>
            </a:pPr>
            <a:endParaRPr lang="en-US" sz="2800" dirty="0"/>
          </a:p>
          <a:p>
            <a:pPr marL="0" indent="0">
              <a:lnSpc>
                <a:spcPct val="115000"/>
              </a:lnSpc>
              <a:buNone/>
            </a:pPr>
            <a:endParaRPr lang="en-US" sz="2800" dirty="0"/>
          </a:p>
          <a:p>
            <a:pPr>
              <a:lnSpc>
                <a:spcPct val="115000"/>
              </a:lnSpc>
            </a:pPr>
            <a:endParaRPr lang="en-US" sz="2800" dirty="0"/>
          </a:p>
          <a:p>
            <a:pPr marL="0" indent="0"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587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73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2</a:t>
            </a:r>
            <a:r>
              <a:rPr lang="en-US" sz="4000" b="1" dirty="0" smtClean="0">
                <a:solidFill>
                  <a:srgbClr val="00B050"/>
                </a:solidFill>
              </a:rPr>
              <a:t>. </a:t>
            </a:r>
            <a:r>
              <a:rPr lang="en-US" sz="4000" b="1" dirty="0" smtClean="0"/>
              <a:t>Problem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0383"/>
            <a:ext cx="9601200" cy="429701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latin typeface="Arial" pitchFamily="34" charset="0"/>
                <a:cs typeface="Arial" pitchFamily="34" charset="0"/>
              </a:rPr>
              <a:t>“Efficient processing of aptitude questions of various domains to identify and solve domain specific aptitude problems accurately”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051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8463"/>
            <a:ext cx="9601200" cy="4779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3. </a:t>
            </a:r>
            <a:r>
              <a:rPr lang="en-US" sz="3600" b="1" dirty="0" smtClean="0"/>
              <a:t>Literature Survey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025436"/>
            <a:ext cx="10058400" cy="50422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 1.    </a:t>
            </a:r>
            <a:r>
              <a:rPr lang="en-US" sz="1900" b="1" u="sng" dirty="0" smtClean="0">
                <a:latin typeface="Arial" pitchFamily="34" charset="0"/>
                <a:cs typeface="Arial" pitchFamily="34" charset="0"/>
              </a:rPr>
              <a:t>Question Answering System: A Survey 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Ashish Mathur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and M.T.U.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Haider , 2015 International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Conference on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Smart  Technologies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Management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for Computing, Communication, Controls, Energy and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Materials (ICSTM).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Question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answering research is supported by research in Information Retrieval (IR), Natural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Language Processing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(NLP) and Information Extraction (IE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 smtClean="0">
                <a:latin typeface="Arial" pitchFamily="34" charset="0"/>
                <a:cs typeface="Arial" pitchFamily="34" charset="0"/>
              </a:rPr>
              <a:t>Drawbacks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:- 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Deals only with question and answering of grammatical questions, no numerical        analysis and computation done by the system</a:t>
            </a: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2.    </a:t>
            </a:r>
            <a:r>
              <a:rPr lang="en-US" sz="1900" b="1" u="sng" dirty="0" smtClean="0">
                <a:latin typeface="Arial" pitchFamily="34" charset="0"/>
                <a:cs typeface="Arial" pitchFamily="34" charset="0"/>
              </a:rPr>
              <a:t>An </a:t>
            </a:r>
            <a:r>
              <a:rPr lang="en-US" sz="1900" b="1" u="sng" dirty="0">
                <a:latin typeface="Arial" pitchFamily="34" charset="0"/>
                <a:cs typeface="Arial" pitchFamily="34" charset="0"/>
              </a:rPr>
              <a:t>Integrated Pattern Matching and Machine Learning Approach for Question </a:t>
            </a:r>
            <a:r>
              <a:rPr lang="en-US" sz="1900" b="1" u="sng" dirty="0" smtClean="0">
                <a:latin typeface="Arial" pitchFamily="34" charset="0"/>
                <a:cs typeface="Arial" pitchFamily="34" charset="0"/>
              </a:rPr>
              <a:t>Classification</a:t>
            </a:r>
            <a:r>
              <a:rPr lang="fi-FI" sz="1900" b="1" u="sng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Vaishali Singh, Sanjay K. Dwivedi ,2015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1st International Conference on Next Generation Computing Technologies (NGCT-2015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question answering system, the process of classifying a question to appropriate class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and identification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of the focus word play key role in determining accurate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answer.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 smtClean="0">
                <a:latin typeface="Arial" pitchFamily="34" charset="0"/>
                <a:cs typeface="Arial" pitchFamily="34" charset="0"/>
              </a:rPr>
              <a:t>Drawbacks:-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Uses pattern matching approach to determine the domain.But the accuracy can be improved by the help of other machine learning algorithms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100" dirty="0">
              <a:latin typeface="Arial" pitchFamily="34" charset="0"/>
              <a:cs typeface="Arial" pitchFamily="34" charset="0"/>
            </a:endParaRPr>
          </a:p>
          <a:p>
            <a:endParaRPr lang="en-US" sz="1900" b="1" dirty="0">
              <a:latin typeface="Arial" pitchFamily="34" charset="0"/>
              <a:cs typeface="Arial" pitchFamily="34" charset="0"/>
            </a:endParaRPr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663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662632"/>
            <a:ext cx="10058400" cy="5486400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 startAt="3"/>
            </a:pPr>
            <a:endParaRPr lang="en-US" sz="8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Machine Learning for Question Answering from Tabular Data  </a:t>
            </a:r>
            <a:r>
              <a:rPr lang="nl-NL" sz="1800" dirty="0" smtClean="0">
                <a:latin typeface="Arial" pitchFamily="34" charset="0"/>
                <a:cs typeface="Arial" pitchFamily="34" charset="0"/>
              </a:rPr>
              <a:t>Mahboob </a:t>
            </a:r>
            <a:r>
              <a:rPr lang="nl-NL" sz="1800" dirty="0">
                <a:latin typeface="Arial" pitchFamily="34" charset="0"/>
                <a:cs typeface="Arial" pitchFamily="34" charset="0"/>
              </a:rPr>
              <a:t>Alam </a:t>
            </a:r>
            <a:r>
              <a:rPr lang="nl-NL" sz="1800" dirty="0" smtClean="0">
                <a:latin typeface="Arial" pitchFamily="34" charset="0"/>
                <a:cs typeface="Arial" pitchFamily="34" charset="0"/>
              </a:rPr>
              <a:t>Khalid, </a:t>
            </a:r>
            <a:r>
              <a:rPr lang="nl-NL" sz="1800" dirty="0">
                <a:latin typeface="Arial" pitchFamily="34" charset="0"/>
                <a:cs typeface="Arial" pitchFamily="34" charset="0"/>
              </a:rPr>
              <a:t>Valentin Jijkoun </a:t>
            </a:r>
            <a:r>
              <a:rPr lang="nl-NL" sz="1800" dirty="0" smtClean="0">
                <a:latin typeface="Arial" pitchFamily="34" charset="0"/>
                <a:cs typeface="Arial" pitchFamily="34" charset="0"/>
              </a:rPr>
              <a:t>,Maarten </a:t>
            </a:r>
            <a:r>
              <a:rPr lang="nl-NL" sz="1800" dirty="0">
                <a:latin typeface="Arial" pitchFamily="34" charset="0"/>
                <a:cs typeface="Arial" pitchFamily="34" charset="0"/>
              </a:rPr>
              <a:t>de </a:t>
            </a:r>
            <a:r>
              <a:rPr lang="nl-NL" sz="1800" dirty="0" smtClean="0">
                <a:latin typeface="Arial" pitchFamily="34" charset="0"/>
                <a:cs typeface="Arial" pitchFamily="34" charset="0"/>
              </a:rPr>
              <a:t>Rijke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18th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International Workshop on Database and Expert Systems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Applications,2011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machine learning approach to querying tabular data for QA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which is not restricted to speciﬁc domains. 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pproach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consists of two steps: for an incoming question,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ﬁrst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use a classiﬁer to identify appropriate tables and columns in a structured database, and then employ a free-text retrieval to look up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answers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Drawbacks: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Stores data in form of tables and column which makes searching and processing slower. Faster processing and access of data can be achieved with NO –SQL model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903" y="846386"/>
            <a:ext cx="10816046" cy="56981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4775" y="2013178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83141" y="1836625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47051" y="1639568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TRAINING SET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DOCUMENTS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31029" y="1912868"/>
            <a:ext cx="13716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4845380" y="1491381"/>
            <a:ext cx="109728" cy="13716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968209" y="1327378"/>
            <a:ext cx="109728" cy="13716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5077937" y="1150825"/>
            <a:ext cx="109728" cy="13716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922868">
            <a:off x="5834564" y="2299923"/>
            <a:ext cx="13716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29866" y="2903342"/>
            <a:ext cx="1828800" cy="13716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MACHINE LEARNING ALGORITHMS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4775" y="3519068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1.5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576143" y="3384646"/>
            <a:ext cx="13716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LABELS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3464915" y="3487145"/>
            <a:ext cx="27432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391967" y="4815161"/>
            <a:ext cx="1371600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PROBLEM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INSTANCE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050275" y="5124732"/>
            <a:ext cx="13716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4623953" y="4581529"/>
            <a:ext cx="109728" cy="137160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900244" y="5124732"/>
            <a:ext cx="13716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ecision 21"/>
          <p:cNvSpPr/>
          <p:nvPr/>
        </p:nvSpPr>
        <p:spPr>
          <a:xfrm>
            <a:off x="6546809" y="4576092"/>
            <a:ext cx="1828800" cy="137160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PREDECTIVE MODEL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8491331" y="5124732"/>
            <a:ext cx="1371600" cy="2743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964206" y="4628432"/>
            <a:ext cx="13716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EXPECTED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OUTPUT1.5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57613" y="1260548"/>
            <a:ext cx="1077486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FEATURE VECTOR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2543" y="4433468"/>
            <a:ext cx="1103694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FEATURE VECTOR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83140" y="200055"/>
            <a:ext cx="859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+mj-lt"/>
              </a:rPr>
              <a:t>4. </a:t>
            </a:r>
            <a:r>
              <a:rPr lang="en-US" sz="3600" b="1" dirty="0">
                <a:latin typeface="+mj-lt"/>
              </a:rPr>
              <a:t>Architecture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7324049" y="4307209"/>
            <a:ext cx="274320" cy="27432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979714" y="947569"/>
            <a:ext cx="11025051" cy="5649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78230" y="362793"/>
            <a:ext cx="558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+mj-lt"/>
              </a:rPr>
              <a:t>DFD </a:t>
            </a:r>
            <a:endParaRPr lang="en-US" sz="3200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016416" y="1858717"/>
            <a:ext cx="2280212" cy="155100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63657" y="2257749"/>
            <a:ext cx="1909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99322" y="1858718"/>
            <a:ext cx="0" cy="39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3657" y="3074060"/>
            <a:ext cx="1909822" cy="1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16416" y="2257749"/>
            <a:ext cx="34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16416" y="3074060"/>
            <a:ext cx="347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0036" y="2495325"/>
            <a:ext cx="196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WEB SCRAPING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61936" y="2651634"/>
            <a:ext cx="15544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39029" y="1998666"/>
            <a:ext cx="13773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HTML CODE FROM EXTERNAL RESOURCE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351519" y="3085634"/>
            <a:ext cx="2280212" cy="155100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351519" y="3484665"/>
            <a:ext cx="228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51519" y="4312550"/>
            <a:ext cx="228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11276" y="3085634"/>
            <a:ext cx="11575" cy="39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3565" y="3679492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CLASSIFICATION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0837" y="2151311"/>
            <a:ext cx="1400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EXTRACTED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DATA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10635" y="4338260"/>
            <a:ext cx="2280212" cy="155100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610635" y="4737293"/>
            <a:ext cx="228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610635" y="5565178"/>
            <a:ext cx="228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177795" y="4338262"/>
            <a:ext cx="11574" cy="399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61106" y="4851758"/>
            <a:ext cx="1967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LANGUAGE 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PROCESSING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4716" y="5113763"/>
            <a:ext cx="105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CLASSIFIED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INPUT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416023" y="4338262"/>
            <a:ext cx="2280212" cy="155100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416023" y="4824399"/>
            <a:ext cx="2280212" cy="23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416023" y="5553092"/>
            <a:ext cx="2280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54919" y="5044318"/>
            <a:ext cx="196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COMPUTATION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5925" y="4438205"/>
            <a:ext cx="1329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VARIABLES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AND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OBJECTIVES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983182" y="4338262"/>
            <a:ext cx="0" cy="48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90036" y="1952440"/>
            <a:ext cx="36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513565" y="3128248"/>
            <a:ext cx="36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52397" y="4367961"/>
            <a:ext cx="36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33836" y="4396664"/>
            <a:ext cx="36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cxnSp>
        <p:nvCxnSpPr>
          <p:cNvPr id="38" name="Straight Arrow Connector 37"/>
          <p:cNvCxnSpPr>
            <a:stCxn id="29" idx="3"/>
            <a:endCxn id="29" idx="3"/>
          </p:cNvCxnSpPr>
          <p:nvPr/>
        </p:nvCxnSpPr>
        <p:spPr>
          <a:xfrm>
            <a:off x="5696235" y="5113766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72653" y="2651633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97280" y="2252546"/>
            <a:ext cx="1344978" cy="91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7187053" y="2444223"/>
            <a:ext cx="0" cy="4204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187053" y="2444223"/>
            <a:ext cx="14344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87053" y="2864657"/>
            <a:ext cx="143443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50331" y="2444223"/>
            <a:ext cx="0" cy="4204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7904269" y="2886548"/>
            <a:ext cx="1447250" cy="996481"/>
          </a:xfrm>
          <a:prstGeom prst="bentConnector3">
            <a:avLst>
              <a:gd name="adj1" fmla="val 301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H="1">
            <a:off x="8890847" y="3791691"/>
            <a:ext cx="2743200" cy="1252626"/>
          </a:xfrm>
          <a:prstGeom prst="bentConnector3">
            <a:avLst>
              <a:gd name="adj1" fmla="val -714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696235" y="5113763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501623" y="5176143"/>
            <a:ext cx="9144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205504" y="4701197"/>
            <a:ext cx="1344978" cy="91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118653" y="3248290"/>
            <a:ext cx="1400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       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EXTRACTED</a:t>
            </a:r>
          </a:p>
          <a:p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        DATA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309512" y="2449158"/>
            <a:ext cx="113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EXTERNAL</a:t>
            </a:r>
          </a:p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WEBSITE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43237" y="5023483"/>
            <a:ext cx="91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USER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819136" y="1245278"/>
            <a:ext cx="1344978" cy="91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187540" y="1549725"/>
            <a:ext cx="91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USER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>
            <a:stCxn id="72" idx="2"/>
            <a:endCxn id="14" idx="0"/>
          </p:cNvCxnSpPr>
          <p:nvPr/>
        </p:nvCxnSpPr>
        <p:spPr>
          <a:xfrm>
            <a:off x="10491625" y="2161951"/>
            <a:ext cx="0" cy="923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616207" y="4312550"/>
            <a:ext cx="91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 </a:t>
            </a:r>
          </a:p>
          <a:p>
            <a:r>
              <a:rPr lang="en-US" sz="1200" dirty="0" smtClean="0"/>
              <a:t>Of the</a:t>
            </a:r>
          </a:p>
          <a:p>
            <a:r>
              <a:rPr lang="en-US" sz="1200" dirty="0" smtClean="0"/>
              <a:t>Given</a:t>
            </a:r>
          </a:p>
          <a:p>
            <a:r>
              <a:rPr lang="en-US" sz="1200" dirty="0" smtClean="0"/>
              <a:t>Problem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155967" y="2504140"/>
            <a:ext cx="55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D1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513565" y="2444223"/>
            <a:ext cx="978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APTITUDE</a:t>
            </a: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PROBLEM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4722</TotalTime>
  <Words>1071</Words>
  <Application>Microsoft Macintosh PowerPoint</Application>
  <PresentationFormat>Widescreen</PresentationFormat>
  <Paragraphs>220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DejaVu Sans</vt:lpstr>
      <vt:lpstr>Franklin Gothic Book</vt:lpstr>
      <vt:lpstr>Times New Roman</vt:lpstr>
      <vt:lpstr>Wingdings</vt:lpstr>
      <vt:lpstr>Arial</vt:lpstr>
      <vt:lpstr>Crop</vt:lpstr>
      <vt:lpstr>ARITHMETIC Problem Solver</vt:lpstr>
      <vt:lpstr>Project Team</vt:lpstr>
      <vt:lpstr>Agenda</vt:lpstr>
      <vt:lpstr>1. Introduction to the Topic </vt:lpstr>
      <vt:lpstr>2. Problem Statement </vt:lpstr>
      <vt:lpstr>3. 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 Problem Solver</dc:title>
  <dc:creator>Tathagat Nawadia</dc:creator>
  <cp:lastModifiedBy>Tathagat Nawadia</cp:lastModifiedBy>
  <cp:revision>151</cp:revision>
  <dcterms:created xsi:type="dcterms:W3CDTF">2016-02-10T17:40:47Z</dcterms:created>
  <dcterms:modified xsi:type="dcterms:W3CDTF">2016-05-10T06:34:09Z</dcterms:modified>
</cp:coreProperties>
</file>