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6"/>
  </p:notesMasterIdLst>
  <p:handoutMasterIdLst>
    <p:handoutMasterId r:id="rId37"/>
  </p:handoutMasterIdLst>
  <p:sldIdLst>
    <p:sldId id="259" r:id="rId3"/>
    <p:sldId id="257" r:id="rId4"/>
    <p:sldId id="258" r:id="rId5"/>
    <p:sldId id="331" r:id="rId6"/>
    <p:sldId id="332" r:id="rId7"/>
    <p:sldId id="263" r:id="rId8"/>
    <p:sldId id="325" r:id="rId9"/>
    <p:sldId id="314" r:id="rId10"/>
    <p:sldId id="315" r:id="rId11"/>
    <p:sldId id="319" r:id="rId12"/>
    <p:sldId id="320" r:id="rId13"/>
    <p:sldId id="321" r:id="rId14"/>
    <p:sldId id="326" r:id="rId15"/>
    <p:sldId id="268" r:id="rId16"/>
    <p:sldId id="324" r:id="rId17"/>
    <p:sldId id="327" r:id="rId18"/>
    <p:sldId id="301" r:id="rId19"/>
    <p:sldId id="302" r:id="rId20"/>
    <p:sldId id="299" r:id="rId21"/>
    <p:sldId id="328" r:id="rId22"/>
    <p:sldId id="291" r:id="rId23"/>
    <p:sldId id="292" r:id="rId24"/>
    <p:sldId id="329" r:id="rId25"/>
    <p:sldId id="330" r:id="rId26"/>
    <p:sldId id="281" r:id="rId27"/>
    <p:sldId id="306" r:id="rId28"/>
    <p:sldId id="307" r:id="rId29"/>
    <p:sldId id="308" r:id="rId30"/>
    <p:sldId id="285" r:id="rId31"/>
    <p:sldId id="290" r:id="rId32"/>
    <p:sldId id="323" r:id="rId33"/>
    <p:sldId id="313"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5916"/>
    <a:srgbClr val="E0601A"/>
    <a:srgbClr val="DF5B17"/>
    <a:srgbClr val="DF5C18"/>
    <a:srgbClr val="DF63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44" autoAdjust="0"/>
    <p:restoredTop sz="83725" autoAdjust="0"/>
  </p:normalViewPr>
  <p:slideViewPr>
    <p:cSldViewPr snapToGrid="0">
      <p:cViewPr>
        <p:scale>
          <a:sx n="50" d="100"/>
          <a:sy n="50" d="100"/>
        </p:scale>
        <p:origin x="-1218" y="-330"/>
      </p:cViewPr>
      <p:guideLst>
        <p:guide orient="horz" pos="2160"/>
        <p:guide pos="3840"/>
      </p:guideLst>
    </p:cSldViewPr>
  </p:slideViewPr>
  <p:outlineViewPr>
    <p:cViewPr>
      <p:scale>
        <a:sx n="33" d="100"/>
        <a:sy n="33" d="100"/>
      </p:scale>
      <p:origin x="0" y="-5754"/>
    </p:cViewPr>
  </p:outlineViewPr>
  <p:notesTextViewPr>
    <p:cViewPr>
      <p:scale>
        <a:sx n="1" d="1"/>
        <a:sy n="1" d="1"/>
      </p:scale>
      <p:origin x="0" y="0"/>
    </p:cViewPr>
  </p:notesTextViewPr>
  <p:notesViewPr>
    <p:cSldViewPr snapToGrid="0" showGuides="1">
      <p:cViewPr varScale="1">
        <p:scale>
          <a:sx n="91" d="100"/>
          <a:sy n="91" d="100"/>
        </p:scale>
        <p:origin x="367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99EA4F-106F-A14C-894C-DB01631E2D74}" type="doc">
      <dgm:prSet loTypeId="urn:microsoft.com/office/officeart/2005/8/layout/StepDownProcess" loCatId="" qsTypeId="urn:microsoft.com/office/officeart/2005/8/quickstyle/simple5" qsCatId="simple" csTypeId="urn:microsoft.com/office/officeart/2005/8/colors/colorful1" csCatId="colorful" phldr="1"/>
      <dgm:spPr/>
      <dgm:t>
        <a:bodyPr/>
        <a:lstStyle/>
        <a:p>
          <a:endParaRPr lang="en-US"/>
        </a:p>
      </dgm:t>
    </dgm:pt>
    <dgm:pt modelId="{674EC57D-F0BC-864A-8913-AEDBBE413778}">
      <dgm:prSet phldrT="[Text]" custT="1"/>
      <dgm:spPr/>
      <dgm:t>
        <a:bodyPr/>
        <a:lstStyle/>
        <a:p>
          <a:pPr algn="ctr"/>
          <a:r>
            <a:rPr lang="en-US" sz="1800" dirty="0" smtClean="0"/>
            <a:t>Tokenize</a:t>
          </a:r>
          <a:endParaRPr lang="en-US" sz="1800" dirty="0"/>
        </a:p>
      </dgm:t>
    </dgm:pt>
    <dgm:pt modelId="{51CCF27F-2F99-8E4C-839A-8FC6A81C8ED5}" type="parTrans" cxnId="{0AEEE0DC-AD40-744B-B7FD-7CD338AB88DC}">
      <dgm:prSet/>
      <dgm:spPr/>
      <dgm:t>
        <a:bodyPr/>
        <a:lstStyle/>
        <a:p>
          <a:pPr algn="ctr"/>
          <a:endParaRPr lang="en-US" sz="1800"/>
        </a:p>
      </dgm:t>
    </dgm:pt>
    <dgm:pt modelId="{F31E025C-99C4-8848-96A1-1203BC38F46A}" type="sibTrans" cxnId="{0AEEE0DC-AD40-744B-B7FD-7CD338AB88DC}">
      <dgm:prSet/>
      <dgm:spPr/>
      <dgm:t>
        <a:bodyPr/>
        <a:lstStyle/>
        <a:p>
          <a:pPr algn="ctr"/>
          <a:endParaRPr lang="en-US" sz="1800"/>
        </a:p>
      </dgm:t>
    </dgm:pt>
    <dgm:pt modelId="{9E19E496-5E5A-5E40-8DD0-6D0BD9F0C0CF}">
      <dgm:prSet phldrT="[Text]" custT="1"/>
      <dgm:spPr/>
      <dgm:t>
        <a:bodyPr/>
        <a:lstStyle/>
        <a:p>
          <a:pPr algn="ctr"/>
          <a:r>
            <a:rPr lang="en-US" sz="1800" dirty="0" smtClean="0"/>
            <a:t>Dictionary Replace</a:t>
          </a:r>
          <a:endParaRPr lang="en-US" sz="1800" dirty="0"/>
        </a:p>
      </dgm:t>
    </dgm:pt>
    <dgm:pt modelId="{F4A3B989-FFC6-8149-9F4A-807E7ECF8AF0}" type="parTrans" cxnId="{A020C192-26A3-624E-BA33-3034E56A70EC}">
      <dgm:prSet/>
      <dgm:spPr/>
      <dgm:t>
        <a:bodyPr/>
        <a:lstStyle/>
        <a:p>
          <a:pPr algn="ctr"/>
          <a:endParaRPr lang="en-US" sz="1800"/>
        </a:p>
      </dgm:t>
    </dgm:pt>
    <dgm:pt modelId="{27DB0D17-B654-2D4B-B01C-B5B5A6F57076}" type="sibTrans" cxnId="{A020C192-26A3-624E-BA33-3034E56A70EC}">
      <dgm:prSet/>
      <dgm:spPr/>
      <dgm:t>
        <a:bodyPr/>
        <a:lstStyle/>
        <a:p>
          <a:pPr algn="ctr"/>
          <a:endParaRPr lang="en-US" sz="1800"/>
        </a:p>
      </dgm:t>
    </dgm:pt>
    <dgm:pt modelId="{E1FEB4E6-7091-FC4C-803F-977E324866A2}">
      <dgm:prSet phldrT="[Text]" custT="1"/>
      <dgm:spPr/>
      <dgm:t>
        <a:bodyPr/>
        <a:lstStyle/>
        <a:p>
          <a:pPr algn="ctr"/>
          <a:r>
            <a:rPr lang="en-US" sz="1800" dirty="0" smtClean="0"/>
            <a:t>Part of Speech</a:t>
          </a:r>
          <a:endParaRPr lang="en-US" sz="1800" dirty="0"/>
        </a:p>
      </dgm:t>
    </dgm:pt>
    <dgm:pt modelId="{461B77AD-D577-7641-AC8F-B70873BD874B}" type="parTrans" cxnId="{DFD4F37E-6D66-F748-AACF-BA942650A061}">
      <dgm:prSet/>
      <dgm:spPr/>
      <dgm:t>
        <a:bodyPr/>
        <a:lstStyle/>
        <a:p>
          <a:pPr algn="ctr"/>
          <a:endParaRPr lang="en-US" sz="1800"/>
        </a:p>
      </dgm:t>
    </dgm:pt>
    <dgm:pt modelId="{1C42DCB1-E748-DF46-A342-D644BA61DDC8}" type="sibTrans" cxnId="{DFD4F37E-6D66-F748-AACF-BA942650A061}">
      <dgm:prSet/>
      <dgm:spPr/>
      <dgm:t>
        <a:bodyPr/>
        <a:lstStyle/>
        <a:p>
          <a:pPr algn="ctr"/>
          <a:endParaRPr lang="en-US" sz="1800"/>
        </a:p>
      </dgm:t>
    </dgm:pt>
    <dgm:pt modelId="{DA9DBA80-4037-A342-8CB6-E2BB8BAC3955}" type="pres">
      <dgm:prSet presAssocID="{8099EA4F-106F-A14C-894C-DB01631E2D74}" presName="rootnode" presStyleCnt="0">
        <dgm:presLayoutVars>
          <dgm:chMax/>
          <dgm:chPref/>
          <dgm:dir val="rev"/>
          <dgm:animLvl val="lvl"/>
        </dgm:presLayoutVars>
      </dgm:prSet>
      <dgm:spPr/>
      <dgm:t>
        <a:bodyPr/>
        <a:lstStyle/>
        <a:p>
          <a:endParaRPr lang="en-US"/>
        </a:p>
      </dgm:t>
    </dgm:pt>
    <dgm:pt modelId="{4D854769-1E63-9949-B3EF-E8DBFC736E65}" type="pres">
      <dgm:prSet presAssocID="{674EC57D-F0BC-864A-8913-AEDBBE413778}" presName="composite" presStyleCnt="0"/>
      <dgm:spPr/>
    </dgm:pt>
    <dgm:pt modelId="{9E883A8D-1927-5C4C-8EB6-3309A52CA56F}" type="pres">
      <dgm:prSet presAssocID="{674EC57D-F0BC-864A-8913-AEDBBE413778}" presName="bentUpArrow1" presStyleLbl="alignImgPlace1" presStyleIdx="0" presStyleCnt="2"/>
      <dgm:spPr/>
    </dgm:pt>
    <dgm:pt modelId="{D0BFEDC4-108A-3744-A4D3-7F6DDD42EEE9}" type="pres">
      <dgm:prSet presAssocID="{674EC57D-F0BC-864A-8913-AEDBBE413778}" presName="ParentText" presStyleLbl="node1" presStyleIdx="0" presStyleCnt="3" custLinFactNeighborX="-314" custLinFactNeighborY="-50">
        <dgm:presLayoutVars>
          <dgm:chMax val="1"/>
          <dgm:chPref val="1"/>
          <dgm:bulletEnabled val="1"/>
        </dgm:presLayoutVars>
      </dgm:prSet>
      <dgm:spPr/>
      <dgm:t>
        <a:bodyPr/>
        <a:lstStyle/>
        <a:p>
          <a:endParaRPr lang="en-US"/>
        </a:p>
      </dgm:t>
    </dgm:pt>
    <dgm:pt modelId="{A1676B03-0764-1143-9548-5BDCBB442AD2}" type="pres">
      <dgm:prSet presAssocID="{674EC57D-F0BC-864A-8913-AEDBBE413778}" presName="ChildText" presStyleLbl="revTx" presStyleIdx="0" presStyleCnt="2">
        <dgm:presLayoutVars>
          <dgm:chMax val="0"/>
          <dgm:chPref val="0"/>
          <dgm:bulletEnabled val="1"/>
        </dgm:presLayoutVars>
      </dgm:prSet>
      <dgm:spPr/>
      <dgm:t>
        <a:bodyPr/>
        <a:lstStyle/>
        <a:p>
          <a:endParaRPr lang="en-US"/>
        </a:p>
      </dgm:t>
    </dgm:pt>
    <dgm:pt modelId="{54201AE7-261C-8F4E-B4A5-649BF1A67894}" type="pres">
      <dgm:prSet presAssocID="{F31E025C-99C4-8848-96A1-1203BC38F46A}" presName="sibTrans" presStyleCnt="0"/>
      <dgm:spPr/>
    </dgm:pt>
    <dgm:pt modelId="{E29B1079-AE1B-7A42-ABB9-A8E83F81BB6D}" type="pres">
      <dgm:prSet presAssocID="{9E19E496-5E5A-5E40-8DD0-6D0BD9F0C0CF}" presName="composite" presStyleCnt="0"/>
      <dgm:spPr/>
    </dgm:pt>
    <dgm:pt modelId="{BDB429A7-D477-B246-A0AA-AFC790BC8565}" type="pres">
      <dgm:prSet presAssocID="{9E19E496-5E5A-5E40-8DD0-6D0BD9F0C0CF}" presName="bentUpArrow1" presStyleLbl="alignImgPlace1" presStyleIdx="1" presStyleCnt="2"/>
      <dgm:spPr/>
    </dgm:pt>
    <dgm:pt modelId="{CF515367-F483-5B4C-8B05-99C20F6F82D9}" type="pres">
      <dgm:prSet presAssocID="{9E19E496-5E5A-5E40-8DD0-6D0BD9F0C0CF}" presName="ParentText" presStyleLbl="node1" presStyleIdx="1" presStyleCnt="3">
        <dgm:presLayoutVars>
          <dgm:chMax val="1"/>
          <dgm:chPref val="1"/>
          <dgm:bulletEnabled val="1"/>
        </dgm:presLayoutVars>
      </dgm:prSet>
      <dgm:spPr/>
      <dgm:t>
        <a:bodyPr/>
        <a:lstStyle/>
        <a:p>
          <a:endParaRPr lang="en-US"/>
        </a:p>
      </dgm:t>
    </dgm:pt>
    <dgm:pt modelId="{00C1AED4-237D-CF40-9430-48FCF1EB04DF}" type="pres">
      <dgm:prSet presAssocID="{9E19E496-5E5A-5E40-8DD0-6D0BD9F0C0CF}" presName="ChildText" presStyleLbl="revTx" presStyleIdx="1" presStyleCnt="2">
        <dgm:presLayoutVars>
          <dgm:chMax val="0"/>
          <dgm:chPref val="0"/>
          <dgm:bulletEnabled val="1"/>
        </dgm:presLayoutVars>
      </dgm:prSet>
      <dgm:spPr/>
    </dgm:pt>
    <dgm:pt modelId="{BD6A080E-DF05-554A-81AE-76084304A3A9}" type="pres">
      <dgm:prSet presAssocID="{27DB0D17-B654-2D4B-B01C-B5B5A6F57076}" presName="sibTrans" presStyleCnt="0"/>
      <dgm:spPr/>
    </dgm:pt>
    <dgm:pt modelId="{AE254E8A-64D2-D745-A35E-FDC8059D656E}" type="pres">
      <dgm:prSet presAssocID="{E1FEB4E6-7091-FC4C-803F-977E324866A2}" presName="composite" presStyleCnt="0"/>
      <dgm:spPr/>
    </dgm:pt>
    <dgm:pt modelId="{8FF5B87A-EC3D-3D47-9F4D-7FB707E46688}" type="pres">
      <dgm:prSet presAssocID="{E1FEB4E6-7091-FC4C-803F-977E324866A2}" presName="ParentText" presStyleLbl="node1" presStyleIdx="2" presStyleCnt="3">
        <dgm:presLayoutVars>
          <dgm:chMax val="1"/>
          <dgm:chPref val="1"/>
          <dgm:bulletEnabled val="1"/>
        </dgm:presLayoutVars>
      </dgm:prSet>
      <dgm:spPr/>
      <dgm:t>
        <a:bodyPr/>
        <a:lstStyle/>
        <a:p>
          <a:endParaRPr lang="en-US"/>
        </a:p>
      </dgm:t>
    </dgm:pt>
  </dgm:ptLst>
  <dgm:cxnLst>
    <dgm:cxn modelId="{B71F8D56-3B06-124C-8E60-FF196A044746}" type="presOf" srcId="{E1FEB4E6-7091-FC4C-803F-977E324866A2}" destId="{8FF5B87A-EC3D-3D47-9F4D-7FB707E46688}" srcOrd="0" destOrd="0" presId="urn:microsoft.com/office/officeart/2005/8/layout/StepDownProcess"/>
    <dgm:cxn modelId="{077C58E5-8547-D043-B940-D5E87E28E8B7}" type="presOf" srcId="{674EC57D-F0BC-864A-8913-AEDBBE413778}" destId="{D0BFEDC4-108A-3744-A4D3-7F6DDD42EEE9}" srcOrd="0" destOrd="0" presId="urn:microsoft.com/office/officeart/2005/8/layout/StepDownProcess"/>
    <dgm:cxn modelId="{2814A54C-B343-2742-9579-7E3D7928F5B6}" type="presOf" srcId="{8099EA4F-106F-A14C-894C-DB01631E2D74}" destId="{DA9DBA80-4037-A342-8CB6-E2BB8BAC3955}" srcOrd="0" destOrd="0" presId="urn:microsoft.com/office/officeart/2005/8/layout/StepDownProcess"/>
    <dgm:cxn modelId="{A020C192-26A3-624E-BA33-3034E56A70EC}" srcId="{8099EA4F-106F-A14C-894C-DB01631E2D74}" destId="{9E19E496-5E5A-5E40-8DD0-6D0BD9F0C0CF}" srcOrd="1" destOrd="0" parTransId="{F4A3B989-FFC6-8149-9F4A-807E7ECF8AF0}" sibTransId="{27DB0D17-B654-2D4B-B01C-B5B5A6F57076}"/>
    <dgm:cxn modelId="{03A5E6F6-16E4-5748-937D-EA7F09E5B421}" type="presOf" srcId="{9E19E496-5E5A-5E40-8DD0-6D0BD9F0C0CF}" destId="{CF515367-F483-5B4C-8B05-99C20F6F82D9}" srcOrd="0" destOrd="0" presId="urn:microsoft.com/office/officeart/2005/8/layout/StepDownProcess"/>
    <dgm:cxn modelId="{DFD4F37E-6D66-F748-AACF-BA942650A061}" srcId="{8099EA4F-106F-A14C-894C-DB01631E2D74}" destId="{E1FEB4E6-7091-FC4C-803F-977E324866A2}" srcOrd="2" destOrd="0" parTransId="{461B77AD-D577-7641-AC8F-B70873BD874B}" sibTransId="{1C42DCB1-E748-DF46-A342-D644BA61DDC8}"/>
    <dgm:cxn modelId="{0AEEE0DC-AD40-744B-B7FD-7CD338AB88DC}" srcId="{8099EA4F-106F-A14C-894C-DB01631E2D74}" destId="{674EC57D-F0BC-864A-8913-AEDBBE413778}" srcOrd="0" destOrd="0" parTransId="{51CCF27F-2F99-8E4C-839A-8FC6A81C8ED5}" sibTransId="{F31E025C-99C4-8848-96A1-1203BC38F46A}"/>
    <dgm:cxn modelId="{B4E11441-B20C-A341-9729-B47331990323}" type="presParOf" srcId="{DA9DBA80-4037-A342-8CB6-E2BB8BAC3955}" destId="{4D854769-1E63-9949-B3EF-E8DBFC736E65}" srcOrd="0" destOrd="0" presId="urn:microsoft.com/office/officeart/2005/8/layout/StepDownProcess"/>
    <dgm:cxn modelId="{290AD82A-959D-1440-9432-DBEB51A3C8CB}" type="presParOf" srcId="{4D854769-1E63-9949-B3EF-E8DBFC736E65}" destId="{9E883A8D-1927-5C4C-8EB6-3309A52CA56F}" srcOrd="0" destOrd="0" presId="urn:microsoft.com/office/officeart/2005/8/layout/StepDownProcess"/>
    <dgm:cxn modelId="{FDD70274-ACE3-F44F-8F2E-CBF8C874B700}" type="presParOf" srcId="{4D854769-1E63-9949-B3EF-E8DBFC736E65}" destId="{D0BFEDC4-108A-3744-A4D3-7F6DDD42EEE9}" srcOrd="1" destOrd="0" presId="urn:microsoft.com/office/officeart/2005/8/layout/StepDownProcess"/>
    <dgm:cxn modelId="{90B5674E-4770-0D49-9DA8-53F23EE6E8DE}" type="presParOf" srcId="{4D854769-1E63-9949-B3EF-E8DBFC736E65}" destId="{A1676B03-0764-1143-9548-5BDCBB442AD2}" srcOrd="2" destOrd="0" presId="urn:microsoft.com/office/officeart/2005/8/layout/StepDownProcess"/>
    <dgm:cxn modelId="{54102662-D1B7-5346-8617-EAF8A0306A74}" type="presParOf" srcId="{DA9DBA80-4037-A342-8CB6-E2BB8BAC3955}" destId="{54201AE7-261C-8F4E-B4A5-649BF1A67894}" srcOrd="1" destOrd="0" presId="urn:microsoft.com/office/officeart/2005/8/layout/StepDownProcess"/>
    <dgm:cxn modelId="{D081D06D-2DF9-9C40-BD09-050EAFCB7A99}" type="presParOf" srcId="{DA9DBA80-4037-A342-8CB6-E2BB8BAC3955}" destId="{E29B1079-AE1B-7A42-ABB9-A8E83F81BB6D}" srcOrd="2" destOrd="0" presId="urn:microsoft.com/office/officeart/2005/8/layout/StepDownProcess"/>
    <dgm:cxn modelId="{24EE43FE-9565-9041-893E-F7BD6859D0E8}" type="presParOf" srcId="{E29B1079-AE1B-7A42-ABB9-A8E83F81BB6D}" destId="{BDB429A7-D477-B246-A0AA-AFC790BC8565}" srcOrd="0" destOrd="0" presId="urn:microsoft.com/office/officeart/2005/8/layout/StepDownProcess"/>
    <dgm:cxn modelId="{4966F2B2-F598-6747-AEB1-3E8A463621E2}" type="presParOf" srcId="{E29B1079-AE1B-7A42-ABB9-A8E83F81BB6D}" destId="{CF515367-F483-5B4C-8B05-99C20F6F82D9}" srcOrd="1" destOrd="0" presId="urn:microsoft.com/office/officeart/2005/8/layout/StepDownProcess"/>
    <dgm:cxn modelId="{93975500-5912-6E46-B137-83561554BD48}" type="presParOf" srcId="{E29B1079-AE1B-7A42-ABB9-A8E83F81BB6D}" destId="{00C1AED4-237D-CF40-9430-48FCF1EB04DF}" srcOrd="2" destOrd="0" presId="urn:microsoft.com/office/officeart/2005/8/layout/StepDownProcess"/>
    <dgm:cxn modelId="{FF754357-F9E4-1F46-AA6F-E070B5FE49A6}" type="presParOf" srcId="{DA9DBA80-4037-A342-8CB6-E2BB8BAC3955}" destId="{BD6A080E-DF05-554A-81AE-76084304A3A9}" srcOrd="3" destOrd="0" presId="urn:microsoft.com/office/officeart/2005/8/layout/StepDownProcess"/>
    <dgm:cxn modelId="{5230C5A6-50E3-6A40-B695-6F0D9BB8FD86}" type="presParOf" srcId="{DA9DBA80-4037-A342-8CB6-E2BB8BAC3955}" destId="{AE254E8A-64D2-D745-A35E-FDC8059D656E}" srcOrd="4" destOrd="0" presId="urn:microsoft.com/office/officeart/2005/8/layout/StepDownProcess"/>
    <dgm:cxn modelId="{B1354C44-7EB2-EE41-9268-C42B7F1F0450}" type="presParOf" srcId="{AE254E8A-64D2-D745-A35E-FDC8059D656E}" destId="{8FF5B87A-EC3D-3D47-9F4D-7FB707E46688}"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83A8D-1927-5C4C-8EB6-3309A52CA56F}">
      <dsp:nvSpPr>
        <dsp:cNvPr id="0" name=""/>
        <dsp:cNvSpPr/>
      </dsp:nvSpPr>
      <dsp:spPr>
        <a:xfrm rot="10800000">
          <a:off x="2965244" y="979613"/>
          <a:ext cx="929437" cy="816395"/>
        </a:xfrm>
        <a:prstGeom prst="bentArrow">
          <a:avLst>
            <a:gd name="adj1" fmla="val 32840"/>
            <a:gd name="adj2" fmla="val 25000"/>
            <a:gd name="adj3" fmla="val 35780"/>
            <a:gd name="adj4" fmla="val 0"/>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0BFEDC4-108A-3744-A4D3-7F6DDD42EEE9}">
      <dsp:nvSpPr>
        <dsp:cNvPr id="0" name=""/>
        <dsp:cNvSpPr/>
      </dsp:nvSpPr>
      <dsp:spPr>
        <a:xfrm>
          <a:off x="2661474" y="17620"/>
          <a:ext cx="1374329" cy="961985"/>
        </a:xfrm>
        <a:prstGeom prst="roundRect">
          <a:avLst>
            <a:gd name="adj" fmla="val 166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Tokenize</a:t>
          </a:r>
          <a:endParaRPr lang="en-US" sz="1800" kern="1200" dirty="0"/>
        </a:p>
      </dsp:txBody>
      <dsp:txXfrm>
        <a:off x="2708443" y="64589"/>
        <a:ext cx="1280391" cy="868047"/>
      </dsp:txXfrm>
    </dsp:sp>
    <dsp:sp modelId="{A1676B03-0764-1143-9548-5BDCBB442AD2}">
      <dsp:nvSpPr>
        <dsp:cNvPr id="0" name=""/>
        <dsp:cNvSpPr/>
      </dsp:nvSpPr>
      <dsp:spPr>
        <a:xfrm>
          <a:off x="1680667" y="109848"/>
          <a:ext cx="999556" cy="777519"/>
        </a:xfrm>
        <a:prstGeom prst="rect">
          <a:avLst/>
        </a:prstGeom>
        <a:noFill/>
        <a:ln>
          <a:noFill/>
        </a:ln>
        <a:effectLst/>
      </dsp:spPr>
      <dsp:style>
        <a:lnRef idx="0">
          <a:scrgbClr r="0" g="0" b="0"/>
        </a:lnRef>
        <a:fillRef idx="0">
          <a:scrgbClr r="0" g="0" b="0"/>
        </a:fillRef>
        <a:effectRef idx="0">
          <a:scrgbClr r="0" g="0" b="0"/>
        </a:effectRef>
        <a:fontRef idx="minor"/>
      </dsp:style>
    </dsp:sp>
    <dsp:sp modelId="{BDB429A7-D477-B246-A0AA-AFC790BC8565}">
      <dsp:nvSpPr>
        <dsp:cNvPr id="0" name=""/>
        <dsp:cNvSpPr/>
      </dsp:nvSpPr>
      <dsp:spPr>
        <a:xfrm rot="10800000">
          <a:off x="1832707" y="2060240"/>
          <a:ext cx="929437" cy="816395"/>
        </a:xfrm>
        <a:prstGeom prst="bentArrow">
          <a:avLst>
            <a:gd name="adj1" fmla="val 32840"/>
            <a:gd name="adj2" fmla="val 25000"/>
            <a:gd name="adj3" fmla="val 35780"/>
            <a:gd name="adj4" fmla="val 0"/>
          </a:avLst>
        </a:prstGeom>
        <a:solidFill>
          <a:schemeClr val="accent1">
            <a:tint val="50000"/>
            <a:hueOff val="1232483"/>
            <a:satOff val="38715"/>
            <a:lumOff val="11725"/>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F515367-F483-5B4C-8B05-99C20F6F82D9}">
      <dsp:nvSpPr>
        <dsp:cNvPr id="0" name=""/>
        <dsp:cNvSpPr/>
      </dsp:nvSpPr>
      <dsp:spPr>
        <a:xfrm>
          <a:off x="1533252" y="1098729"/>
          <a:ext cx="1374329" cy="961985"/>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Dictionary Replace</a:t>
          </a:r>
          <a:endParaRPr lang="en-US" sz="1800" kern="1200" dirty="0"/>
        </a:p>
      </dsp:txBody>
      <dsp:txXfrm>
        <a:off x="1580221" y="1145698"/>
        <a:ext cx="1280391" cy="868047"/>
      </dsp:txXfrm>
    </dsp:sp>
    <dsp:sp modelId="{00C1AED4-237D-CF40-9430-48FCF1EB04DF}">
      <dsp:nvSpPr>
        <dsp:cNvPr id="0" name=""/>
        <dsp:cNvSpPr/>
      </dsp:nvSpPr>
      <dsp:spPr>
        <a:xfrm>
          <a:off x="548130" y="1190476"/>
          <a:ext cx="999556" cy="777519"/>
        </a:xfrm>
        <a:prstGeom prst="rect">
          <a:avLst/>
        </a:prstGeom>
        <a:noFill/>
        <a:ln>
          <a:noFill/>
        </a:ln>
        <a:effectLst/>
      </dsp:spPr>
      <dsp:style>
        <a:lnRef idx="0">
          <a:scrgbClr r="0" g="0" b="0"/>
        </a:lnRef>
        <a:fillRef idx="0">
          <a:scrgbClr r="0" g="0" b="0"/>
        </a:fillRef>
        <a:effectRef idx="0">
          <a:scrgbClr r="0" g="0" b="0"/>
        </a:effectRef>
        <a:fontRef idx="minor"/>
      </dsp:style>
    </dsp:sp>
    <dsp:sp modelId="{8FF5B87A-EC3D-3D47-9F4D-7FB707E46688}">
      <dsp:nvSpPr>
        <dsp:cNvPr id="0" name=""/>
        <dsp:cNvSpPr/>
      </dsp:nvSpPr>
      <dsp:spPr>
        <a:xfrm>
          <a:off x="400716" y="2179356"/>
          <a:ext cx="1374329" cy="961985"/>
        </a:xfrm>
        <a:prstGeom prst="roundRect">
          <a:avLst>
            <a:gd name="adj" fmla="val 166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Part of Speech</a:t>
          </a:r>
          <a:endParaRPr lang="en-US" sz="1800" kern="1200" dirty="0"/>
        </a:p>
      </dsp:txBody>
      <dsp:txXfrm>
        <a:off x="447685" y="2226325"/>
        <a:ext cx="1280391" cy="86804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C970DB-8EE6-4E5B-9CBE-4CA39D1A6EC2}" type="datetimeFigureOut">
              <a:rPr lang="en-US" smtClean="0"/>
              <a:t>6/10/2016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355828-8ECA-4525-A47E-5E299A14B1C7}" type="slidenum">
              <a:rPr lang="en-US" smtClean="0"/>
              <a:t>‹#›</a:t>
            </a:fld>
            <a:endParaRPr lang="en-US" dirty="0"/>
          </a:p>
        </p:txBody>
      </p:sp>
    </p:spTree>
    <p:extLst>
      <p:ext uri="{BB962C8B-B14F-4D97-AF65-F5344CB8AC3E}">
        <p14:creationId xmlns:p14="http://schemas.microsoft.com/office/powerpoint/2010/main" val="3451801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A2C30-CB24-4D43-9508-20D3935E5F91}" type="datetimeFigureOut">
              <a:rPr lang="en-IN" smtClean="0"/>
              <a:t>10-06-2016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D0D6D-2C44-41A9-A07A-EB0F48F5A464}" type="slidenum">
              <a:rPr lang="en-IN" smtClean="0"/>
              <a:t>‹#›</a:t>
            </a:fld>
            <a:endParaRPr lang="en-IN"/>
          </a:p>
        </p:txBody>
      </p:sp>
    </p:spTree>
    <p:extLst>
      <p:ext uri="{BB962C8B-B14F-4D97-AF65-F5344CB8AC3E}">
        <p14:creationId xmlns:p14="http://schemas.microsoft.com/office/powerpoint/2010/main" val="91797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a:t>
            </a:r>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5</a:t>
            </a:fld>
            <a:endParaRPr lang="en-IN"/>
          </a:p>
        </p:txBody>
      </p:sp>
    </p:spTree>
    <p:extLst>
      <p:ext uri="{BB962C8B-B14F-4D97-AF65-F5344CB8AC3E}">
        <p14:creationId xmlns:p14="http://schemas.microsoft.com/office/powerpoint/2010/main" val="1710835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a:t>
            </a:r>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7</a:t>
            </a:fld>
            <a:endParaRPr lang="en-IN"/>
          </a:p>
        </p:txBody>
      </p:sp>
    </p:spTree>
    <p:extLst>
      <p:ext uri="{BB962C8B-B14F-4D97-AF65-F5344CB8AC3E}">
        <p14:creationId xmlns:p14="http://schemas.microsoft.com/office/powerpoint/2010/main" val="135420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12</a:t>
            </a:fld>
            <a:endParaRPr lang="en-IN"/>
          </a:p>
        </p:txBody>
      </p:sp>
    </p:spTree>
    <p:extLst>
      <p:ext uri="{BB962C8B-B14F-4D97-AF65-F5344CB8AC3E}">
        <p14:creationId xmlns:p14="http://schemas.microsoft.com/office/powerpoint/2010/main" val="129094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13</a:t>
            </a:fld>
            <a:endParaRPr lang="en-IN"/>
          </a:p>
        </p:txBody>
      </p:sp>
    </p:spTree>
    <p:extLst>
      <p:ext uri="{BB962C8B-B14F-4D97-AF65-F5344CB8AC3E}">
        <p14:creationId xmlns:p14="http://schemas.microsoft.com/office/powerpoint/2010/main" val="74874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29</a:t>
            </a:fld>
            <a:endParaRPr lang="en-IN"/>
          </a:p>
        </p:txBody>
      </p:sp>
    </p:spTree>
    <p:extLst>
      <p:ext uri="{BB962C8B-B14F-4D97-AF65-F5344CB8AC3E}">
        <p14:creationId xmlns:p14="http://schemas.microsoft.com/office/powerpoint/2010/main" val="148420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32</a:t>
            </a:fld>
            <a:endParaRPr lang="en-IN"/>
          </a:p>
        </p:txBody>
      </p:sp>
    </p:spTree>
    <p:extLst>
      <p:ext uri="{BB962C8B-B14F-4D97-AF65-F5344CB8AC3E}">
        <p14:creationId xmlns:p14="http://schemas.microsoft.com/office/powerpoint/2010/main" val="231366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0">
              <a:schemeClr val="accent3"/>
            </a:gs>
            <a:gs pos="0">
              <a:schemeClr val="accent1"/>
            </a:gs>
          </a:gsLst>
          <a:lin ang="1440000" scaled="0"/>
        </a:gra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12192001" cy="6858639"/>
            <a:chOff x="-1" y="-1"/>
            <a:chExt cx="12192001" cy="6858639"/>
          </a:xfrm>
        </p:grpSpPr>
        <p:sp>
          <p:nvSpPr>
            <p:cNvPr id="24"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descr="abstract background design"/>
          <p:cNvGrpSpPr/>
          <p:nvPr userDrawn="1"/>
        </p:nvGrpSpPr>
        <p:grpSpPr>
          <a:xfrm>
            <a:off x="0" y="-638"/>
            <a:ext cx="12201526" cy="6858638"/>
            <a:chOff x="0" y="618575"/>
            <a:chExt cx="12201526" cy="6858638"/>
          </a:xfrm>
        </p:grpSpPr>
        <p:sp>
          <p:nvSpPr>
            <p:cNvPr id="27" name="Rectangle 26"/>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p:nvPr>
        </p:nvSpPr>
        <p:spPr>
          <a:xfrm>
            <a:off x="2171700" y="2386584"/>
            <a:ext cx="9175668" cy="2852928"/>
          </a:xfrm>
        </p:spPr>
        <p:txBody>
          <a:bodyPr anchor="b"/>
          <a:lstStyle>
            <a:lvl1pPr algn="l">
              <a:defRPr sz="6000">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171700" y="5296060"/>
            <a:ext cx="9175668" cy="1561622"/>
          </a:xfrm>
        </p:spPr>
        <p:txBody>
          <a:bodyPr/>
          <a:lstStyle>
            <a:lvl1pPr marL="0" indent="0" algn="l">
              <a:buNone/>
              <a:defRPr sz="24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6/10/2016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DBECBBC-B5FD-4F11-9AC2-5AED2BF7CA3D}" type="slidenum">
              <a:rPr lang="en-US" smtClean="0"/>
              <a:pPr/>
              <a:t>‹#›</a:t>
            </a:fld>
            <a:endParaRPr lang="en-US" dirty="0"/>
          </a:p>
        </p:txBody>
      </p:sp>
      <p:sp>
        <p:nvSpPr>
          <p:cNvPr id="15" name="Freeform 10"/>
          <p:cNvSpPr>
            <a:spLocks/>
          </p:cNvSpPr>
          <p:nvPr userDrawn="1"/>
        </p:nvSpPr>
        <p:spPr bwMode="auto">
          <a:xfrm>
            <a:off x="-1109663" y="28575"/>
            <a:ext cx="14411326" cy="6800850"/>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17" name="Picture 16" descr="Office Mix Logo"/>
          <p:cNvPicPr>
            <a:picLocks noChangeAspect="1"/>
          </p:cNvPicPr>
          <p:nvPr userDrawn="1"/>
        </p:nvPicPr>
        <p:blipFill rotWithShape="1">
          <a:blip r:embed="rId2" cstate="print">
            <a:extLst>
              <a:ext uri="{28A0092B-C50C-407E-A947-70E740481C1C}">
                <a14:useLocalDpi xmlns:a14="http://schemas.microsoft.com/office/drawing/2010/main" val="0"/>
              </a:ext>
            </a:extLst>
          </a:blip>
          <a:srcRect r="76197"/>
          <a:stretch/>
        </p:blipFill>
        <p:spPr>
          <a:xfrm>
            <a:off x="868514" y="4100388"/>
            <a:ext cx="1240638" cy="1440426"/>
          </a:xfrm>
          <a:prstGeom prst="rect">
            <a:avLst/>
          </a:prstGeom>
        </p:spPr>
      </p:pic>
    </p:spTree>
    <p:extLst>
      <p:ext uri="{BB962C8B-B14F-4D97-AF65-F5344CB8AC3E}">
        <p14:creationId xmlns:p14="http://schemas.microsoft.com/office/powerpoint/2010/main" val="29381137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3" name="Group 12"/>
          <p:cNvGrpSpPr/>
          <p:nvPr userDrawn="1"/>
        </p:nvGrpSpPr>
        <p:grpSpPr>
          <a:xfrm>
            <a:off x="-1" y="-2971"/>
            <a:ext cx="12192001" cy="6866062"/>
            <a:chOff x="-1" y="-2971"/>
            <a:chExt cx="12192001" cy="6866062"/>
          </a:xfrm>
        </p:grpSpPr>
        <p:sp>
          <p:nvSpPr>
            <p:cNvPr id="14"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Rectangle 19"/>
          <p:cNvSpPr/>
          <p:nvPr userDrawn="1"/>
        </p:nvSpPr>
        <p:spPr>
          <a:xfrm>
            <a:off x="0" y="416"/>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descr="abstract background design"/>
          <p:cNvGrpSpPr/>
          <p:nvPr userDrawn="1"/>
        </p:nvGrpSpPr>
        <p:grpSpPr>
          <a:xfrm>
            <a:off x="-1366" y="-4114"/>
            <a:ext cx="5035003" cy="6865834"/>
            <a:chOff x="-1366" y="-4114"/>
            <a:chExt cx="5035003" cy="6865834"/>
          </a:xfrm>
        </p:grpSpPr>
        <p:sp>
          <p:nvSpPr>
            <p:cNvPr id="9" name="Rectangle 1040"/>
            <p:cNvSpPr/>
            <p:nvPr userDrawn="1"/>
          </p:nvSpPr>
          <p:spPr>
            <a:xfrm>
              <a:off x="-1366" y="-2385"/>
              <a:ext cx="5035002" cy="6859550"/>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 name="connsiteX0" fmla="*/ 0 w 12197830"/>
                <a:gd name="connsiteY0" fmla="*/ 0 h 6877450"/>
                <a:gd name="connsiteX1" fmla="*/ 12197830 w 12197830"/>
                <a:gd name="connsiteY1" fmla="*/ 6247021 h 6877450"/>
                <a:gd name="connsiteX2" fmla="*/ 12196119 w 12197830"/>
                <a:gd name="connsiteY2" fmla="*/ 6877450 h 6877450"/>
                <a:gd name="connsiteX3" fmla="*/ 4119 w 12197830"/>
                <a:gd name="connsiteY3" fmla="*/ 6877450 h 6877450"/>
                <a:gd name="connsiteX4" fmla="*/ 0 w 12197830"/>
                <a:gd name="connsiteY4" fmla="*/ 0 h 6877450"/>
                <a:gd name="connsiteX0" fmla="*/ 0 w 12196119"/>
                <a:gd name="connsiteY0" fmla="*/ 1379 h 6878829"/>
                <a:gd name="connsiteX1" fmla="*/ 4996930 w 12196119"/>
                <a:gd name="connsiteY1" fmla="*/ 0 h 6878829"/>
                <a:gd name="connsiteX2" fmla="*/ 12196119 w 12196119"/>
                <a:gd name="connsiteY2" fmla="*/ 6878829 h 6878829"/>
                <a:gd name="connsiteX3" fmla="*/ 4119 w 12196119"/>
                <a:gd name="connsiteY3" fmla="*/ 6878829 h 6878829"/>
                <a:gd name="connsiteX4" fmla="*/ 0 w 12196119"/>
                <a:gd name="connsiteY4" fmla="*/ 1379 h 6878829"/>
                <a:gd name="connsiteX0" fmla="*/ 0 w 5350819"/>
                <a:gd name="connsiteY0" fmla="*/ 1379 h 6878829"/>
                <a:gd name="connsiteX1" fmla="*/ 49969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350819"/>
                <a:gd name="connsiteY0" fmla="*/ 1379 h 6878829"/>
                <a:gd name="connsiteX1" fmla="*/ 40444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046019"/>
                <a:gd name="connsiteY0" fmla="*/ 1379 h 6878829"/>
                <a:gd name="connsiteX1" fmla="*/ 4044430 w 5046019"/>
                <a:gd name="connsiteY1" fmla="*/ 0 h 6878829"/>
                <a:gd name="connsiteX2" fmla="*/ 5046019 w 5046019"/>
                <a:gd name="connsiteY2" fmla="*/ 6878829 h 6878829"/>
                <a:gd name="connsiteX3" fmla="*/ 4119 w 5046019"/>
                <a:gd name="connsiteY3" fmla="*/ 6878829 h 6878829"/>
                <a:gd name="connsiteX4" fmla="*/ 0 w 5046019"/>
                <a:gd name="connsiteY4" fmla="*/ 1379 h 6878829"/>
                <a:gd name="connsiteX0" fmla="*/ 0 w 5046019"/>
                <a:gd name="connsiteY0" fmla="*/ 0 h 6877450"/>
                <a:gd name="connsiteX1" fmla="*/ 4052693 w 5046019"/>
                <a:gd name="connsiteY1" fmla="*/ 72985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47185 w 5046019"/>
                <a:gd name="connsiteY1" fmla="*/ 9638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8202 w 5046019"/>
                <a:gd name="connsiteY1" fmla="*/ 64722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2694 w 5046019"/>
                <a:gd name="connsiteY1" fmla="*/ 6884 h 6877450"/>
                <a:gd name="connsiteX2" fmla="*/ 5046019 w 5046019"/>
                <a:gd name="connsiteY2" fmla="*/ 6877450 h 6877450"/>
                <a:gd name="connsiteX3" fmla="*/ 4119 w 5046019"/>
                <a:gd name="connsiteY3" fmla="*/ 6877450 h 6877450"/>
                <a:gd name="connsiteX4" fmla="*/ 0 w 5046019"/>
                <a:gd name="connsiteY4" fmla="*/ 0 h 6877450"/>
                <a:gd name="connsiteX0" fmla="*/ 0 w 5043265"/>
                <a:gd name="connsiteY0" fmla="*/ 31675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31675 h 6870566"/>
                <a:gd name="connsiteX0" fmla="*/ 0 w 5043265"/>
                <a:gd name="connsiteY0" fmla="*/ 1379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83992 w 5043265"/>
                <a:gd name="connsiteY3" fmla="*/ 6843024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4120 w 5043265"/>
                <a:gd name="connsiteY3" fmla="*/ 6859550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1366 w 5043265"/>
                <a:gd name="connsiteY3" fmla="*/ 6859550 h 6870566"/>
                <a:gd name="connsiteX4" fmla="*/ 0 w 5043265"/>
                <a:gd name="connsiteY4" fmla="*/ 1379 h 6870566"/>
                <a:gd name="connsiteX0" fmla="*/ 0 w 5037757"/>
                <a:gd name="connsiteY0" fmla="*/ 1379 h 6859550"/>
                <a:gd name="connsiteX1" fmla="*/ 4049940 w 5037757"/>
                <a:gd name="connsiteY1" fmla="*/ 0 h 6859550"/>
                <a:gd name="connsiteX2" fmla="*/ 5037757 w 5037757"/>
                <a:gd name="connsiteY2" fmla="*/ 6837515 h 6859550"/>
                <a:gd name="connsiteX3" fmla="*/ 1366 w 5037757"/>
                <a:gd name="connsiteY3" fmla="*/ 6859550 h 6859550"/>
                <a:gd name="connsiteX4" fmla="*/ 0 w 5037757"/>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5002" h="6859550">
                  <a:moveTo>
                    <a:pt x="0" y="1379"/>
                  </a:moveTo>
                  <a:lnTo>
                    <a:pt x="4049940" y="0"/>
                  </a:lnTo>
                  <a:lnTo>
                    <a:pt x="5035002" y="6859549"/>
                  </a:lnTo>
                  <a:lnTo>
                    <a:pt x="1366" y="6859550"/>
                  </a:lnTo>
                  <a:cubicBezTo>
                    <a:pt x="-7" y="4573493"/>
                    <a:pt x="1373" y="2287436"/>
                    <a:pt x="0" y="1379"/>
                  </a:cubicBez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0" name="Freeform 19"/>
            <p:cNvSpPr>
              <a:spLocks/>
            </p:cNvSpPr>
            <p:nvPr userDrawn="1"/>
          </p:nvSpPr>
          <p:spPr bwMode="auto">
            <a:xfrm>
              <a:off x="1" y="-4114"/>
              <a:ext cx="5033636" cy="6862754"/>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6">
                  <a:moveTo>
                    <a:pt x="8033" y="0"/>
                  </a:moveTo>
                  <a:lnTo>
                    <a:pt x="0" y="6"/>
                  </a:lnTo>
                  <a:lnTo>
                    <a:pt x="7892" y="10006"/>
                  </a:lnTo>
                  <a:lnTo>
                    <a:pt x="10000" y="10006"/>
                  </a:lnTo>
                  <a:lnTo>
                    <a:pt x="8033" y="0"/>
                  </a:lnTo>
                  <a:close/>
                </a:path>
              </a:pathLst>
            </a:custGeom>
            <a:gradFill>
              <a:gsLst>
                <a:gs pos="100000">
                  <a:schemeClr val="accent3">
                    <a:alpha val="24000"/>
                  </a:schemeClr>
                </a:gs>
                <a:gs pos="38000">
                  <a:schemeClr val="accent2">
                    <a:alpha val="25000"/>
                  </a:schemeClr>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9"/>
            <p:cNvSpPr>
              <a:spLocks/>
            </p:cNvSpPr>
            <p:nvPr userDrawn="1"/>
          </p:nvSpPr>
          <p:spPr bwMode="auto">
            <a:xfrm flipV="1">
              <a:off x="199" y="-686"/>
              <a:ext cx="3432693" cy="6862406"/>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4757 w 10000"/>
                <a:gd name="connsiteY2" fmla="*/ 10006 h 10006"/>
                <a:gd name="connsiteX3" fmla="*/ 10000 w 10000"/>
                <a:gd name="connsiteY3" fmla="*/ 10006 h 10006"/>
                <a:gd name="connsiteX4" fmla="*/ 8033 w 10000"/>
                <a:gd name="connsiteY4" fmla="*/ 0 h 10006"/>
                <a:gd name="connsiteX0" fmla="*/ 8033 w 8033"/>
                <a:gd name="connsiteY0" fmla="*/ 0 h 10006"/>
                <a:gd name="connsiteX1" fmla="*/ 0 w 8033"/>
                <a:gd name="connsiteY1" fmla="*/ 6 h 10006"/>
                <a:gd name="connsiteX2" fmla="*/ 4757 w 8033"/>
                <a:gd name="connsiteY2" fmla="*/ 10006 h 10006"/>
                <a:gd name="connsiteX3" fmla="*/ 7415 w 8033"/>
                <a:gd name="connsiteY3" fmla="*/ 10006 h 10006"/>
                <a:gd name="connsiteX4" fmla="*/ 8033 w 8033"/>
                <a:gd name="connsiteY4" fmla="*/ 0 h 10006"/>
                <a:gd name="connsiteX0" fmla="*/ 5710 w 9231"/>
                <a:gd name="connsiteY0" fmla="*/ 12 h 9994"/>
                <a:gd name="connsiteX1" fmla="*/ 0 w 9231"/>
                <a:gd name="connsiteY1" fmla="*/ 0 h 9994"/>
                <a:gd name="connsiteX2" fmla="*/ 5922 w 9231"/>
                <a:gd name="connsiteY2" fmla="*/ 9994 h 9994"/>
                <a:gd name="connsiteX3" fmla="*/ 9231 w 9231"/>
                <a:gd name="connsiteY3" fmla="*/ 9994 h 9994"/>
                <a:gd name="connsiteX4" fmla="*/ 5710 w 9231"/>
                <a:gd name="connsiteY4" fmla="*/ 12 h 9994"/>
                <a:gd name="connsiteX0" fmla="*/ 6186 w 10000"/>
                <a:gd name="connsiteY0" fmla="*/ 12 h 10000"/>
                <a:gd name="connsiteX1" fmla="*/ 0 w 10000"/>
                <a:gd name="connsiteY1" fmla="*/ 0 h 10000"/>
                <a:gd name="connsiteX2" fmla="*/ 4575 w 10000"/>
                <a:gd name="connsiteY2" fmla="*/ 10000 h 10000"/>
                <a:gd name="connsiteX3" fmla="*/ 10000 w 10000"/>
                <a:gd name="connsiteY3" fmla="*/ 10000 h 10000"/>
                <a:gd name="connsiteX4" fmla="*/ 6186 w 10000"/>
                <a:gd name="connsiteY4" fmla="*/ 12 h 10000"/>
                <a:gd name="connsiteX0" fmla="*/ 6186 w 7838"/>
                <a:gd name="connsiteY0" fmla="*/ 12 h 10000"/>
                <a:gd name="connsiteX1" fmla="*/ 0 w 7838"/>
                <a:gd name="connsiteY1" fmla="*/ 0 h 10000"/>
                <a:gd name="connsiteX2" fmla="*/ 4575 w 7838"/>
                <a:gd name="connsiteY2" fmla="*/ 10000 h 10000"/>
                <a:gd name="connsiteX3" fmla="*/ 7838 w 7838"/>
                <a:gd name="connsiteY3" fmla="*/ 10000 h 10000"/>
                <a:gd name="connsiteX4" fmla="*/ 6186 w 7838"/>
                <a:gd name="connsiteY4" fmla="*/ 12 h 10000"/>
                <a:gd name="connsiteX0" fmla="*/ 9745 w 10000"/>
                <a:gd name="connsiteY0" fmla="*/ 0 h 10023"/>
                <a:gd name="connsiteX1" fmla="*/ 0 w 10000"/>
                <a:gd name="connsiteY1" fmla="*/ 23 h 10023"/>
                <a:gd name="connsiteX2" fmla="*/ 5837 w 10000"/>
                <a:gd name="connsiteY2" fmla="*/ 10023 h 10023"/>
                <a:gd name="connsiteX3" fmla="*/ 10000 w 10000"/>
                <a:gd name="connsiteY3" fmla="*/ 10023 h 10023"/>
                <a:gd name="connsiteX4" fmla="*/ 9745 w 10000"/>
                <a:gd name="connsiteY4" fmla="*/ 0 h 10023"/>
                <a:gd name="connsiteX0" fmla="*/ 9745 w 11688"/>
                <a:gd name="connsiteY0" fmla="*/ 0 h 10041"/>
                <a:gd name="connsiteX1" fmla="*/ 0 w 11688"/>
                <a:gd name="connsiteY1" fmla="*/ 23 h 10041"/>
                <a:gd name="connsiteX2" fmla="*/ 5837 w 11688"/>
                <a:gd name="connsiteY2" fmla="*/ 10023 h 10041"/>
                <a:gd name="connsiteX3" fmla="*/ 11688 w 11688"/>
                <a:gd name="connsiteY3" fmla="*/ 10041 h 10041"/>
                <a:gd name="connsiteX4" fmla="*/ 9745 w 11688"/>
                <a:gd name="connsiteY4" fmla="*/ 0 h 10041"/>
                <a:gd name="connsiteX0" fmla="*/ 9745 w 11688"/>
                <a:gd name="connsiteY0" fmla="*/ 0 h 10041"/>
                <a:gd name="connsiteX1" fmla="*/ 0 w 11688"/>
                <a:gd name="connsiteY1" fmla="*/ 23 h 10041"/>
                <a:gd name="connsiteX2" fmla="*/ 6990 w 11688"/>
                <a:gd name="connsiteY2" fmla="*/ 10023 h 10041"/>
                <a:gd name="connsiteX3" fmla="*/ 11688 w 11688"/>
                <a:gd name="connsiteY3" fmla="*/ 10041 h 10041"/>
                <a:gd name="connsiteX4" fmla="*/ 9745 w 11688"/>
                <a:gd name="connsiteY4" fmla="*/ 0 h 10041"/>
                <a:gd name="connsiteX0" fmla="*/ 9745 w 11675"/>
                <a:gd name="connsiteY0" fmla="*/ 0 h 10023"/>
                <a:gd name="connsiteX1" fmla="*/ 0 w 11675"/>
                <a:gd name="connsiteY1" fmla="*/ 23 h 10023"/>
                <a:gd name="connsiteX2" fmla="*/ 6990 w 11675"/>
                <a:gd name="connsiteY2" fmla="*/ 10023 h 10023"/>
                <a:gd name="connsiteX3" fmla="*/ 11675 w 11675"/>
                <a:gd name="connsiteY3" fmla="*/ 9950 h 10023"/>
                <a:gd name="connsiteX4" fmla="*/ 9745 w 11675"/>
                <a:gd name="connsiteY4" fmla="*/ 0 h 10023"/>
                <a:gd name="connsiteX0" fmla="*/ 9745 w 11702"/>
                <a:gd name="connsiteY0" fmla="*/ 0 h 10024"/>
                <a:gd name="connsiteX1" fmla="*/ 0 w 11702"/>
                <a:gd name="connsiteY1" fmla="*/ 23 h 10024"/>
                <a:gd name="connsiteX2" fmla="*/ 6990 w 11702"/>
                <a:gd name="connsiteY2" fmla="*/ 10023 h 10024"/>
                <a:gd name="connsiteX3" fmla="*/ 11702 w 11702"/>
                <a:gd name="connsiteY3" fmla="*/ 10024 h 10024"/>
                <a:gd name="connsiteX4" fmla="*/ 9745 w 11702"/>
                <a:gd name="connsiteY4" fmla="*/ 0 h 10024"/>
                <a:gd name="connsiteX0" fmla="*/ 9558 w 11515"/>
                <a:gd name="connsiteY0" fmla="*/ 0 h 10024"/>
                <a:gd name="connsiteX1" fmla="*/ 0 w 11515"/>
                <a:gd name="connsiteY1" fmla="*/ 303 h 10024"/>
                <a:gd name="connsiteX2" fmla="*/ 6803 w 11515"/>
                <a:gd name="connsiteY2" fmla="*/ 10023 h 10024"/>
                <a:gd name="connsiteX3" fmla="*/ 11515 w 11515"/>
                <a:gd name="connsiteY3" fmla="*/ 10024 h 10024"/>
                <a:gd name="connsiteX4" fmla="*/ 9558 w 11515"/>
                <a:gd name="connsiteY4" fmla="*/ 0 h 10024"/>
                <a:gd name="connsiteX0" fmla="*/ 9772 w 11729"/>
                <a:gd name="connsiteY0" fmla="*/ 0 h 10024"/>
                <a:gd name="connsiteX1" fmla="*/ 0 w 11729"/>
                <a:gd name="connsiteY1" fmla="*/ 6 h 10024"/>
                <a:gd name="connsiteX2" fmla="*/ 7017 w 11729"/>
                <a:gd name="connsiteY2" fmla="*/ 10023 h 10024"/>
                <a:gd name="connsiteX3" fmla="*/ 11729 w 11729"/>
                <a:gd name="connsiteY3" fmla="*/ 10024 h 10024"/>
                <a:gd name="connsiteX4" fmla="*/ 9772 w 11729"/>
                <a:gd name="connsiteY4" fmla="*/ 0 h 10024"/>
                <a:gd name="connsiteX0" fmla="*/ 9785 w 11729"/>
                <a:gd name="connsiteY0" fmla="*/ 62 h 10018"/>
                <a:gd name="connsiteX1" fmla="*/ 0 w 11729"/>
                <a:gd name="connsiteY1" fmla="*/ 0 h 10018"/>
                <a:gd name="connsiteX2" fmla="*/ 7017 w 11729"/>
                <a:gd name="connsiteY2" fmla="*/ 10017 h 10018"/>
                <a:gd name="connsiteX3" fmla="*/ 11729 w 11729"/>
                <a:gd name="connsiteY3" fmla="*/ 10018 h 10018"/>
                <a:gd name="connsiteX4" fmla="*/ 9785 w 11729"/>
                <a:gd name="connsiteY4" fmla="*/ 62 h 10018"/>
                <a:gd name="connsiteX0" fmla="*/ 9772 w 11729"/>
                <a:gd name="connsiteY0" fmla="*/ 5 h 10018"/>
                <a:gd name="connsiteX1" fmla="*/ 0 w 11729"/>
                <a:gd name="connsiteY1" fmla="*/ 0 h 10018"/>
                <a:gd name="connsiteX2" fmla="*/ 7017 w 11729"/>
                <a:gd name="connsiteY2" fmla="*/ 10017 h 10018"/>
                <a:gd name="connsiteX3" fmla="*/ 11729 w 11729"/>
                <a:gd name="connsiteY3" fmla="*/ 10018 h 10018"/>
                <a:gd name="connsiteX4" fmla="*/ 9772 w 11729"/>
                <a:gd name="connsiteY4" fmla="*/ 5 h 10018"/>
                <a:gd name="connsiteX0" fmla="*/ 9772 w 11729"/>
                <a:gd name="connsiteY0" fmla="*/ 5 h 10018"/>
                <a:gd name="connsiteX1" fmla="*/ 0 w 11729"/>
                <a:gd name="connsiteY1" fmla="*/ 0 h 10018"/>
                <a:gd name="connsiteX2" fmla="*/ 1064 w 11729"/>
                <a:gd name="connsiteY2" fmla="*/ 1494 h 10018"/>
                <a:gd name="connsiteX3" fmla="*/ 7017 w 11729"/>
                <a:gd name="connsiteY3" fmla="*/ 10017 h 10018"/>
                <a:gd name="connsiteX4" fmla="*/ 11729 w 11729"/>
                <a:gd name="connsiteY4" fmla="*/ 10018 h 10018"/>
                <a:gd name="connsiteX5" fmla="*/ 9772 w 11729"/>
                <a:gd name="connsiteY5" fmla="*/ 5 h 10018"/>
                <a:gd name="connsiteX0" fmla="*/ 9791 w 11748"/>
                <a:gd name="connsiteY0" fmla="*/ 5 h 10018"/>
                <a:gd name="connsiteX1" fmla="*/ 19 w 11748"/>
                <a:gd name="connsiteY1" fmla="*/ 0 h 10018"/>
                <a:gd name="connsiteX2" fmla="*/ 0 w 11748"/>
                <a:gd name="connsiteY2" fmla="*/ 2481 h 10018"/>
                <a:gd name="connsiteX3" fmla="*/ 7036 w 11748"/>
                <a:gd name="connsiteY3" fmla="*/ 10017 h 10018"/>
                <a:gd name="connsiteX4" fmla="*/ 11748 w 11748"/>
                <a:gd name="connsiteY4" fmla="*/ 10018 h 10018"/>
                <a:gd name="connsiteX5" fmla="*/ 9791 w 11748"/>
                <a:gd name="connsiteY5" fmla="*/ 5 h 1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8" h="10018">
                  <a:moveTo>
                    <a:pt x="9791" y="5"/>
                  </a:moveTo>
                  <a:lnTo>
                    <a:pt x="19" y="0"/>
                  </a:lnTo>
                  <a:cubicBezTo>
                    <a:pt x="13" y="827"/>
                    <a:pt x="6" y="1654"/>
                    <a:pt x="0" y="2481"/>
                  </a:cubicBezTo>
                  <a:lnTo>
                    <a:pt x="7036" y="10017"/>
                  </a:lnTo>
                  <a:lnTo>
                    <a:pt x="11748" y="10018"/>
                  </a:lnTo>
                  <a:lnTo>
                    <a:pt x="9791" y="5"/>
                  </a:lnTo>
                  <a:close/>
                </a:path>
              </a:pathLst>
            </a:custGeom>
            <a:gradFill>
              <a:gsLst>
                <a:gs pos="100000">
                  <a:schemeClr val="accent3">
                    <a:alpha val="17000"/>
                  </a:schemeClr>
                </a:gs>
                <a:gs pos="38000">
                  <a:schemeClr val="accent2">
                    <a:alpha val="18000"/>
                  </a:schemeClr>
                </a:gs>
              </a:gsLst>
              <a:lin ang="1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11480" y="457200"/>
            <a:ext cx="3483864" cy="1600200"/>
          </a:xfrm>
        </p:spPr>
        <p:txBody>
          <a:bodyPr anchor="b">
            <a:noAutofit/>
          </a:bodyPr>
          <a:lstStyle>
            <a:lvl1pPr>
              <a:defRPr sz="4400">
                <a:solidFill>
                  <a:schemeClr val="bg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457200"/>
            <a:ext cx="6172200" cy="5713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11480" y="2514184"/>
            <a:ext cx="3703320" cy="3658016"/>
          </a:xfrm>
        </p:spPr>
        <p:txBody>
          <a:bodyPr>
            <a:normAutofit/>
          </a:bodyPr>
          <a:lstStyle>
            <a:lvl1pPr marL="0" indent="0">
              <a:buNone/>
              <a:defRPr sz="1400" b="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FEE5F-65BB-4268-AC17-D19CED90FB82}" type="datetimeFigureOut">
              <a:rPr lang="en-US" smtClean="0"/>
              <a:t>6/10/2016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8347838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a:gsLst>
            <a:gs pos="100000">
              <a:schemeClr val="accent3"/>
            </a:gs>
            <a:gs pos="0">
              <a:schemeClr val="accent1"/>
            </a:gs>
          </a:gsLst>
          <a:lin ang="1440000" scaled="0"/>
        </a:gra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12192001" cy="6858639"/>
            <a:chOff x="-1" y="-1"/>
            <a:chExt cx="12192001" cy="6858639"/>
          </a:xfrm>
        </p:grpSpPr>
        <p:sp>
          <p:nvSpPr>
            <p:cNvPr id="24"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descr="abstract background design"/>
          <p:cNvGrpSpPr/>
          <p:nvPr userDrawn="1"/>
        </p:nvGrpSpPr>
        <p:grpSpPr>
          <a:xfrm>
            <a:off x="4762" y="0"/>
            <a:ext cx="12201526" cy="6858638"/>
            <a:chOff x="0" y="618575"/>
            <a:chExt cx="12201526" cy="6858638"/>
          </a:xfrm>
        </p:grpSpPr>
        <p:sp>
          <p:nvSpPr>
            <p:cNvPr id="27" name="Rectangle 26"/>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p:cNvSpPr>
            <a:spLocks noGrp="1"/>
          </p:cNvSpPr>
          <p:nvPr>
            <p:ph type="dt" sz="half" idx="10"/>
          </p:nvPr>
        </p:nvSpPr>
        <p:spPr/>
        <p:txBody>
          <a:bodyPr/>
          <a:lstStyle/>
          <a:p>
            <a:fld id="{90FFEE5F-65BB-4268-AC17-D19CED90FB82}" type="datetimeFigureOut">
              <a:rPr lang="en-US" smtClean="0"/>
              <a:t>6/10/2016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15" name="Freeform 10"/>
          <p:cNvSpPr>
            <a:spLocks/>
          </p:cNvSpPr>
          <p:nvPr userDrawn="1"/>
        </p:nvSpPr>
        <p:spPr bwMode="auto">
          <a:xfrm>
            <a:off x="-1109663" y="28575"/>
            <a:ext cx="14411326" cy="6800850"/>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descr="photo of man sitting on an outdoor bench, using a table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428"/>
            <a:ext cx="8876190" cy="6857143"/>
          </a:xfrm>
          <a:prstGeom prst="rect">
            <a:avLst/>
          </a:prstGeom>
        </p:spPr>
      </p:pic>
      <p:sp>
        <p:nvSpPr>
          <p:cNvPr id="23" name="Freeform 5" descr="Callout shape"/>
          <p:cNvSpPr>
            <a:spLocks/>
          </p:cNvSpPr>
          <p:nvPr userDrawn="1"/>
        </p:nvSpPr>
        <p:spPr bwMode="auto">
          <a:xfrm>
            <a:off x="6778677" y="356679"/>
            <a:ext cx="4956048" cy="3008376"/>
          </a:xfrm>
          <a:custGeom>
            <a:avLst/>
            <a:gdLst>
              <a:gd name="T0" fmla="*/ 0 w 4338"/>
              <a:gd name="T1" fmla="*/ 0 h 2582"/>
              <a:gd name="T2" fmla="*/ 0 w 4338"/>
              <a:gd name="T3" fmla="*/ 2353 h 2582"/>
              <a:gd name="T4" fmla="*/ 921 w 4338"/>
              <a:gd name="T5" fmla="*/ 2353 h 2582"/>
              <a:gd name="T6" fmla="*/ 1101 w 4338"/>
              <a:gd name="T7" fmla="*/ 2582 h 2582"/>
              <a:gd name="T8" fmla="*/ 1278 w 4338"/>
              <a:gd name="T9" fmla="*/ 2353 h 2582"/>
              <a:gd name="T10" fmla="*/ 4338 w 4338"/>
              <a:gd name="T11" fmla="*/ 2353 h 2582"/>
              <a:gd name="T12" fmla="*/ 4338 w 4338"/>
              <a:gd name="T13" fmla="*/ 0 h 2582"/>
              <a:gd name="T14" fmla="*/ 0 w 4338"/>
              <a:gd name="T15" fmla="*/ 0 h 25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8" h="2582">
                <a:moveTo>
                  <a:pt x="0" y="0"/>
                </a:moveTo>
                <a:lnTo>
                  <a:pt x="0" y="2353"/>
                </a:lnTo>
                <a:lnTo>
                  <a:pt x="921" y="2353"/>
                </a:lnTo>
                <a:lnTo>
                  <a:pt x="1101" y="2582"/>
                </a:lnTo>
                <a:lnTo>
                  <a:pt x="1278" y="2353"/>
                </a:lnTo>
                <a:lnTo>
                  <a:pt x="4338" y="2353"/>
                </a:lnTo>
                <a:lnTo>
                  <a:pt x="4338" y="0"/>
                </a:lnTo>
                <a:lnTo>
                  <a:pt x="0" y="0"/>
                </a:lnTo>
                <a:close/>
              </a:path>
            </a:pathLst>
          </a:custGeom>
          <a:solidFill>
            <a:srgbClr val="FDF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ctrTitle"/>
          </p:nvPr>
        </p:nvSpPr>
        <p:spPr>
          <a:xfrm>
            <a:off x="6945060" y="1382350"/>
            <a:ext cx="4279434" cy="683787"/>
          </a:xfrm>
        </p:spPr>
        <p:txBody>
          <a:bodyPr anchor="b">
            <a:normAutofit/>
          </a:bodyPr>
          <a:lstStyle>
            <a:lvl1pPr algn="l">
              <a:defRPr sz="2000">
                <a:solidFill>
                  <a:schemeClr val="accent1"/>
                </a:solidFill>
                <a:latin typeface="+mj-lt"/>
              </a:defRPr>
            </a:lvl1pPr>
          </a:lstStyle>
          <a:p>
            <a:r>
              <a:rPr lang="en-US" smtClean="0"/>
              <a:t>Click to edit Master title style</a:t>
            </a:r>
            <a:endParaRPr lang="en-US" dirty="0"/>
          </a:p>
        </p:txBody>
      </p:sp>
      <p:sp>
        <p:nvSpPr>
          <p:cNvPr id="34" name="Text Placeholder 33"/>
          <p:cNvSpPr>
            <a:spLocks noGrp="1"/>
          </p:cNvSpPr>
          <p:nvPr>
            <p:ph type="body" sz="quarter" idx="13" hasCustomPrompt="1"/>
          </p:nvPr>
        </p:nvSpPr>
        <p:spPr>
          <a:xfrm>
            <a:off x="7781982" y="2067295"/>
            <a:ext cx="3549389" cy="955667"/>
          </a:xfrm>
        </p:spPr>
        <p:txBody>
          <a:bodyPr vert="horz" lIns="91440" tIns="45720" rIns="91440" bIns="45720" rtlCol="0" anchor="b">
            <a:noAutofit/>
          </a:bodyPr>
          <a:lstStyle>
            <a:lvl1pPr>
              <a:defRPr lang="en-US" sz="5100" smtClean="0">
                <a:solidFill>
                  <a:schemeClr val="accent1"/>
                </a:solidFill>
                <a:latin typeface="+mj-lt"/>
                <a:ea typeface="+mj-ea"/>
              </a:defRPr>
            </a:lvl1pPr>
            <a:lvl2pPr>
              <a:defRPr lang="en-US" sz="6800" smtClean="0">
                <a:solidFill>
                  <a:schemeClr val="accent1"/>
                </a:solidFill>
                <a:cs typeface="+mn-cs"/>
              </a:defRPr>
            </a:lvl2pPr>
            <a:lvl3pPr>
              <a:defRPr lang="en-US" sz="6800" smtClean="0">
                <a:solidFill>
                  <a:schemeClr val="accent1"/>
                </a:solidFill>
                <a:cs typeface="+mn-cs"/>
              </a:defRPr>
            </a:lvl3pPr>
            <a:lvl4pPr>
              <a:defRPr lang="en-US" sz="6800" smtClean="0">
                <a:solidFill>
                  <a:schemeClr val="accent1"/>
                </a:solidFill>
                <a:cs typeface="+mn-cs"/>
              </a:defRPr>
            </a:lvl4pPr>
            <a:lvl5pPr>
              <a:defRPr lang="en-US" sz="6800">
                <a:solidFill>
                  <a:schemeClr val="accent1"/>
                </a:solidFill>
                <a:cs typeface="+mn-cs"/>
              </a:defRPr>
            </a:lvl5pPr>
          </a:lstStyle>
          <a:p>
            <a:pPr lvl="0">
              <a:spcBef>
                <a:spcPct val="0"/>
              </a:spcBef>
            </a:pPr>
            <a:r>
              <a:rPr lang="en-US" dirty="0" smtClean="0"/>
              <a:t>Slide Title</a:t>
            </a:r>
            <a:endParaRPr lang="en-US" dirty="0"/>
          </a:p>
        </p:txBody>
      </p:sp>
      <p:sp>
        <p:nvSpPr>
          <p:cNvPr id="3" name="Subtitle 2"/>
          <p:cNvSpPr>
            <a:spLocks noGrp="1"/>
          </p:cNvSpPr>
          <p:nvPr>
            <p:ph type="subTitle" idx="1"/>
          </p:nvPr>
        </p:nvSpPr>
        <p:spPr>
          <a:xfrm>
            <a:off x="6904228" y="6209375"/>
            <a:ext cx="4994007" cy="336626"/>
          </a:xfrm>
        </p:spPr>
        <p:txBody>
          <a:bodyPr>
            <a:noAutofit/>
          </a:bodyPr>
          <a:lstStyle>
            <a:lvl1pPr marL="0" indent="0" algn="l">
              <a:buNone/>
              <a:defRPr sz="18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443985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FEE5F-65BB-4268-AC17-D19CED90FB82}"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5595244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FEE5F-65BB-4268-AC17-D19CED90FB82}"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2161354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589630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b="1"/>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25714070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100000">
              <a:schemeClr val="accent1"/>
            </a:gs>
            <a:gs pos="0">
              <a:schemeClr val="accent3"/>
            </a:gs>
          </a:gsLst>
          <a:lin ang="19800000" scaled="0"/>
        </a:gradFill>
        <a:effectLst/>
      </p:bgPr>
    </p:bg>
    <p:spTree>
      <p:nvGrpSpPr>
        <p:cNvPr id="1" name=""/>
        <p:cNvGrpSpPr/>
        <p:nvPr/>
      </p:nvGrpSpPr>
      <p:grpSpPr>
        <a:xfrm>
          <a:off x="0" y="0"/>
          <a:ext cx="0" cy="0"/>
          <a:chOff x="0" y="0"/>
          <a:chExt cx="0" cy="0"/>
        </a:xfrm>
      </p:grpSpPr>
      <p:grpSp>
        <p:nvGrpSpPr>
          <p:cNvPr id="14" name="Group 13"/>
          <p:cNvGrpSpPr/>
          <p:nvPr userDrawn="1"/>
        </p:nvGrpSpPr>
        <p:grpSpPr>
          <a:xfrm flipH="1">
            <a:off x="-1" y="0"/>
            <a:ext cx="12192001" cy="6858639"/>
            <a:chOff x="-1" y="-1"/>
            <a:chExt cx="12192001" cy="6858639"/>
          </a:xfrm>
        </p:grpSpPr>
        <p:sp>
          <p:nvSpPr>
            <p:cNvPr id="15"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18" descr="abstract background design"/>
          <p:cNvGrpSpPr/>
          <p:nvPr userDrawn="1"/>
        </p:nvGrpSpPr>
        <p:grpSpPr>
          <a:xfrm flipH="1">
            <a:off x="0" y="-638"/>
            <a:ext cx="12201526" cy="6858638"/>
            <a:chOff x="0" y="618575"/>
            <a:chExt cx="12201526" cy="6858638"/>
          </a:xfrm>
        </p:grpSpPr>
        <p:sp>
          <p:nvSpPr>
            <p:cNvPr id="20" name="Rectangle 19"/>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15"/>
          <p:cNvSpPr>
            <a:spLocks/>
          </p:cNvSpPr>
          <p:nvPr userDrawn="1"/>
        </p:nvSpPr>
        <p:spPr bwMode="auto">
          <a:xfrm flipH="1">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2171700" y="2384364"/>
            <a:ext cx="9175668" cy="2852737"/>
          </a:xfrm>
        </p:spPr>
        <p:txBody>
          <a:bodyPr anchor="b"/>
          <a:lstStyle>
            <a:lvl1pPr>
              <a:defRPr sz="6000">
                <a:solidFill>
                  <a:schemeClr val="tx2"/>
                </a:solidFill>
              </a:defRPr>
            </a:lvl1pPr>
          </a:lstStyle>
          <a:p>
            <a:r>
              <a:rPr lang="en-US" smtClean="0"/>
              <a:t>Click to edit Master title style</a:t>
            </a:r>
            <a:endParaRPr lang="en-US" dirty="0"/>
          </a:p>
        </p:txBody>
      </p:sp>
      <p:sp>
        <p:nvSpPr>
          <p:cNvPr id="23" name="Rectangle 22"/>
          <p:cNvSpPr/>
          <p:nvPr userDrawn="1"/>
        </p:nvSpPr>
        <p:spPr>
          <a:xfrm>
            <a:off x="-3175" y="5486400"/>
            <a:ext cx="12204700" cy="13712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2171700" y="5620215"/>
            <a:ext cx="9175668" cy="1237467"/>
          </a:xfrm>
        </p:spPr>
        <p:txBody>
          <a:bodyPr/>
          <a:lstStyle>
            <a:lvl1pPr marL="0" indent="0">
              <a:buNone/>
              <a:defRPr sz="2400" b="0">
                <a:solidFill>
                  <a:schemeClr val="bg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0FFEE5F-65BB-4268-AC17-D19CED90FB82}" type="datetimeFigureOut">
              <a:rPr lang="en-US" smtClean="0"/>
              <a:pPr/>
              <a:t>6/10/2016</a:t>
            </a:fld>
            <a:endParaRPr lang="en-US" dirty="0"/>
          </a:p>
        </p:txBody>
      </p:sp>
      <p:sp>
        <p:nvSpPr>
          <p:cNvPr id="5" name="Footer Placeholder 4"/>
          <p:cNvSpPr>
            <a:spLocks noGrp="1"/>
          </p:cNvSpPr>
          <p:nvPr>
            <p:ph type="ftr" sz="quarter" idx="11"/>
          </p:nvPr>
        </p:nvSpPr>
        <p:spPr>
          <a:xfrm rot="5400000">
            <a:off x="10208348" y="3345599"/>
            <a:ext cx="3417882" cy="365125"/>
          </a:xfrm>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pic>
        <p:nvPicPr>
          <p:cNvPr id="25" name="Picture 24" descr="Office Mix Logo"/>
          <p:cNvPicPr>
            <a:picLocks noChangeAspect="1"/>
          </p:cNvPicPr>
          <p:nvPr userDrawn="1"/>
        </p:nvPicPr>
        <p:blipFill rotWithShape="1">
          <a:blip r:embed="rId2" cstate="print">
            <a:extLst>
              <a:ext uri="{28A0092B-C50C-407E-A947-70E740481C1C}">
                <a14:useLocalDpi xmlns:a14="http://schemas.microsoft.com/office/drawing/2010/main" val="0"/>
              </a:ext>
            </a:extLst>
          </a:blip>
          <a:srcRect r="76197"/>
          <a:stretch/>
        </p:blipFill>
        <p:spPr>
          <a:xfrm>
            <a:off x="868514" y="4100388"/>
            <a:ext cx="1240638" cy="1440426"/>
          </a:xfrm>
          <a:prstGeom prst="rect">
            <a:avLst/>
          </a:prstGeom>
        </p:spPr>
      </p:pic>
    </p:spTree>
    <p:extLst>
      <p:ext uri="{BB962C8B-B14F-4D97-AF65-F5344CB8AC3E}">
        <p14:creationId xmlns:p14="http://schemas.microsoft.com/office/powerpoint/2010/main" val="16477186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136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FFEE5F-65BB-4268-AC17-D19CED90FB82}" type="datetimeFigureOut">
              <a:rPr lang="en-US" smtClean="0"/>
              <a:t>6/10/2016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1302915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90687"/>
            <a:ext cx="5157787" cy="814387"/>
          </a:xfrm>
        </p:spPr>
        <p:txBody>
          <a:bodyPr anchor="b"/>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90687"/>
            <a:ext cx="5183188" cy="814387"/>
          </a:xfrm>
        </p:spPr>
        <p:txBody>
          <a:bodyPr anchor="b"/>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FEE5F-65BB-4268-AC17-D19CED90FB82}" type="datetimeFigureOut">
              <a:rPr lang="en-US" smtClean="0"/>
              <a:t>6/10/2016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910007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FEE5F-65BB-4268-AC17-D19CED90FB82}" type="datetimeFigureOut">
              <a:rPr lang="en-US" smtClean="0"/>
              <a:t>6/10/2016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4995155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FEE5F-65BB-4268-AC17-D19CED90FB82}" type="datetimeFigureOut">
              <a:rPr lang="en-US" smtClean="0"/>
              <a:t>6/10/2016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9674131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userDrawn="1"/>
        </p:nvGrpSpPr>
        <p:grpSpPr>
          <a:xfrm>
            <a:off x="-1" y="-2971"/>
            <a:ext cx="12192001" cy="6866062"/>
            <a:chOff x="-1" y="-2971"/>
            <a:chExt cx="12192001" cy="6866062"/>
          </a:xfrm>
        </p:grpSpPr>
        <p:sp>
          <p:nvSpPr>
            <p:cNvPr id="9"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Rectangle 14"/>
          <p:cNvSpPr/>
          <p:nvPr userDrawn="1"/>
        </p:nvSpPr>
        <p:spPr>
          <a:xfrm>
            <a:off x="0" y="416"/>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abstract background design"/>
          <p:cNvGrpSpPr/>
          <p:nvPr userDrawn="1"/>
        </p:nvGrpSpPr>
        <p:grpSpPr>
          <a:xfrm>
            <a:off x="-1366" y="-4114"/>
            <a:ext cx="5035003" cy="6865834"/>
            <a:chOff x="-1366" y="-4114"/>
            <a:chExt cx="5035003" cy="6865834"/>
          </a:xfrm>
        </p:grpSpPr>
        <p:sp>
          <p:nvSpPr>
            <p:cNvPr id="16" name="Rectangle 1040"/>
            <p:cNvSpPr/>
            <p:nvPr userDrawn="1"/>
          </p:nvSpPr>
          <p:spPr>
            <a:xfrm>
              <a:off x="-1366" y="-2385"/>
              <a:ext cx="5035002" cy="6859550"/>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 name="connsiteX0" fmla="*/ 0 w 12197830"/>
                <a:gd name="connsiteY0" fmla="*/ 0 h 6877450"/>
                <a:gd name="connsiteX1" fmla="*/ 12197830 w 12197830"/>
                <a:gd name="connsiteY1" fmla="*/ 6247021 h 6877450"/>
                <a:gd name="connsiteX2" fmla="*/ 12196119 w 12197830"/>
                <a:gd name="connsiteY2" fmla="*/ 6877450 h 6877450"/>
                <a:gd name="connsiteX3" fmla="*/ 4119 w 12197830"/>
                <a:gd name="connsiteY3" fmla="*/ 6877450 h 6877450"/>
                <a:gd name="connsiteX4" fmla="*/ 0 w 12197830"/>
                <a:gd name="connsiteY4" fmla="*/ 0 h 6877450"/>
                <a:gd name="connsiteX0" fmla="*/ 0 w 12196119"/>
                <a:gd name="connsiteY0" fmla="*/ 1379 h 6878829"/>
                <a:gd name="connsiteX1" fmla="*/ 4996930 w 12196119"/>
                <a:gd name="connsiteY1" fmla="*/ 0 h 6878829"/>
                <a:gd name="connsiteX2" fmla="*/ 12196119 w 12196119"/>
                <a:gd name="connsiteY2" fmla="*/ 6878829 h 6878829"/>
                <a:gd name="connsiteX3" fmla="*/ 4119 w 12196119"/>
                <a:gd name="connsiteY3" fmla="*/ 6878829 h 6878829"/>
                <a:gd name="connsiteX4" fmla="*/ 0 w 12196119"/>
                <a:gd name="connsiteY4" fmla="*/ 1379 h 6878829"/>
                <a:gd name="connsiteX0" fmla="*/ 0 w 5350819"/>
                <a:gd name="connsiteY0" fmla="*/ 1379 h 6878829"/>
                <a:gd name="connsiteX1" fmla="*/ 49969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350819"/>
                <a:gd name="connsiteY0" fmla="*/ 1379 h 6878829"/>
                <a:gd name="connsiteX1" fmla="*/ 40444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046019"/>
                <a:gd name="connsiteY0" fmla="*/ 1379 h 6878829"/>
                <a:gd name="connsiteX1" fmla="*/ 4044430 w 5046019"/>
                <a:gd name="connsiteY1" fmla="*/ 0 h 6878829"/>
                <a:gd name="connsiteX2" fmla="*/ 5046019 w 5046019"/>
                <a:gd name="connsiteY2" fmla="*/ 6878829 h 6878829"/>
                <a:gd name="connsiteX3" fmla="*/ 4119 w 5046019"/>
                <a:gd name="connsiteY3" fmla="*/ 6878829 h 6878829"/>
                <a:gd name="connsiteX4" fmla="*/ 0 w 5046019"/>
                <a:gd name="connsiteY4" fmla="*/ 1379 h 6878829"/>
                <a:gd name="connsiteX0" fmla="*/ 0 w 5046019"/>
                <a:gd name="connsiteY0" fmla="*/ 0 h 6877450"/>
                <a:gd name="connsiteX1" fmla="*/ 4052693 w 5046019"/>
                <a:gd name="connsiteY1" fmla="*/ 72985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47185 w 5046019"/>
                <a:gd name="connsiteY1" fmla="*/ 9638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8202 w 5046019"/>
                <a:gd name="connsiteY1" fmla="*/ 64722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2694 w 5046019"/>
                <a:gd name="connsiteY1" fmla="*/ 6884 h 6877450"/>
                <a:gd name="connsiteX2" fmla="*/ 5046019 w 5046019"/>
                <a:gd name="connsiteY2" fmla="*/ 6877450 h 6877450"/>
                <a:gd name="connsiteX3" fmla="*/ 4119 w 5046019"/>
                <a:gd name="connsiteY3" fmla="*/ 6877450 h 6877450"/>
                <a:gd name="connsiteX4" fmla="*/ 0 w 5046019"/>
                <a:gd name="connsiteY4" fmla="*/ 0 h 6877450"/>
                <a:gd name="connsiteX0" fmla="*/ 0 w 5043265"/>
                <a:gd name="connsiteY0" fmla="*/ 31675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31675 h 6870566"/>
                <a:gd name="connsiteX0" fmla="*/ 0 w 5043265"/>
                <a:gd name="connsiteY0" fmla="*/ 1379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83992 w 5043265"/>
                <a:gd name="connsiteY3" fmla="*/ 6843024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4120 w 5043265"/>
                <a:gd name="connsiteY3" fmla="*/ 6859550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1366 w 5043265"/>
                <a:gd name="connsiteY3" fmla="*/ 6859550 h 6870566"/>
                <a:gd name="connsiteX4" fmla="*/ 0 w 5043265"/>
                <a:gd name="connsiteY4" fmla="*/ 1379 h 6870566"/>
                <a:gd name="connsiteX0" fmla="*/ 0 w 5037757"/>
                <a:gd name="connsiteY0" fmla="*/ 1379 h 6859550"/>
                <a:gd name="connsiteX1" fmla="*/ 4049940 w 5037757"/>
                <a:gd name="connsiteY1" fmla="*/ 0 h 6859550"/>
                <a:gd name="connsiteX2" fmla="*/ 5037757 w 5037757"/>
                <a:gd name="connsiteY2" fmla="*/ 6837515 h 6859550"/>
                <a:gd name="connsiteX3" fmla="*/ 1366 w 5037757"/>
                <a:gd name="connsiteY3" fmla="*/ 6859550 h 6859550"/>
                <a:gd name="connsiteX4" fmla="*/ 0 w 5037757"/>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5002" h="6859550">
                  <a:moveTo>
                    <a:pt x="0" y="1379"/>
                  </a:moveTo>
                  <a:lnTo>
                    <a:pt x="4049940" y="0"/>
                  </a:lnTo>
                  <a:lnTo>
                    <a:pt x="5035002" y="6859549"/>
                  </a:lnTo>
                  <a:lnTo>
                    <a:pt x="1366" y="6859550"/>
                  </a:lnTo>
                  <a:cubicBezTo>
                    <a:pt x="-7" y="4573493"/>
                    <a:pt x="1373" y="2287436"/>
                    <a:pt x="0" y="1379"/>
                  </a:cubicBez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8" name="Freeform 19"/>
            <p:cNvSpPr>
              <a:spLocks/>
            </p:cNvSpPr>
            <p:nvPr userDrawn="1"/>
          </p:nvSpPr>
          <p:spPr bwMode="auto">
            <a:xfrm>
              <a:off x="1" y="-4114"/>
              <a:ext cx="5033636" cy="6862754"/>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6">
                  <a:moveTo>
                    <a:pt x="8033" y="0"/>
                  </a:moveTo>
                  <a:lnTo>
                    <a:pt x="0" y="6"/>
                  </a:lnTo>
                  <a:lnTo>
                    <a:pt x="7892" y="10006"/>
                  </a:lnTo>
                  <a:lnTo>
                    <a:pt x="10000" y="10006"/>
                  </a:lnTo>
                  <a:lnTo>
                    <a:pt x="8033" y="0"/>
                  </a:lnTo>
                  <a:close/>
                </a:path>
              </a:pathLst>
            </a:custGeom>
            <a:gradFill>
              <a:gsLst>
                <a:gs pos="100000">
                  <a:schemeClr val="accent3">
                    <a:alpha val="24000"/>
                  </a:schemeClr>
                </a:gs>
                <a:gs pos="38000">
                  <a:schemeClr val="accent2">
                    <a:alpha val="25000"/>
                  </a:schemeClr>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p:cNvSpPr>
              <a:spLocks/>
            </p:cNvSpPr>
            <p:nvPr userDrawn="1"/>
          </p:nvSpPr>
          <p:spPr bwMode="auto">
            <a:xfrm flipV="1">
              <a:off x="199" y="-686"/>
              <a:ext cx="3432693" cy="6862406"/>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4757 w 10000"/>
                <a:gd name="connsiteY2" fmla="*/ 10006 h 10006"/>
                <a:gd name="connsiteX3" fmla="*/ 10000 w 10000"/>
                <a:gd name="connsiteY3" fmla="*/ 10006 h 10006"/>
                <a:gd name="connsiteX4" fmla="*/ 8033 w 10000"/>
                <a:gd name="connsiteY4" fmla="*/ 0 h 10006"/>
                <a:gd name="connsiteX0" fmla="*/ 8033 w 8033"/>
                <a:gd name="connsiteY0" fmla="*/ 0 h 10006"/>
                <a:gd name="connsiteX1" fmla="*/ 0 w 8033"/>
                <a:gd name="connsiteY1" fmla="*/ 6 h 10006"/>
                <a:gd name="connsiteX2" fmla="*/ 4757 w 8033"/>
                <a:gd name="connsiteY2" fmla="*/ 10006 h 10006"/>
                <a:gd name="connsiteX3" fmla="*/ 7415 w 8033"/>
                <a:gd name="connsiteY3" fmla="*/ 10006 h 10006"/>
                <a:gd name="connsiteX4" fmla="*/ 8033 w 8033"/>
                <a:gd name="connsiteY4" fmla="*/ 0 h 10006"/>
                <a:gd name="connsiteX0" fmla="*/ 5710 w 9231"/>
                <a:gd name="connsiteY0" fmla="*/ 12 h 9994"/>
                <a:gd name="connsiteX1" fmla="*/ 0 w 9231"/>
                <a:gd name="connsiteY1" fmla="*/ 0 h 9994"/>
                <a:gd name="connsiteX2" fmla="*/ 5922 w 9231"/>
                <a:gd name="connsiteY2" fmla="*/ 9994 h 9994"/>
                <a:gd name="connsiteX3" fmla="*/ 9231 w 9231"/>
                <a:gd name="connsiteY3" fmla="*/ 9994 h 9994"/>
                <a:gd name="connsiteX4" fmla="*/ 5710 w 9231"/>
                <a:gd name="connsiteY4" fmla="*/ 12 h 9994"/>
                <a:gd name="connsiteX0" fmla="*/ 6186 w 10000"/>
                <a:gd name="connsiteY0" fmla="*/ 12 h 10000"/>
                <a:gd name="connsiteX1" fmla="*/ 0 w 10000"/>
                <a:gd name="connsiteY1" fmla="*/ 0 h 10000"/>
                <a:gd name="connsiteX2" fmla="*/ 4575 w 10000"/>
                <a:gd name="connsiteY2" fmla="*/ 10000 h 10000"/>
                <a:gd name="connsiteX3" fmla="*/ 10000 w 10000"/>
                <a:gd name="connsiteY3" fmla="*/ 10000 h 10000"/>
                <a:gd name="connsiteX4" fmla="*/ 6186 w 10000"/>
                <a:gd name="connsiteY4" fmla="*/ 12 h 10000"/>
                <a:gd name="connsiteX0" fmla="*/ 6186 w 7838"/>
                <a:gd name="connsiteY0" fmla="*/ 12 h 10000"/>
                <a:gd name="connsiteX1" fmla="*/ 0 w 7838"/>
                <a:gd name="connsiteY1" fmla="*/ 0 h 10000"/>
                <a:gd name="connsiteX2" fmla="*/ 4575 w 7838"/>
                <a:gd name="connsiteY2" fmla="*/ 10000 h 10000"/>
                <a:gd name="connsiteX3" fmla="*/ 7838 w 7838"/>
                <a:gd name="connsiteY3" fmla="*/ 10000 h 10000"/>
                <a:gd name="connsiteX4" fmla="*/ 6186 w 7838"/>
                <a:gd name="connsiteY4" fmla="*/ 12 h 10000"/>
                <a:gd name="connsiteX0" fmla="*/ 9745 w 10000"/>
                <a:gd name="connsiteY0" fmla="*/ 0 h 10023"/>
                <a:gd name="connsiteX1" fmla="*/ 0 w 10000"/>
                <a:gd name="connsiteY1" fmla="*/ 23 h 10023"/>
                <a:gd name="connsiteX2" fmla="*/ 5837 w 10000"/>
                <a:gd name="connsiteY2" fmla="*/ 10023 h 10023"/>
                <a:gd name="connsiteX3" fmla="*/ 10000 w 10000"/>
                <a:gd name="connsiteY3" fmla="*/ 10023 h 10023"/>
                <a:gd name="connsiteX4" fmla="*/ 9745 w 10000"/>
                <a:gd name="connsiteY4" fmla="*/ 0 h 10023"/>
                <a:gd name="connsiteX0" fmla="*/ 9745 w 11688"/>
                <a:gd name="connsiteY0" fmla="*/ 0 h 10041"/>
                <a:gd name="connsiteX1" fmla="*/ 0 w 11688"/>
                <a:gd name="connsiteY1" fmla="*/ 23 h 10041"/>
                <a:gd name="connsiteX2" fmla="*/ 5837 w 11688"/>
                <a:gd name="connsiteY2" fmla="*/ 10023 h 10041"/>
                <a:gd name="connsiteX3" fmla="*/ 11688 w 11688"/>
                <a:gd name="connsiteY3" fmla="*/ 10041 h 10041"/>
                <a:gd name="connsiteX4" fmla="*/ 9745 w 11688"/>
                <a:gd name="connsiteY4" fmla="*/ 0 h 10041"/>
                <a:gd name="connsiteX0" fmla="*/ 9745 w 11688"/>
                <a:gd name="connsiteY0" fmla="*/ 0 h 10041"/>
                <a:gd name="connsiteX1" fmla="*/ 0 w 11688"/>
                <a:gd name="connsiteY1" fmla="*/ 23 h 10041"/>
                <a:gd name="connsiteX2" fmla="*/ 6990 w 11688"/>
                <a:gd name="connsiteY2" fmla="*/ 10023 h 10041"/>
                <a:gd name="connsiteX3" fmla="*/ 11688 w 11688"/>
                <a:gd name="connsiteY3" fmla="*/ 10041 h 10041"/>
                <a:gd name="connsiteX4" fmla="*/ 9745 w 11688"/>
                <a:gd name="connsiteY4" fmla="*/ 0 h 10041"/>
                <a:gd name="connsiteX0" fmla="*/ 9745 w 11675"/>
                <a:gd name="connsiteY0" fmla="*/ 0 h 10023"/>
                <a:gd name="connsiteX1" fmla="*/ 0 w 11675"/>
                <a:gd name="connsiteY1" fmla="*/ 23 h 10023"/>
                <a:gd name="connsiteX2" fmla="*/ 6990 w 11675"/>
                <a:gd name="connsiteY2" fmla="*/ 10023 h 10023"/>
                <a:gd name="connsiteX3" fmla="*/ 11675 w 11675"/>
                <a:gd name="connsiteY3" fmla="*/ 9950 h 10023"/>
                <a:gd name="connsiteX4" fmla="*/ 9745 w 11675"/>
                <a:gd name="connsiteY4" fmla="*/ 0 h 10023"/>
                <a:gd name="connsiteX0" fmla="*/ 9745 w 11702"/>
                <a:gd name="connsiteY0" fmla="*/ 0 h 10024"/>
                <a:gd name="connsiteX1" fmla="*/ 0 w 11702"/>
                <a:gd name="connsiteY1" fmla="*/ 23 h 10024"/>
                <a:gd name="connsiteX2" fmla="*/ 6990 w 11702"/>
                <a:gd name="connsiteY2" fmla="*/ 10023 h 10024"/>
                <a:gd name="connsiteX3" fmla="*/ 11702 w 11702"/>
                <a:gd name="connsiteY3" fmla="*/ 10024 h 10024"/>
                <a:gd name="connsiteX4" fmla="*/ 9745 w 11702"/>
                <a:gd name="connsiteY4" fmla="*/ 0 h 10024"/>
                <a:gd name="connsiteX0" fmla="*/ 9558 w 11515"/>
                <a:gd name="connsiteY0" fmla="*/ 0 h 10024"/>
                <a:gd name="connsiteX1" fmla="*/ 0 w 11515"/>
                <a:gd name="connsiteY1" fmla="*/ 303 h 10024"/>
                <a:gd name="connsiteX2" fmla="*/ 6803 w 11515"/>
                <a:gd name="connsiteY2" fmla="*/ 10023 h 10024"/>
                <a:gd name="connsiteX3" fmla="*/ 11515 w 11515"/>
                <a:gd name="connsiteY3" fmla="*/ 10024 h 10024"/>
                <a:gd name="connsiteX4" fmla="*/ 9558 w 11515"/>
                <a:gd name="connsiteY4" fmla="*/ 0 h 10024"/>
                <a:gd name="connsiteX0" fmla="*/ 9772 w 11729"/>
                <a:gd name="connsiteY0" fmla="*/ 0 h 10024"/>
                <a:gd name="connsiteX1" fmla="*/ 0 w 11729"/>
                <a:gd name="connsiteY1" fmla="*/ 6 h 10024"/>
                <a:gd name="connsiteX2" fmla="*/ 7017 w 11729"/>
                <a:gd name="connsiteY2" fmla="*/ 10023 h 10024"/>
                <a:gd name="connsiteX3" fmla="*/ 11729 w 11729"/>
                <a:gd name="connsiteY3" fmla="*/ 10024 h 10024"/>
                <a:gd name="connsiteX4" fmla="*/ 9772 w 11729"/>
                <a:gd name="connsiteY4" fmla="*/ 0 h 10024"/>
                <a:gd name="connsiteX0" fmla="*/ 9785 w 11729"/>
                <a:gd name="connsiteY0" fmla="*/ 62 h 10018"/>
                <a:gd name="connsiteX1" fmla="*/ 0 w 11729"/>
                <a:gd name="connsiteY1" fmla="*/ 0 h 10018"/>
                <a:gd name="connsiteX2" fmla="*/ 7017 w 11729"/>
                <a:gd name="connsiteY2" fmla="*/ 10017 h 10018"/>
                <a:gd name="connsiteX3" fmla="*/ 11729 w 11729"/>
                <a:gd name="connsiteY3" fmla="*/ 10018 h 10018"/>
                <a:gd name="connsiteX4" fmla="*/ 9785 w 11729"/>
                <a:gd name="connsiteY4" fmla="*/ 62 h 10018"/>
                <a:gd name="connsiteX0" fmla="*/ 9772 w 11729"/>
                <a:gd name="connsiteY0" fmla="*/ 5 h 10018"/>
                <a:gd name="connsiteX1" fmla="*/ 0 w 11729"/>
                <a:gd name="connsiteY1" fmla="*/ 0 h 10018"/>
                <a:gd name="connsiteX2" fmla="*/ 7017 w 11729"/>
                <a:gd name="connsiteY2" fmla="*/ 10017 h 10018"/>
                <a:gd name="connsiteX3" fmla="*/ 11729 w 11729"/>
                <a:gd name="connsiteY3" fmla="*/ 10018 h 10018"/>
                <a:gd name="connsiteX4" fmla="*/ 9772 w 11729"/>
                <a:gd name="connsiteY4" fmla="*/ 5 h 10018"/>
                <a:gd name="connsiteX0" fmla="*/ 9772 w 11729"/>
                <a:gd name="connsiteY0" fmla="*/ 5 h 10018"/>
                <a:gd name="connsiteX1" fmla="*/ 0 w 11729"/>
                <a:gd name="connsiteY1" fmla="*/ 0 h 10018"/>
                <a:gd name="connsiteX2" fmla="*/ 1064 w 11729"/>
                <a:gd name="connsiteY2" fmla="*/ 1494 h 10018"/>
                <a:gd name="connsiteX3" fmla="*/ 7017 w 11729"/>
                <a:gd name="connsiteY3" fmla="*/ 10017 h 10018"/>
                <a:gd name="connsiteX4" fmla="*/ 11729 w 11729"/>
                <a:gd name="connsiteY4" fmla="*/ 10018 h 10018"/>
                <a:gd name="connsiteX5" fmla="*/ 9772 w 11729"/>
                <a:gd name="connsiteY5" fmla="*/ 5 h 10018"/>
                <a:gd name="connsiteX0" fmla="*/ 9791 w 11748"/>
                <a:gd name="connsiteY0" fmla="*/ 5 h 10018"/>
                <a:gd name="connsiteX1" fmla="*/ 19 w 11748"/>
                <a:gd name="connsiteY1" fmla="*/ 0 h 10018"/>
                <a:gd name="connsiteX2" fmla="*/ 0 w 11748"/>
                <a:gd name="connsiteY2" fmla="*/ 2481 h 10018"/>
                <a:gd name="connsiteX3" fmla="*/ 7036 w 11748"/>
                <a:gd name="connsiteY3" fmla="*/ 10017 h 10018"/>
                <a:gd name="connsiteX4" fmla="*/ 11748 w 11748"/>
                <a:gd name="connsiteY4" fmla="*/ 10018 h 10018"/>
                <a:gd name="connsiteX5" fmla="*/ 9791 w 11748"/>
                <a:gd name="connsiteY5" fmla="*/ 5 h 1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8" h="10018">
                  <a:moveTo>
                    <a:pt x="9791" y="5"/>
                  </a:moveTo>
                  <a:lnTo>
                    <a:pt x="19" y="0"/>
                  </a:lnTo>
                  <a:cubicBezTo>
                    <a:pt x="13" y="827"/>
                    <a:pt x="6" y="1654"/>
                    <a:pt x="0" y="2481"/>
                  </a:cubicBezTo>
                  <a:lnTo>
                    <a:pt x="7036" y="10017"/>
                  </a:lnTo>
                  <a:lnTo>
                    <a:pt x="11748" y="10018"/>
                  </a:lnTo>
                  <a:lnTo>
                    <a:pt x="9791" y="5"/>
                  </a:lnTo>
                  <a:close/>
                </a:path>
              </a:pathLst>
            </a:custGeom>
            <a:gradFill>
              <a:gsLst>
                <a:gs pos="100000">
                  <a:schemeClr val="accent3">
                    <a:alpha val="17000"/>
                  </a:schemeClr>
                </a:gs>
                <a:gs pos="38000">
                  <a:schemeClr val="accent2">
                    <a:alpha val="18000"/>
                  </a:schemeClr>
                </a:gs>
              </a:gsLst>
              <a:lin ang="1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14054" y="457200"/>
            <a:ext cx="3482317" cy="1600200"/>
          </a:xfrm>
        </p:spPr>
        <p:txBody>
          <a:bodyPr anchor="b">
            <a:noAutofit/>
          </a:bodyPr>
          <a:lstStyle>
            <a:lvl1pPr>
              <a:defRPr sz="4400">
                <a:solidFill>
                  <a:schemeClr val="bg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83188" y="457200"/>
            <a:ext cx="6172200" cy="5713358"/>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14055" y="2514183"/>
            <a:ext cx="3703320" cy="3658015"/>
          </a:xfrm>
        </p:spPr>
        <p:txBody>
          <a:bodyPr/>
          <a:lstStyle>
            <a:lvl1pPr marL="0" indent="0">
              <a:buNone/>
              <a:defRPr sz="1600" b="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FEE5F-65BB-4268-AC17-D19CED90FB82}" type="datetimeFigureOut">
              <a:rPr lang="en-US" smtClean="0"/>
              <a:t>6/10/2016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0905431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bg2"/>
            </a:gs>
            <a:gs pos="0">
              <a:schemeClr val="bg1">
                <a:lumMod val="85000"/>
                <a:alpha val="50000"/>
              </a:schemeClr>
            </a:gs>
          </a:gsLst>
          <a:lin ang="5400000" scaled="0"/>
        </a:gradFill>
        <a:effectLst/>
      </p:bgPr>
    </p:bg>
    <p:spTree>
      <p:nvGrpSpPr>
        <p:cNvPr id="1" name=""/>
        <p:cNvGrpSpPr/>
        <p:nvPr/>
      </p:nvGrpSpPr>
      <p:grpSpPr>
        <a:xfrm>
          <a:off x="0" y="0"/>
          <a:ext cx="0" cy="0"/>
          <a:chOff x="0" y="0"/>
          <a:chExt cx="0" cy="0"/>
        </a:xfrm>
      </p:grpSpPr>
      <p:grpSp>
        <p:nvGrpSpPr>
          <p:cNvPr id="1039" name="Group 1038"/>
          <p:cNvGrpSpPr/>
          <p:nvPr userDrawn="1"/>
        </p:nvGrpSpPr>
        <p:grpSpPr>
          <a:xfrm>
            <a:off x="-1" y="-2971"/>
            <a:ext cx="12192001" cy="6866062"/>
            <a:chOff x="-1" y="-2971"/>
            <a:chExt cx="12192001" cy="6866062"/>
          </a:xfrm>
        </p:grpSpPr>
        <p:sp>
          <p:nvSpPr>
            <p:cNvPr id="1028"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4"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38" name="Rectangle 1037"/>
          <p:cNvSpPr/>
          <p:nvPr userDrawn="1"/>
        </p:nvSpPr>
        <p:spPr>
          <a:xfrm>
            <a:off x="0" y="-5092"/>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1" name="Rectangle 1040" descr="background shape"/>
          <p:cNvSpPr/>
          <p:nvPr userDrawn="1"/>
        </p:nvSpPr>
        <p:spPr>
          <a:xfrm>
            <a:off x="-4119" y="6237752"/>
            <a:ext cx="12197830" cy="630429"/>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830" h="630429">
                <a:moveTo>
                  <a:pt x="0" y="407779"/>
                </a:moveTo>
                <a:lnTo>
                  <a:pt x="12197830" y="0"/>
                </a:lnTo>
                <a:cubicBezTo>
                  <a:pt x="12197260" y="266876"/>
                  <a:pt x="12196689" y="363553"/>
                  <a:pt x="12196119" y="630429"/>
                </a:cubicBezTo>
                <a:lnTo>
                  <a:pt x="4119" y="630429"/>
                </a:lnTo>
                <a:lnTo>
                  <a:pt x="0" y="407779"/>
                </a:ln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 name="Date Placeholder 3"/>
          <p:cNvSpPr>
            <a:spLocks noGrp="1"/>
          </p:cNvSpPr>
          <p:nvPr>
            <p:ph type="dt" sz="half" idx="2"/>
          </p:nvPr>
        </p:nvSpPr>
        <p:spPr>
          <a:xfrm rot="5400000">
            <a:off x="11235763" y="843711"/>
            <a:ext cx="1328829" cy="365125"/>
          </a:xfrm>
          <a:prstGeom prst="rect">
            <a:avLst/>
          </a:prstGeom>
        </p:spPr>
        <p:txBody>
          <a:bodyPr vert="horz" lIns="91440" tIns="45720" rIns="91440" bIns="45720" rtlCol="0" anchor="t"/>
          <a:lstStyle>
            <a:lvl1pPr algn="l">
              <a:defRPr sz="1200">
                <a:solidFill>
                  <a:schemeClr val="tx1">
                    <a:lumMod val="50000"/>
                    <a:lumOff val="50000"/>
                  </a:schemeClr>
                </a:solidFill>
                <a:latin typeface="Segoe UI" panose="020B0502040204020203" pitchFamily="34" charset="0"/>
                <a:cs typeface="Segoe UI" panose="020B0502040204020203" pitchFamily="34" charset="0"/>
              </a:defRPr>
            </a:lvl1pPr>
          </a:lstStyle>
          <a:p>
            <a:fld id="{90FFEE5F-65BB-4268-AC17-D19CED90FB82}" type="datetimeFigureOut">
              <a:rPr lang="en-US" smtClean="0"/>
              <a:pPr/>
              <a:t>6/10/2016</a:t>
            </a:fld>
            <a:endParaRPr lang="en-US" dirty="0"/>
          </a:p>
        </p:txBody>
      </p:sp>
      <p:sp>
        <p:nvSpPr>
          <p:cNvPr id="5" name="Footer Placeholder 4"/>
          <p:cNvSpPr>
            <a:spLocks noGrp="1"/>
          </p:cNvSpPr>
          <p:nvPr>
            <p:ph type="ftr" sz="quarter" idx="3"/>
          </p:nvPr>
        </p:nvSpPr>
        <p:spPr>
          <a:xfrm rot="5400000">
            <a:off x="9741620" y="3812327"/>
            <a:ext cx="4351338" cy="365125"/>
          </a:xfrm>
          <a:prstGeom prst="rect">
            <a:avLst/>
          </a:prstGeom>
        </p:spPr>
        <p:txBody>
          <a:bodyPr vert="horz" lIns="91440" tIns="45720" rIns="91440" bIns="45720" rtlCol="0" anchor="t"/>
          <a:lstStyle>
            <a:lvl1pPr algn="l">
              <a:defRPr sz="1200">
                <a:solidFill>
                  <a:schemeClr val="tx1">
                    <a:lumMod val="50000"/>
                    <a:lumOff val="50000"/>
                  </a:schemeClr>
                </a:solidFill>
                <a:latin typeface="Segoe UI" panose="020B0502040204020203" pitchFamily="34" charset="0"/>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11118350" y="6370474"/>
            <a:ext cx="981502" cy="365125"/>
          </a:xfrm>
          <a:prstGeom prst="rect">
            <a:avLst/>
          </a:prstGeom>
        </p:spPr>
        <p:txBody>
          <a:bodyPr vert="horz" lIns="91440" tIns="45720" rIns="91440" bIns="45720" rtlCol="0" anchor="ctr"/>
          <a:lstStyle>
            <a:lvl1pPr algn="r">
              <a:defRPr sz="2000">
                <a:solidFill>
                  <a:schemeClr val="bg2"/>
                </a:solidFill>
                <a:latin typeface="Segoe UI" panose="020B0502040204020203" pitchFamily="34" charset="0"/>
                <a:cs typeface="Segoe UI" panose="020B0502040204020203" pitchFamily="34" charset="0"/>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395078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2" r:id="rId11"/>
    <p:sldLayoutId id="2147483658" r:id="rId12"/>
    <p:sldLayoutId id="2147483659"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p:titleStyle>
    <p:body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indiabix.com/domain/permutat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430" y="501435"/>
            <a:ext cx="7946570" cy="547612"/>
          </a:xfrm>
        </p:spPr>
        <p:txBody>
          <a:bodyPr/>
          <a:lstStyle/>
          <a:p>
            <a:r>
              <a:rPr lang="en-US" sz="4000" b="1" dirty="0">
                <a:solidFill>
                  <a:schemeClr val="tx1"/>
                </a:solidFill>
                <a:latin typeface="+mn-lt"/>
                <a:ea typeface="Abadi MT Condensed Extra Bold" charset="0"/>
              </a:rPr>
              <a:t>ARITHMETIC </a:t>
            </a:r>
            <a:r>
              <a:rPr lang="en-US" sz="4000" b="1" dirty="0" smtClean="0">
                <a:solidFill>
                  <a:schemeClr val="tx1"/>
                </a:solidFill>
                <a:latin typeface="+mn-lt"/>
                <a:ea typeface="Abadi MT Condensed Extra Bold" charset="0"/>
              </a:rPr>
              <a:t>PROBLEM SOLVER</a:t>
            </a:r>
            <a:endParaRPr lang="en-IN" sz="4000" b="1" dirty="0">
              <a:solidFill>
                <a:schemeClr val="tx1"/>
              </a:solidFill>
              <a:latin typeface="+mn-lt"/>
              <a:ea typeface="Abadi MT Condensed Extra Bold" charset="0"/>
            </a:endParaRPr>
          </a:p>
        </p:txBody>
      </p:sp>
      <p:sp>
        <p:nvSpPr>
          <p:cNvPr id="7" name="Rectangle 6"/>
          <p:cNvSpPr/>
          <p:nvPr/>
        </p:nvSpPr>
        <p:spPr>
          <a:xfrm>
            <a:off x="261257" y="2019691"/>
            <a:ext cx="1949893" cy="400110"/>
          </a:xfrm>
          <a:prstGeom prst="rect">
            <a:avLst/>
          </a:prstGeom>
        </p:spPr>
        <p:txBody>
          <a:bodyPr wrap="none">
            <a:spAutoFit/>
          </a:bodyPr>
          <a:lstStyle/>
          <a:p>
            <a:r>
              <a:rPr lang="en-GB" sz="2000" b="1" dirty="0" smtClean="0">
                <a:solidFill>
                  <a:schemeClr val="bg2"/>
                </a:solidFill>
                <a:latin typeface="Calibri" panose="020F0502020204030204" pitchFamily="34" charset="0"/>
                <a:cs typeface="Arial" panose="020B0604020202020204" pitchFamily="34" charset="0"/>
              </a:rPr>
              <a:t>Team Members</a:t>
            </a:r>
            <a:r>
              <a:rPr lang="en-GB" b="1" dirty="0" smtClean="0">
                <a:solidFill>
                  <a:schemeClr val="bg2"/>
                </a:solidFill>
                <a:latin typeface="Calibri" panose="020F0502020204030204" pitchFamily="34" charset="0"/>
              </a:rPr>
              <a:t>: </a:t>
            </a:r>
            <a:endParaRPr lang="en-IN" b="1" dirty="0">
              <a:solidFill>
                <a:schemeClr val="bg2"/>
              </a:solidFill>
              <a:latin typeface="Calibri" panose="020F0502020204030204" pitchFamily="34" charset="0"/>
            </a:endParaRPr>
          </a:p>
        </p:txBody>
      </p:sp>
      <p:sp>
        <p:nvSpPr>
          <p:cNvPr id="9" name="Subtitle 2"/>
          <p:cNvSpPr txBox="1">
            <a:spLocks/>
          </p:cNvSpPr>
          <p:nvPr/>
        </p:nvSpPr>
        <p:spPr>
          <a:xfrm>
            <a:off x="9095015" y="6210460"/>
            <a:ext cx="2808514" cy="41894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3200" b="1" kern="1200">
                <a:solidFill>
                  <a:schemeClr val="tx1">
                    <a:lumMod val="75000"/>
                    <a:lumOff val="25000"/>
                  </a:schemeClr>
                </a:solidFill>
                <a:latin typeface="+mn-lt"/>
                <a:ea typeface="+mn-ea"/>
                <a:cs typeface="Segoe UI" panose="020B0502040204020203" pitchFamily="34" charset="0"/>
              </a:defRPr>
            </a:lvl1pPr>
            <a:lvl2pPr marL="4572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800" kern="1200">
                <a:solidFill>
                  <a:schemeClr val="tx1">
                    <a:lumMod val="50000"/>
                    <a:lumOff val="50000"/>
                  </a:schemeClr>
                </a:solidFill>
                <a:latin typeface="+mn-lt"/>
                <a:ea typeface="+mn-ea"/>
                <a:cs typeface="Segoe UI" panose="020B0502040204020203" pitchFamily="34" charset="0"/>
              </a:defRPr>
            </a:lvl2pPr>
            <a:lvl3pPr marL="9144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400" kern="1200">
                <a:solidFill>
                  <a:schemeClr val="tx1">
                    <a:lumMod val="50000"/>
                    <a:lumOff val="50000"/>
                  </a:schemeClr>
                </a:solidFill>
                <a:latin typeface="+mn-lt"/>
                <a:ea typeface="+mn-ea"/>
                <a:cs typeface="Segoe UI" panose="020B0502040204020203" pitchFamily="34" charset="0"/>
              </a:defRPr>
            </a:lvl3pPr>
            <a:lvl4pPr marL="13716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000" kern="1200">
                <a:solidFill>
                  <a:schemeClr val="tx1">
                    <a:lumMod val="50000"/>
                    <a:lumOff val="50000"/>
                  </a:schemeClr>
                </a:solidFill>
                <a:latin typeface="+mn-lt"/>
                <a:ea typeface="+mn-ea"/>
                <a:cs typeface="Segoe UI" panose="020B0502040204020203" pitchFamily="34" charset="0"/>
              </a:defRPr>
            </a:lvl4pPr>
            <a:lvl5pPr marL="18288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000" kern="1200">
                <a:solidFill>
                  <a:schemeClr val="tx1">
                    <a:lumMod val="50000"/>
                    <a:lumOff val="50000"/>
                  </a:schemeClr>
                </a:solidFill>
                <a:latin typeface="+mn-lt"/>
                <a:ea typeface="+mn-ea"/>
                <a:cs typeface="Segoe UI" panose="020B0502040204020203" pitchFamily="34" charset="0"/>
              </a:defRPr>
            </a:lvl5pPr>
            <a:lvl6pPr marL="22860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lang="en-US" sz="2000" kern="1200">
                <a:solidFill>
                  <a:schemeClr val="tx1">
                    <a:lumMod val="50000"/>
                    <a:lumOff val="50000"/>
                  </a:schemeClr>
                </a:solidFill>
                <a:latin typeface="+mn-lt"/>
                <a:ea typeface="+mn-ea"/>
                <a:cs typeface="Segoe UI" panose="020B0502040204020203" pitchFamily="34" charset="0"/>
              </a:defRPr>
            </a:lvl6pPr>
            <a:lvl7pPr marL="27432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lang="en-US" sz="2000" kern="1200">
                <a:solidFill>
                  <a:schemeClr val="tx1">
                    <a:lumMod val="50000"/>
                    <a:lumOff val="50000"/>
                  </a:schemeClr>
                </a:solidFill>
                <a:latin typeface="+mn-lt"/>
                <a:ea typeface="+mn-ea"/>
                <a:cs typeface="Segoe UI" panose="020B0502040204020203" pitchFamily="34" charset="0"/>
              </a:defRPr>
            </a:lvl7pPr>
            <a:lvl8pPr marL="32004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lang="en-US" sz="2000" kern="1200" baseline="0">
                <a:solidFill>
                  <a:schemeClr val="tx1">
                    <a:lumMod val="50000"/>
                    <a:lumOff val="50000"/>
                  </a:schemeClr>
                </a:solidFill>
                <a:latin typeface="+mn-lt"/>
                <a:ea typeface="+mn-ea"/>
                <a:cs typeface="Segoe UI" panose="020B0502040204020203" pitchFamily="34" charset="0"/>
              </a:defRPr>
            </a:lvl8pPr>
            <a:lvl9pPr marL="36576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lang="en-US" sz="2000" kern="1200" baseline="0">
                <a:solidFill>
                  <a:schemeClr val="tx1">
                    <a:lumMod val="50000"/>
                    <a:lumOff val="50000"/>
                  </a:schemeClr>
                </a:solidFill>
                <a:latin typeface="+mn-lt"/>
                <a:ea typeface="+mn-ea"/>
                <a:cs typeface="Segoe UI" panose="020B0502040204020203" pitchFamily="34" charset="0"/>
              </a:defRPr>
            </a:lvl9pPr>
          </a:lstStyle>
          <a:p>
            <a:endParaRPr lang="en-US" dirty="0"/>
          </a:p>
        </p:txBody>
      </p:sp>
      <p:sp>
        <p:nvSpPr>
          <p:cNvPr id="12" name="Rectangle 11"/>
          <p:cNvSpPr/>
          <p:nvPr/>
        </p:nvSpPr>
        <p:spPr>
          <a:xfrm>
            <a:off x="261256" y="2541172"/>
            <a:ext cx="5423927" cy="1323439"/>
          </a:xfrm>
          <a:prstGeom prst="rect">
            <a:avLst/>
          </a:prstGeom>
        </p:spPr>
        <p:txBody>
          <a:bodyPr wrap="square">
            <a:spAutoFit/>
          </a:bodyPr>
          <a:lstStyle/>
          <a:p>
            <a:r>
              <a:rPr lang="en-GB" sz="2000" b="1" dirty="0" smtClean="0">
                <a:solidFill>
                  <a:schemeClr val="tx1">
                    <a:lumMod val="75000"/>
                    <a:lumOff val="25000"/>
                  </a:schemeClr>
                </a:solidFill>
                <a:latin typeface="Calibri" panose="020F0502020204030204" pitchFamily="34" charset="0"/>
                <a:cs typeface="Arial" panose="020B0604020202020204" pitchFamily="34" charset="0"/>
              </a:rPr>
              <a:t>Tathagat </a:t>
            </a:r>
            <a:r>
              <a:rPr lang="en-GB" sz="2000" b="1" dirty="0" err="1" smtClean="0">
                <a:solidFill>
                  <a:schemeClr val="tx1">
                    <a:lumMod val="75000"/>
                    <a:lumOff val="25000"/>
                  </a:schemeClr>
                </a:solidFill>
                <a:latin typeface="Calibri" panose="020F0502020204030204" pitchFamily="34" charset="0"/>
                <a:cs typeface="Arial" panose="020B0604020202020204" pitchFamily="34" charset="0"/>
              </a:rPr>
              <a:t>Nawadia</a:t>
            </a:r>
            <a:r>
              <a:rPr lang="en-GB" sz="2000" b="1" dirty="0" smtClean="0">
                <a:solidFill>
                  <a:schemeClr val="tx1">
                    <a:lumMod val="75000"/>
                    <a:lumOff val="25000"/>
                  </a:schemeClr>
                </a:solidFill>
                <a:latin typeface="Calibri" panose="020F0502020204030204" pitchFamily="34" charset="0"/>
                <a:cs typeface="Arial" panose="020B0604020202020204" pitchFamily="34" charset="0"/>
              </a:rPr>
              <a:t>            1BI12CS118</a:t>
            </a:r>
          </a:p>
          <a:p>
            <a:r>
              <a:rPr lang="en-GB" sz="2000" b="1" dirty="0" smtClean="0">
                <a:solidFill>
                  <a:schemeClr val="tx1">
                    <a:lumMod val="75000"/>
                    <a:lumOff val="25000"/>
                  </a:schemeClr>
                </a:solidFill>
                <a:latin typeface="Calibri" panose="020F0502020204030204" pitchFamily="34" charset="0"/>
                <a:cs typeface="Arial" panose="020B0604020202020204" pitchFamily="34" charset="0"/>
              </a:rPr>
              <a:t>Vikas Yadav 	             1BI12CS125</a:t>
            </a:r>
          </a:p>
          <a:p>
            <a:r>
              <a:rPr lang="en-GB" sz="2000" b="1" dirty="0" smtClean="0">
                <a:solidFill>
                  <a:schemeClr val="tx1">
                    <a:lumMod val="75000"/>
                    <a:lumOff val="25000"/>
                  </a:schemeClr>
                </a:solidFill>
                <a:latin typeface="Calibri" panose="020F0502020204030204" pitchFamily="34" charset="0"/>
                <a:cs typeface="Arial" panose="020B0604020202020204" pitchFamily="34" charset="0"/>
              </a:rPr>
              <a:t>Soundarya Srinivas          1BI12CS088</a:t>
            </a:r>
          </a:p>
          <a:p>
            <a:r>
              <a:rPr lang="en-GB" sz="2000" b="1" dirty="0" smtClean="0">
                <a:solidFill>
                  <a:schemeClr val="tx1">
                    <a:lumMod val="75000"/>
                    <a:lumOff val="25000"/>
                  </a:schemeClr>
                </a:solidFill>
                <a:latin typeface="Calibri" panose="020F0502020204030204" pitchFamily="34" charset="0"/>
                <a:cs typeface="Arial" panose="020B0604020202020204" pitchFamily="34" charset="0"/>
              </a:rPr>
              <a:t>Ramya R     	             1BI12CS080</a:t>
            </a:r>
            <a:endParaRPr lang="en-GB" sz="2000" b="1" dirty="0">
              <a:solidFill>
                <a:schemeClr val="tx1">
                  <a:lumMod val="75000"/>
                  <a:lumOff val="25000"/>
                </a:schemeClr>
              </a:solidFill>
              <a:latin typeface="Calibri" panose="020F0502020204030204" pitchFamily="34" charset="0"/>
              <a:cs typeface="Arial" panose="020B0604020202020204" pitchFamily="34" charset="0"/>
            </a:endParaRPr>
          </a:p>
        </p:txBody>
      </p:sp>
      <p:sp>
        <p:nvSpPr>
          <p:cNvPr id="8" name="Rectangle 7"/>
          <p:cNvSpPr/>
          <p:nvPr/>
        </p:nvSpPr>
        <p:spPr>
          <a:xfrm>
            <a:off x="261257" y="4603234"/>
            <a:ext cx="2034852" cy="400110"/>
          </a:xfrm>
          <a:prstGeom prst="rect">
            <a:avLst/>
          </a:prstGeom>
        </p:spPr>
        <p:txBody>
          <a:bodyPr wrap="none">
            <a:spAutoFit/>
          </a:bodyPr>
          <a:lstStyle/>
          <a:p>
            <a:r>
              <a:rPr lang="en-GB" sz="2000" dirty="0">
                <a:solidFill>
                  <a:schemeClr val="bg2"/>
                </a:solidFill>
                <a:latin typeface="Calibri" panose="020F0502020204030204" pitchFamily="34" charset="0"/>
              </a:rPr>
              <a:t>Faculty In Charge:</a:t>
            </a:r>
          </a:p>
        </p:txBody>
      </p:sp>
      <p:sp>
        <p:nvSpPr>
          <p:cNvPr id="14" name="Rectangle 13"/>
          <p:cNvSpPr/>
          <p:nvPr/>
        </p:nvSpPr>
        <p:spPr>
          <a:xfrm>
            <a:off x="261257" y="5062781"/>
            <a:ext cx="2507033" cy="923330"/>
          </a:xfrm>
          <a:prstGeom prst="rect">
            <a:avLst/>
          </a:prstGeom>
        </p:spPr>
        <p:txBody>
          <a:bodyPr wrap="none">
            <a:spAutoFit/>
          </a:bodyPr>
          <a:lstStyle/>
          <a:p>
            <a:r>
              <a:rPr lang="en-GB" b="1" dirty="0" smtClean="0">
                <a:solidFill>
                  <a:schemeClr val="tx1">
                    <a:lumMod val="75000"/>
                    <a:lumOff val="25000"/>
                  </a:schemeClr>
                </a:solidFill>
              </a:rPr>
              <a:t>Mrs M.S. Bhargavi </a:t>
            </a:r>
          </a:p>
          <a:p>
            <a:r>
              <a:rPr lang="en-GB" b="1" dirty="0" smtClean="0">
                <a:solidFill>
                  <a:schemeClr val="tx1">
                    <a:lumMod val="75000"/>
                    <a:lumOff val="25000"/>
                  </a:schemeClr>
                </a:solidFill>
              </a:rPr>
              <a:t>Assistant Professor</a:t>
            </a:r>
          </a:p>
          <a:p>
            <a:r>
              <a:rPr lang="en-GB" b="1" dirty="0" smtClean="0">
                <a:solidFill>
                  <a:schemeClr val="tx1">
                    <a:lumMod val="75000"/>
                    <a:lumOff val="25000"/>
                  </a:schemeClr>
                </a:solidFill>
              </a:rPr>
              <a:t>Department of CSE, BIT. </a:t>
            </a:r>
          </a:p>
        </p:txBody>
      </p:sp>
    </p:spTree>
    <p:extLst>
      <p:ext uri="{BB962C8B-B14F-4D97-AF65-F5344CB8AC3E}">
        <p14:creationId xmlns:p14="http://schemas.microsoft.com/office/powerpoint/2010/main" val="1945627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936272" y="4618180"/>
            <a:ext cx="2280212" cy="155100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DOM Parser</a:t>
            </a:r>
          </a:p>
          <a:p>
            <a:pPr algn="ctr"/>
            <a:r>
              <a:rPr lang="en-US" dirty="0" smtClean="0"/>
              <a:t>Extractor</a:t>
            </a:r>
            <a:endParaRPr lang="en-US" dirty="0"/>
          </a:p>
        </p:txBody>
      </p:sp>
      <p:cxnSp>
        <p:nvCxnSpPr>
          <p:cNvPr id="23" name="Straight Connector 22"/>
          <p:cNvCxnSpPr/>
          <p:nvPr/>
        </p:nvCxnSpPr>
        <p:spPr>
          <a:xfrm>
            <a:off x="936272" y="501721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936272" y="584509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1586052" y="4618182"/>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1025720" y="4633031"/>
            <a:ext cx="531166" cy="369332"/>
          </a:xfrm>
          <a:prstGeom prst="rect">
            <a:avLst/>
          </a:prstGeom>
          <a:noFill/>
        </p:spPr>
        <p:txBody>
          <a:bodyPr wrap="square" rtlCol="0">
            <a:spAutoFit/>
          </a:bodyPr>
          <a:lstStyle/>
          <a:p>
            <a:r>
              <a:rPr lang="en-US" b="1" smtClean="0"/>
              <a:t>1.2</a:t>
            </a:r>
            <a:endParaRPr lang="en-US" b="1" dirty="0"/>
          </a:p>
        </p:txBody>
      </p:sp>
      <p:sp>
        <p:nvSpPr>
          <p:cNvPr id="27" name="TextBox 26"/>
          <p:cNvSpPr txBox="1"/>
          <p:nvPr/>
        </p:nvSpPr>
        <p:spPr>
          <a:xfrm>
            <a:off x="492836" y="4201536"/>
            <a:ext cx="2035670" cy="307777"/>
          </a:xfrm>
          <a:prstGeom prst="rect">
            <a:avLst/>
          </a:prstGeom>
          <a:noFill/>
        </p:spPr>
        <p:txBody>
          <a:bodyPr wrap="square" rtlCol="0">
            <a:spAutoFit/>
          </a:bodyPr>
          <a:lstStyle/>
          <a:p>
            <a:r>
              <a:rPr lang="en-US" sz="1400" b="1" dirty="0" smtClean="0">
                <a:solidFill>
                  <a:srgbClr val="0070C0"/>
                </a:solidFill>
                <a:cs typeface="Arial" pitchFamily="34" charset="0"/>
              </a:rPr>
              <a:t>PARTIAL DOM NODES</a:t>
            </a:r>
            <a:endParaRPr lang="en-US" sz="1400" b="1" dirty="0">
              <a:solidFill>
                <a:srgbClr val="0070C0"/>
              </a:solidFill>
              <a:cs typeface="Arial" pitchFamily="34" charset="0"/>
            </a:endParaRPr>
          </a:p>
        </p:txBody>
      </p:sp>
      <p:cxnSp>
        <p:nvCxnSpPr>
          <p:cNvPr id="14" name="Straight Arrow Connector 13"/>
          <p:cNvCxnSpPr/>
          <p:nvPr/>
        </p:nvCxnSpPr>
        <p:spPr>
          <a:xfrm flipV="1">
            <a:off x="3216484" y="5363520"/>
            <a:ext cx="685800" cy="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2867902" y="4073262"/>
            <a:ext cx="3612" cy="56029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2550909" y="4082412"/>
            <a:ext cx="3612" cy="56029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2714439" y="4080449"/>
            <a:ext cx="3612" cy="56029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3870752" y="4720120"/>
            <a:ext cx="0" cy="358532"/>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3870752" y="4720120"/>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3870752" y="5078652"/>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4246541" y="4706669"/>
            <a:ext cx="0" cy="358532"/>
          </a:xfrm>
          <a:prstGeom prst="line">
            <a:avLst/>
          </a:prstGeom>
          <a:ln w="28575"/>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3870752" y="4743783"/>
            <a:ext cx="555585" cy="307777"/>
          </a:xfrm>
          <a:prstGeom prst="rect">
            <a:avLst/>
          </a:prstGeom>
          <a:noFill/>
        </p:spPr>
        <p:txBody>
          <a:bodyPr wrap="square" rtlCol="0">
            <a:spAutoFit/>
          </a:bodyPr>
          <a:lstStyle/>
          <a:p>
            <a:r>
              <a:rPr lang="en-US" sz="1400" b="1" dirty="0">
                <a:latin typeface="Arial" pitchFamily="34" charset="0"/>
                <a:cs typeface="Arial" pitchFamily="34" charset="0"/>
              </a:rPr>
              <a:t>Q</a:t>
            </a:r>
            <a:r>
              <a:rPr lang="en-US" sz="1400" b="1" dirty="0" smtClean="0">
                <a:latin typeface="Arial" pitchFamily="34" charset="0"/>
                <a:cs typeface="Arial" pitchFamily="34" charset="0"/>
              </a:rPr>
              <a:t>1</a:t>
            </a:r>
            <a:endParaRPr lang="en-US" sz="1400" b="1" dirty="0">
              <a:latin typeface="Arial" pitchFamily="34" charset="0"/>
              <a:cs typeface="Arial" pitchFamily="34" charset="0"/>
            </a:endParaRPr>
          </a:p>
        </p:txBody>
      </p:sp>
      <p:cxnSp>
        <p:nvCxnSpPr>
          <p:cNvPr id="57" name="Straight Connector 56"/>
          <p:cNvCxnSpPr/>
          <p:nvPr/>
        </p:nvCxnSpPr>
        <p:spPr>
          <a:xfrm>
            <a:off x="4179827" y="5203549"/>
            <a:ext cx="0" cy="358532"/>
          </a:xfrm>
          <a:prstGeom prst="line">
            <a:avLst/>
          </a:prstGeom>
          <a:ln w="28575"/>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4179827" y="5203549"/>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4179827" y="5562081"/>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4555616" y="5190098"/>
            <a:ext cx="0" cy="358532"/>
          </a:xfrm>
          <a:prstGeom prst="line">
            <a:avLst/>
          </a:prstGeom>
          <a:ln w="28575"/>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4179827" y="5227212"/>
            <a:ext cx="555585" cy="307777"/>
          </a:xfrm>
          <a:prstGeom prst="rect">
            <a:avLst/>
          </a:prstGeom>
          <a:noFill/>
        </p:spPr>
        <p:txBody>
          <a:bodyPr wrap="square" rtlCol="0">
            <a:spAutoFit/>
          </a:bodyPr>
          <a:lstStyle/>
          <a:p>
            <a:r>
              <a:rPr lang="en-US" sz="1400" b="1" dirty="0" smtClean="0">
                <a:latin typeface="Arial" pitchFamily="34" charset="0"/>
                <a:cs typeface="Arial" pitchFamily="34" charset="0"/>
              </a:rPr>
              <a:t>Q</a:t>
            </a:r>
            <a:r>
              <a:rPr lang="en-US" sz="1400" b="1" dirty="0">
                <a:latin typeface="Arial" pitchFamily="34" charset="0"/>
                <a:cs typeface="Arial" pitchFamily="34" charset="0"/>
              </a:rPr>
              <a:t>2</a:t>
            </a:r>
          </a:p>
        </p:txBody>
      </p:sp>
      <p:cxnSp>
        <p:nvCxnSpPr>
          <p:cNvPr id="62" name="Straight Connector 61"/>
          <p:cNvCxnSpPr/>
          <p:nvPr/>
        </p:nvCxnSpPr>
        <p:spPr>
          <a:xfrm>
            <a:off x="3902284" y="5708352"/>
            <a:ext cx="0" cy="407477"/>
          </a:xfrm>
          <a:prstGeom prst="line">
            <a:avLst/>
          </a:prstGeom>
          <a:ln w="28575"/>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3902284" y="5708352"/>
            <a:ext cx="103438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3909146" y="6102378"/>
            <a:ext cx="103438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4278073" y="5694901"/>
            <a:ext cx="0" cy="407477"/>
          </a:xfrm>
          <a:prstGeom prst="line">
            <a:avLst/>
          </a:prstGeom>
          <a:ln w="28575"/>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3902284" y="5732015"/>
            <a:ext cx="524053" cy="307777"/>
          </a:xfrm>
          <a:prstGeom prst="rect">
            <a:avLst/>
          </a:prstGeom>
          <a:noFill/>
        </p:spPr>
        <p:txBody>
          <a:bodyPr wrap="square" rtlCol="0">
            <a:spAutoFit/>
          </a:bodyPr>
          <a:lstStyle/>
          <a:p>
            <a:r>
              <a:rPr lang="en-US" sz="1400" b="1" dirty="0" smtClean="0">
                <a:latin typeface="Arial" pitchFamily="34" charset="0"/>
                <a:cs typeface="Arial" pitchFamily="34" charset="0"/>
              </a:rPr>
              <a:t>Q</a:t>
            </a:r>
            <a:r>
              <a:rPr lang="en-US" sz="1400" b="1" dirty="0">
                <a:latin typeface="Arial" pitchFamily="34" charset="0"/>
                <a:cs typeface="Arial" pitchFamily="34" charset="0"/>
              </a:rPr>
              <a:t>3</a:t>
            </a:r>
          </a:p>
        </p:txBody>
      </p:sp>
      <p:cxnSp>
        <p:nvCxnSpPr>
          <p:cNvPr id="76" name="Straight Arrow Connector 75"/>
          <p:cNvCxnSpPr/>
          <p:nvPr/>
        </p:nvCxnSpPr>
        <p:spPr>
          <a:xfrm>
            <a:off x="5174943" y="4817697"/>
            <a:ext cx="773774" cy="260955"/>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5294232" y="5371450"/>
            <a:ext cx="668315" cy="965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193191" y="5657910"/>
            <a:ext cx="752792" cy="25418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77" name="Folded Corner 76"/>
          <p:cNvSpPr/>
          <p:nvPr/>
        </p:nvSpPr>
        <p:spPr>
          <a:xfrm>
            <a:off x="8703535" y="5912090"/>
            <a:ext cx="299545" cy="365425"/>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olded Corner 87"/>
          <p:cNvSpPr/>
          <p:nvPr/>
        </p:nvSpPr>
        <p:spPr>
          <a:xfrm>
            <a:off x="8703535" y="5393683"/>
            <a:ext cx="299545" cy="365425"/>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olded Corner 88"/>
          <p:cNvSpPr/>
          <p:nvPr/>
        </p:nvSpPr>
        <p:spPr>
          <a:xfrm>
            <a:off x="8703834" y="4904266"/>
            <a:ext cx="299545" cy="365425"/>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olded Corner 89"/>
          <p:cNvSpPr/>
          <p:nvPr/>
        </p:nvSpPr>
        <p:spPr>
          <a:xfrm>
            <a:off x="8714867" y="4379593"/>
            <a:ext cx="299545" cy="365425"/>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ight Brace 77"/>
          <p:cNvSpPr/>
          <p:nvPr/>
        </p:nvSpPr>
        <p:spPr>
          <a:xfrm>
            <a:off x="9014412" y="4080449"/>
            <a:ext cx="560142" cy="2446475"/>
          </a:xfrm>
          <a:prstGeom prst="rightBrace">
            <a:avLst/>
          </a:prstGeom>
          <a:ln w="4445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92" name="Straight Arrow Connector 91"/>
          <p:cNvCxnSpPr/>
          <p:nvPr/>
        </p:nvCxnSpPr>
        <p:spPr>
          <a:xfrm>
            <a:off x="9493044" y="5306929"/>
            <a:ext cx="668315" cy="965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82" name="Can 81"/>
          <p:cNvSpPr/>
          <p:nvPr/>
        </p:nvSpPr>
        <p:spPr>
          <a:xfrm>
            <a:off x="10299768" y="4948174"/>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10045183" y="5694901"/>
            <a:ext cx="958777" cy="523220"/>
          </a:xfrm>
          <a:prstGeom prst="rect">
            <a:avLst/>
          </a:prstGeom>
          <a:noFill/>
        </p:spPr>
        <p:txBody>
          <a:bodyPr wrap="square" rtlCol="0">
            <a:spAutoFit/>
          </a:bodyPr>
          <a:lstStyle/>
          <a:p>
            <a:r>
              <a:rPr lang="en-US" sz="1400" b="1" dirty="0" smtClean="0">
                <a:solidFill>
                  <a:srgbClr val="0070C0"/>
                </a:solidFill>
                <a:cs typeface="Arial" pitchFamily="34" charset="0"/>
              </a:rPr>
              <a:t>FILE SYSTEM</a:t>
            </a:r>
            <a:endParaRPr lang="en-US" sz="1400" b="1" dirty="0">
              <a:solidFill>
                <a:srgbClr val="0070C0"/>
              </a:solidFill>
              <a:cs typeface="Arial" pitchFamily="34" charset="0"/>
            </a:endParaRPr>
          </a:p>
        </p:txBody>
      </p:sp>
      <p:sp>
        <p:nvSpPr>
          <p:cNvPr id="83" name="Cloud 82"/>
          <p:cNvSpPr/>
          <p:nvPr/>
        </p:nvSpPr>
        <p:spPr>
          <a:xfrm>
            <a:off x="9294483" y="1317714"/>
            <a:ext cx="1822452" cy="116169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a:p>
        </p:txBody>
      </p:sp>
      <p:sp>
        <p:nvSpPr>
          <p:cNvPr id="99"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sz="4000" dirty="0" smtClean="0">
                <a:latin typeface="Calibri" panose="020F0502020204030204" pitchFamily="34" charset="0"/>
              </a:rPr>
              <a:t>Data Flow Diagram (Module 1)</a:t>
            </a:r>
            <a:endParaRPr lang="en-IN" sz="4000" dirty="0">
              <a:latin typeface="Calibri" panose="020F0502020204030204" pitchFamily="34" charset="0"/>
            </a:endParaRPr>
          </a:p>
        </p:txBody>
      </p:sp>
      <p:sp>
        <p:nvSpPr>
          <p:cNvPr id="96" name="Left-Right Arrow 95"/>
          <p:cNvSpPr/>
          <p:nvPr/>
        </p:nvSpPr>
        <p:spPr>
          <a:xfrm>
            <a:off x="3281511" y="3301768"/>
            <a:ext cx="1518928" cy="226369"/>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Multidocument 99"/>
          <p:cNvSpPr/>
          <p:nvPr/>
        </p:nvSpPr>
        <p:spPr>
          <a:xfrm>
            <a:off x="4951321" y="2561929"/>
            <a:ext cx="1382262" cy="1558305"/>
          </a:xfrm>
          <a:prstGeom prst="flowChartMulti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 Specific Structures</a:t>
            </a:r>
            <a:endParaRPr lang="en-US" dirty="0"/>
          </a:p>
        </p:txBody>
      </p:sp>
      <p:sp>
        <p:nvSpPr>
          <p:cNvPr id="106" name="Can 105"/>
          <p:cNvSpPr/>
          <p:nvPr/>
        </p:nvSpPr>
        <p:spPr>
          <a:xfrm>
            <a:off x="10567782" y="5159284"/>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3971510" y="6148516"/>
            <a:ext cx="1120554" cy="307777"/>
          </a:xfrm>
          <a:prstGeom prst="rect">
            <a:avLst/>
          </a:prstGeom>
          <a:noFill/>
        </p:spPr>
        <p:txBody>
          <a:bodyPr wrap="square" rtlCol="0">
            <a:spAutoFit/>
          </a:bodyPr>
          <a:lstStyle/>
          <a:p>
            <a:r>
              <a:rPr lang="en-US" sz="1400" b="1" dirty="0" smtClean="0">
                <a:solidFill>
                  <a:srgbClr val="0070C0"/>
                </a:solidFill>
                <a:cs typeface="Arial" pitchFamily="34" charset="0"/>
              </a:rPr>
              <a:t>Questions</a:t>
            </a:r>
            <a:endParaRPr lang="en-US" sz="1400" b="1" dirty="0">
              <a:solidFill>
                <a:srgbClr val="0070C0"/>
              </a:solidFill>
              <a:cs typeface="Arial" pitchFamily="34" charset="0"/>
            </a:endParaRPr>
          </a:p>
        </p:txBody>
      </p:sp>
      <p:cxnSp>
        <p:nvCxnSpPr>
          <p:cNvPr id="102" name="Elbow Connector 101"/>
          <p:cNvCxnSpPr>
            <a:stCxn id="83" idx="2"/>
          </p:cNvCxnSpPr>
          <p:nvPr/>
        </p:nvCxnSpPr>
        <p:spPr>
          <a:xfrm rot="10800000" flipV="1">
            <a:off x="2222938" y="1898559"/>
            <a:ext cx="7077198" cy="626915"/>
          </a:xfrm>
          <a:prstGeom prst="bentConnector3">
            <a:avLst>
              <a:gd name="adj1" fmla="val 99899"/>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854310" y="2500030"/>
            <a:ext cx="2280212" cy="1551007"/>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Executing Website Structure</a:t>
            </a:r>
            <a:endParaRPr lang="en-US" dirty="0"/>
          </a:p>
        </p:txBody>
      </p:sp>
      <p:cxnSp>
        <p:nvCxnSpPr>
          <p:cNvPr id="118" name="Straight Connector 117"/>
          <p:cNvCxnSpPr/>
          <p:nvPr/>
        </p:nvCxnSpPr>
        <p:spPr>
          <a:xfrm>
            <a:off x="854310" y="289906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19" name="Straight Connector 118"/>
          <p:cNvCxnSpPr/>
          <p:nvPr/>
        </p:nvCxnSpPr>
        <p:spPr>
          <a:xfrm>
            <a:off x="854310" y="372694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flipH="1">
            <a:off x="1504090" y="2500032"/>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21" name="TextBox 120"/>
          <p:cNvSpPr txBox="1"/>
          <p:nvPr/>
        </p:nvSpPr>
        <p:spPr>
          <a:xfrm>
            <a:off x="943758" y="2514881"/>
            <a:ext cx="531166" cy="369332"/>
          </a:xfrm>
          <a:prstGeom prst="rect">
            <a:avLst/>
          </a:prstGeom>
          <a:noFill/>
        </p:spPr>
        <p:txBody>
          <a:bodyPr wrap="square" rtlCol="0">
            <a:spAutoFit/>
          </a:bodyPr>
          <a:lstStyle/>
          <a:p>
            <a:r>
              <a:rPr lang="en-US" b="1" dirty="0" smtClean="0"/>
              <a:t>1.1</a:t>
            </a:r>
            <a:endParaRPr lang="en-US" b="1" dirty="0"/>
          </a:p>
        </p:txBody>
      </p:sp>
      <p:sp>
        <p:nvSpPr>
          <p:cNvPr id="122" name="Rounded Rectangle 121"/>
          <p:cNvSpPr/>
          <p:nvPr/>
        </p:nvSpPr>
        <p:spPr>
          <a:xfrm>
            <a:off x="6055408" y="4697892"/>
            <a:ext cx="2280212" cy="155100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Persistent DB </a:t>
            </a:r>
          </a:p>
          <a:p>
            <a:pPr algn="ctr"/>
            <a:r>
              <a:rPr lang="en-US" dirty="0" smtClean="0"/>
              <a:t>File Saver</a:t>
            </a:r>
            <a:endParaRPr lang="en-US" dirty="0"/>
          </a:p>
        </p:txBody>
      </p:sp>
      <p:cxnSp>
        <p:nvCxnSpPr>
          <p:cNvPr id="123" name="Straight Connector 122"/>
          <p:cNvCxnSpPr/>
          <p:nvPr/>
        </p:nvCxnSpPr>
        <p:spPr>
          <a:xfrm>
            <a:off x="6055408" y="5096925"/>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4" name="Straight Connector 123"/>
          <p:cNvCxnSpPr/>
          <p:nvPr/>
        </p:nvCxnSpPr>
        <p:spPr>
          <a:xfrm>
            <a:off x="6055408" y="5924810"/>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5" name="Straight Connector 124"/>
          <p:cNvCxnSpPr/>
          <p:nvPr/>
        </p:nvCxnSpPr>
        <p:spPr>
          <a:xfrm flipH="1">
            <a:off x="6705188" y="4697894"/>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26" name="TextBox 125"/>
          <p:cNvSpPr txBox="1"/>
          <p:nvPr/>
        </p:nvSpPr>
        <p:spPr>
          <a:xfrm>
            <a:off x="6144856" y="4712743"/>
            <a:ext cx="531166" cy="369332"/>
          </a:xfrm>
          <a:prstGeom prst="rect">
            <a:avLst/>
          </a:prstGeom>
          <a:noFill/>
        </p:spPr>
        <p:txBody>
          <a:bodyPr wrap="square" rtlCol="0">
            <a:spAutoFit/>
          </a:bodyPr>
          <a:lstStyle/>
          <a:p>
            <a:r>
              <a:rPr lang="en-US" b="1" dirty="0" smtClean="0">
                <a:solidFill>
                  <a:schemeClr val="bg1"/>
                </a:solidFill>
              </a:rPr>
              <a:t>1.3</a:t>
            </a:r>
            <a:endParaRPr lang="en-US" b="1" dirty="0">
              <a:solidFill>
                <a:schemeClr val="bg1"/>
              </a:solidFill>
            </a:endParaRPr>
          </a:p>
        </p:txBody>
      </p:sp>
    </p:spTree>
    <p:extLst>
      <p:ext uri="{BB962C8B-B14F-4D97-AF65-F5344CB8AC3E}">
        <p14:creationId xmlns:p14="http://schemas.microsoft.com/office/powerpoint/2010/main" val="1227734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3349309" y="1840030"/>
            <a:ext cx="2280212" cy="1551007"/>
          </a:xfrm>
          <a:prstGeom prst="roundRect">
            <a:avLst/>
          </a:prstGeom>
          <a:solidFill>
            <a:srgbClr val="0070C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Classifier Data Splitter</a:t>
            </a:r>
            <a:endParaRPr lang="en-US" dirty="0"/>
          </a:p>
        </p:txBody>
      </p:sp>
      <p:cxnSp>
        <p:nvCxnSpPr>
          <p:cNvPr id="16" name="Straight Connector 15"/>
          <p:cNvCxnSpPr/>
          <p:nvPr/>
        </p:nvCxnSpPr>
        <p:spPr>
          <a:xfrm>
            <a:off x="3349309" y="223906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349309" y="306694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a:off x="4010663" y="1840032"/>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3420190" y="1872244"/>
            <a:ext cx="519592" cy="369332"/>
          </a:xfrm>
          <a:prstGeom prst="rect">
            <a:avLst/>
          </a:prstGeom>
          <a:noFill/>
        </p:spPr>
        <p:txBody>
          <a:bodyPr wrap="square" rtlCol="0">
            <a:spAutoFit/>
          </a:bodyPr>
          <a:lstStyle/>
          <a:p>
            <a:r>
              <a:rPr lang="en-US" b="1" dirty="0">
                <a:solidFill>
                  <a:schemeClr val="bg1"/>
                </a:solidFill>
              </a:rPr>
              <a:t>2</a:t>
            </a:r>
            <a:r>
              <a:rPr lang="en-US" b="1" dirty="0" smtClean="0">
                <a:solidFill>
                  <a:schemeClr val="bg1"/>
                </a:solidFill>
              </a:rPr>
              <a:t>.1</a:t>
            </a:r>
            <a:endParaRPr lang="en-US" b="1" dirty="0">
              <a:solidFill>
                <a:schemeClr val="bg1"/>
              </a:solidFill>
            </a:endParaRPr>
          </a:p>
        </p:txBody>
      </p:sp>
      <p:cxnSp>
        <p:nvCxnSpPr>
          <p:cNvPr id="40" name="Straight Arrow Connector 39"/>
          <p:cNvCxnSpPr/>
          <p:nvPr/>
        </p:nvCxnSpPr>
        <p:spPr>
          <a:xfrm flipV="1">
            <a:off x="2662109" y="2653051"/>
            <a:ext cx="615903" cy="119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82" name="Can 81"/>
          <p:cNvSpPr/>
          <p:nvPr/>
        </p:nvSpPr>
        <p:spPr>
          <a:xfrm>
            <a:off x="1810927" y="2125889"/>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sz="4000" dirty="0" smtClean="0">
                <a:latin typeface="Calibri" panose="020F0502020204030204" pitchFamily="34" charset="0"/>
              </a:rPr>
              <a:t>Data Flow Diagram (Module 2)</a:t>
            </a:r>
            <a:endParaRPr lang="en-IN" sz="4000" dirty="0">
              <a:latin typeface="Calibri" panose="020F0502020204030204" pitchFamily="34" charset="0"/>
            </a:endParaRPr>
          </a:p>
        </p:txBody>
      </p:sp>
      <p:sp>
        <p:nvSpPr>
          <p:cNvPr id="106" name="Can 105"/>
          <p:cNvSpPr/>
          <p:nvPr/>
        </p:nvSpPr>
        <p:spPr>
          <a:xfrm>
            <a:off x="2031800" y="2333633"/>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document 7"/>
          <p:cNvSpPr/>
          <p:nvPr/>
        </p:nvSpPr>
        <p:spPr>
          <a:xfrm>
            <a:off x="6445233" y="1656636"/>
            <a:ext cx="882869" cy="870145"/>
          </a:xfrm>
          <a:prstGeom prst="flowChartMulti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a:t>
            </a:r>
          </a:p>
          <a:p>
            <a:pPr algn="ctr"/>
            <a:r>
              <a:rPr lang="en-US" dirty="0" smtClean="0"/>
              <a:t>Set</a:t>
            </a:r>
            <a:endParaRPr lang="en-US" dirty="0"/>
          </a:p>
        </p:txBody>
      </p:sp>
      <p:sp>
        <p:nvSpPr>
          <p:cNvPr id="68" name="Multidocument 67"/>
          <p:cNvSpPr/>
          <p:nvPr/>
        </p:nvSpPr>
        <p:spPr>
          <a:xfrm>
            <a:off x="6445232" y="2687299"/>
            <a:ext cx="882869" cy="870145"/>
          </a:xfrm>
          <a:prstGeom prst="flowChartMulti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a:t>
            </a:r>
          </a:p>
          <a:p>
            <a:pPr algn="ctr"/>
            <a:r>
              <a:rPr lang="en-US" dirty="0" smtClean="0"/>
              <a:t>Set</a:t>
            </a:r>
            <a:endParaRPr lang="en-US" dirty="0"/>
          </a:p>
        </p:txBody>
      </p:sp>
      <p:sp>
        <p:nvSpPr>
          <p:cNvPr id="9" name="Left-Right-Up Arrow 8"/>
          <p:cNvSpPr/>
          <p:nvPr/>
        </p:nvSpPr>
        <p:spPr>
          <a:xfrm rot="16200000">
            <a:off x="5609272" y="2248875"/>
            <a:ext cx="870145" cy="733315"/>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99443" y="5603309"/>
            <a:ext cx="1344978" cy="6122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User</a:t>
            </a:r>
            <a:endParaRPr lang="en-US" b="1" dirty="0">
              <a:solidFill>
                <a:schemeClr val="tx1"/>
              </a:solidFill>
            </a:endParaRPr>
          </a:p>
        </p:txBody>
      </p:sp>
      <p:sp>
        <p:nvSpPr>
          <p:cNvPr id="93" name="Rounded Rectangle 92"/>
          <p:cNvSpPr/>
          <p:nvPr/>
        </p:nvSpPr>
        <p:spPr>
          <a:xfrm>
            <a:off x="3343655" y="5094499"/>
            <a:ext cx="2280212" cy="1551007"/>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Feature Vector Extractor</a:t>
            </a:r>
            <a:endParaRPr lang="en-US" dirty="0"/>
          </a:p>
        </p:txBody>
      </p:sp>
      <p:cxnSp>
        <p:nvCxnSpPr>
          <p:cNvPr id="95" name="Straight Connector 94"/>
          <p:cNvCxnSpPr/>
          <p:nvPr/>
        </p:nvCxnSpPr>
        <p:spPr>
          <a:xfrm>
            <a:off x="3343655" y="5493532"/>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a:xfrm>
            <a:off x="3343655" y="6321417"/>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H="1">
            <a:off x="4005009" y="5094501"/>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01" name="TextBox 100"/>
          <p:cNvSpPr txBox="1"/>
          <p:nvPr/>
        </p:nvSpPr>
        <p:spPr>
          <a:xfrm>
            <a:off x="3414536" y="5126713"/>
            <a:ext cx="519592" cy="369332"/>
          </a:xfrm>
          <a:prstGeom prst="rect">
            <a:avLst/>
          </a:prstGeom>
          <a:noFill/>
        </p:spPr>
        <p:txBody>
          <a:bodyPr wrap="square" rtlCol="0">
            <a:spAutoFit/>
          </a:bodyPr>
          <a:lstStyle/>
          <a:p>
            <a:r>
              <a:rPr lang="en-US" b="1" dirty="0" smtClean="0">
                <a:solidFill>
                  <a:schemeClr val="bg1"/>
                </a:solidFill>
              </a:rPr>
              <a:t>2.3</a:t>
            </a:r>
            <a:endParaRPr lang="en-US" b="1" dirty="0">
              <a:solidFill>
                <a:schemeClr val="bg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1395042484"/>
              </p:ext>
            </p:extLst>
          </p:nvPr>
        </p:nvGraphicFramePr>
        <p:xfrm>
          <a:off x="2031800" y="3602650"/>
          <a:ext cx="815982" cy="1097280"/>
        </p:xfrm>
        <a:graphic>
          <a:graphicData uri="http://schemas.openxmlformats.org/drawingml/2006/table">
            <a:tbl>
              <a:tblPr firstRow="1" bandRow="1">
                <a:tableStyleId>{327F97BB-C833-4FB7-BDE5-3F7075034690}</a:tableStyleId>
              </a:tblPr>
              <a:tblGrid>
                <a:gridCol w="271994"/>
                <a:gridCol w="208280"/>
                <a:gridCol w="335708"/>
              </a:tblGrid>
              <a:tr h="25918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381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18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18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381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2" name="Table 101"/>
          <p:cNvGraphicFramePr>
            <a:graphicFrameLocks noGrp="1"/>
          </p:cNvGraphicFramePr>
          <p:nvPr>
            <p:extLst>
              <p:ext uri="{D42A27DB-BD31-4B8C-83A1-F6EECF244321}">
                <p14:modId xmlns:p14="http://schemas.microsoft.com/office/powerpoint/2010/main" val="307147498"/>
              </p:ext>
            </p:extLst>
          </p:nvPr>
        </p:nvGraphicFramePr>
        <p:xfrm>
          <a:off x="7032438" y="5603309"/>
          <a:ext cx="480274" cy="783588"/>
        </p:xfrm>
        <a:graphic>
          <a:graphicData uri="http://schemas.openxmlformats.org/drawingml/2006/table">
            <a:tbl>
              <a:tblPr firstRow="1" bandRow="1">
                <a:tableStyleId>{327F97BB-C833-4FB7-BDE5-3F7075034690}</a:tableStyleId>
              </a:tblPr>
              <a:tblGrid>
                <a:gridCol w="271994"/>
                <a:gridCol w="208280"/>
              </a:tblGrid>
              <a:tr h="391794">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794">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3" name="TextBox 102"/>
          <p:cNvSpPr txBox="1"/>
          <p:nvPr/>
        </p:nvSpPr>
        <p:spPr>
          <a:xfrm>
            <a:off x="1577012" y="4791400"/>
            <a:ext cx="1704447" cy="553998"/>
          </a:xfrm>
          <a:prstGeom prst="rect">
            <a:avLst/>
          </a:prstGeom>
          <a:noFill/>
        </p:spPr>
        <p:txBody>
          <a:bodyPr wrap="square" rtlCol="0">
            <a:spAutoFit/>
          </a:bodyPr>
          <a:lstStyle/>
          <a:p>
            <a:pPr algn="ctr"/>
            <a:r>
              <a:rPr lang="en-US" sz="1500" b="1" dirty="0" smtClean="0">
                <a:solidFill>
                  <a:srgbClr val="0070C0"/>
                </a:solidFill>
                <a:cs typeface="Arial" pitchFamily="34" charset="0"/>
              </a:rPr>
              <a:t>LABELED FEATURE </a:t>
            </a:r>
          </a:p>
          <a:p>
            <a:pPr algn="ctr"/>
            <a:r>
              <a:rPr lang="en-US" sz="1500" b="1" dirty="0" smtClean="0">
                <a:solidFill>
                  <a:srgbClr val="0070C0"/>
                </a:solidFill>
                <a:cs typeface="Arial" pitchFamily="34" charset="0"/>
              </a:rPr>
              <a:t>VECTOR </a:t>
            </a:r>
          </a:p>
        </p:txBody>
      </p:sp>
      <p:sp>
        <p:nvSpPr>
          <p:cNvPr id="104" name="Rounded Rectangle 103"/>
          <p:cNvSpPr/>
          <p:nvPr/>
        </p:nvSpPr>
        <p:spPr>
          <a:xfrm>
            <a:off x="8683932" y="1840030"/>
            <a:ext cx="2280212" cy="155100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Frequency Distribution Analysis</a:t>
            </a:r>
            <a:endParaRPr lang="en-US" dirty="0"/>
          </a:p>
        </p:txBody>
      </p:sp>
      <p:cxnSp>
        <p:nvCxnSpPr>
          <p:cNvPr id="105" name="Straight Connector 104"/>
          <p:cNvCxnSpPr/>
          <p:nvPr/>
        </p:nvCxnSpPr>
        <p:spPr>
          <a:xfrm>
            <a:off x="8683932" y="223906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a:off x="8683932" y="306694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flipH="1">
            <a:off x="9345286" y="1840032"/>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10" name="TextBox 109"/>
          <p:cNvSpPr txBox="1"/>
          <p:nvPr/>
        </p:nvSpPr>
        <p:spPr>
          <a:xfrm>
            <a:off x="8754813" y="1872244"/>
            <a:ext cx="519592" cy="369332"/>
          </a:xfrm>
          <a:prstGeom prst="rect">
            <a:avLst/>
          </a:prstGeom>
          <a:noFill/>
        </p:spPr>
        <p:txBody>
          <a:bodyPr wrap="square" rtlCol="0">
            <a:spAutoFit/>
          </a:bodyPr>
          <a:lstStyle/>
          <a:p>
            <a:r>
              <a:rPr lang="en-US" b="1" dirty="0" smtClean="0">
                <a:solidFill>
                  <a:schemeClr val="bg1"/>
                </a:solidFill>
              </a:rPr>
              <a:t>2.2</a:t>
            </a:r>
            <a:endParaRPr lang="en-US" b="1" dirty="0">
              <a:solidFill>
                <a:schemeClr val="bg1"/>
              </a:solidFill>
            </a:endParaRPr>
          </a:p>
        </p:txBody>
      </p:sp>
      <p:sp>
        <p:nvSpPr>
          <p:cNvPr id="38" name="Line Callout 3 (No Border) 37"/>
          <p:cNvSpPr/>
          <p:nvPr/>
        </p:nvSpPr>
        <p:spPr>
          <a:xfrm>
            <a:off x="6577185" y="3995295"/>
            <a:ext cx="1153163" cy="794714"/>
          </a:xfrm>
          <a:prstGeom prst="callout3">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NumPy Arrays</a:t>
            </a:r>
            <a:endParaRPr lang="en-US" dirty="0"/>
          </a:p>
        </p:txBody>
      </p:sp>
      <p:sp>
        <p:nvSpPr>
          <p:cNvPr id="111" name="Rounded Rectangle 110"/>
          <p:cNvSpPr/>
          <p:nvPr/>
        </p:nvSpPr>
        <p:spPr>
          <a:xfrm>
            <a:off x="8683932" y="5041389"/>
            <a:ext cx="2280212" cy="155100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Machine Learning </a:t>
            </a:r>
          </a:p>
          <a:p>
            <a:pPr algn="ctr"/>
            <a:r>
              <a:rPr lang="en-US" dirty="0" smtClean="0"/>
              <a:t>Classifier Stack</a:t>
            </a:r>
            <a:endParaRPr lang="en-US" dirty="0"/>
          </a:p>
        </p:txBody>
      </p:sp>
      <p:cxnSp>
        <p:nvCxnSpPr>
          <p:cNvPr id="112" name="Straight Connector 111"/>
          <p:cNvCxnSpPr/>
          <p:nvPr/>
        </p:nvCxnSpPr>
        <p:spPr>
          <a:xfrm>
            <a:off x="8683932" y="5440422"/>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13" name="Straight Connector 112"/>
          <p:cNvCxnSpPr/>
          <p:nvPr/>
        </p:nvCxnSpPr>
        <p:spPr>
          <a:xfrm>
            <a:off x="8683932" y="6268307"/>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9345286" y="5041391"/>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15" name="TextBox 114"/>
          <p:cNvSpPr txBox="1"/>
          <p:nvPr/>
        </p:nvSpPr>
        <p:spPr>
          <a:xfrm>
            <a:off x="8754813" y="5073603"/>
            <a:ext cx="519592" cy="369332"/>
          </a:xfrm>
          <a:prstGeom prst="rect">
            <a:avLst/>
          </a:prstGeom>
          <a:noFill/>
        </p:spPr>
        <p:txBody>
          <a:bodyPr wrap="square" rtlCol="0">
            <a:spAutoFit/>
          </a:bodyPr>
          <a:lstStyle/>
          <a:p>
            <a:r>
              <a:rPr lang="en-US" b="1" dirty="0" smtClean="0">
                <a:solidFill>
                  <a:schemeClr val="bg1"/>
                </a:solidFill>
              </a:rPr>
              <a:t>2.4</a:t>
            </a:r>
            <a:endParaRPr lang="en-US" b="1" dirty="0">
              <a:solidFill>
                <a:schemeClr val="bg1"/>
              </a:solidFill>
            </a:endParaRPr>
          </a:p>
        </p:txBody>
      </p:sp>
      <p:cxnSp>
        <p:nvCxnSpPr>
          <p:cNvPr id="116" name="Straight Arrow Connector 115"/>
          <p:cNvCxnSpPr/>
          <p:nvPr/>
        </p:nvCxnSpPr>
        <p:spPr>
          <a:xfrm>
            <a:off x="2148181" y="5909422"/>
            <a:ext cx="1062263" cy="846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41" name="Left-Right Arrow 40"/>
          <p:cNvSpPr/>
          <p:nvPr/>
        </p:nvSpPr>
        <p:spPr>
          <a:xfrm rot="2511434">
            <a:off x="2758840" y="4426167"/>
            <a:ext cx="1182843" cy="29775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U-Turn Arrow 41"/>
          <p:cNvSpPr/>
          <p:nvPr/>
        </p:nvSpPr>
        <p:spPr>
          <a:xfrm>
            <a:off x="4274786" y="4392652"/>
            <a:ext cx="366181" cy="648737"/>
          </a:xfrm>
          <a:prstGeom prst="uturnArrow">
            <a:avLst/>
          </a:prstGeom>
          <a:solidFill>
            <a:srgbClr val="00B0F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Left-Right-Up Arrow 47"/>
          <p:cNvSpPr/>
          <p:nvPr/>
        </p:nvSpPr>
        <p:spPr>
          <a:xfrm>
            <a:off x="5814104" y="4860925"/>
            <a:ext cx="2679327" cy="693031"/>
          </a:xfrm>
          <a:prstGeom prst="leftRightUp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345891" y="6404249"/>
            <a:ext cx="1935818" cy="323165"/>
          </a:xfrm>
          <a:prstGeom prst="rect">
            <a:avLst/>
          </a:prstGeom>
          <a:noFill/>
        </p:spPr>
        <p:txBody>
          <a:bodyPr wrap="square" rtlCol="0">
            <a:spAutoFit/>
          </a:bodyPr>
          <a:lstStyle/>
          <a:p>
            <a:r>
              <a:rPr lang="en-US" sz="1500" b="1" dirty="0" smtClean="0">
                <a:solidFill>
                  <a:srgbClr val="0070C0"/>
                </a:solidFill>
                <a:cs typeface="Arial" pitchFamily="34" charset="0"/>
              </a:rPr>
              <a:t>QUESTION FEATURE </a:t>
            </a:r>
          </a:p>
        </p:txBody>
      </p:sp>
      <p:sp>
        <p:nvSpPr>
          <p:cNvPr id="49" name="Terminator 48"/>
          <p:cNvSpPr/>
          <p:nvPr/>
        </p:nvSpPr>
        <p:spPr>
          <a:xfrm>
            <a:off x="3745834" y="3720874"/>
            <a:ext cx="1344052" cy="624587"/>
          </a:xfrm>
          <a:prstGeom prst="flowChartTermina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p>
          <a:p>
            <a:pPr algn="ctr"/>
            <a:r>
              <a:rPr lang="en-US" dirty="0" smtClean="0"/>
              <a:t>Enhance</a:t>
            </a:r>
            <a:endParaRPr lang="en-US" dirty="0"/>
          </a:p>
        </p:txBody>
      </p:sp>
      <p:cxnSp>
        <p:nvCxnSpPr>
          <p:cNvPr id="119" name="Straight Arrow Connector 118"/>
          <p:cNvCxnSpPr/>
          <p:nvPr/>
        </p:nvCxnSpPr>
        <p:spPr>
          <a:xfrm flipV="1">
            <a:off x="5878121" y="5992110"/>
            <a:ext cx="1004907" cy="10100"/>
          </a:xfrm>
          <a:prstGeom prst="straightConnector1">
            <a:avLst/>
          </a:prstGeom>
          <a:ln w="31750">
            <a:prstDash val="sysDash"/>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p:cNvCxnSpPr/>
          <p:nvPr/>
        </p:nvCxnSpPr>
        <p:spPr>
          <a:xfrm>
            <a:off x="7683605" y="5982198"/>
            <a:ext cx="953460" cy="20011"/>
          </a:xfrm>
          <a:prstGeom prst="straightConnector1">
            <a:avLst/>
          </a:prstGeom>
          <a:ln w="31750">
            <a:prstDash val="sysDash"/>
            <a:tailEnd type="triangle"/>
          </a:ln>
        </p:spPr>
        <p:style>
          <a:lnRef idx="3">
            <a:schemeClr val="dk1"/>
          </a:lnRef>
          <a:fillRef idx="0">
            <a:schemeClr val="dk1"/>
          </a:fillRef>
          <a:effectRef idx="2">
            <a:schemeClr val="dk1"/>
          </a:effectRef>
          <a:fontRef idx="minor">
            <a:schemeClr val="tx1"/>
          </a:fontRef>
        </p:style>
      </p:cxnSp>
      <p:sp>
        <p:nvSpPr>
          <p:cNvPr id="121" name="TextBox 120"/>
          <p:cNvSpPr txBox="1"/>
          <p:nvPr/>
        </p:nvSpPr>
        <p:spPr>
          <a:xfrm>
            <a:off x="2044421" y="6002209"/>
            <a:ext cx="1362466" cy="553998"/>
          </a:xfrm>
          <a:prstGeom prst="rect">
            <a:avLst/>
          </a:prstGeom>
          <a:noFill/>
        </p:spPr>
        <p:txBody>
          <a:bodyPr wrap="square" rtlCol="0">
            <a:spAutoFit/>
          </a:bodyPr>
          <a:lstStyle/>
          <a:p>
            <a:pPr algn="ctr"/>
            <a:r>
              <a:rPr lang="en-US" sz="1500" b="1" dirty="0" smtClean="0">
                <a:solidFill>
                  <a:srgbClr val="0070C0"/>
                </a:solidFill>
                <a:cs typeface="Arial" pitchFamily="34" charset="0"/>
              </a:rPr>
              <a:t>New Problem</a:t>
            </a:r>
          </a:p>
          <a:p>
            <a:pPr algn="ctr"/>
            <a:r>
              <a:rPr lang="en-US" sz="1500" b="1" dirty="0" smtClean="0">
                <a:solidFill>
                  <a:srgbClr val="0070C0"/>
                </a:solidFill>
                <a:cs typeface="Arial" pitchFamily="34" charset="0"/>
              </a:rPr>
              <a:t>Instance</a:t>
            </a:r>
          </a:p>
        </p:txBody>
      </p:sp>
      <p:cxnSp>
        <p:nvCxnSpPr>
          <p:cNvPr id="126" name="Elbow Connector 125"/>
          <p:cNvCxnSpPr/>
          <p:nvPr/>
        </p:nvCxnSpPr>
        <p:spPr>
          <a:xfrm flipV="1">
            <a:off x="7407718" y="2544132"/>
            <a:ext cx="1229347" cy="578239"/>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9872967" y="3802287"/>
            <a:ext cx="1479758" cy="612226"/>
          </a:xfrm>
          <a:prstGeom prst="rect">
            <a:avLst/>
          </a:prstGeom>
          <a:effectLst>
            <a:outerShdw blurRad="57150" dist="19050" dir="5400000" algn="ctr" rotWithShape="0">
              <a:srgbClr val="000000">
                <a:alpha val="63000"/>
              </a:srgbClr>
            </a:outerShdw>
            <a:reflection stA="0" endPos="65000" dist="50800" dir="5400000" sy="-100000" algn="bl" rotWithShape="0"/>
            <a:softEdge rad="0"/>
          </a:effectLst>
          <a:scene3d>
            <a:camera prst="orthographicFront"/>
            <a:lightRig rig="threePt" dir="t"/>
          </a:scene3d>
          <a:sp3d>
            <a:bevelT w="95250" prst="angle"/>
          </a:sp3d>
        </p:spPr>
        <p:style>
          <a:lnRef idx="0">
            <a:schemeClr val="dk1"/>
          </a:lnRef>
          <a:fillRef idx="3">
            <a:schemeClr val="dk1"/>
          </a:fillRef>
          <a:effectRef idx="3">
            <a:schemeClr val="dk1"/>
          </a:effectRef>
          <a:fontRef idx="minor">
            <a:schemeClr val="lt1"/>
          </a:fontRef>
        </p:style>
        <p:txBody>
          <a:bodyPr rtlCol="0" anchor="ctr"/>
          <a:lstStyle/>
          <a:p>
            <a:pPr algn="ctr"/>
            <a:r>
              <a:rPr lang="en-US" b="1" dirty="0" smtClean="0">
                <a:solidFill>
                  <a:schemeClr val="bg1"/>
                </a:solidFill>
              </a:rPr>
              <a:t>Label Result</a:t>
            </a:r>
            <a:endParaRPr lang="en-US" b="1" dirty="0">
              <a:solidFill>
                <a:schemeClr val="bg1"/>
              </a:solidFill>
            </a:endParaRPr>
          </a:p>
        </p:txBody>
      </p:sp>
      <p:sp>
        <p:nvSpPr>
          <p:cNvPr id="129" name="Striped Right Arrow 128"/>
          <p:cNvSpPr/>
          <p:nvPr/>
        </p:nvSpPr>
        <p:spPr>
          <a:xfrm rot="16200000">
            <a:off x="10352542" y="4498933"/>
            <a:ext cx="520608" cy="38771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Arrow Connector 131"/>
          <p:cNvCxnSpPr/>
          <p:nvPr/>
        </p:nvCxnSpPr>
        <p:spPr>
          <a:xfrm flipH="1">
            <a:off x="7581790" y="3060948"/>
            <a:ext cx="1055275" cy="832592"/>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p:cNvCxnSpPr/>
          <p:nvPr/>
        </p:nvCxnSpPr>
        <p:spPr>
          <a:xfrm flipH="1">
            <a:off x="7730571" y="3334576"/>
            <a:ext cx="906717" cy="727004"/>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44" name="Straight Arrow Connector 143"/>
          <p:cNvCxnSpPr/>
          <p:nvPr/>
        </p:nvCxnSpPr>
        <p:spPr>
          <a:xfrm flipH="1">
            <a:off x="7776971" y="3458433"/>
            <a:ext cx="1113783" cy="863349"/>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1341037" y="2799338"/>
            <a:ext cx="958777" cy="523220"/>
          </a:xfrm>
          <a:prstGeom prst="rect">
            <a:avLst/>
          </a:prstGeom>
          <a:noFill/>
        </p:spPr>
        <p:txBody>
          <a:bodyPr wrap="square" rtlCol="0">
            <a:spAutoFit/>
          </a:bodyPr>
          <a:lstStyle/>
          <a:p>
            <a:r>
              <a:rPr lang="en-US" sz="1400" b="1" dirty="0" smtClean="0">
                <a:solidFill>
                  <a:srgbClr val="0070C0"/>
                </a:solidFill>
                <a:cs typeface="Arial" pitchFamily="34" charset="0"/>
              </a:rPr>
              <a:t>FILE SYSTEM</a:t>
            </a:r>
            <a:endParaRPr lang="en-US" sz="1400" b="1" dirty="0">
              <a:solidFill>
                <a:srgbClr val="0070C0"/>
              </a:solidFill>
              <a:cs typeface="Arial" pitchFamily="34" charset="0"/>
            </a:endParaRPr>
          </a:p>
        </p:txBody>
      </p:sp>
    </p:spTree>
    <p:extLst>
      <p:ext uri="{BB962C8B-B14F-4D97-AF65-F5344CB8AC3E}">
        <p14:creationId xmlns:p14="http://schemas.microsoft.com/office/powerpoint/2010/main" val="1228691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sz="4000" dirty="0" smtClean="0">
                <a:latin typeface="Calibri" panose="020F0502020204030204" pitchFamily="34" charset="0"/>
              </a:rPr>
              <a:t>Data Flow Diagram (Module 3)</a:t>
            </a:r>
            <a:endParaRPr lang="en-IN" sz="4000" dirty="0">
              <a:latin typeface="Calibri" panose="020F0502020204030204" pitchFamily="34" charset="0"/>
            </a:endParaRPr>
          </a:p>
        </p:txBody>
      </p:sp>
      <p:sp>
        <p:nvSpPr>
          <p:cNvPr id="50" name="Rounded Rectangle 49"/>
          <p:cNvSpPr/>
          <p:nvPr/>
        </p:nvSpPr>
        <p:spPr>
          <a:xfrm>
            <a:off x="6273967" y="1690401"/>
            <a:ext cx="2280212" cy="1551007"/>
          </a:xfrm>
          <a:prstGeom prst="roundRect">
            <a:avLst/>
          </a:prstGeom>
          <a:solidFill>
            <a:srgbClr val="0070C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Specific File Reader</a:t>
            </a:r>
            <a:endParaRPr lang="en-US" dirty="0"/>
          </a:p>
        </p:txBody>
      </p:sp>
      <p:cxnSp>
        <p:nvCxnSpPr>
          <p:cNvPr id="51" name="Straight Connector 50"/>
          <p:cNvCxnSpPr/>
          <p:nvPr/>
        </p:nvCxnSpPr>
        <p:spPr>
          <a:xfrm>
            <a:off x="6273967" y="2089434"/>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6273967" y="2917319"/>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H="1">
            <a:off x="6935321" y="1690403"/>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6344848" y="1722615"/>
            <a:ext cx="519592" cy="369332"/>
          </a:xfrm>
          <a:prstGeom prst="rect">
            <a:avLst/>
          </a:prstGeom>
          <a:noFill/>
        </p:spPr>
        <p:txBody>
          <a:bodyPr wrap="square" rtlCol="0">
            <a:spAutoFit/>
          </a:bodyPr>
          <a:lstStyle/>
          <a:p>
            <a:r>
              <a:rPr lang="en-US" b="1" dirty="0" smtClean="0">
                <a:solidFill>
                  <a:schemeClr val="bg1"/>
                </a:solidFill>
              </a:rPr>
              <a:t>3.1</a:t>
            </a:r>
            <a:endParaRPr lang="en-US" b="1" dirty="0">
              <a:solidFill>
                <a:schemeClr val="bg1"/>
              </a:solidFill>
            </a:endParaRPr>
          </a:p>
        </p:txBody>
      </p:sp>
      <p:cxnSp>
        <p:nvCxnSpPr>
          <p:cNvPr id="55" name="Straight Arrow Connector 54"/>
          <p:cNvCxnSpPr/>
          <p:nvPr/>
        </p:nvCxnSpPr>
        <p:spPr>
          <a:xfrm>
            <a:off x="5264758" y="2482007"/>
            <a:ext cx="947162" cy="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56" name="Can 55"/>
          <p:cNvSpPr/>
          <p:nvPr/>
        </p:nvSpPr>
        <p:spPr>
          <a:xfrm>
            <a:off x="4469550" y="1879762"/>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334030" y="2717655"/>
            <a:ext cx="1145497" cy="553998"/>
          </a:xfrm>
          <a:prstGeom prst="rect">
            <a:avLst/>
          </a:prstGeom>
          <a:noFill/>
        </p:spPr>
        <p:txBody>
          <a:bodyPr wrap="square" rtlCol="0">
            <a:spAutoFit/>
          </a:bodyPr>
          <a:lstStyle/>
          <a:p>
            <a:r>
              <a:rPr lang="en-US" sz="1500" b="1" dirty="0" smtClean="0">
                <a:solidFill>
                  <a:srgbClr val="0070C0"/>
                </a:solidFill>
                <a:cs typeface="Arial" pitchFamily="34" charset="0"/>
              </a:rPr>
              <a:t>FILE SYSTEM</a:t>
            </a:r>
            <a:endParaRPr lang="en-US" sz="1500" b="1" dirty="0">
              <a:solidFill>
                <a:srgbClr val="0070C0"/>
              </a:solidFill>
              <a:cs typeface="Arial" pitchFamily="34" charset="0"/>
            </a:endParaRPr>
          </a:p>
        </p:txBody>
      </p:sp>
      <p:sp>
        <p:nvSpPr>
          <p:cNvPr id="58" name="Can 57"/>
          <p:cNvSpPr/>
          <p:nvPr/>
        </p:nvSpPr>
        <p:spPr>
          <a:xfrm>
            <a:off x="4666683" y="2089434"/>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ultidocument 2"/>
          <p:cNvSpPr/>
          <p:nvPr/>
        </p:nvSpPr>
        <p:spPr>
          <a:xfrm>
            <a:off x="2964973" y="3774755"/>
            <a:ext cx="1041558" cy="961697"/>
          </a:xfrm>
          <a:prstGeom prst="flowChartMultidocumen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Abbr.</a:t>
            </a:r>
          </a:p>
          <a:p>
            <a:pPr algn="ctr"/>
            <a:r>
              <a:rPr lang="en-US" sz="1700" dirty="0" smtClean="0"/>
              <a:t>Cache</a:t>
            </a:r>
          </a:p>
        </p:txBody>
      </p:sp>
      <p:sp>
        <p:nvSpPr>
          <p:cNvPr id="59" name="Multidocument 58"/>
          <p:cNvSpPr/>
          <p:nvPr/>
        </p:nvSpPr>
        <p:spPr>
          <a:xfrm>
            <a:off x="4285247" y="4378886"/>
            <a:ext cx="1041558" cy="96169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Units</a:t>
            </a:r>
          </a:p>
          <a:p>
            <a:pPr algn="ctr"/>
            <a:r>
              <a:rPr lang="en-US" sz="1700" dirty="0" smtClean="0"/>
              <a:t>Cache</a:t>
            </a:r>
          </a:p>
        </p:txBody>
      </p:sp>
      <p:pic>
        <p:nvPicPr>
          <p:cNvPr id="5" name="Picture 4"/>
          <p:cNvPicPr>
            <a:picLocks noChangeAspect="1"/>
          </p:cNvPicPr>
          <p:nvPr/>
        </p:nvPicPr>
        <p:blipFill>
          <a:blip r:embed="rId3"/>
          <a:stretch>
            <a:fillRect/>
          </a:stretch>
        </p:blipFill>
        <p:spPr>
          <a:xfrm>
            <a:off x="10186050" y="3714528"/>
            <a:ext cx="1664138" cy="1664138"/>
          </a:xfrm>
          <a:prstGeom prst="rect">
            <a:avLst/>
          </a:prstGeom>
        </p:spPr>
      </p:pic>
      <p:sp>
        <p:nvSpPr>
          <p:cNvPr id="63" name="TextBox 62"/>
          <p:cNvSpPr txBox="1"/>
          <p:nvPr/>
        </p:nvSpPr>
        <p:spPr>
          <a:xfrm>
            <a:off x="10022120" y="5418108"/>
            <a:ext cx="2238702" cy="553998"/>
          </a:xfrm>
          <a:prstGeom prst="rect">
            <a:avLst/>
          </a:prstGeom>
          <a:noFill/>
        </p:spPr>
        <p:txBody>
          <a:bodyPr wrap="square" rtlCol="0">
            <a:spAutoFit/>
          </a:bodyPr>
          <a:lstStyle/>
          <a:p>
            <a:pPr algn="ctr"/>
            <a:r>
              <a:rPr lang="en-US" sz="1500" b="1" dirty="0" smtClean="0">
                <a:solidFill>
                  <a:srgbClr val="0070C0"/>
                </a:solidFill>
                <a:cs typeface="Arial" pitchFamily="34" charset="0"/>
              </a:rPr>
              <a:t>Manual Correction Mode</a:t>
            </a:r>
            <a:endParaRPr lang="en-US" sz="1500" b="1" dirty="0">
              <a:solidFill>
                <a:srgbClr val="0070C0"/>
              </a:solidFill>
              <a:cs typeface="Arial" pitchFamily="34" charset="0"/>
            </a:endParaRPr>
          </a:p>
        </p:txBody>
      </p:sp>
      <p:sp>
        <p:nvSpPr>
          <p:cNvPr id="65" name="Multidocument 64"/>
          <p:cNvSpPr/>
          <p:nvPr/>
        </p:nvSpPr>
        <p:spPr>
          <a:xfrm>
            <a:off x="2964973" y="5418108"/>
            <a:ext cx="1041558" cy="961697"/>
          </a:xfrm>
          <a:prstGeom prst="flowChartMultidocumen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Feature</a:t>
            </a:r>
          </a:p>
          <a:p>
            <a:pPr algn="ctr"/>
            <a:r>
              <a:rPr lang="en-US" sz="1700" dirty="0" smtClean="0"/>
              <a:t>Cache</a:t>
            </a:r>
          </a:p>
        </p:txBody>
      </p:sp>
      <p:sp>
        <p:nvSpPr>
          <p:cNvPr id="7" name="Plaque 6"/>
          <p:cNvSpPr/>
          <p:nvPr/>
        </p:nvSpPr>
        <p:spPr>
          <a:xfrm>
            <a:off x="6273967" y="3786228"/>
            <a:ext cx="2280212" cy="2225966"/>
          </a:xfrm>
          <a:prstGeom prst="plaque">
            <a:avLst>
              <a:gd name="adj" fmla="val 2866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b="1" dirty="0" smtClean="0"/>
              <a:t>METADATA</a:t>
            </a:r>
          </a:p>
          <a:p>
            <a:pPr algn="ctr"/>
            <a:r>
              <a:rPr lang="en-US" sz="1600" b="1" dirty="0" smtClean="0"/>
              <a:t>EVALUATOR</a:t>
            </a:r>
            <a:endParaRPr lang="en-US" sz="1600" b="1" dirty="0"/>
          </a:p>
        </p:txBody>
      </p:sp>
      <p:sp>
        <p:nvSpPr>
          <p:cNvPr id="10" name="Notched Right Arrow 9"/>
          <p:cNvSpPr/>
          <p:nvPr/>
        </p:nvSpPr>
        <p:spPr>
          <a:xfrm>
            <a:off x="8765628" y="4540469"/>
            <a:ext cx="1256491" cy="39640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8876622" y="4217304"/>
            <a:ext cx="1145497" cy="323165"/>
          </a:xfrm>
          <a:prstGeom prst="rect">
            <a:avLst/>
          </a:prstGeom>
          <a:noFill/>
        </p:spPr>
        <p:txBody>
          <a:bodyPr wrap="square" rtlCol="0">
            <a:spAutoFit/>
          </a:bodyPr>
          <a:lstStyle/>
          <a:p>
            <a:r>
              <a:rPr lang="en-US" sz="1500" b="1" dirty="0" smtClean="0">
                <a:solidFill>
                  <a:srgbClr val="0070C0"/>
                </a:solidFill>
                <a:cs typeface="Arial" pitchFamily="34" charset="0"/>
              </a:rPr>
              <a:t>FALLBACK</a:t>
            </a:r>
            <a:endParaRPr lang="en-US" sz="1500" b="1" dirty="0">
              <a:solidFill>
                <a:srgbClr val="0070C0"/>
              </a:solidFill>
              <a:cs typeface="Arial" pitchFamily="34" charset="0"/>
            </a:endParaRPr>
          </a:p>
        </p:txBody>
      </p:sp>
      <p:sp>
        <p:nvSpPr>
          <p:cNvPr id="71" name="Rounded Rectangle 70"/>
          <p:cNvSpPr/>
          <p:nvPr/>
        </p:nvSpPr>
        <p:spPr>
          <a:xfrm>
            <a:off x="822383" y="1690401"/>
            <a:ext cx="2280212" cy="1551007"/>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Cache Re-correction</a:t>
            </a:r>
            <a:endParaRPr lang="en-US" dirty="0"/>
          </a:p>
        </p:txBody>
      </p:sp>
      <p:cxnSp>
        <p:nvCxnSpPr>
          <p:cNvPr id="72" name="Straight Connector 71"/>
          <p:cNvCxnSpPr/>
          <p:nvPr/>
        </p:nvCxnSpPr>
        <p:spPr>
          <a:xfrm>
            <a:off x="822383" y="2089434"/>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822383" y="2917319"/>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1483737" y="1690403"/>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893264" y="1722615"/>
            <a:ext cx="519592" cy="369332"/>
          </a:xfrm>
          <a:prstGeom prst="rect">
            <a:avLst/>
          </a:prstGeom>
          <a:noFill/>
        </p:spPr>
        <p:txBody>
          <a:bodyPr wrap="square" rtlCol="0">
            <a:spAutoFit/>
          </a:bodyPr>
          <a:lstStyle/>
          <a:p>
            <a:r>
              <a:rPr lang="en-US" b="1" dirty="0" smtClean="0">
                <a:solidFill>
                  <a:schemeClr val="bg1"/>
                </a:solidFill>
              </a:rPr>
              <a:t>3.2</a:t>
            </a:r>
            <a:endParaRPr lang="en-US" b="1" dirty="0">
              <a:solidFill>
                <a:schemeClr val="bg1"/>
              </a:solidFill>
            </a:endParaRPr>
          </a:p>
        </p:txBody>
      </p:sp>
      <p:cxnSp>
        <p:nvCxnSpPr>
          <p:cNvPr id="76" name="Straight Arrow Connector 75"/>
          <p:cNvCxnSpPr/>
          <p:nvPr/>
        </p:nvCxnSpPr>
        <p:spPr>
          <a:xfrm flipV="1">
            <a:off x="3164642" y="2465904"/>
            <a:ext cx="1169388" cy="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78" name="TextBox 77"/>
          <p:cNvSpPr txBox="1"/>
          <p:nvPr/>
        </p:nvSpPr>
        <p:spPr>
          <a:xfrm>
            <a:off x="3164642" y="2128072"/>
            <a:ext cx="1304907" cy="323165"/>
          </a:xfrm>
          <a:prstGeom prst="rect">
            <a:avLst/>
          </a:prstGeom>
          <a:noFill/>
        </p:spPr>
        <p:txBody>
          <a:bodyPr wrap="square" rtlCol="0">
            <a:spAutoFit/>
          </a:bodyPr>
          <a:lstStyle/>
          <a:p>
            <a:r>
              <a:rPr lang="en-US" sz="1500" b="1" dirty="0" smtClean="0">
                <a:solidFill>
                  <a:srgbClr val="0070C0"/>
                </a:solidFill>
                <a:cs typeface="Arial" pitchFamily="34" charset="0"/>
              </a:rPr>
              <a:t>WRITEBACK</a:t>
            </a:r>
            <a:endParaRPr lang="en-US" sz="1500" b="1" dirty="0">
              <a:solidFill>
                <a:srgbClr val="0070C0"/>
              </a:solidFill>
              <a:cs typeface="Arial" pitchFamily="34" charset="0"/>
            </a:endParaRPr>
          </a:p>
        </p:txBody>
      </p:sp>
      <p:sp>
        <p:nvSpPr>
          <p:cNvPr id="23" name="Left Bracket 22"/>
          <p:cNvSpPr/>
          <p:nvPr/>
        </p:nvSpPr>
        <p:spPr>
          <a:xfrm>
            <a:off x="2569779" y="3714528"/>
            <a:ext cx="395194" cy="2780865"/>
          </a:xfrm>
          <a:prstGeom prst="leftBracket">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Curved Connector 24"/>
          <p:cNvCxnSpPr>
            <a:stCxn id="23" idx="1"/>
            <a:endCxn id="71" idx="1"/>
          </p:cNvCxnSpPr>
          <p:nvPr/>
        </p:nvCxnSpPr>
        <p:spPr>
          <a:xfrm rot="10800000">
            <a:off x="822383" y="2465905"/>
            <a:ext cx="1747396" cy="2639056"/>
          </a:xfrm>
          <a:prstGeom prst="curvedConnector3">
            <a:avLst>
              <a:gd name="adj1" fmla="val 113082"/>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4170463" y="4067323"/>
            <a:ext cx="1967523" cy="411078"/>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p:cNvCxnSpPr>
            <a:stCxn id="7" idx="1"/>
          </p:cNvCxnSpPr>
          <p:nvPr/>
        </p:nvCxnSpPr>
        <p:spPr>
          <a:xfrm flipH="1">
            <a:off x="5479527" y="4899211"/>
            <a:ext cx="794440" cy="21805"/>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00" name="Straight Arrow Connector 99"/>
          <p:cNvCxnSpPr/>
          <p:nvPr/>
        </p:nvCxnSpPr>
        <p:spPr>
          <a:xfrm flipH="1">
            <a:off x="4209892" y="5284537"/>
            <a:ext cx="1888663" cy="590305"/>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7376844" y="3271653"/>
            <a:ext cx="0" cy="514575"/>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9267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sz="4000" dirty="0" smtClean="0">
                <a:latin typeface="Calibri" panose="020F0502020204030204" pitchFamily="34" charset="0"/>
              </a:rPr>
              <a:t>Data Flow Diagram (Module 4)</a:t>
            </a:r>
            <a:endParaRPr lang="en-IN" sz="4000" dirty="0">
              <a:latin typeface="Calibri" panose="020F0502020204030204" pitchFamily="34" charset="0"/>
            </a:endParaRPr>
          </a:p>
        </p:txBody>
      </p:sp>
      <p:sp>
        <p:nvSpPr>
          <p:cNvPr id="71" name="Rounded Rectangle 70"/>
          <p:cNvSpPr/>
          <p:nvPr/>
        </p:nvSpPr>
        <p:spPr>
          <a:xfrm>
            <a:off x="3031714" y="1656636"/>
            <a:ext cx="2280212" cy="155100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Objectify</a:t>
            </a:r>
            <a:endParaRPr lang="en-US" dirty="0"/>
          </a:p>
        </p:txBody>
      </p:sp>
      <p:cxnSp>
        <p:nvCxnSpPr>
          <p:cNvPr id="72" name="Straight Connector 71"/>
          <p:cNvCxnSpPr/>
          <p:nvPr/>
        </p:nvCxnSpPr>
        <p:spPr>
          <a:xfrm>
            <a:off x="3031714" y="2055669"/>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3031714" y="2883554"/>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3693068" y="1656638"/>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3102595" y="1688850"/>
            <a:ext cx="519592" cy="369332"/>
          </a:xfrm>
          <a:prstGeom prst="rect">
            <a:avLst/>
          </a:prstGeom>
          <a:noFill/>
        </p:spPr>
        <p:txBody>
          <a:bodyPr wrap="square" rtlCol="0">
            <a:spAutoFit/>
          </a:bodyPr>
          <a:lstStyle/>
          <a:p>
            <a:r>
              <a:rPr lang="en-US" b="1" dirty="0" smtClean="0">
                <a:solidFill>
                  <a:schemeClr val="bg1"/>
                </a:solidFill>
              </a:rPr>
              <a:t>4.1</a:t>
            </a:r>
            <a:endParaRPr lang="en-US" b="1" dirty="0">
              <a:solidFill>
                <a:schemeClr val="bg1"/>
              </a:solidFill>
            </a:endParaRPr>
          </a:p>
        </p:txBody>
      </p:sp>
      <p:cxnSp>
        <p:nvCxnSpPr>
          <p:cNvPr id="33" name="Straight Connector 32"/>
          <p:cNvCxnSpPr/>
          <p:nvPr/>
        </p:nvCxnSpPr>
        <p:spPr>
          <a:xfrm>
            <a:off x="1032201" y="2278251"/>
            <a:ext cx="0" cy="358532"/>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1032201" y="2278251"/>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1032201" y="2636783"/>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1407990" y="2264800"/>
            <a:ext cx="0" cy="358532"/>
          </a:xfrm>
          <a:prstGeom prst="line">
            <a:avLst/>
          </a:prstGeom>
          <a:ln w="28575"/>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1032201" y="2301914"/>
            <a:ext cx="555585" cy="307777"/>
          </a:xfrm>
          <a:prstGeom prst="rect">
            <a:avLst/>
          </a:prstGeom>
          <a:noFill/>
        </p:spPr>
        <p:txBody>
          <a:bodyPr wrap="square" rtlCol="0">
            <a:spAutoFit/>
          </a:bodyPr>
          <a:lstStyle/>
          <a:p>
            <a:r>
              <a:rPr lang="en-US" sz="1400" b="1" dirty="0" smtClean="0">
                <a:latin typeface="Arial" pitchFamily="34" charset="0"/>
                <a:cs typeface="Arial" pitchFamily="34" charset="0"/>
              </a:rPr>
              <a:t>Q</a:t>
            </a:r>
            <a:endParaRPr lang="en-US" sz="1400" b="1" dirty="0">
              <a:latin typeface="Arial" pitchFamily="34" charset="0"/>
              <a:cs typeface="Arial" pitchFamily="34" charset="0"/>
            </a:endParaRPr>
          </a:p>
        </p:txBody>
      </p:sp>
      <p:cxnSp>
        <p:nvCxnSpPr>
          <p:cNvPr id="38" name="Straight Arrow Connector 37"/>
          <p:cNvCxnSpPr>
            <a:endCxn id="71" idx="1"/>
          </p:cNvCxnSpPr>
          <p:nvPr/>
        </p:nvCxnSpPr>
        <p:spPr>
          <a:xfrm>
            <a:off x="2128820" y="2432139"/>
            <a:ext cx="902894" cy="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983323" y="2720168"/>
            <a:ext cx="1145497" cy="323165"/>
          </a:xfrm>
          <a:prstGeom prst="rect">
            <a:avLst/>
          </a:prstGeom>
          <a:noFill/>
        </p:spPr>
        <p:txBody>
          <a:bodyPr wrap="square" rtlCol="0">
            <a:spAutoFit/>
          </a:bodyPr>
          <a:lstStyle/>
          <a:p>
            <a:pPr algn="ctr"/>
            <a:r>
              <a:rPr lang="en-US" sz="1500" b="1" dirty="0" smtClean="0">
                <a:solidFill>
                  <a:srgbClr val="0070C0"/>
                </a:solidFill>
                <a:cs typeface="Arial" pitchFamily="34" charset="0"/>
              </a:rPr>
              <a:t>Question</a:t>
            </a:r>
            <a:endParaRPr lang="en-US" sz="1500" b="1" dirty="0">
              <a:solidFill>
                <a:srgbClr val="0070C0"/>
              </a:solidFill>
              <a:cs typeface="Arial" pitchFamily="34" charset="0"/>
            </a:endParaRPr>
          </a:p>
        </p:txBody>
      </p:sp>
      <p:sp>
        <p:nvSpPr>
          <p:cNvPr id="8" name="Action Button: Information 7">
            <a:hlinkClick r:id="" action="ppaction://noaction" highlightClick="1"/>
          </p:cNvPr>
          <p:cNvSpPr/>
          <p:nvPr/>
        </p:nvSpPr>
        <p:spPr>
          <a:xfrm>
            <a:off x="3887912" y="3829414"/>
            <a:ext cx="567813" cy="485774"/>
          </a:xfrm>
          <a:prstGeom prst="actionButtonInformation">
            <a:avLst/>
          </a:prstGeom>
          <a:solidFill>
            <a:schemeClr val="accent5">
              <a:lumMod val="75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endCxn id="8" idx="3"/>
          </p:cNvCxnSpPr>
          <p:nvPr/>
        </p:nvCxnSpPr>
        <p:spPr>
          <a:xfrm>
            <a:off x="4171819" y="3207643"/>
            <a:ext cx="0" cy="621771"/>
          </a:xfrm>
          <a:prstGeom prst="straightConnector1">
            <a:avLst/>
          </a:prstGeom>
          <a:ln w="44450">
            <a:prstDash val="sysDash"/>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4273767" y="3307719"/>
            <a:ext cx="1038157" cy="323165"/>
          </a:xfrm>
          <a:prstGeom prst="rect">
            <a:avLst/>
          </a:prstGeom>
          <a:noFill/>
        </p:spPr>
        <p:txBody>
          <a:bodyPr wrap="square" rtlCol="0">
            <a:spAutoFit/>
          </a:bodyPr>
          <a:lstStyle/>
          <a:p>
            <a:pPr algn="ctr"/>
            <a:r>
              <a:rPr lang="en-US" sz="1500" b="1" dirty="0" smtClean="0">
                <a:solidFill>
                  <a:srgbClr val="0070C0"/>
                </a:solidFill>
                <a:cs typeface="Arial" pitchFamily="34" charset="0"/>
              </a:rPr>
              <a:t>Objective</a:t>
            </a:r>
            <a:endParaRPr lang="en-US" sz="1500" b="1" dirty="0">
              <a:solidFill>
                <a:srgbClr val="0070C0"/>
              </a:solidFill>
              <a:cs typeface="Arial" pitchFamily="34" charset="0"/>
            </a:endParaRPr>
          </a:p>
        </p:txBody>
      </p:sp>
      <p:cxnSp>
        <p:nvCxnSpPr>
          <p:cNvPr id="60" name="Straight Arrow Connector 59"/>
          <p:cNvCxnSpPr/>
          <p:nvPr/>
        </p:nvCxnSpPr>
        <p:spPr>
          <a:xfrm>
            <a:off x="5567573" y="2432139"/>
            <a:ext cx="1432316" cy="0"/>
          </a:xfrm>
          <a:prstGeom prst="straightConnector1">
            <a:avLst/>
          </a:prstGeom>
          <a:ln w="44450">
            <a:prstDash val="sysDash"/>
            <a:tailEnd type="triangle"/>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5621052" y="1887077"/>
            <a:ext cx="1325357" cy="323165"/>
          </a:xfrm>
          <a:prstGeom prst="rect">
            <a:avLst/>
          </a:prstGeom>
          <a:noFill/>
        </p:spPr>
        <p:txBody>
          <a:bodyPr wrap="square" rtlCol="0">
            <a:spAutoFit/>
          </a:bodyPr>
          <a:lstStyle/>
          <a:p>
            <a:pPr algn="ctr"/>
            <a:r>
              <a:rPr lang="en-US" sz="1500" b="1" dirty="0" smtClean="0">
                <a:solidFill>
                  <a:srgbClr val="0070C0"/>
                </a:solidFill>
                <a:cs typeface="Arial" pitchFamily="34" charset="0"/>
              </a:rPr>
              <a:t>Non Objective</a:t>
            </a:r>
            <a:endParaRPr lang="en-US" sz="1500" b="1" dirty="0">
              <a:solidFill>
                <a:srgbClr val="0070C0"/>
              </a:solidFill>
              <a:cs typeface="Arial" pitchFamily="34" charset="0"/>
            </a:endParaRPr>
          </a:p>
        </p:txBody>
      </p:sp>
      <p:sp>
        <p:nvSpPr>
          <p:cNvPr id="62" name="Rounded Rectangle 61"/>
          <p:cNvSpPr/>
          <p:nvPr/>
        </p:nvSpPr>
        <p:spPr>
          <a:xfrm>
            <a:off x="7221454" y="1656635"/>
            <a:ext cx="2280212" cy="1551007"/>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Preprocessing Input</a:t>
            </a:r>
            <a:endParaRPr lang="en-US" dirty="0"/>
          </a:p>
        </p:txBody>
      </p:sp>
      <p:cxnSp>
        <p:nvCxnSpPr>
          <p:cNvPr id="64" name="Straight Connector 63"/>
          <p:cNvCxnSpPr/>
          <p:nvPr/>
        </p:nvCxnSpPr>
        <p:spPr>
          <a:xfrm>
            <a:off x="7221454" y="205566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7221454" y="288355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a:off x="7882808" y="1656637"/>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7292335" y="1688849"/>
            <a:ext cx="519592" cy="369332"/>
          </a:xfrm>
          <a:prstGeom prst="rect">
            <a:avLst/>
          </a:prstGeom>
          <a:noFill/>
        </p:spPr>
        <p:txBody>
          <a:bodyPr wrap="square" rtlCol="0">
            <a:spAutoFit/>
          </a:bodyPr>
          <a:lstStyle/>
          <a:p>
            <a:r>
              <a:rPr lang="en-US" b="1" dirty="0" smtClean="0">
                <a:solidFill>
                  <a:schemeClr val="bg1"/>
                </a:solidFill>
              </a:rPr>
              <a:t>4.2</a:t>
            </a:r>
            <a:endParaRPr lang="en-US" b="1" dirty="0">
              <a:solidFill>
                <a:schemeClr val="bg1"/>
              </a:solidFill>
            </a:endParaRPr>
          </a:p>
        </p:txBody>
      </p:sp>
      <p:graphicFrame>
        <p:nvGraphicFramePr>
          <p:cNvPr id="22" name="Diagram 21"/>
          <p:cNvGraphicFramePr/>
          <p:nvPr>
            <p:extLst>
              <p:ext uri="{D42A27DB-BD31-4B8C-83A1-F6EECF244321}">
                <p14:modId xmlns:p14="http://schemas.microsoft.com/office/powerpoint/2010/main" val="743725716"/>
              </p:ext>
            </p:extLst>
          </p:nvPr>
        </p:nvGraphicFramePr>
        <p:xfrm>
          <a:off x="7846287" y="3052170"/>
          <a:ext cx="4440835" cy="3159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5" name="Curved Connector 94"/>
          <p:cNvCxnSpPr/>
          <p:nvPr/>
        </p:nvCxnSpPr>
        <p:spPr>
          <a:xfrm rot="16200000" flipH="1">
            <a:off x="9399095" y="2577441"/>
            <a:ext cx="1175082" cy="931803"/>
          </a:xfrm>
          <a:prstGeom prst="curvedConnector3">
            <a:avLst>
              <a:gd name="adj1" fmla="val 106349"/>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Preparation 105"/>
          <p:cNvSpPr/>
          <p:nvPr/>
        </p:nvSpPr>
        <p:spPr>
          <a:xfrm>
            <a:off x="5485198" y="3708926"/>
            <a:ext cx="1906315" cy="1072055"/>
          </a:xfrm>
          <a:prstGeom prst="flowChartPreparat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Semantic Analysis</a:t>
            </a:r>
            <a:endParaRPr lang="en-US"/>
          </a:p>
        </p:txBody>
      </p:sp>
      <p:cxnSp>
        <p:nvCxnSpPr>
          <p:cNvPr id="107" name="Straight Arrow Connector 106"/>
          <p:cNvCxnSpPr/>
          <p:nvPr/>
        </p:nvCxnSpPr>
        <p:spPr>
          <a:xfrm flipH="1" flipV="1">
            <a:off x="7552132" y="4315188"/>
            <a:ext cx="1654930" cy="287988"/>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11" name="Straight Arrow Connector 110"/>
          <p:cNvCxnSpPr/>
          <p:nvPr/>
        </p:nvCxnSpPr>
        <p:spPr>
          <a:xfrm flipH="1" flipV="1">
            <a:off x="7334098" y="4603176"/>
            <a:ext cx="816674" cy="110754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15" name="Straight Arrow Connector 114"/>
          <p:cNvCxnSpPr/>
          <p:nvPr/>
        </p:nvCxnSpPr>
        <p:spPr>
          <a:xfrm flipH="1">
            <a:off x="4727268" y="4315188"/>
            <a:ext cx="675475" cy="500359"/>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118" name="Rounded Rectangle 117"/>
          <p:cNvSpPr/>
          <p:nvPr/>
        </p:nvSpPr>
        <p:spPr>
          <a:xfrm>
            <a:off x="2347452" y="4783333"/>
            <a:ext cx="2280212" cy="1551007"/>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Parse grammar </a:t>
            </a:r>
            <a:endParaRPr lang="en-US" dirty="0"/>
          </a:p>
        </p:txBody>
      </p:sp>
      <p:cxnSp>
        <p:nvCxnSpPr>
          <p:cNvPr id="119" name="Straight Connector 118"/>
          <p:cNvCxnSpPr/>
          <p:nvPr/>
        </p:nvCxnSpPr>
        <p:spPr>
          <a:xfrm>
            <a:off x="2347452" y="5182366"/>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a:off x="2347452" y="6010251"/>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flipH="1">
            <a:off x="3008806" y="4783335"/>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22" name="TextBox 121"/>
          <p:cNvSpPr txBox="1"/>
          <p:nvPr/>
        </p:nvSpPr>
        <p:spPr>
          <a:xfrm>
            <a:off x="2418333" y="4815547"/>
            <a:ext cx="519592" cy="369332"/>
          </a:xfrm>
          <a:prstGeom prst="rect">
            <a:avLst/>
          </a:prstGeom>
          <a:noFill/>
        </p:spPr>
        <p:txBody>
          <a:bodyPr wrap="square" rtlCol="0">
            <a:spAutoFit/>
          </a:bodyPr>
          <a:lstStyle/>
          <a:p>
            <a:r>
              <a:rPr lang="en-US" b="1" dirty="0" smtClean="0">
                <a:solidFill>
                  <a:schemeClr val="bg1"/>
                </a:solidFill>
              </a:rPr>
              <a:t>4.3</a:t>
            </a:r>
            <a:endParaRPr lang="en-US" b="1" dirty="0">
              <a:solidFill>
                <a:schemeClr val="bg1"/>
              </a:solidFill>
            </a:endParaRPr>
          </a:p>
        </p:txBody>
      </p:sp>
      <p:pic>
        <p:nvPicPr>
          <p:cNvPr id="125" name="Picture 124"/>
          <p:cNvPicPr>
            <a:picLocks noChangeAspect="1"/>
          </p:cNvPicPr>
          <p:nvPr/>
        </p:nvPicPr>
        <p:blipFill>
          <a:blip r:embed="rId8">
            <a:extLst>
              <a:ext uri="{BEBA8EAE-BF5A-486C-A8C5-ECC9F3942E4B}">
                <a14:imgProps xmlns:a14="http://schemas.microsoft.com/office/drawing/2010/main">
                  <a14:imgLayer r:embed="rId9">
                    <a14:imgEffect>
                      <a14:backgroundRemoval t="2273" b="100000" l="0" r="100000">
                        <a14:foregroundMark x1="63473" y1="90260" x2="63473" y2="90260"/>
                        <a14:foregroundMark x1="63473" y1="90260" x2="63473" y2="90260"/>
                        <a14:foregroundMark x1="49701" y1="25649" x2="49701" y2="25649"/>
                        <a14:foregroundMark x1="34431" y1="88636" x2="34431" y2="88636"/>
                        <a14:foregroundMark x1="31138" y1="40584" x2="31138" y2="40584"/>
                        <a14:foregroundMark x1="66467" y1="43182" x2="66467" y2="43182"/>
                        <a14:foregroundMark x1="11976" y1="71104" x2="11976" y2="71104"/>
                        <a14:foregroundMark x1="31138" y1="74675" x2="31138" y2="74675"/>
                        <a14:backgroundMark x1="22455" y1="56169" x2="22455" y2="56169"/>
                        <a14:backgroundMark x1="89222" y1="87662" x2="89222" y2="87662"/>
                      </a14:backgroundRemoval>
                    </a14:imgEffect>
                  </a14:imgLayer>
                </a14:imgProps>
              </a:ext>
            </a:extLst>
          </a:blip>
          <a:stretch>
            <a:fillRect/>
          </a:stretch>
        </p:blipFill>
        <p:spPr>
          <a:xfrm>
            <a:off x="80429" y="2848582"/>
            <a:ext cx="1961659" cy="1808955"/>
          </a:xfrm>
          <a:prstGeom prst="rect">
            <a:avLst/>
          </a:prstGeom>
        </p:spPr>
      </p:pic>
      <p:cxnSp>
        <p:nvCxnSpPr>
          <p:cNvPr id="126" name="Straight Arrow Connector 125"/>
          <p:cNvCxnSpPr/>
          <p:nvPr/>
        </p:nvCxnSpPr>
        <p:spPr>
          <a:xfrm flipH="1">
            <a:off x="620274" y="3470198"/>
            <a:ext cx="268279" cy="26548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29" name="Straight Arrow Connector 128"/>
          <p:cNvCxnSpPr/>
          <p:nvPr/>
        </p:nvCxnSpPr>
        <p:spPr>
          <a:xfrm>
            <a:off x="1193758" y="3499875"/>
            <a:ext cx="243204" cy="206132"/>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p:cNvCxnSpPr/>
          <p:nvPr/>
        </p:nvCxnSpPr>
        <p:spPr>
          <a:xfrm flipH="1">
            <a:off x="217721" y="4023672"/>
            <a:ext cx="268279" cy="26548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32" name="Straight Arrow Connector 131"/>
          <p:cNvCxnSpPr/>
          <p:nvPr/>
        </p:nvCxnSpPr>
        <p:spPr>
          <a:xfrm>
            <a:off x="512809" y="4034096"/>
            <a:ext cx="241604" cy="244637"/>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34" name="Straight Arrow Connector 133"/>
          <p:cNvCxnSpPr/>
          <p:nvPr/>
        </p:nvCxnSpPr>
        <p:spPr>
          <a:xfrm flipH="1">
            <a:off x="1342970" y="4023672"/>
            <a:ext cx="130962" cy="26548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p:cNvCxnSpPr/>
          <p:nvPr/>
        </p:nvCxnSpPr>
        <p:spPr>
          <a:xfrm>
            <a:off x="1610374" y="3985863"/>
            <a:ext cx="209193" cy="35175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142" name="Left-Up Arrow 141"/>
          <p:cNvSpPr/>
          <p:nvPr/>
        </p:nvSpPr>
        <p:spPr>
          <a:xfrm flipH="1">
            <a:off x="822645" y="4795292"/>
            <a:ext cx="1339594" cy="895175"/>
          </a:xfrm>
          <a:prstGeom prst="leftUpArrow">
            <a:avLst>
              <a:gd name="adj1" fmla="val 28522"/>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49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7197"/>
          </a:xfrm>
        </p:spPr>
        <p:txBody>
          <a:bodyPr>
            <a:normAutofit/>
          </a:bodyPr>
          <a:lstStyle/>
          <a:p>
            <a:r>
              <a:rPr lang="en-US" sz="4000" dirty="0" smtClean="0">
                <a:latin typeface="Calibri" panose="020F0502020204030204" pitchFamily="34" charset="0"/>
              </a:rPr>
              <a:t>Modules</a:t>
            </a:r>
            <a:endParaRPr lang="en-US" sz="4000" dirty="0">
              <a:latin typeface="Calibri" panose="020F0502020204030204" pitchFamily="34" charset="0"/>
            </a:endParaRPr>
          </a:p>
        </p:txBody>
      </p:sp>
      <p:sp>
        <p:nvSpPr>
          <p:cNvPr id="3" name="Content Placeholder 2"/>
          <p:cNvSpPr>
            <a:spLocks noGrp="1"/>
          </p:cNvSpPr>
          <p:nvPr>
            <p:ph idx="1"/>
          </p:nvPr>
        </p:nvSpPr>
        <p:spPr>
          <a:xfrm>
            <a:off x="838200" y="1825625"/>
            <a:ext cx="10515600" cy="4351338"/>
          </a:xfrm>
        </p:spPr>
        <p:txBody>
          <a:bodyPr>
            <a:normAutofit/>
          </a:bodyPr>
          <a:lstStyle/>
          <a:p>
            <a:pPr marL="458788" lvl="2" indent="0" algn="just">
              <a:buNone/>
            </a:pPr>
            <a:r>
              <a:rPr lang="en-GB" dirty="0" smtClean="0">
                <a:solidFill>
                  <a:srgbClr val="E0601A"/>
                </a:solidFill>
                <a:latin typeface="Calibri" panose="020F0502020204030204" pitchFamily="34" charset="0"/>
              </a:rPr>
              <a:t>Data Extraction and Scraping:</a:t>
            </a:r>
            <a:r>
              <a:rPr lang="en-US" dirty="0" smtClean="0">
                <a:latin typeface="Calibri" panose="020F0502020204030204" pitchFamily="34" charset="0"/>
              </a:rPr>
              <a:t> </a:t>
            </a:r>
            <a:r>
              <a:rPr lang="en-US" dirty="0" smtClean="0">
                <a:solidFill>
                  <a:schemeClr val="tx1">
                    <a:lumMod val="75000"/>
                    <a:lumOff val="25000"/>
                  </a:schemeClr>
                </a:solidFill>
                <a:latin typeface="Calibri" panose="020F0502020204030204" pitchFamily="34" charset="0"/>
              </a:rPr>
              <a:t>Raw data for the system was identified from selective websites and their DOM structure was sculpted to selectively extract data by automatic migration of the websites</a:t>
            </a:r>
            <a:endParaRPr lang="en-GB" dirty="0" smtClean="0">
              <a:solidFill>
                <a:schemeClr val="tx1">
                  <a:lumMod val="75000"/>
                  <a:lumOff val="25000"/>
                </a:schemeClr>
              </a:solidFill>
              <a:latin typeface="Calibri" panose="020F0502020204030204" pitchFamily="34" charset="0"/>
            </a:endParaRPr>
          </a:p>
          <a:p>
            <a:pPr marL="458788" lvl="2" indent="0" algn="just">
              <a:buNone/>
            </a:pPr>
            <a:endParaRPr lang="en-GB" dirty="0" smtClean="0">
              <a:latin typeface="Calibri" panose="020F0502020204030204" pitchFamily="34" charset="0"/>
            </a:endParaRPr>
          </a:p>
          <a:p>
            <a:pPr marL="458788" lvl="2" indent="0" algn="just">
              <a:buNone/>
            </a:pPr>
            <a:r>
              <a:rPr lang="en-GB" dirty="0" smtClean="0">
                <a:solidFill>
                  <a:srgbClr val="E0601A"/>
                </a:solidFill>
                <a:latin typeface="Calibri" panose="020F0502020204030204" pitchFamily="34" charset="0"/>
              </a:rPr>
              <a:t>Domain Identification: </a:t>
            </a:r>
            <a:r>
              <a:rPr lang="en-US" dirty="0" smtClean="0">
                <a:solidFill>
                  <a:schemeClr val="tx1">
                    <a:lumMod val="75000"/>
                    <a:lumOff val="25000"/>
                  </a:schemeClr>
                </a:solidFill>
                <a:latin typeface="Calibri" panose="020F0502020204030204" pitchFamily="34" charset="0"/>
              </a:rPr>
              <a:t>This employed reading and semi cleaning of the data to learn the features of the labeled domain by feature learning. Re-employing feature correction and enhancement techniques to improve accuracy scores.  </a:t>
            </a:r>
          </a:p>
          <a:p>
            <a:pPr marL="458788" lvl="2" indent="0" algn="just">
              <a:buNone/>
            </a:pPr>
            <a:endParaRPr lang="en-GB" dirty="0" smtClean="0">
              <a:latin typeface="Calibri" panose="020F0502020204030204" pitchFamily="34" charset="0"/>
            </a:endParaRPr>
          </a:p>
          <a:p>
            <a:pPr marL="458788" lvl="2" indent="0" algn="just">
              <a:buNone/>
            </a:pPr>
            <a:r>
              <a:rPr lang="en-GB" dirty="0" smtClean="0">
                <a:solidFill>
                  <a:srgbClr val="DE5916"/>
                </a:solidFill>
                <a:latin typeface="Calibri" panose="020F0502020204030204" pitchFamily="34" charset="0"/>
              </a:rPr>
              <a:t>Cache Correction: </a:t>
            </a:r>
            <a:r>
              <a:rPr lang="en-US" dirty="0" smtClean="0">
                <a:solidFill>
                  <a:schemeClr val="tx1">
                    <a:lumMod val="75000"/>
                    <a:lumOff val="25000"/>
                  </a:schemeClr>
                </a:solidFill>
                <a:latin typeface="Calibri" panose="020F0502020204030204" pitchFamily="34" charset="0"/>
              </a:rPr>
              <a:t>Generate analysis results for abbreviation, units used and striking objective features. The cache can improve NLP phase with better results and map production</a:t>
            </a:r>
            <a:endParaRPr lang="en-US" dirty="0">
              <a:solidFill>
                <a:schemeClr val="tx1">
                  <a:lumMod val="75000"/>
                  <a:lumOff val="25000"/>
                </a:schemeClr>
              </a:solidFill>
              <a:latin typeface="Calibri" panose="020F0502020204030204" pitchFamily="34" charset="0"/>
            </a:endParaRPr>
          </a:p>
          <a:p>
            <a:pPr marL="458788" lvl="2" indent="0" algn="just">
              <a:buNone/>
            </a:pPr>
            <a:endParaRPr lang="en-GB" dirty="0" smtClean="0">
              <a:solidFill>
                <a:srgbClr val="DE5916"/>
              </a:solidFill>
            </a:endParaRPr>
          </a:p>
          <a:p>
            <a:pPr marL="458788" lvl="2" indent="0" algn="just">
              <a:buNone/>
            </a:pPr>
            <a:endParaRPr lang="en-GB" dirty="0">
              <a:solidFill>
                <a:srgbClr val="E0601A"/>
              </a:solidFill>
            </a:endParaRPr>
          </a:p>
        </p:txBody>
      </p:sp>
    </p:spTree>
    <p:extLst>
      <p:ext uri="{BB962C8B-B14F-4D97-AF65-F5344CB8AC3E}">
        <p14:creationId xmlns:p14="http://schemas.microsoft.com/office/powerpoint/2010/main" val="1564726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7197"/>
          </a:xfrm>
        </p:spPr>
        <p:txBody>
          <a:bodyPr>
            <a:normAutofit/>
          </a:bodyPr>
          <a:lstStyle/>
          <a:p>
            <a:r>
              <a:rPr lang="en-US" sz="4000" dirty="0" smtClean="0">
                <a:latin typeface="Calibri" panose="020F0502020204030204" pitchFamily="34" charset="0"/>
              </a:rPr>
              <a:t>Modules</a:t>
            </a:r>
            <a:endParaRPr lang="en-US" sz="4000" dirty="0">
              <a:latin typeface="Calibri" panose="020F0502020204030204" pitchFamily="34" charset="0"/>
            </a:endParaRPr>
          </a:p>
        </p:txBody>
      </p:sp>
      <p:sp>
        <p:nvSpPr>
          <p:cNvPr id="3" name="Content Placeholder 2"/>
          <p:cNvSpPr>
            <a:spLocks noGrp="1"/>
          </p:cNvSpPr>
          <p:nvPr>
            <p:ph idx="1"/>
          </p:nvPr>
        </p:nvSpPr>
        <p:spPr>
          <a:xfrm>
            <a:off x="838200" y="1825625"/>
            <a:ext cx="10515600" cy="4351338"/>
          </a:xfrm>
        </p:spPr>
        <p:txBody>
          <a:bodyPr>
            <a:normAutofit/>
          </a:bodyPr>
          <a:lstStyle/>
          <a:p>
            <a:pPr marL="458788" lvl="2" indent="0" algn="just">
              <a:buNone/>
            </a:pPr>
            <a:r>
              <a:rPr lang="en-GB" dirty="0" smtClean="0">
                <a:solidFill>
                  <a:srgbClr val="E0601A"/>
                </a:solidFill>
                <a:latin typeface="Calibri" panose="020F0502020204030204" pitchFamily="34" charset="0"/>
              </a:rPr>
              <a:t>Natural Language Understanding and Processing:</a:t>
            </a:r>
            <a:r>
              <a:rPr lang="en-US" dirty="0" smtClean="0">
                <a:latin typeface="Calibri" panose="020F0502020204030204" pitchFamily="34" charset="0"/>
              </a:rPr>
              <a:t> </a:t>
            </a:r>
            <a:r>
              <a:rPr lang="en-US" dirty="0" smtClean="0">
                <a:solidFill>
                  <a:schemeClr val="tx1">
                    <a:lumMod val="75000"/>
                    <a:lumOff val="25000"/>
                  </a:schemeClr>
                </a:solidFill>
                <a:latin typeface="Calibri" panose="020F0502020204030204" pitchFamily="34" charset="0"/>
              </a:rPr>
              <a:t>Try to structure a tree for the given input, identify the attributes and their values. Get the objects in the sentence and objective of interrogative intension. </a:t>
            </a:r>
          </a:p>
          <a:p>
            <a:pPr marL="458788" lvl="2" indent="0" algn="just">
              <a:buNone/>
            </a:pPr>
            <a:endParaRPr lang="en-GB" dirty="0" smtClean="0">
              <a:latin typeface="Calibri" panose="020F0502020204030204" pitchFamily="34" charset="0"/>
            </a:endParaRPr>
          </a:p>
          <a:p>
            <a:pPr marL="458788" lvl="2" indent="0" algn="just">
              <a:buNone/>
            </a:pPr>
            <a:r>
              <a:rPr lang="en-GB" dirty="0" smtClean="0">
                <a:solidFill>
                  <a:srgbClr val="E0601A"/>
                </a:solidFill>
                <a:latin typeface="Calibri" panose="020F0502020204030204" pitchFamily="34" charset="0"/>
              </a:rPr>
              <a:t>Mathematical Solver: </a:t>
            </a:r>
            <a:r>
              <a:rPr lang="en-US" dirty="0" smtClean="0">
                <a:solidFill>
                  <a:schemeClr val="tx1">
                    <a:lumMod val="75000"/>
                    <a:lumOff val="25000"/>
                  </a:schemeClr>
                </a:solidFill>
                <a:latin typeface="Calibri" panose="020F0502020204030204" pitchFamily="34" charset="0"/>
              </a:rPr>
              <a:t>Solves most mathematical equation with data sufficiency, if a data sufficiency is not established, it will try to associate with one or more other mathematical models find the missing variable. The mathematical models to be associated should have predefined domain relationship with the original model.  </a:t>
            </a:r>
          </a:p>
          <a:p>
            <a:pPr marL="458788" lvl="2" indent="0" algn="just">
              <a:buNone/>
            </a:pPr>
            <a:endParaRPr lang="en-GB" dirty="0" smtClean="0">
              <a:solidFill>
                <a:srgbClr val="DE5916"/>
              </a:solidFill>
            </a:endParaRPr>
          </a:p>
          <a:p>
            <a:pPr marL="458788" lvl="2" indent="0" algn="just">
              <a:buNone/>
            </a:pPr>
            <a:endParaRPr lang="en-GB" dirty="0">
              <a:solidFill>
                <a:srgbClr val="E0601A"/>
              </a:solidFill>
            </a:endParaRPr>
          </a:p>
        </p:txBody>
      </p:sp>
    </p:spTree>
    <p:extLst>
      <p:ext uri="{BB962C8B-B14F-4D97-AF65-F5344CB8AC3E}">
        <p14:creationId xmlns:p14="http://schemas.microsoft.com/office/powerpoint/2010/main" val="153162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Implementation </a:t>
            </a:r>
            <a:endParaRPr lang="en-US" sz="4000"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000" b="0" dirty="0">
                <a:latin typeface="Calibri" panose="020F0502020204030204" pitchFamily="34" charset="0"/>
              </a:rPr>
              <a:t>Here the proposed system includes following parts</a:t>
            </a:r>
          </a:p>
          <a:p>
            <a:endParaRPr lang="en-US" sz="2000" b="0" dirty="0" smtClean="0">
              <a:latin typeface="Calibri" panose="020F0502020204030204" pitchFamily="34" charset="0"/>
            </a:endParaRPr>
          </a:p>
          <a:p>
            <a:r>
              <a:rPr lang="en-US" sz="2000" b="0" dirty="0" smtClean="0">
                <a:latin typeface="Calibri" panose="020F0502020204030204" pitchFamily="34" charset="0"/>
              </a:rPr>
              <a:t>1. Downloading the corpus</a:t>
            </a:r>
            <a:endParaRPr lang="en-US" sz="2000" b="0" dirty="0">
              <a:latin typeface="Calibri" panose="020F0502020204030204" pitchFamily="34" charset="0"/>
            </a:endParaRPr>
          </a:p>
          <a:p>
            <a:endParaRPr lang="en-US" sz="2000" b="0" dirty="0" smtClean="0">
              <a:latin typeface="Calibri" panose="020F0502020204030204" pitchFamily="34" charset="0"/>
            </a:endParaRPr>
          </a:p>
          <a:p>
            <a:r>
              <a:rPr lang="en-US" sz="2000" b="0" dirty="0" smtClean="0">
                <a:latin typeface="Calibri" panose="020F0502020204030204" pitchFamily="34" charset="0"/>
              </a:rPr>
              <a:t>2. Processing the corpus to obtain features and multi-classification</a:t>
            </a:r>
            <a:endParaRPr lang="en-US" sz="2000" b="0" dirty="0">
              <a:latin typeface="Calibri" panose="020F0502020204030204" pitchFamily="34" charset="0"/>
            </a:endParaRPr>
          </a:p>
          <a:p>
            <a:endParaRPr lang="en-US" sz="2000" b="0" dirty="0" smtClean="0">
              <a:latin typeface="Calibri" panose="020F0502020204030204" pitchFamily="34" charset="0"/>
            </a:endParaRPr>
          </a:p>
          <a:p>
            <a:r>
              <a:rPr lang="en-US" sz="2000" b="0" dirty="0" smtClean="0">
                <a:latin typeface="Calibri" panose="020F0502020204030204" pitchFamily="34" charset="0"/>
              </a:rPr>
              <a:t>3. Apply Natural Language Understanding</a:t>
            </a:r>
            <a:endParaRPr lang="en-US" sz="2000" b="0" dirty="0">
              <a:latin typeface="Calibri" panose="020F0502020204030204" pitchFamily="34" charset="0"/>
            </a:endParaRPr>
          </a:p>
          <a:p>
            <a:endParaRPr lang="en-US" sz="2000" dirty="0">
              <a:latin typeface="Calibri" panose="020F0502020204030204" pitchFamily="34" charset="0"/>
            </a:endParaRPr>
          </a:p>
        </p:txBody>
      </p:sp>
    </p:spTree>
    <p:extLst>
      <p:ext uri="{BB962C8B-B14F-4D97-AF65-F5344CB8AC3E}">
        <p14:creationId xmlns:p14="http://schemas.microsoft.com/office/powerpoint/2010/main" val="2154856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latin typeface="Calibri" panose="020F0502020204030204" pitchFamily="34" charset="0"/>
              </a:rPr>
              <a:t>Implementation</a:t>
            </a:r>
            <a:endParaRPr lang="en-GB" sz="4000" dirty="0">
              <a:latin typeface="Calibri" panose="020F0502020204030204" pitchFamily="34" charset="0"/>
            </a:endParaRPr>
          </a:p>
        </p:txBody>
      </p:sp>
      <p:sp>
        <p:nvSpPr>
          <p:cNvPr id="3" name="Content Placeholder 2"/>
          <p:cNvSpPr>
            <a:spLocks noGrp="1"/>
          </p:cNvSpPr>
          <p:nvPr>
            <p:ph idx="1"/>
          </p:nvPr>
        </p:nvSpPr>
        <p:spPr>
          <a:xfrm>
            <a:off x="545042" y="1690688"/>
            <a:ext cx="10950271" cy="4351338"/>
          </a:xfrm>
        </p:spPr>
        <p:txBody>
          <a:bodyPr/>
          <a:lstStyle/>
          <a:p>
            <a:endParaRPr lang="en-IN" sz="2000" dirty="0" smtClean="0"/>
          </a:p>
          <a:p>
            <a:endParaRPr lang="en-IN" sz="2000" dirty="0"/>
          </a:p>
          <a:p>
            <a:endParaRPr lang="en-GB" dirty="0"/>
          </a:p>
        </p:txBody>
      </p:sp>
      <p:sp>
        <p:nvSpPr>
          <p:cNvPr id="6" name="Content Placeholder 2"/>
          <p:cNvSpPr txBox="1">
            <a:spLocks/>
          </p:cNvSpPr>
          <p:nvPr/>
        </p:nvSpPr>
        <p:spPr>
          <a:xfrm>
            <a:off x="838200" y="1809297"/>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marL="458788" lvl="2" indent="0" algn="ctr">
              <a:buFont typeface="Arial" panose="020B0604020202020204" pitchFamily="34" charset="0"/>
              <a:buNone/>
            </a:pPr>
            <a:r>
              <a:rPr lang="en-US" dirty="0" smtClean="0">
                <a:solidFill>
                  <a:srgbClr val="E0601A"/>
                </a:solidFill>
                <a:latin typeface="Calibri" panose="020F0502020204030204" pitchFamily="34" charset="0"/>
              </a:rPr>
              <a:t>AUTO RECURIVE WEB SCRAPER</a:t>
            </a:r>
            <a:endParaRPr lang="en-US" dirty="0">
              <a:solidFill>
                <a:schemeClr val="tx1">
                  <a:lumMod val="75000"/>
                  <a:lumOff val="25000"/>
                </a:schemeClr>
              </a:solidFill>
              <a:latin typeface="Calibri" panose="020F0502020204030204" pitchFamily="34" charset="0"/>
            </a:endParaRPr>
          </a:p>
          <a:p>
            <a:pPr marL="458788" lvl="2" indent="0">
              <a:buFont typeface="Arial" panose="020B0604020202020204" pitchFamily="34" charset="0"/>
              <a:buNone/>
            </a:pPr>
            <a:endParaRPr lang="en-US" dirty="0" smtClean="0">
              <a:solidFill>
                <a:schemeClr val="tx1">
                  <a:lumMod val="75000"/>
                  <a:lumOff val="25000"/>
                </a:schemeClr>
              </a:solidFill>
              <a:latin typeface="Calibri" panose="020F0502020204030204" pitchFamily="34" charset="0"/>
            </a:endParaRPr>
          </a:p>
          <a:p>
            <a:pPr lvl="2" algn="just"/>
            <a:r>
              <a:rPr lang="en-US" dirty="0" smtClean="0">
                <a:solidFill>
                  <a:schemeClr val="tx1">
                    <a:lumMod val="75000"/>
                    <a:lumOff val="25000"/>
                  </a:schemeClr>
                </a:solidFill>
                <a:latin typeface="Calibri" panose="020F0502020204030204" pitchFamily="34" charset="0"/>
              </a:rPr>
              <a:t>Identify &lt;</a:t>
            </a:r>
            <a:r>
              <a:rPr lang="en-US" dirty="0" err="1" smtClean="0">
                <a:solidFill>
                  <a:schemeClr val="tx1">
                    <a:lumMod val="75000"/>
                    <a:lumOff val="25000"/>
                  </a:schemeClr>
                </a:solidFill>
                <a:latin typeface="Calibri" panose="020F0502020204030204" pitchFamily="34" charset="0"/>
              </a:rPr>
              <a:t>ul</a:t>
            </a:r>
            <a:r>
              <a:rPr lang="en-US" dirty="0" smtClean="0">
                <a:solidFill>
                  <a:schemeClr val="tx1">
                    <a:lumMod val="75000"/>
                    <a:lumOff val="25000"/>
                  </a:schemeClr>
                </a:solidFill>
                <a:latin typeface="Calibri" panose="020F0502020204030204" pitchFamily="34" charset="0"/>
              </a:rPr>
              <a:t>&gt;&lt;/</a:t>
            </a:r>
            <a:r>
              <a:rPr lang="en-US" dirty="0" err="1" smtClean="0">
                <a:solidFill>
                  <a:schemeClr val="tx1">
                    <a:lumMod val="75000"/>
                    <a:lumOff val="25000"/>
                  </a:schemeClr>
                </a:solidFill>
                <a:latin typeface="Calibri" panose="020F0502020204030204" pitchFamily="34" charset="0"/>
              </a:rPr>
              <a:t>ul</a:t>
            </a:r>
            <a:r>
              <a:rPr lang="en-US" dirty="0" smtClean="0">
                <a:solidFill>
                  <a:schemeClr val="tx1">
                    <a:lumMod val="75000"/>
                    <a:lumOff val="25000"/>
                  </a:schemeClr>
                </a:solidFill>
                <a:latin typeface="Calibri" panose="020F0502020204030204" pitchFamily="34" charset="0"/>
              </a:rPr>
              <a:t>&gt; tags with iterative cursor for domains iterator</a:t>
            </a:r>
          </a:p>
          <a:p>
            <a:pPr lvl="2" algn="just"/>
            <a:r>
              <a:rPr lang="en-US" dirty="0" smtClean="0">
                <a:solidFill>
                  <a:schemeClr val="tx1">
                    <a:lumMod val="75000"/>
                    <a:lumOff val="25000"/>
                  </a:schemeClr>
                </a:solidFill>
                <a:latin typeface="Calibri" panose="020F0502020204030204" pitchFamily="34" charset="0"/>
              </a:rPr>
              <a:t>Select a child of the &lt;</a:t>
            </a:r>
            <a:r>
              <a:rPr lang="en-US" dirty="0" err="1" smtClean="0">
                <a:solidFill>
                  <a:schemeClr val="tx1">
                    <a:lumMod val="75000"/>
                    <a:lumOff val="25000"/>
                  </a:schemeClr>
                </a:solidFill>
                <a:latin typeface="Calibri" panose="020F0502020204030204" pitchFamily="34" charset="0"/>
              </a:rPr>
              <a:t>ul</a:t>
            </a:r>
            <a:r>
              <a:rPr lang="en-US" dirty="0" smtClean="0">
                <a:solidFill>
                  <a:schemeClr val="tx1">
                    <a:lumMod val="75000"/>
                    <a:lumOff val="25000"/>
                  </a:schemeClr>
                </a:solidFill>
                <a:latin typeface="Calibri" panose="020F0502020204030204" pitchFamily="34" charset="0"/>
              </a:rPr>
              <a:t>&gt; tag with the first &lt;li&gt; element</a:t>
            </a:r>
          </a:p>
          <a:p>
            <a:pPr lvl="2" algn="just"/>
            <a:r>
              <a:rPr lang="en-US" dirty="0" smtClean="0">
                <a:solidFill>
                  <a:schemeClr val="tx1">
                    <a:lumMod val="75000"/>
                    <a:lumOff val="25000"/>
                  </a:schemeClr>
                </a:solidFill>
                <a:latin typeface="Calibri" panose="020F0502020204030204" pitchFamily="34" charset="0"/>
              </a:rPr>
              <a:t>Search for Hyperlinks (E.g. </a:t>
            </a:r>
            <a:r>
              <a:rPr lang="en-US" dirty="0" smtClean="0">
                <a:solidFill>
                  <a:schemeClr val="tx1">
                    <a:lumMod val="75000"/>
                    <a:lumOff val="25000"/>
                  </a:schemeClr>
                </a:solidFill>
                <a:latin typeface="Calibri" panose="020F0502020204030204" pitchFamily="34" charset="0"/>
                <a:hlinkClick r:id="rId2"/>
              </a:rPr>
              <a:t>www.indiabix.com/domain/permutations</a:t>
            </a:r>
            <a:r>
              <a:rPr lang="en-US" dirty="0" smtClean="0">
                <a:solidFill>
                  <a:schemeClr val="tx1">
                    <a:lumMod val="75000"/>
                    <a:lumOff val="25000"/>
                  </a:schemeClr>
                </a:solidFill>
                <a:latin typeface="Calibri" panose="020F0502020204030204" pitchFamily="34" charset="0"/>
              </a:rPr>
              <a:t> ) and NON HTML text to make a dictionary data structure</a:t>
            </a:r>
          </a:p>
          <a:p>
            <a:pPr lvl="2" algn="just"/>
            <a:r>
              <a:rPr lang="en-US" dirty="0" smtClean="0">
                <a:solidFill>
                  <a:schemeClr val="tx1">
                    <a:lumMod val="75000"/>
                    <a:lumOff val="25000"/>
                  </a:schemeClr>
                </a:solidFill>
                <a:latin typeface="Calibri" panose="020F0502020204030204" pitchFamily="34" charset="0"/>
              </a:rPr>
              <a:t>Load the Hyperlink as another variable and put the page on recursive mode with non initial setting of page iterator </a:t>
            </a:r>
          </a:p>
          <a:p>
            <a:pPr lvl="2" algn="just"/>
            <a:r>
              <a:rPr lang="en-US" dirty="0" smtClean="0">
                <a:solidFill>
                  <a:schemeClr val="tx1">
                    <a:lumMod val="75000"/>
                    <a:lumOff val="25000"/>
                  </a:schemeClr>
                </a:solidFill>
                <a:latin typeface="Calibri" panose="020F0502020204030204" pitchFamily="34" charset="0"/>
              </a:rPr>
              <a:t>&lt;</a:t>
            </a:r>
            <a:r>
              <a:rPr lang="en-US" dirty="0" err="1" smtClean="0">
                <a:solidFill>
                  <a:schemeClr val="tx1">
                    <a:lumMod val="75000"/>
                    <a:lumOff val="25000"/>
                  </a:schemeClr>
                </a:solidFill>
                <a:latin typeface="Calibri" panose="020F0502020204030204" pitchFamily="34" charset="0"/>
              </a:rPr>
              <a:t>html_element</a:t>
            </a:r>
            <a:r>
              <a:rPr lang="en-US" dirty="0" smtClean="0">
                <a:solidFill>
                  <a:schemeClr val="tx1">
                    <a:lumMod val="75000"/>
                    <a:lumOff val="25000"/>
                  </a:schemeClr>
                </a:solidFill>
                <a:latin typeface="Calibri" panose="020F0502020204030204" pitchFamily="34" charset="0"/>
              </a:rPr>
              <a:t> class=“XYZ”&gt;&lt;/</a:t>
            </a:r>
            <a:r>
              <a:rPr lang="en-US" dirty="0" err="1" smtClean="0">
                <a:solidFill>
                  <a:schemeClr val="tx1">
                    <a:lumMod val="75000"/>
                    <a:lumOff val="25000"/>
                  </a:schemeClr>
                </a:solidFill>
                <a:latin typeface="Calibri" panose="020F0502020204030204" pitchFamily="34" charset="0"/>
              </a:rPr>
              <a:t>html_element</a:t>
            </a:r>
            <a:r>
              <a:rPr lang="en-US" dirty="0" smtClean="0">
                <a:solidFill>
                  <a:schemeClr val="tx1">
                    <a:lumMod val="75000"/>
                    <a:lumOff val="25000"/>
                  </a:schemeClr>
                </a:solidFill>
                <a:latin typeface="Calibri" panose="020F0502020204030204" pitchFamily="34" charset="0"/>
              </a:rPr>
              <a:t>&gt; : We hooked all the DOMS with the class as XYZ to store in an array. Array was further processed to get the relevant contents out of it</a:t>
            </a:r>
            <a:endParaRPr lang="en-GB" dirty="0" smtClean="0">
              <a:solidFill>
                <a:srgbClr val="DE5916"/>
              </a:solidFill>
              <a:latin typeface="Calibri" panose="020F0502020204030204" pitchFamily="34" charset="0"/>
            </a:endParaRPr>
          </a:p>
          <a:p>
            <a:pPr marL="458788" lvl="2" indent="0" algn="just">
              <a:buFont typeface="Arial" panose="020B0604020202020204" pitchFamily="34" charset="0"/>
              <a:buNone/>
            </a:pPr>
            <a:endParaRPr lang="en-GB" dirty="0">
              <a:solidFill>
                <a:srgbClr val="E0601A"/>
              </a:solidFill>
              <a:latin typeface="Calibri" panose="020F0502020204030204" pitchFamily="34" charset="0"/>
            </a:endParaRPr>
          </a:p>
        </p:txBody>
      </p:sp>
    </p:spTree>
    <p:extLst>
      <p:ext uri="{BB962C8B-B14F-4D97-AF65-F5344CB8AC3E}">
        <p14:creationId xmlns:p14="http://schemas.microsoft.com/office/powerpoint/2010/main" val="4117335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latin typeface="Calibri" panose="020F0502020204030204" pitchFamily="34" charset="0"/>
              </a:rPr>
              <a:t>Implementation</a:t>
            </a:r>
            <a:endParaRPr lang="en-GB" sz="4000" dirty="0">
              <a:latin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35789170"/>
              </p:ext>
            </p:extLst>
          </p:nvPr>
        </p:nvGraphicFramePr>
        <p:xfrm>
          <a:off x="4321145" y="2521925"/>
          <a:ext cx="3663528" cy="2926080"/>
        </p:xfrm>
        <a:graphic>
          <a:graphicData uri="http://schemas.openxmlformats.org/drawingml/2006/table">
            <a:tbl>
              <a:tblPr firstRow="1" bandRow="1">
                <a:tableStyleId>{5940675A-B579-460E-94D1-54222C63F5DA}</a:tableStyleId>
              </a:tblPr>
              <a:tblGrid>
                <a:gridCol w="457941"/>
                <a:gridCol w="457941"/>
                <a:gridCol w="457941"/>
                <a:gridCol w="457941"/>
                <a:gridCol w="457941"/>
                <a:gridCol w="457941"/>
                <a:gridCol w="457941"/>
                <a:gridCol w="457941"/>
              </a:tblGrid>
              <a:tr h="259453">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solidFill>
                      <a:schemeClr val="tx1"/>
                    </a:solidFill>
                  </a:tcPr>
                </a:tc>
                <a:tc>
                  <a:txBody>
                    <a:bodyPr/>
                    <a:lstStyle/>
                    <a:p>
                      <a:endParaRPr lang="en-GB" dirty="0"/>
                    </a:p>
                  </a:txBody>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solidFill>
                      <a:schemeClr val="tx1"/>
                    </a:solidFill>
                  </a:tcPr>
                </a:tc>
                <a:tc>
                  <a:txBody>
                    <a:bodyPr/>
                    <a:lstStyle/>
                    <a:p>
                      <a:endParaRPr lang="en-GB" dirty="0"/>
                    </a:p>
                  </a:txBody>
                  <a:tcPr/>
                </a:tc>
                <a:tc>
                  <a:txBody>
                    <a:bodyPr/>
                    <a:lstStyle/>
                    <a:p>
                      <a:endParaRPr lang="en-GB" dirty="0"/>
                    </a:p>
                  </a:txBody>
                  <a:tcPr>
                    <a:solidFill>
                      <a:schemeClr val="tx1"/>
                    </a:solidFill>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solidFill>
                      <a:schemeClr val="tx1"/>
                    </a:solidFill>
                  </a:tcPr>
                </a:tc>
                <a:tc>
                  <a:txBody>
                    <a:bodyPr/>
                    <a:lstStyle/>
                    <a:p>
                      <a:endParaRPr lang="en-GB" dirty="0"/>
                    </a:p>
                  </a:txBody>
                  <a:tcPr>
                    <a:solidFill>
                      <a:schemeClr val="tx1"/>
                    </a:solidFill>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solidFill>
                      <a:schemeClr val="tx1"/>
                    </a:solidFill>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solidFill>
                      <a:schemeClr val="tx1"/>
                    </a:solidFill>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solidFill>
                      <a:schemeClr val="tx1"/>
                    </a:solidFill>
                  </a:tcPr>
                </a:tc>
                <a:tc>
                  <a:txBody>
                    <a:bodyPr/>
                    <a:lstStyle/>
                    <a:p>
                      <a:endParaRPr lang="en-GB" dirty="0"/>
                    </a:p>
                  </a:txBody>
                  <a:tcPr/>
                </a:tc>
                <a:tc>
                  <a:txBody>
                    <a:bodyPr/>
                    <a:lstStyle/>
                    <a:p>
                      <a:endParaRPr lang="en-GB" dirty="0"/>
                    </a:p>
                  </a:txBody>
                  <a:tcPr/>
                </a:tc>
              </a:tr>
              <a:tr h="259453">
                <a:tc>
                  <a:txBody>
                    <a:bodyPr/>
                    <a:lstStyle/>
                    <a:p>
                      <a:endParaRPr lang="en-GB" dirty="0"/>
                    </a:p>
                  </a:txBody>
                  <a:tcPr>
                    <a:solidFill>
                      <a:schemeClr val="tx1"/>
                    </a:solidFill>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cxnSp>
        <p:nvCxnSpPr>
          <p:cNvPr id="6" name="Straight Arrow Connector 5"/>
          <p:cNvCxnSpPr/>
          <p:nvPr/>
        </p:nvCxnSpPr>
        <p:spPr>
          <a:xfrm>
            <a:off x="4637314" y="5306785"/>
            <a:ext cx="1534886" cy="6694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488369" y="5074015"/>
            <a:ext cx="438391" cy="8697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04757" y="6065045"/>
            <a:ext cx="1714500"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Bad Vectors</a:t>
            </a:r>
            <a:endParaRPr lang="en-US" b="1" dirty="0"/>
          </a:p>
        </p:txBody>
      </p:sp>
      <p:cxnSp>
        <p:nvCxnSpPr>
          <p:cNvPr id="11" name="Straight Arrow Connector 10"/>
          <p:cNvCxnSpPr/>
          <p:nvPr/>
        </p:nvCxnSpPr>
        <p:spPr>
          <a:xfrm>
            <a:off x="7984673" y="3984965"/>
            <a:ext cx="1179738" cy="4074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s://www.motiongraphicstock.com/assets/images/png/559decf28f63b.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792" y="2124254"/>
            <a:ext cx="3323751" cy="332375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endCxn id="4" idx="1"/>
          </p:cNvCxnSpPr>
          <p:nvPr/>
        </p:nvCxnSpPr>
        <p:spPr>
          <a:xfrm>
            <a:off x="2873829" y="3984965"/>
            <a:ext cx="14473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36814" y="5074015"/>
            <a:ext cx="2237015" cy="902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Frequency Distribution</a:t>
            </a:r>
          </a:p>
          <a:p>
            <a:pPr algn="ctr"/>
            <a:r>
              <a:rPr lang="en-US" b="1" dirty="0" smtClean="0"/>
              <a:t>Corpus</a:t>
            </a:r>
            <a:endParaRPr lang="en-US" b="1" dirty="0"/>
          </a:p>
        </p:txBody>
      </p:sp>
      <p:sp>
        <p:nvSpPr>
          <p:cNvPr id="21" name="Double Bracket 20"/>
          <p:cNvSpPr/>
          <p:nvPr/>
        </p:nvSpPr>
        <p:spPr>
          <a:xfrm>
            <a:off x="8682275" y="4637314"/>
            <a:ext cx="3139611" cy="43670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t>01010001000011110000</a:t>
            </a:r>
            <a:endParaRPr lang="en-US" b="1" dirty="0"/>
          </a:p>
        </p:txBody>
      </p:sp>
      <p:sp>
        <p:nvSpPr>
          <p:cNvPr id="23" name="Double Bracket 22"/>
          <p:cNvSpPr/>
          <p:nvPr/>
        </p:nvSpPr>
        <p:spPr>
          <a:xfrm>
            <a:off x="8682275" y="5229654"/>
            <a:ext cx="3139611" cy="43670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t>0101000100010010000</a:t>
            </a:r>
            <a:endParaRPr lang="en-US" b="1" dirty="0"/>
          </a:p>
        </p:txBody>
      </p:sp>
      <p:sp>
        <p:nvSpPr>
          <p:cNvPr id="24" name="Double Bracket 23"/>
          <p:cNvSpPr/>
          <p:nvPr/>
        </p:nvSpPr>
        <p:spPr>
          <a:xfrm>
            <a:off x="8682275" y="5826201"/>
            <a:ext cx="3139611" cy="43670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t>0101000000011110000</a:t>
            </a:r>
            <a:endParaRPr lang="en-US" b="1" dirty="0"/>
          </a:p>
        </p:txBody>
      </p:sp>
      <p:cxnSp>
        <p:nvCxnSpPr>
          <p:cNvPr id="25" name="Straight Connector 24"/>
          <p:cNvCxnSpPr/>
          <p:nvPr/>
        </p:nvCxnSpPr>
        <p:spPr>
          <a:xfrm>
            <a:off x="9918476" y="2376222"/>
            <a:ext cx="0" cy="358532"/>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9918476" y="2376222"/>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9918476" y="2734754"/>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0294265" y="2362771"/>
            <a:ext cx="0" cy="358532"/>
          </a:xfrm>
          <a:prstGeom prst="line">
            <a:avLst/>
          </a:prstGeom>
          <a:ln w="28575"/>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9918476" y="2399885"/>
            <a:ext cx="555585" cy="307777"/>
          </a:xfrm>
          <a:prstGeom prst="rect">
            <a:avLst/>
          </a:prstGeom>
          <a:noFill/>
        </p:spPr>
        <p:txBody>
          <a:bodyPr wrap="square" rtlCol="0">
            <a:spAutoFit/>
          </a:bodyPr>
          <a:lstStyle/>
          <a:p>
            <a:r>
              <a:rPr lang="en-US" sz="1400" b="1" dirty="0" smtClean="0">
                <a:latin typeface="Arial" pitchFamily="34" charset="0"/>
                <a:cs typeface="Arial" pitchFamily="34" charset="0"/>
              </a:rPr>
              <a:t>Q</a:t>
            </a:r>
            <a:endParaRPr lang="en-US" sz="1400" b="1" dirty="0">
              <a:latin typeface="Arial" pitchFamily="34" charset="0"/>
              <a:cs typeface="Arial" pitchFamily="34" charset="0"/>
            </a:endParaRPr>
          </a:p>
        </p:txBody>
      </p:sp>
      <p:sp>
        <p:nvSpPr>
          <p:cNvPr id="30" name="TextBox 29"/>
          <p:cNvSpPr txBox="1"/>
          <p:nvPr/>
        </p:nvSpPr>
        <p:spPr>
          <a:xfrm>
            <a:off x="9869598" y="2818139"/>
            <a:ext cx="1145497" cy="323165"/>
          </a:xfrm>
          <a:prstGeom prst="rect">
            <a:avLst/>
          </a:prstGeom>
          <a:noFill/>
        </p:spPr>
        <p:txBody>
          <a:bodyPr wrap="square" rtlCol="0">
            <a:spAutoFit/>
          </a:bodyPr>
          <a:lstStyle/>
          <a:p>
            <a:pPr algn="ctr"/>
            <a:r>
              <a:rPr lang="en-US" sz="1500" b="1" dirty="0" smtClean="0">
                <a:solidFill>
                  <a:srgbClr val="0070C0"/>
                </a:solidFill>
                <a:cs typeface="Arial" pitchFamily="34" charset="0"/>
              </a:rPr>
              <a:t>Question</a:t>
            </a:r>
            <a:endParaRPr lang="en-US" sz="1500" b="1" dirty="0">
              <a:solidFill>
                <a:srgbClr val="0070C0"/>
              </a:solidFill>
              <a:cs typeface="Arial" pitchFamily="34" charset="0"/>
            </a:endParaRPr>
          </a:p>
        </p:txBody>
      </p:sp>
      <p:cxnSp>
        <p:nvCxnSpPr>
          <p:cNvPr id="31" name="Straight Arrow Connector 30"/>
          <p:cNvCxnSpPr/>
          <p:nvPr/>
        </p:nvCxnSpPr>
        <p:spPr>
          <a:xfrm flipH="1">
            <a:off x="10466785" y="3234869"/>
            <a:ext cx="14364" cy="12546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470571" y="3534292"/>
            <a:ext cx="2177629"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Weight Analysis</a:t>
            </a:r>
            <a:endParaRPr lang="en-US" b="1" dirty="0"/>
          </a:p>
        </p:txBody>
      </p:sp>
      <p:sp>
        <p:nvSpPr>
          <p:cNvPr id="36" name="Content Placeholder 2"/>
          <p:cNvSpPr txBox="1">
            <a:spLocks/>
          </p:cNvSpPr>
          <p:nvPr/>
        </p:nvSpPr>
        <p:spPr>
          <a:xfrm>
            <a:off x="838200" y="1858282"/>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marL="458788" lvl="2" indent="0" algn="ctr">
              <a:buFont typeface="Arial" panose="020B0604020202020204" pitchFamily="34" charset="0"/>
              <a:buNone/>
            </a:pPr>
            <a:r>
              <a:rPr lang="en-US" b="1" dirty="0" smtClean="0">
                <a:solidFill>
                  <a:srgbClr val="E0601A"/>
                </a:solidFill>
                <a:latin typeface="Calibri" panose="020F0502020204030204" pitchFamily="34" charset="0"/>
              </a:rPr>
              <a:t>LOGISTICS REGRESSION AND MULTICLASSIFICATION</a:t>
            </a:r>
            <a:endParaRPr lang="en-US" b="1" dirty="0">
              <a:solidFill>
                <a:schemeClr val="tx1">
                  <a:lumMod val="75000"/>
                  <a:lumOff val="25000"/>
                </a:schemeClr>
              </a:solidFill>
              <a:latin typeface="Calibri" panose="020F0502020204030204" pitchFamily="34" charset="0"/>
            </a:endParaRPr>
          </a:p>
        </p:txBody>
      </p:sp>
    </p:spTree>
    <p:extLst>
      <p:ext uri="{BB962C8B-B14F-4D97-AF65-F5344CB8AC3E}">
        <p14:creationId xmlns:p14="http://schemas.microsoft.com/office/powerpoint/2010/main" val="604792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4000" dirty="0" smtClean="0">
                <a:latin typeface="Calibri" panose="020F0502020204030204" pitchFamily="34" charset="0"/>
              </a:rPr>
              <a:t>Implementation</a:t>
            </a:r>
            <a:endParaRPr lang="en-IN" sz="4000" dirty="0">
              <a:latin typeface="Calibri" panose="020F0502020204030204" pitchFamily="34" charset="0"/>
            </a:endParaRPr>
          </a:p>
        </p:txBody>
      </p:sp>
      <p:sp>
        <p:nvSpPr>
          <p:cNvPr id="3" name="Content Placeholder 2"/>
          <p:cNvSpPr txBox="1">
            <a:spLocks/>
          </p:cNvSpPr>
          <p:nvPr/>
        </p:nvSpPr>
        <p:spPr>
          <a:xfrm>
            <a:off x="7033380" y="1858282"/>
            <a:ext cx="4320419" cy="43513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lvl="2" algn="just"/>
            <a:r>
              <a:rPr lang="en-GB" dirty="0" smtClean="0">
                <a:solidFill>
                  <a:schemeClr val="tx1"/>
                </a:solidFill>
                <a:latin typeface="Calibri" panose="020F0502020204030204" pitchFamily="34" charset="0"/>
              </a:rPr>
              <a:t>t is a linear function</a:t>
            </a:r>
          </a:p>
          <a:p>
            <a:pPr lvl="2" algn="just"/>
            <a:endParaRPr lang="en-GB" dirty="0" smtClean="0">
              <a:solidFill>
                <a:schemeClr val="tx1"/>
              </a:solidFill>
              <a:latin typeface="Calibri" panose="020F0502020204030204" pitchFamily="34" charset="0"/>
            </a:endParaRPr>
          </a:p>
          <a:p>
            <a:pPr lvl="2" algn="just"/>
            <a:r>
              <a:rPr lang="en-GB" dirty="0" smtClean="0">
                <a:solidFill>
                  <a:schemeClr val="tx1"/>
                </a:solidFill>
                <a:latin typeface="Calibri" panose="020F0502020204030204" pitchFamily="34" charset="0"/>
              </a:rPr>
              <a:t>F(x) is evaluated with the score of maximum likelihood</a:t>
            </a:r>
          </a:p>
          <a:p>
            <a:pPr lvl="2" algn="just"/>
            <a:endParaRPr lang="en-GB" dirty="0" smtClean="0">
              <a:solidFill>
                <a:schemeClr val="tx1"/>
              </a:solidFill>
              <a:latin typeface="Calibri" panose="020F0502020204030204" pitchFamily="34" charset="0"/>
            </a:endParaRPr>
          </a:p>
          <a:p>
            <a:pPr lvl="2" algn="just"/>
            <a:r>
              <a:rPr lang="en-GB" dirty="0" smtClean="0">
                <a:solidFill>
                  <a:schemeClr val="tx1"/>
                </a:solidFill>
                <a:latin typeface="Calibri" panose="020F0502020204030204" pitchFamily="34" charset="0"/>
              </a:rPr>
              <a:t>The maximum likelihood changes with the gradient descent</a:t>
            </a:r>
          </a:p>
          <a:p>
            <a:pPr lvl="2" algn="just"/>
            <a:endParaRPr lang="en-GB" dirty="0" smtClean="0">
              <a:solidFill>
                <a:schemeClr val="tx1"/>
              </a:solidFill>
              <a:latin typeface="Calibri" panose="020F0502020204030204" pitchFamily="34" charset="0"/>
            </a:endParaRPr>
          </a:p>
          <a:p>
            <a:pPr lvl="2" algn="just"/>
            <a:r>
              <a:rPr lang="en-GB" dirty="0" smtClean="0">
                <a:solidFill>
                  <a:schemeClr val="tx1"/>
                </a:solidFill>
                <a:latin typeface="Calibri" panose="020F0502020204030204" pitchFamily="34" charset="0"/>
              </a:rPr>
              <a:t>The gradient descent is done in a normal stepwise increase in the weights</a:t>
            </a:r>
          </a:p>
          <a:p>
            <a:pPr lvl="2"/>
            <a:endParaRPr lang="en-GB" dirty="0">
              <a:solidFill>
                <a:schemeClr val="tx1"/>
              </a:solidFill>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838200" y="1858282"/>
            <a:ext cx="6195180" cy="1608364"/>
          </a:xfrm>
          <a:prstGeom prst="rect">
            <a:avLst/>
          </a:prstGeom>
        </p:spPr>
      </p:pic>
      <p:pic>
        <p:nvPicPr>
          <p:cNvPr id="6" name="Picture 5"/>
          <p:cNvPicPr>
            <a:picLocks noChangeAspect="1"/>
          </p:cNvPicPr>
          <p:nvPr/>
        </p:nvPicPr>
        <p:blipFill>
          <a:blip r:embed="rId3"/>
          <a:stretch>
            <a:fillRect/>
          </a:stretch>
        </p:blipFill>
        <p:spPr>
          <a:xfrm>
            <a:off x="838200" y="4033951"/>
            <a:ext cx="5257168" cy="1868827"/>
          </a:xfrm>
          <a:prstGeom prst="rect">
            <a:avLst/>
          </a:prstGeom>
        </p:spPr>
      </p:pic>
    </p:spTree>
    <p:extLst>
      <p:ext uri="{BB962C8B-B14F-4D97-AF65-F5344CB8AC3E}">
        <p14:creationId xmlns:p14="http://schemas.microsoft.com/office/powerpoint/2010/main" val="4145884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081"/>
            <a:ext cx="10515600" cy="624840"/>
          </a:xfrm>
        </p:spPr>
        <p:txBody>
          <a:bodyPr>
            <a:noAutofit/>
          </a:bodyPr>
          <a:lstStyle/>
          <a:p>
            <a:r>
              <a:rPr lang="en-US" sz="4000" b="1" dirty="0" smtClean="0">
                <a:latin typeface="Calibri" panose="020F0502020204030204" pitchFamily="34" charset="0"/>
              </a:rPr>
              <a:t>Agenda</a:t>
            </a:r>
            <a:endParaRPr lang="en-US" sz="4000" b="1" dirty="0">
              <a:latin typeface="Calibri" panose="020F0502020204030204" pitchFamily="34" charset="0"/>
            </a:endParaRPr>
          </a:p>
        </p:txBody>
      </p:sp>
      <p:sp>
        <p:nvSpPr>
          <p:cNvPr id="4" name="Content Placeholder 3"/>
          <p:cNvSpPr>
            <a:spLocks noGrp="1"/>
          </p:cNvSpPr>
          <p:nvPr>
            <p:ph idx="1"/>
          </p:nvPr>
        </p:nvSpPr>
        <p:spPr>
          <a:xfrm>
            <a:off x="838200" y="1234441"/>
            <a:ext cx="10515600" cy="5440679"/>
          </a:xfrm>
        </p:spPr>
        <p:txBody>
          <a:bodyPr>
            <a:normAutofit fontScale="77500" lnSpcReduction="20000"/>
          </a:bodyPr>
          <a:lstStyle/>
          <a:p>
            <a:pPr marL="342900" indent="-342900">
              <a:buFont typeface="Arial" panose="020B0604020202020204" pitchFamily="34" charset="0"/>
              <a:buChar char="•"/>
            </a:pPr>
            <a:r>
              <a:rPr lang="en-US" sz="2600" dirty="0">
                <a:latin typeface="Calibri" panose="020F0502020204030204" pitchFamily="34" charset="0"/>
              </a:rPr>
              <a:t>Introduction </a:t>
            </a:r>
            <a:endParaRPr lang="en-US" sz="2600" dirty="0" smtClean="0">
              <a:latin typeface="Calibri" panose="020F0502020204030204" pitchFamily="34" charset="0"/>
            </a:endParaRPr>
          </a:p>
          <a:p>
            <a:pPr marL="342900" indent="-342900">
              <a:buFont typeface="Arial" panose="020B0604020202020204" pitchFamily="34" charset="0"/>
              <a:buChar char="•"/>
            </a:pPr>
            <a:r>
              <a:rPr lang="en-US" sz="2600" dirty="0">
                <a:latin typeface="Calibri" panose="020F0502020204030204" pitchFamily="34" charset="0"/>
              </a:rPr>
              <a:t>Literature Survey</a:t>
            </a:r>
          </a:p>
          <a:p>
            <a:pPr marL="342900" indent="-342900">
              <a:buFont typeface="Arial" panose="020B0604020202020204" pitchFamily="34" charset="0"/>
              <a:buChar char="•"/>
            </a:pPr>
            <a:r>
              <a:rPr lang="en-US" sz="2600" dirty="0">
                <a:latin typeface="Calibri" panose="020F0502020204030204" pitchFamily="34" charset="0"/>
              </a:rPr>
              <a:t>Existing </a:t>
            </a:r>
            <a:r>
              <a:rPr lang="en-US" sz="2600" dirty="0" smtClean="0">
                <a:latin typeface="Calibri" panose="020F0502020204030204" pitchFamily="34" charset="0"/>
              </a:rPr>
              <a:t>System</a:t>
            </a:r>
            <a:endParaRPr lang="en-US" sz="2600" dirty="0">
              <a:latin typeface="Calibri" panose="020F0502020204030204" pitchFamily="34" charset="0"/>
            </a:endParaRPr>
          </a:p>
          <a:p>
            <a:pPr marL="342900" indent="-342900">
              <a:buFont typeface="Arial" panose="020B0604020202020204" pitchFamily="34" charset="0"/>
              <a:buChar char="•"/>
            </a:pPr>
            <a:r>
              <a:rPr lang="en-US" sz="2600" dirty="0">
                <a:latin typeface="Calibri" panose="020F0502020204030204" pitchFamily="34" charset="0"/>
              </a:rPr>
              <a:t>Problem Statement</a:t>
            </a:r>
          </a:p>
          <a:p>
            <a:pPr marL="342900" indent="-342900">
              <a:buFont typeface="Arial" panose="020B0604020202020204" pitchFamily="34" charset="0"/>
              <a:buChar char="•"/>
            </a:pPr>
            <a:r>
              <a:rPr lang="en-US" sz="2600" dirty="0" smtClean="0">
                <a:latin typeface="Calibri" panose="020F0502020204030204" pitchFamily="34" charset="0"/>
              </a:rPr>
              <a:t>Proposed </a:t>
            </a:r>
            <a:r>
              <a:rPr lang="en-US" sz="2600" dirty="0">
                <a:latin typeface="Calibri" panose="020F0502020204030204" pitchFamily="34" charset="0"/>
              </a:rPr>
              <a:t>System </a:t>
            </a:r>
          </a:p>
          <a:p>
            <a:pPr marL="342900" indent="-342900">
              <a:buFont typeface="Arial" panose="020B0604020202020204" pitchFamily="34" charset="0"/>
              <a:buChar char="•"/>
            </a:pPr>
            <a:r>
              <a:rPr lang="en-US" sz="2600" dirty="0">
                <a:latin typeface="Calibri" panose="020F0502020204030204" pitchFamily="34" charset="0"/>
              </a:rPr>
              <a:t>Architecture </a:t>
            </a:r>
          </a:p>
          <a:p>
            <a:pPr marL="342900" indent="-342900">
              <a:buFont typeface="Arial" panose="020B0604020202020204" pitchFamily="34" charset="0"/>
              <a:buChar char="•"/>
            </a:pPr>
            <a:r>
              <a:rPr lang="en-US" sz="2600" dirty="0">
                <a:latin typeface="Calibri" panose="020F0502020204030204" pitchFamily="34" charset="0"/>
              </a:rPr>
              <a:t>Dataflow Diagram</a:t>
            </a:r>
          </a:p>
          <a:p>
            <a:pPr marL="342900" indent="-342900">
              <a:buFont typeface="Arial" panose="020B0604020202020204" pitchFamily="34" charset="0"/>
              <a:buChar char="•"/>
            </a:pPr>
            <a:r>
              <a:rPr lang="en-US" sz="2600" dirty="0">
                <a:latin typeface="Calibri" panose="020F0502020204030204" pitchFamily="34" charset="0"/>
              </a:rPr>
              <a:t>Module </a:t>
            </a:r>
            <a:r>
              <a:rPr lang="en-US" sz="2600" dirty="0" smtClean="0">
                <a:latin typeface="Calibri" panose="020F0502020204030204" pitchFamily="34" charset="0"/>
              </a:rPr>
              <a:t>Descriptions</a:t>
            </a:r>
          </a:p>
          <a:p>
            <a:pPr marL="342900" indent="-342900">
              <a:buFont typeface="Arial" panose="020B0604020202020204" pitchFamily="34" charset="0"/>
              <a:buChar char="•"/>
            </a:pPr>
            <a:r>
              <a:rPr lang="en-US" sz="2600" dirty="0" smtClean="0">
                <a:latin typeface="Calibri" panose="020F0502020204030204" pitchFamily="34" charset="0"/>
              </a:rPr>
              <a:t>Implementation </a:t>
            </a:r>
            <a:r>
              <a:rPr lang="en-US" sz="2600" dirty="0">
                <a:latin typeface="Calibri" panose="020F0502020204030204" pitchFamily="34" charset="0"/>
              </a:rPr>
              <a:t>Details</a:t>
            </a:r>
          </a:p>
          <a:p>
            <a:pPr marL="342900" indent="-342900">
              <a:buFont typeface="Arial" panose="020B0604020202020204" pitchFamily="34" charset="0"/>
              <a:buChar char="•"/>
            </a:pPr>
            <a:r>
              <a:rPr lang="en-US" sz="2600" dirty="0">
                <a:latin typeface="Calibri" panose="020F0502020204030204" pitchFamily="34" charset="0"/>
              </a:rPr>
              <a:t>Testing</a:t>
            </a:r>
          </a:p>
          <a:p>
            <a:pPr marL="342900" indent="-342900">
              <a:buFont typeface="Arial" panose="020B0604020202020204" pitchFamily="34" charset="0"/>
              <a:buChar char="•"/>
            </a:pPr>
            <a:r>
              <a:rPr lang="en-US" sz="2600" dirty="0">
                <a:latin typeface="Calibri" panose="020F0502020204030204" pitchFamily="34" charset="0"/>
              </a:rPr>
              <a:t>Snapshots</a:t>
            </a:r>
          </a:p>
          <a:p>
            <a:pPr marL="342900" indent="-342900">
              <a:buFont typeface="Arial" panose="020B0604020202020204" pitchFamily="34" charset="0"/>
              <a:buChar char="•"/>
            </a:pPr>
            <a:r>
              <a:rPr lang="en-US" sz="2600" dirty="0">
                <a:latin typeface="Calibri" panose="020F0502020204030204" pitchFamily="34" charset="0"/>
              </a:rPr>
              <a:t>Applications</a:t>
            </a:r>
          </a:p>
          <a:p>
            <a:pPr marL="342900" indent="-342900">
              <a:buFont typeface="Arial" panose="020B0604020202020204" pitchFamily="34" charset="0"/>
              <a:buChar char="•"/>
            </a:pPr>
            <a:r>
              <a:rPr lang="en-US" sz="2600" dirty="0">
                <a:latin typeface="Calibri" panose="020F0502020204030204" pitchFamily="34" charset="0"/>
              </a:rPr>
              <a:t>Conclusion </a:t>
            </a:r>
            <a:endParaRPr lang="en-US" sz="2600" dirty="0" smtClean="0">
              <a:latin typeface="Calibri" panose="020F0502020204030204" pitchFamily="34" charset="0"/>
            </a:endParaRPr>
          </a:p>
          <a:p>
            <a:pPr marL="342900" indent="-342900">
              <a:buFont typeface="Arial" panose="020B0604020202020204" pitchFamily="34" charset="0"/>
              <a:buChar char="•"/>
            </a:pPr>
            <a:r>
              <a:rPr lang="en-US" sz="2600" dirty="0" smtClean="0">
                <a:latin typeface="Calibri" panose="020F0502020204030204" pitchFamily="34" charset="0"/>
              </a:rPr>
              <a:t>Limitations</a:t>
            </a:r>
            <a:endParaRPr lang="en-US" sz="2600" dirty="0">
              <a:latin typeface="Calibri" panose="020F0502020204030204" pitchFamily="34" charset="0"/>
            </a:endParaRPr>
          </a:p>
          <a:p>
            <a:pPr marL="342900" indent="-342900">
              <a:buFont typeface="Arial" panose="020B0604020202020204" pitchFamily="34" charset="0"/>
              <a:buChar char="•"/>
            </a:pPr>
            <a:r>
              <a:rPr lang="en-US" sz="2600" dirty="0">
                <a:latin typeface="Calibri" panose="020F0502020204030204" pitchFamily="34" charset="0"/>
              </a:rPr>
              <a:t>Future enhancement</a:t>
            </a:r>
          </a:p>
          <a:p>
            <a:pPr marL="342900" indent="-342900">
              <a:buFont typeface="Arial" panose="020B0604020202020204" pitchFamily="34" charset="0"/>
              <a:buChar char="•"/>
            </a:pPr>
            <a:r>
              <a:rPr lang="en-US" sz="2600" dirty="0">
                <a:latin typeface="Calibri" panose="020F0502020204030204" pitchFamily="34" charset="0"/>
              </a:rPr>
              <a:t>References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1836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Calibri" panose="020F0502020204030204" pitchFamily="34" charset="0"/>
              </a:rPr>
              <a:t>Implementation</a:t>
            </a:r>
            <a:endParaRPr lang="en-IN" sz="4000" dirty="0">
              <a:latin typeface="Calibri" panose="020F0502020204030204" pitchFamily="34" charset="0"/>
            </a:endParaRPr>
          </a:p>
        </p:txBody>
      </p:sp>
      <p:sp>
        <p:nvSpPr>
          <p:cNvPr id="3" name="Content Placeholder 2"/>
          <p:cNvSpPr txBox="1">
            <a:spLocks/>
          </p:cNvSpPr>
          <p:nvPr/>
        </p:nvSpPr>
        <p:spPr>
          <a:xfrm>
            <a:off x="838200" y="1858282"/>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marL="458788" lvl="2" indent="0" algn="just">
              <a:buFont typeface="Arial" panose="020B0604020202020204" pitchFamily="34" charset="0"/>
              <a:buNone/>
            </a:pPr>
            <a:endParaRPr lang="en-GB" dirty="0" smtClean="0">
              <a:solidFill>
                <a:srgbClr val="DE5916"/>
              </a:solidFill>
            </a:endParaRPr>
          </a:p>
        </p:txBody>
      </p:sp>
      <p:pic>
        <p:nvPicPr>
          <p:cNvPr id="5" name="Picture 4"/>
          <p:cNvPicPr>
            <a:picLocks noChangeAspect="1"/>
          </p:cNvPicPr>
          <p:nvPr/>
        </p:nvPicPr>
        <p:blipFill>
          <a:blip r:embed="rId2"/>
          <a:stretch>
            <a:fillRect/>
          </a:stretch>
        </p:blipFill>
        <p:spPr>
          <a:xfrm>
            <a:off x="404590" y="1890940"/>
            <a:ext cx="11401372" cy="2212409"/>
          </a:xfrm>
          <a:prstGeom prst="rect">
            <a:avLst/>
          </a:prstGeom>
        </p:spPr>
      </p:pic>
      <p:pic>
        <p:nvPicPr>
          <p:cNvPr id="6" name="Picture 5"/>
          <p:cNvPicPr>
            <a:picLocks noChangeAspect="1"/>
          </p:cNvPicPr>
          <p:nvPr/>
        </p:nvPicPr>
        <p:blipFill>
          <a:blip r:embed="rId3"/>
          <a:stretch>
            <a:fillRect/>
          </a:stretch>
        </p:blipFill>
        <p:spPr>
          <a:xfrm>
            <a:off x="6453461" y="4270943"/>
            <a:ext cx="5352501" cy="1819614"/>
          </a:xfrm>
          <a:prstGeom prst="rect">
            <a:avLst/>
          </a:prstGeom>
        </p:spPr>
      </p:pic>
      <p:sp>
        <p:nvSpPr>
          <p:cNvPr id="7" name="Content Placeholder 2"/>
          <p:cNvSpPr txBox="1">
            <a:spLocks/>
          </p:cNvSpPr>
          <p:nvPr/>
        </p:nvSpPr>
        <p:spPr>
          <a:xfrm>
            <a:off x="404590" y="4303600"/>
            <a:ext cx="5473696" cy="19386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lvl="2"/>
            <a:r>
              <a:rPr lang="en-GB" dirty="0" smtClean="0">
                <a:solidFill>
                  <a:schemeClr val="tx1"/>
                </a:solidFill>
                <a:latin typeface="Calibri" panose="020F0502020204030204" pitchFamily="34" charset="0"/>
              </a:rPr>
              <a:t>Softmax Function takes into account the matrices obtained during learning to obtain a value for each label</a:t>
            </a:r>
          </a:p>
          <a:p>
            <a:pPr lvl="2"/>
            <a:r>
              <a:rPr lang="en-GB" dirty="0" smtClean="0">
                <a:solidFill>
                  <a:schemeClr val="tx1"/>
                </a:solidFill>
                <a:latin typeface="Calibri" panose="020F0502020204030204" pitchFamily="34" charset="0"/>
              </a:rPr>
              <a:t>These values are normalised to the scale of (0 , 1) to come up with most significant label</a:t>
            </a:r>
            <a:endParaRPr lang="en-GB" dirty="0">
              <a:solidFill>
                <a:schemeClr val="tx1"/>
              </a:solidFill>
              <a:latin typeface="Calibri" panose="020F0502020204030204" pitchFamily="34" charset="0"/>
            </a:endParaRPr>
          </a:p>
        </p:txBody>
      </p:sp>
    </p:spTree>
    <p:extLst>
      <p:ext uri="{BB962C8B-B14F-4D97-AF65-F5344CB8AC3E}">
        <p14:creationId xmlns:p14="http://schemas.microsoft.com/office/powerpoint/2010/main" val="291600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Implementation</a:t>
            </a:r>
            <a:endParaRPr lang="en-US" sz="4000" dirty="0">
              <a:latin typeface="Calibri" panose="020F0502020204030204" pitchFamily="34" charset="0"/>
            </a:endParaRPr>
          </a:p>
        </p:txBody>
      </p:sp>
      <p:sp>
        <p:nvSpPr>
          <p:cNvPr id="6" name="Content Placeholder 2"/>
          <p:cNvSpPr txBox="1">
            <a:spLocks/>
          </p:cNvSpPr>
          <p:nvPr/>
        </p:nvSpPr>
        <p:spPr>
          <a:xfrm>
            <a:off x="838200" y="1809297"/>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marL="458788" lvl="2" indent="0" algn="ctr">
              <a:buFont typeface="Arial" panose="020B0604020202020204" pitchFamily="34" charset="0"/>
              <a:buNone/>
            </a:pPr>
            <a:r>
              <a:rPr lang="en-US" b="1" dirty="0" smtClean="0">
                <a:solidFill>
                  <a:srgbClr val="E0601A"/>
                </a:solidFill>
                <a:latin typeface="Calibri" panose="020F0502020204030204" pitchFamily="34" charset="0"/>
              </a:rPr>
              <a:t>ABBREVIATION AND UNIT ANALYSIS</a:t>
            </a:r>
            <a:endParaRPr lang="en-US" b="1" dirty="0">
              <a:solidFill>
                <a:schemeClr val="tx1">
                  <a:lumMod val="75000"/>
                  <a:lumOff val="25000"/>
                </a:schemeClr>
              </a:solidFill>
              <a:latin typeface="Calibri" panose="020F0502020204030204" pitchFamily="34" charset="0"/>
            </a:endParaRPr>
          </a:p>
          <a:p>
            <a:pPr marL="458788" lvl="2" indent="0">
              <a:buFont typeface="Arial" panose="020B0604020202020204" pitchFamily="34" charset="0"/>
              <a:buNone/>
            </a:pPr>
            <a:endParaRPr lang="en-US" b="1" dirty="0" smtClean="0">
              <a:solidFill>
                <a:schemeClr val="tx1">
                  <a:lumMod val="75000"/>
                  <a:lumOff val="25000"/>
                </a:schemeClr>
              </a:solidFill>
              <a:latin typeface="Calibri" panose="020F0502020204030204" pitchFamily="34" charset="0"/>
            </a:endParaRPr>
          </a:p>
          <a:p>
            <a:pPr lvl="2" algn="just"/>
            <a:r>
              <a:rPr lang="en-US" b="1" dirty="0" smtClean="0">
                <a:solidFill>
                  <a:schemeClr val="tx1">
                    <a:lumMod val="75000"/>
                    <a:lumOff val="25000"/>
                  </a:schemeClr>
                </a:solidFill>
                <a:latin typeface="Calibri" panose="020F0502020204030204" pitchFamily="34" charset="0"/>
              </a:rPr>
              <a:t>ABBREVIATION : </a:t>
            </a:r>
            <a:r>
              <a:rPr lang="en-US" dirty="0" smtClean="0">
                <a:solidFill>
                  <a:schemeClr val="tx1">
                    <a:lumMod val="75000"/>
                    <a:lumOff val="25000"/>
                  </a:schemeClr>
                </a:solidFill>
                <a:latin typeface="Calibri" panose="020F0502020204030204" pitchFamily="34" charset="0"/>
              </a:rPr>
              <a:t>A simple regular expression combination </a:t>
            </a:r>
            <a:r>
              <a:rPr lang="en-US" b="1" dirty="0" smtClean="0">
                <a:solidFill>
                  <a:srgbClr val="00B050"/>
                </a:solidFill>
                <a:latin typeface="Calibri" panose="020F0502020204030204" pitchFamily="34" charset="0"/>
              </a:rPr>
              <a:t>\s</a:t>
            </a:r>
            <a:r>
              <a:rPr lang="en-US" b="1" dirty="0">
                <a:solidFill>
                  <a:srgbClr val="00B050"/>
                </a:solidFill>
                <a:latin typeface="Calibri" panose="020F0502020204030204" pitchFamily="34" charset="0"/>
              </a:rPr>
              <a:t>(?:(?&lt;=\.|\s)[A-</a:t>
            </a:r>
            <a:r>
              <a:rPr lang="en-US" b="1" dirty="0" err="1">
                <a:solidFill>
                  <a:srgbClr val="00B050"/>
                </a:solidFill>
                <a:latin typeface="Calibri" panose="020F0502020204030204" pitchFamily="34" charset="0"/>
              </a:rPr>
              <a:t>Za</a:t>
            </a:r>
            <a:r>
              <a:rPr lang="en-US" b="1" dirty="0">
                <a:solidFill>
                  <a:srgbClr val="00B050"/>
                </a:solidFill>
                <a:latin typeface="Calibri" panose="020F0502020204030204" pitchFamily="34" charset="0"/>
              </a:rPr>
              <a:t>-z]\.)+\</a:t>
            </a:r>
            <a:r>
              <a:rPr lang="en-US" b="1" dirty="0" smtClean="0">
                <a:solidFill>
                  <a:srgbClr val="00B050"/>
                </a:solidFill>
                <a:latin typeface="Calibri" panose="020F0502020204030204" pitchFamily="34" charset="0"/>
              </a:rPr>
              <a:t>s </a:t>
            </a:r>
            <a:r>
              <a:rPr lang="en-US" dirty="0" smtClean="0">
                <a:solidFill>
                  <a:schemeClr val="tx1"/>
                </a:solidFill>
                <a:latin typeface="Calibri" panose="020F0502020204030204" pitchFamily="34" charset="0"/>
              </a:rPr>
              <a:t>(Just one shown here) identifies the abbreviation throughout the corpus.</a:t>
            </a:r>
          </a:p>
          <a:p>
            <a:pPr lvl="2" algn="just"/>
            <a:r>
              <a:rPr lang="en-US" dirty="0" smtClean="0">
                <a:solidFill>
                  <a:schemeClr val="tx1"/>
                </a:solidFill>
                <a:latin typeface="Calibri" panose="020F0502020204030204" pitchFamily="34" charset="0"/>
              </a:rPr>
              <a:t>These abbreviation are corrected in a manual mode. If the manual mode has already been applied. We cache the abbreviations as binary python files to do automatic correction for the next load cycle.</a:t>
            </a:r>
          </a:p>
          <a:p>
            <a:pPr lvl="2" algn="just"/>
            <a:endParaRPr lang="en-US" dirty="0" smtClean="0">
              <a:solidFill>
                <a:srgbClr val="00B050"/>
              </a:solidFill>
              <a:latin typeface="Calibri" panose="020F0502020204030204" pitchFamily="34" charset="0"/>
            </a:endParaRPr>
          </a:p>
          <a:p>
            <a:pPr lvl="2" algn="just"/>
            <a:r>
              <a:rPr lang="en-US" b="1" dirty="0" smtClean="0">
                <a:solidFill>
                  <a:schemeClr val="tx1">
                    <a:lumMod val="75000"/>
                    <a:lumOff val="25000"/>
                  </a:schemeClr>
                </a:solidFill>
                <a:latin typeface="Calibri" panose="020F0502020204030204" pitchFamily="34" charset="0"/>
              </a:rPr>
              <a:t>UNIT ANALYSIS : </a:t>
            </a:r>
          </a:p>
          <a:p>
            <a:pPr marL="458788" lvl="2" indent="0" algn="just">
              <a:buFont typeface="Arial" panose="020B0604020202020204" pitchFamily="34" charset="0"/>
              <a:buNone/>
            </a:pPr>
            <a:endParaRPr lang="en-GB" dirty="0">
              <a:solidFill>
                <a:srgbClr val="E0601A"/>
              </a:solidFill>
              <a:latin typeface="Calibri" panose="020F0502020204030204" pitchFamily="34" charset="0"/>
            </a:endParaRPr>
          </a:p>
        </p:txBody>
      </p:sp>
      <p:sp>
        <p:nvSpPr>
          <p:cNvPr id="7" name="16-Point Star 6"/>
          <p:cNvSpPr/>
          <p:nvPr/>
        </p:nvSpPr>
        <p:spPr>
          <a:xfrm>
            <a:off x="6096000" y="5421086"/>
            <a:ext cx="930729" cy="858158"/>
          </a:xfrm>
          <a:prstGeom prst="star16">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chemeClr val="tx1"/>
                </a:solidFill>
              </a:rPr>
              <a:t>10</a:t>
            </a:r>
            <a:endParaRPr lang="en-US" b="1" dirty="0">
              <a:solidFill>
                <a:schemeClr val="tx1"/>
              </a:solidFill>
            </a:endParaRPr>
          </a:p>
        </p:txBody>
      </p:sp>
      <p:sp>
        <p:nvSpPr>
          <p:cNvPr id="8" name="Flowchart: Connector 7"/>
          <p:cNvSpPr/>
          <p:nvPr/>
        </p:nvSpPr>
        <p:spPr>
          <a:xfrm>
            <a:off x="2163537" y="5654222"/>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2773137" y="5650707"/>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382737" y="5650706"/>
            <a:ext cx="408214" cy="424543"/>
          </a:xfrm>
          <a:prstGeom prst="flowChartConnec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rgbClr val="00B050"/>
              </a:solidFill>
            </a:endParaRPr>
          </a:p>
        </p:txBody>
      </p:sp>
      <p:sp>
        <p:nvSpPr>
          <p:cNvPr id="11" name="Flowchart: Connector 10"/>
          <p:cNvSpPr/>
          <p:nvPr/>
        </p:nvSpPr>
        <p:spPr>
          <a:xfrm>
            <a:off x="3992337" y="5650705"/>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4601937" y="5650704"/>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260523" y="5650703"/>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7449911" y="5650703"/>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8059511" y="5647188"/>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8669111" y="5647187"/>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9278711" y="5647186"/>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9888311" y="5647185"/>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10546897" y="5647184"/>
            <a:ext cx="408214" cy="424543"/>
          </a:xfrm>
          <a:prstGeom prst="flowChartConnec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21" name="Elbow Connector 20"/>
          <p:cNvCxnSpPr>
            <a:endCxn id="10" idx="4"/>
          </p:cNvCxnSpPr>
          <p:nvPr/>
        </p:nvCxnSpPr>
        <p:spPr>
          <a:xfrm rot="10800000">
            <a:off x="3586845" y="6075249"/>
            <a:ext cx="2948667" cy="258710"/>
          </a:xfrm>
          <a:prstGeom prst="bentConnector2">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3755573" y="6399379"/>
            <a:ext cx="2509156" cy="30440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Immediate Neighbor</a:t>
            </a:r>
            <a:endParaRPr lang="en-US" b="1" dirty="0"/>
          </a:p>
        </p:txBody>
      </p:sp>
      <p:sp>
        <p:nvSpPr>
          <p:cNvPr id="36" name="Rounded Rectangle 35"/>
          <p:cNvSpPr/>
          <p:nvPr/>
        </p:nvSpPr>
        <p:spPr>
          <a:xfrm>
            <a:off x="5840868" y="4985359"/>
            <a:ext cx="1389288" cy="37030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t>NUMERAL</a:t>
            </a:r>
            <a:endParaRPr lang="en-US" b="1" dirty="0"/>
          </a:p>
        </p:txBody>
      </p:sp>
      <p:sp>
        <p:nvSpPr>
          <p:cNvPr id="37" name="Rounded Rectangle 36"/>
          <p:cNvSpPr/>
          <p:nvPr/>
        </p:nvSpPr>
        <p:spPr>
          <a:xfrm>
            <a:off x="10221686" y="4996711"/>
            <a:ext cx="936170" cy="34760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t>NOUN</a:t>
            </a:r>
            <a:endParaRPr lang="en-US" b="1" dirty="0"/>
          </a:p>
        </p:txBody>
      </p:sp>
      <p:sp>
        <p:nvSpPr>
          <p:cNvPr id="38" name="Rounded Rectangle 37"/>
          <p:cNvSpPr/>
          <p:nvPr/>
        </p:nvSpPr>
        <p:spPr>
          <a:xfrm>
            <a:off x="3118759" y="5008063"/>
            <a:ext cx="936170" cy="34760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t>NOUN</a:t>
            </a:r>
            <a:endParaRPr lang="en-US" b="1" dirty="0"/>
          </a:p>
        </p:txBody>
      </p:sp>
    </p:spTree>
    <p:extLst>
      <p:ext uri="{BB962C8B-B14F-4D97-AF65-F5344CB8AC3E}">
        <p14:creationId xmlns:p14="http://schemas.microsoft.com/office/powerpoint/2010/main" val="4128051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Implementation</a:t>
            </a:r>
            <a:endParaRPr lang="en-US" sz="4000" dirty="0">
              <a:latin typeface="Calibri" panose="020F0502020204030204" pitchFamily="34" charset="0"/>
            </a:endParaRPr>
          </a:p>
        </p:txBody>
      </p:sp>
      <p:sp>
        <p:nvSpPr>
          <p:cNvPr id="3" name="Content Placeholder 2"/>
          <p:cNvSpPr>
            <a:spLocks noGrp="1"/>
          </p:cNvSpPr>
          <p:nvPr>
            <p:ph idx="1"/>
          </p:nvPr>
        </p:nvSpPr>
        <p:spPr>
          <a:xfrm>
            <a:off x="838200" y="2194560"/>
            <a:ext cx="10297438" cy="3962400"/>
          </a:xfrm>
        </p:spPr>
        <p:txBody>
          <a:bodyPr>
            <a:noAutofit/>
          </a:bodyPr>
          <a:lstStyle/>
          <a:p>
            <a:pPr>
              <a:lnSpc>
                <a:spcPct val="110000"/>
              </a:lnSpc>
            </a:pPr>
            <a:r>
              <a:rPr lang="en-US" sz="2000" b="0" dirty="0" smtClean="0">
                <a:latin typeface="Calibri" panose="020F0502020204030204" pitchFamily="34" charset="0"/>
              </a:rPr>
              <a:t>Objectification : The objective of the input question is extracted with help of already analyzed</a:t>
            </a:r>
          </a:p>
          <a:p>
            <a:pPr>
              <a:lnSpc>
                <a:spcPct val="110000"/>
              </a:lnSpc>
            </a:pPr>
            <a:r>
              <a:rPr lang="en-US" sz="2000" b="0" dirty="0" smtClean="0">
                <a:solidFill>
                  <a:schemeClr val="tx1">
                    <a:lumMod val="75000"/>
                    <a:lumOff val="25000"/>
                  </a:schemeClr>
                </a:solidFill>
                <a:latin typeface="Calibri" panose="020F0502020204030204" pitchFamily="34" charset="0"/>
              </a:rPr>
              <a:t>Patterns in similar questions. With the POS Tagging </a:t>
            </a:r>
            <a:r>
              <a:rPr lang="en-US" sz="2000" b="0" dirty="0">
                <a:latin typeface="Calibri" panose="020F0502020204030204" pitchFamily="34" charset="0"/>
              </a:rPr>
              <a:t>, </a:t>
            </a:r>
            <a:r>
              <a:rPr lang="en-US" sz="2000" b="0" dirty="0">
                <a:solidFill>
                  <a:srgbClr val="00B050"/>
                </a:solidFill>
                <a:latin typeface="Calibri" panose="020F0502020204030204" pitchFamily="34" charset="0"/>
              </a:rPr>
              <a:t>"NP: {&lt;DT&gt;?&lt;JJ&gt;*&lt;NN</a:t>
            </a:r>
            <a:r>
              <a:rPr lang="en-US" sz="2000" b="0" dirty="0" smtClean="0">
                <a:solidFill>
                  <a:srgbClr val="00B050"/>
                </a:solidFill>
                <a:latin typeface="Calibri" panose="020F0502020204030204" pitchFamily="34" charset="0"/>
              </a:rPr>
              <a:t>&gt;}“ </a:t>
            </a:r>
            <a:r>
              <a:rPr lang="en-US" sz="2000" b="0" dirty="0">
                <a:solidFill>
                  <a:schemeClr val="tx1">
                    <a:lumMod val="95000"/>
                    <a:lumOff val="5000"/>
                  </a:schemeClr>
                </a:solidFill>
                <a:latin typeface="Calibri" panose="020F0502020204030204" pitchFamily="34" charset="0"/>
              </a:rPr>
              <a:t> </a:t>
            </a:r>
            <a:r>
              <a:rPr lang="en-US" sz="2000" b="0" dirty="0" smtClean="0">
                <a:solidFill>
                  <a:schemeClr val="tx1">
                    <a:lumMod val="95000"/>
                    <a:lumOff val="5000"/>
                  </a:schemeClr>
                </a:solidFill>
                <a:latin typeface="Calibri" panose="020F0502020204030204" pitchFamily="34" charset="0"/>
              </a:rPr>
              <a:t>is the grammar </a:t>
            </a:r>
          </a:p>
          <a:p>
            <a:pPr>
              <a:lnSpc>
                <a:spcPct val="110000"/>
              </a:lnSpc>
            </a:pPr>
            <a:r>
              <a:rPr lang="en-US" sz="2000" b="0" dirty="0" smtClean="0">
                <a:solidFill>
                  <a:schemeClr val="tx1">
                    <a:lumMod val="95000"/>
                    <a:lumOff val="5000"/>
                  </a:schemeClr>
                </a:solidFill>
                <a:latin typeface="Calibri" panose="020F0502020204030204" pitchFamily="34" charset="0"/>
              </a:rPr>
              <a:t>Applied to the corpus in order to find the questions words.</a:t>
            </a:r>
            <a:endParaRPr lang="en-US" sz="2000" b="0" dirty="0">
              <a:solidFill>
                <a:schemeClr val="tx1">
                  <a:lumMod val="95000"/>
                  <a:lumOff val="5000"/>
                </a:schemeClr>
              </a:solidFill>
              <a:latin typeface="Calibri" panose="020F0502020204030204" pitchFamily="34" charset="0"/>
            </a:endParaRPr>
          </a:p>
          <a:p>
            <a:pPr>
              <a:lnSpc>
                <a:spcPct val="110000"/>
              </a:lnSpc>
            </a:pPr>
            <a:r>
              <a:rPr lang="en-US" sz="2000" b="0" dirty="0" smtClean="0">
                <a:solidFill>
                  <a:schemeClr val="tx1">
                    <a:lumMod val="95000"/>
                    <a:lumOff val="5000"/>
                  </a:schemeClr>
                </a:solidFill>
                <a:latin typeface="Calibri" panose="020F0502020204030204" pitchFamily="34" charset="0"/>
              </a:rPr>
              <a:t>The  above grammar is parsed using </a:t>
            </a:r>
            <a:r>
              <a:rPr lang="en-US" sz="2000" dirty="0" smtClean="0">
                <a:solidFill>
                  <a:schemeClr val="tx1">
                    <a:lumMod val="95000"/>
                    <a:lumOff val="5000"/>
                  </a:schemeClr>
                </a:solidFill>
                <a:latin typeface="Calibri" panose="020F0502020204030204" pitchFamily="34" charset="0"/>
              </a:rPr>
              <a:t>RegexpParser </a:t>
            </a:r>
            <a:r>
              <a:rPr lang="en-US" sz="2000" b="0" dirty="0" smtClean="0">
                <a:solidFill>
                  <a:schemeClr val="tx1">
                    <a:lumMod val="95000"/>
                    <a:lumOff val="5000"/>
                  </a:schemeClr>
                </a:solidFill>
                <a:latin typeface="Calibri" panose="020F0502020204030204" pitchFamily="34" charset="0"/>
              </a:rPr>
              <a:t>and applied over the corpus to find the</a:t>
            </a:r>
          </a:p>
          <a:p>
            <a:pPr>
              <a:lnSpc>
                <a:spcPct val="110000"/>
              </a:lnSpc>
            </a:pPr>
            <a:r>
              <a:rPr lang="en-US" sz="2000" b="0" dirty="0" smtClean="0">
                <a:solidFill>
                  <a:schemeClr val="tx1">
                    <a:lumMod val="95000"/>
                    <a:lumOff val="5000"/>
                  </a:schemeClr>
                </a:solidFill>
                <a:latin typeface="Calibri" panose="020F0502020204030204" pitchFamily="34" charset="0"/>
              </a:rPr>
              <a:t>Objective of the question.</a:t>
            </a:r>
          </a:p>
          <a:p>
            <a:pPr>
              <a:lnSpc>
                <a:spcPct val="110000"/>
              </a:lnSpc>
            </a:pPr>
            <a:r>
              <a:rPr lang="en-US" sz="2000" b="0" dirty="0" smtClean="0">
                <a:solidFill>
                  <a:schemeClr val="tx1">
                    <a:lumMod val="95000"/>
                    <a:lumOff val="5000"/>
                  </a:schemeClr>
                </a:solidFill>
                <a:latin typeface="Calibri" panose="020F0502020204030204" pitchFamily="34" charset="0"/>
              </a:rPr>
              <a:t>The observed pattern shows that the objective of the question starts with one of the following </a:t>
            </a:r>
          </a:p>
          <a:p>
            <a:pPr>
              <a:lnSpc>
                <a:spcPct val="110000"/>
              </a:lnSpc>
            </a:pPr>
            <a:r>
              <a:rPr lang="en-US" sz="2000" b="0" dirty="0" smtClean="0">
                <a:solidFill>
                  <a:schemeClr val="tx1">
                    <a:lumMod val="95000"/>
                    <a:lumOff val="5000"/>
                  </a:schemeClr>
                </a:solidFill>
                <a:latin typeface="Calibri" panose="020F0502020204030204" pitchFamily="34" charset="0"/>
              </a:rPr>
              <a:t>Patterns i.e</a:t>
            </a:r>
            <a:r>
              <a:rPr lang="en-US" sz="2000" b="0" dirty="0">
                <a:solidFill>
                  <a:schemeClr val="tx1">
                    <a:lumMod val="95000"/>
                    <a:lumOff val="5000"/>
                  </a:schemeClr>
                </a:solidFill>
                <a:latin typeface="Calibri" panose="020F0502020204030204" pitchFamily="34" charset="0"/>
              </a:rPr>
              <a:t> </a:t>
            </a:r>
            <a:r>
              <a:rPr lang="en-US" sz="2000" b="0" dirty="0" smtClean="0">
                <a:solidFill>
                  <a:schemeClr val="tx1">
                    <a:lumMod val="95000"/>
                    <a:lumOff val="5000"/>
                  </a:schemeClr>
                </a:solidFill>
                <a:latin typeface="Calibri" panose="020F0502020204030204" pitchFamily="34" charset="0"/>
              </a:rPr>
              <a:t> </a:t>
            </a:r>
            <a:r>
              <a:rPr lang="en-US" sz="2000" dirty="0" smtClean="0">
                <a:solidFill>
                  <a:schemeClr val="tx1">
                    <a:lumMod val="95000"/>
                    <a:lumOff val="5000"/>
                  </a:schemeClr>
                </a:solidFill>
                <a:latin typeface="Calibri" panose="020F0502020204030204" pitchFamily="34" charset="0"/>
              </a:rPr>
              <a:t>(&lt;WP&gt;,&lt;WRB&gt;,&lt;WDT&gt;,”,”  etc}</a:t>
            </a:r>
          </a:p>
          <a:p>
            <a:pPr>
              <a:lnSpc>
                <a:spcPct val="110000"/>
              </a:lnSpc>
            </a:pPr>
            <a:r>
              <a:rPr lang="en-US" sz="2000" b="0" dirty="0" smtClean="0">
                <a:solidFill>
                  <a:schemeClr val="tx1">
                    <a:lumMod val="95000"/>
                    <a:lumOff val="5000"/>
                  </a:schemeClr>
                </a:solidFill>
                <a:latin typeface="Calibri" panose="020F0502020204030204" pitchFamily="34" charset="0"/>
              </a:rPr>
              <a:t>Once the above patterns are found, the next nearest word which is supposed to be either a Noun,Verb,Adverb is the Objective of the question.</a:t>
            </a:r>
          </a:p>
          <a:p>
            <a:pPr>
              <a:lnSpc>
                <a:spcPct val="110000"/>
              </a:lnSpc>
            </a:pPr>
            <a:endParaRPr lang="en-US" sz="2000" dirty="0" smtClean="0">
              <a:solidFill>
                <a:schemeClr val="tx1">
                  <a:lumMod val="95000"/>
                  <a:lumOff val="5000"/>
                </a:schemeClr>
              </a:solidFill>
              <a:latin typeface="Calibri" panose="020F0502020204030204" pitchFamily="34" charset="0"/>
            </a:endParaRPr>
          </a:p>
          <a:p>
            <a:pPr>
              <a:lnSpc>
                <a:spcPct val="110000"/>
              </a:lnSpc>
            </a:pPr>
            <a:endParaRPr lang="en-US" sz="2000" b="0" dirty="0">
              <a:solidFill>
                <a:srgbClr val="00B050"/>
              </a:solidFill>
              <a:latin typeface="Calibri" panose="020F0502020204030204" pitchFamily="34" charset="0"/>
            </a:endParaRPr>
          </a:p>
          <a:p>
            <a:pPr lvl="1" algn="just">
              <a:lnSpc>
                <a:spcPct val="110000"/>
              </a:lnSpc>
            </a:pPr>
            <a:r>
              <a:rPr lang="en-US" sz="2000" dirty="0">
                <a:solidFill>
                  <a:schemeClr val="tx1">
                    <a:lumMod val="75000"/>
                    <a:lumOff val="25000"/>
                  </a:schemeClr>
                </a:solidFill>
                <a:latin typeface="Calibri" panose="020F0502020204030204" pitchFamily="34" charset="0"/>
              </a:rPr>
              <a:t/>
            </a:r>
            <a:br>
              <a:rPr lang="en-US" sz="2000" dirty="0">
                <a:solidFill>
                  <a:schemeClr val="tx1">
                    <a:lumMod val="75000"/>
                    <a:lumOff val="25000"/>
                  </a:schemeClr>
                </a:solidFill>
                <a:latin typeface="Calibri" panose="020F0502020204030204" pitchFamily="34" charset="0"/>
              </a:rPr>
            </a:br>
            <a:endParaRPr lang="en-US" sz="2000" dirty="0">
              <a:solidFill>
                <a:schemeClr val="tx1">
                  <a:lumMod val="75000"/>
                  <a:lumOff val="25000"/>
                </a:schemeClr>
              </a:solidFill>
              <a:latin typeface="Calibri" panose="020F0502020204030204" pitchFamily="34" charset="0"/>
            </a:endParaRPr>
          </a:p>
        </p:txBody>
      </p:sp>
      <p:sp>
        <p:nvSpPr>
          <p:cNvPr id="4" name="TextBox 3"/>
          <p:cNvSpPr txBox="1"/>
          <p:nvPr/>
        </p:nvSpPr>
        <p:spPr>
          <a:xfrm>
            <a:off x="2697480" y="1569720"/>
            <a:ext cx="6705600" cy="400110"/>
          </a:xfrm>
          <a:prstGeom prst="rect">
            <a:avLst/>
          </a:prstGeom>
          <a:noFill/>
        </p:spPr>
        <p:txBody>
          <a:bodyPr wrap="square" rtlCol="0">
            <a:spAutoFit/>
          </a:bodyPr>
          <a:lstStyle/>
          <a:p>
            <a:r>
              <a:rPr lang="en-US" sz="2000" b="1" dirty="0" smtClean="0">
                <a:solidFill>
                  <a:srgbClr val="FF0000"/>
                </a:solidFill>
                <a:latin typeface="Calibri" panose="020F0502020204030204" pitchFamily="34" charset="0"/>
              </a:rPr>
              <a:t>                      NATURAL LANGUAGE PROCESSING</a:t>
            </a:r>
            <a:endParaRPr lang="en-US" sz="2000" b="1"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298851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6280" y="1693338"/>
            <a:ext cx="10515600" cy="5663029"/>
          </a:xfrm>
        </p:spPr>
        <p:txBody>
          <a:bodyPr>
            <a:normAutofit/>
          </a:bodyPr>
          <a:lstStyle/>
          <a:p>
            <a:r>
              <a:rPr lang="en-US" sz="2000" b="0" dirty="0" smtClean="0">
                <a:latin typeface="Calibri" panose="020F0502020204030204" pitchFamily="34" charset="0"/>
              </a:rPr>
              <a:t>Once the objectification is done ,the objective part of the question </a:t>
            </a:r>
            <a:r>
              <a:rPr lang="en-US" sz="2000" b="0" dirty="0" err="1" smtClean="0">
                <a:latin typeface="Calibri" panose="020F0502020204030204" pitchFamily="34" charset="0"/>
              </a:rPr>
              <a:t>isremoved.The</a:t>
            </a:r>
            <a:r>
              <a:rPr lang="en-US" sz="2000" b="0" dirty="0" smtClean="0">
                <a:latin typeface="Calibri" panose="020F0502020204030204" pitchFamily="34" charset="0"/>
              </a:rPr>
              <a:t> rest of the question is preprocessed by removing the </a:t>
            </a:r>
            <a:r>
              <a:rPr lang="en-US" sz="2000" b="0" dirty="0" err="1" smtClean="0">
                <a:latin typeface="Calibri" panose="020F0502020204030204" pitchFamily="34" charset="0"/>
              </a:rPr>
              <a:t>stopwords</a:t>
            </a:r>
            <a:r>
              <a:rPr lang="en-US" sz="2000" b="0" dirty="0" smtClean="0">
                <a:latin typeface="Calibri" panose="020F0502020204030204" pitchFamily="34" charset="0"/>
              </a:rPr>
              <a:t> and Punctuations.</a:t>
            </a:r>
          </a:p>
          <a:p>
            <a:r>
              <a:rPr lang="en-US" sz="2000" b="0" dirty="0" smtClean="0">
                <a:latin typeface="Calibri" panose="020F0502020204030204" pitchFamily="34" charset="0"/>
              </a:rPr>
              <a:t>Then the units and various measures in the input question is replaced to standard format </a:t>
            </a:r>
          </a:p>
          <a:p>
            <a:r>
              <a:rPr lang="en-US" sz="2000" b="0" dirty="0">
                <a:latin typeface="Calibri" panose="020F0502020204030204" pitchFamily="34" charset="0"/>
              </a:rPr>
              <a:t>b</a:t>
            </a:r>
            <a:r>
              <a:rPr lang="en-US" sz="2000" b="0" dirty="0" smtClean="0">
                <a:latin typeface="Calibri" panose="020F0502020204030204" pitchFamily="34" charset="0"/>
              </a:rPr>
              <a:t>y using the dictionary generated in data cleaning module.</a:t>
            </a:r>
          </a:p>
          <a:p>
            <a:r>
              <a:rPr lang="en-US" sz="2000" b="0" dirty="0" smtClean="0">
                <a:latin typeface="Calibri" panose="020F0502020204030204" pitchFamily="34" charset="0"/>
              </a:rPr>
              <a:t>Once it is replaced, by observing the patterns of various questions  the following grammar</a:t>
            </a:r>
          </a:p>
          <a:p>
            <a:r>
              <a:rPr lang="en-US" sz="2000" b="0" dirty="0">
                <a:latin typeface="Calibri" panose="020F0502020204030204" pitchFamily="34" charset="0"/>
              </a:rPr>
              <a:t>i</a:t>
            </a:r>
            <a:r>
              <a:rPr lang="en-US" sz="2000" b="0" dirty="0" smtClean="0">
                <a:latin typeface="Calibri" panose="020F0502020204030204" pitchFamily="34" charset="0"/>
              </a:rPr>
              <a:t>s created.</a:t>
            </a:r>
          </a:p>
          <a:p>
            <a:r>
              <a:rPr lang="en-US" sz="2000" b="0" dirty="0">
                <a:latin typeface="Calibri" panose="020F0502020204030204" pitchFamily="34" charset="0"/>
              </a:rPr>
              <a:t>                     </a:t>
            </a:r>
            <a:r>
              <a:rPr lang="en-US" sz="2000" b="0" dirty="0" err="1">
                <a:solidFill>
                  <a:srgbClr val="00B050"/>
                </a:solidFill>
                <a:latin typeface="Calibri" panose="020F0502020204030204" pitchFamily="34" charset="0"/>
              </a:rPr>
              <a:t>chunkGrammar</a:t>
            </a:r>
            <a:r>
              <a:rPr lang="en-US" sz="2000" b="0" dirty="0">
                <a:solidFill>
                  <a:srgbClr val="00B050"/>
                </a:solidFill>
                <a:latin typeface="Calibri" panose="020F0502020204030204" pitchFamily="34" charset="0"/>
              </a:rPr>
              <a:t>=r</a:t>
            </a:r>
            <a:r>
              <a:rPr lang="en-US" sz="2000" b="0" dirty="0" smtClean="0">
                <a:solidFill>
                  <a:srgbClr val="00B050"/>
                </a:solidFill>
                <a:latin typeface="Calibri" panose="020F0502020204030204" pitchFamily="34" charset="0"/>
              </a:rPr>
              <a:t>""“ OBJ</a:t>
            </a:r>
            <a:r>
              <a:rPr lang="en-US" sz="2000" b="0" dirty="0">
                <a:solidFill>
                  <a:srgbClr val="00B050"/>
                </a:solidFill>
                <a:latin typeface="Calibri" panose="020F0502020204030204" pitchFamily="34" charset="0"/>
              </a:rPr>
              <a:t>:{&lt;JJ&gt;&lt;NN&gt;|&lt;NN&gt;&lt;NN&gt;}</a:t>
            </a:r>
          </a:p>
          <a:p>
            <a:r>
              <a:rPr lang="en-US" sz="2000" b="0" dirty="0">
                <a:solidFill>
                  <a:srgbClr val="00B050"/>
                </a:solidFill>
                <a:latin typeface="Calibri" panose="020F0502020204030204" pitchFamily="34" charset="0"/>
              </a:rPr>
              <a:t>       </a:t>
            </a:r>
            <a:r>
              <a:rPr lang="en-US" sz="2000" b="0" dirty="0" smtClean="0">
                <a:solidFill>
                  <a:srgbClr val="00B050"/>
                </a:solidFill>
                <a:latin typeface="Calibri" panose="020F0502020204030204" pitchFamily="34" charset="0"/>
              </a:rPr>
              <a:t>               ATT</a:t>
            </a:r>
            <a:r>
              <a:rPr lang="en-US" sz="2000" b="0" dirty="0">
                <a:solidFill>
                  <a:srgbClr val="00B050"/>
                </a:solidFill>
                <a:latin typeface="Calibri" panose="020F0502020204030204" pitchFamily="34" charset="0"/>
              </a:rPr>
              <a:t>:{&lt;NN&gt;&lt;IN&gt;|&lt;NN&gt;|&lt;NN&gt;&lt;IN&gt;&lt;DT&gt;&lt;NN&gt;}</a:t>
            </a:r>
          </a:p>
          <a:p>
            <a:r>
              <a:rPr lang="en-US" sz="2000" b="0" dirty="0">
                <a:solidFill>
                  <a:srgbClr val="00B050"/>
                </a:solidFill>
                <a:latin typeface="Calibri" panose="020F0502020204030204" pitchFamily="34" charset="0"/>
              </a:rPr>
              <a:t>       </a:t>
            </a:r>
            <a:r>
              <a:rPr lang="en-US" sz="2000" b="0" dirty="0" smtClean="0">
                <a:solidFill>
                  <a:srgbClr val="00B050"/>
                </a:solidFill>
                <a:latin typeface="Calibri" panose="020F0502020204030204" pitchFamily="34" charset="0"/>
              </a:rPr>
              <a:t>               VALUE</a:t>
            </a:r>
            <a:r>
              <a:rPr lang="en-US" sz="2000" b="0" dirty="0">
                <a:solidFill>
                  <a:srgbClr val="00B050"/>
                </a:solidFill>
                <a:latin typeface="Calibri" panose="020F0502020204030204" pitchFamily="34" charset="0"/>
              </a:rPr>
              <a:t>:{&lt;CD&gt;&lt;NNS&gt;|&lt;CD&gt;}</a:t>
            </a:r>
          </a:p>
          <a:p>
            <a:r>
              <a:rPr lang="en-US" sz="2000" b="0" dirty="0">
                <a:solidFill>
                  <a:srgbClr val="00B050"/>
                </a:solidFill>
                <a:latin typeface="Calibri" panose="020F0502020204030204" pitchFamily="34" charset="0"/>
              </a:rPr>
              <a:t>        </a:t>
            </a:r>
            <a:r>
              <a:rPr lang="en-US" sz="2000" b="0" dirty="0" smtClean="0">
                <a:solidFill>
                  <a:srgbClr val="00B050"/>
                </a:solidFill>
                <a:latin typeface="Calibri" panose="020F0502020204030204" pitchFamily="34" charset="0"/>
              </a:rPr>
              <a:t>              FIND</a:t>
            </a:r>
            <a:r>
              <a:rPr lang="en-US" sz="2000" b="0" dirty="0">
                <a:solidFill>
                  <a:srgbClr val="00B050"/>
                </a:solidFill>
                <a:latin typeface="Calibri" panose="020F0502020204030204" pitchFamily="34" charset="0"/>
              </a:rPr>
              <a:t>:{&lt;WP&gt;}</a:t>
            </a:r>
          </a:p>
          <a:p>
            <a:r>
              <a:rPr lang="en-US" sz="2000" b="0" dirty="0">
                <a:solidFill>
                  <a:srgbClr val="00B050"/>
                </a:solidFill>
                <a:latin typeface="Calibri" panose="020F0502020204030204" pitchFamily="34" charset="0"/>
              </a:rPr>
              <a:t>       </a:t>
            </a:r>
            <a:r>
              <a:rPr lang="en-US" sz="2000" b="0" dirty="0" smtClean="0">
                <a:solidFill>
                  <a:srgbClr val="00B050"/>
                </a:solidFill>
                <a:latin typeface="Calibri" panose="020F0502020204030204" pitchFamily="34" charset="0"/>
              </a:rPr>
              <a:t>                ""“</a:t>
            </a:r>
          </a:p>
          <a:p>
            <a:r>
              <a:rPr lang="en-US" sz="2000" b="0" dirty="0" smtClean="0">
                <a:solidFill>
                  <a:schemeClr val="tx1"/>
                </a:solidFill>
                <a:latin typeface="Calibri" panose="020F0502020204030204" pitchFamily="34" charset="0"/>
              </a:rPr>
              <a:t>The grammar is parsed using </a:t>
            </a:r>
            <a:r>
              <a:rPr lang="en-US" sz="2000" b="0" dirty="0" err="1" smtClean="0">
                <a:solidFill>
                  <a:schemeClr val="tx1"/>
                </a:solidFill>
                <a:latin typeface="Calibri" panose="020F0502020204030204" pitchFamily="34" charset="0"/>
              </a:rPr>
              <a:t>Regexp</a:t>
            </a:r>
            <a:r>
              <a:rPr lang="en-US" sz="2000" b="0" dirty="0" smtClean="0">
                <a:solidFill>
                  <a:schemeClr val="tx1"/>
                </a:solidFill>
                <a:latin typeface="Calibri" panose="020F0502020204030204" pitchFamily="34" charset="0"/>
              </a:rPr>
              <a:t> Parser and applied over the question to get labelled chunks as tree output </a:t>
            </a:r>
            <a:endParaRPr lang="en-US" sz="2000" b="0" dirty="0">
              <a:solidFill>
                <a:schemeClr val="tx1"/>
              </a:solidFill>
              <a:latin typeface="Calibri" panose="020F0502020204030204" pitchFamily="34" charset="0"/>
            </a:endParaRPr>
          </a:p>
          <a:p>
            <a:r>
              <a:rPr lang="en-US" sz="2000" b="0" dirty="0">
                <a:latin typeface="Calibri" panose="020F0502020204030204" pitchFamily="34" charset="0"/>
              </a:rPr>
              <a:t> </a:t>
            </a:r>
            <a:endParaRPr lang="en-US" sz="2000" b="0" dirty="0" smtClean="0">
              <a:latin typeface="Calibri" panose="020F0502020204030204" pitchFamily="34" charset="0"/>
            </a:endParaRPr>
          </a:p>
          <a:p>
            <a:endParaRPr lang="en-US" sz="2000" b="0" dirty="0">
              <a:latin typeface="Calibri" panose="020F0502020204030204" pitchFamily="34" charset="0"/>
            </a:endParaRPr>
          </a:p>
          <a:p>
            <a:endParaRPr lang="en-US" sz="2000" b="0" dirty="0" smtClean="0">
              <a:latin typeface="Calibri" panose="020F0502020204030204" pitchFamily="34" charset="0"/>
            </a:endParaRPr>
          </a:p>
          <a:p>
            <a:endParaRPr lang="en-US" sz="2000" b="0" dirty="0">
              <a:latin typeface="Calibri" panose="020F0502020204030204" pitchFamily="34" charset="0"/>
            </a:endParaRPr>
          </a:p>
        </p:txBody>
      </p:sp>
      <p:sp>
        <p:nvSpPr>
          <p:cNvPr id="4" name="TextBox 3"/>
          <p:cNvSpPr txBox="1"/>
          <p:nvPr/>
        </p:nvSpPr>
        <p:spPr>
          <a:xfrm>
            <a:off x="3870960" y="1245782"/>
            <a:ext cx="4450080" cy="677108"/>
          </a:xfrm>
          <a:prstGeom prst="rect">
            <a:avLst/>
          </a:prstGeom>
          <a:noFill/>
        </p:spPr>
        <p:txBody>
          <a:bodyPr wrap="square" rtlCol="0">
            <a:spAutoFit/>
          </a:bodyPr>
          <a:lstStyle/>
          <a:p>
            <a:r>
              <a:rPr lang="en-US" b="1" dirty="0" smtClean="0">
                <a:solidFill>
                  <a:srgbClr val="FF0000"/>
                </a:solidFill>
                <a:latin typeface="Calibri" panose="020F0502020204030204" pitchFamily="34" charset="0"/>
              </a:rPr>
              <a:t>   </a:t>
            </a:r>
            <a:r>
              <a:rPr lang="en-US" sz="2000" b="1" dirty="0" smtClean="0">
                <a:solidFill>
                  <a:srgbClr val="FF0000"/>
                </a:solidFill>
                <a:latin typeface="Calibri" panose="020F0502020204030204" pitchFamily="34" charset="0"/>
              </a:rPr>
              <a:t>NATURAL LANGUAGE PROCESSING</a:t>
            </a:r>
            <a:endParaRPr lang="en-US" sz="2000" b="1" dirty="0">
              <a:solidFill>
                <a:srgbClr val="FF0000"/>
              </a:solidFill>
              <a:latin typeface="Calibri" panose="020F0502020204030204" pitchFamily="34" charset="0"/>
            </a:endParaRPr>
          </a:p>
          <a:p>
            <a:endParaRPr lang="en-US" dirty="0"/>
          </a:p>
        </p:txBody>
      </p:sp>
      <p:sp>
        <p:nvSpPr>
          <p:cNvPr id="6" name="Title 1"/>
          <p:cNvSpPr>
            <a:spLocks noGrp="1"/>
          </p:cNvSpPr>
          <p:nvPr>
            <p:ph type="title"/>
          </p:nvPr>
        </p:nvSpPr>
        <p:spPr>
          <a:xfrm>
            <a:off x="838200" y="365125"/>
            <a:ext cx="10515600" cy="1325563"/>
          </a:xfrm>
        </p:spPr>
        <p:txBody>
          <a:bodyPr>
            <a:normAutofit/>
          </a:bodyPr>
          <a:lstStyle/>
          <a:p>
            <a:r>
              <a:rPr lang="en-US" sz="4000" dirty="0" smtClean="0">
                <a:latin typeface="Calibri" panose="020F0502020204030204" pitchFamily="34" charset="0"/>
              </a:rPr>
              <a:t>Implementation</a:t>
            </a:r>
            <a:endParaRPr lang="en-US" sz="4000" dirty="0">
              <a:latin typeface="Calibri" panose="020F0502020204030204" pitchFamily="34" charset="0"/>
            </a:endParaRPr>
          </a:p>
        </p:txBody>
      </p:sp>
    </p:spTree>
    <p:extLst>
      <p:ext uri="{BB962C8B-B14F-4D97-AF65-F5344CB8AC3E}">
        <p14:creationId xmlns:p14="http://schemas.microsoft.com/office/powerpoint/2010/main" val="603400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Implementation</a:t>
            </a:r>
            <a:endParaRPr lang="en-US" sz="4000" dirty="0">
              <a:latin typeface="Calibri" panose="020F0502020204030204" pitchFamily="34" charset="0"/>
            </a:endParaRPr>
          </a:p>
        </p:txBody>
      </p:sp>
      <p:sp>
        <p:nvSpPr>
          <p:cNvPr id="3" name="Content Placeholder 2"/>
          <p:cNvSpPr>
            <a:spLocks noGrp="1"/>
          </p:cNvSpPr>
          <p:nvPr>
            <p:ph idx="1"/>
          </p:nvPr>
        </p:nvSpPr>
        <p:spPr/>
        <p:txBody>
          <a:bodyPr>
            <a:normAutofit/>
          </a:bodyPr>
          <a:lstStyle/>
          <a:p>
            <a:endParaRPr lang="en-US" sz="2000" b="0" dirty="0" smtClean="0">
              <a:latin typeface="Calibri" panose="020F0502020204030204" pitchFamily="34" charset="0"/>
            </a:endParaRPr>
          </a:p>
          <a:p>
            <a:pPr>
              <a:lnSpc>
                <a:spcPct val="150000"/>
              </a:lnSpc>
            </a:pPr>
            <a:r>
              <a:rPr lang="en-US" sz="2000" b="0" dirty="0" smtClean="0">
                <a:latin typeface="Calibri" panose="020F0502020204030204" pitchFamily="34" charset="0"/>
              </a:rPr>
              <a:t>The objectives and the attributes are passed into the queue to pop the  contents in a defined format  For </a:t>
            </a:r>
            <a:r>
              <a:rPr lang="en-US" sz="2000" b="0" dirty="0" err="1" smtClean="0">
                <a:latin typeface="Calibri" panose="020F0502020204030204" pitchFamily="34" charset="0"/>
              </a:rPr>
              <a:t>eg</a:t>
            </a:r>
            <a:r>
              <a:rPr lang="en-US" sz="2000" b="0" dirty="0" smtClean="0">
                <a:latin typeface="Calibri" panose="020F0502020204030204" pitchFamily="34" charset="0"/>
              </a:rPr>
              <a:t>.  length 52cm, length 2* width.</a:t>
            </a:r>
          </a:p>
          <a:p>
            <a:pPr>
              <a:lnSpc>
                <a:spcPct val="150000"/>
              </a:lnSpc>
            </a:pPr>
            <a:r>
              <a:rPr lang="en-US" sz="2000" b="0" dirty="0" smtClean="0">
                <a:latin typeface="Calibri" panose="020F0502020204030204" pitchFamily="34" charset="0"/>
              </a:rPr>
              <a:t>Predefined classes are created for objects such as rectangle ,square in case of area and volume problems with attributes defined.</a:t>
            </a:r>
          </a:p>
          <a:p>
            <a:pPr>
              <a:lnSpc>
                <a:spcPct val="150000"/>
              </a:lnSpc>
            </a:pPr>
            <a:r>
              <a:rPr lang="en-US" sz="2000" b="0" dirty="0" smtClean="0">
                <a:latin typeface="Calibri" panose="020F0502020204030204" pitchFamily="34" charset="0"/>
              </a:rPr>
              <a:t>The attributes obtained from the queue is matched to attributes after instantiating an object </a:t>
            </a:r>
          </a:p>
          <a:p>
            <a:pPr>
              <a:lnSpc>
                <a:spcPct val="150000"/>
              </a:lnSpc>
            </a:pPr>
            <a:r>
              <a:rPr lang="en-US" sz="2000" b="0" dirty="0" smtClean="0">
                <a:latin typeface="Calibri" panose="020F0502020204030204" pitchFamily="34" charset="0"/>
              </a:rPr>
              <a:t>And the values are substituted to find the solution.</a:t>
            </a:r>
          </a:p>
          <a:p>
            <a:endParaRPr lang="en-US" sz="2000" b="0" dirty="0" smtClean="0">
              <a:latin typeface="Calibri" panose="020F0502020204030204" pitchFamily="34" charset="0"/>
            </a:endParaRPr>
          </a:p>
          <a:p>
            <a:endParaRPr lang="en-US" sz="2000" b="0" dirty="0">
              <a:latin typeface="Calibri" panose="020F0502020204030204" pitchFamily="34" charset="0"/>
            </a:endParaRPr>
          </a:p>
          <a:p>
            <a:endParaRPr lang="en-US" sz="2000" b="0" dirty="0" smtClean="0">
              <a:latin typeface="Calibri" panose="020F0502020204030204" pitchFamily="34" charset="0"/>
            </a:endParaRPr>
          </a:p>
          <a:p>
            <a:endParaRPr lang="en-US" sz="2000" b="0" dirty="0">
              <a:latin typeface="Calibri" panose="020F0502020204030204" pitchFamily="34" charset="0"/>
            </a:endParaRPr>
          </a:p>
        </p:txBody>
      </p:sp>
    </p:spTree>
    <p:extLst>
      <p:ext uri="{BB962C8B-B14F-4D97-AF65-F5344CB8AC3E}">
        <p14:creationId xmlns:p14="http://schemas.microsoft.com/office/powerpoint/2010/main" val="3434721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302" y="78046"/>
            <a:ext cx="10515600" cy="1325563"/>
          </a:xfrm>
        </p:spPr>
        <p:txBody>
          <a:bodyPr>
            <a:normAutofit/>
          </a:bodyPr>
          <a:lstStyle/>
          <a:p>
            <a:r>
              <a:rPr lang="en-US" sz="4000" dirty="0" smtClean="0">
                <a:latin typeface="Calibri" panose="020F0502020204030204" pitchFamily="34" charset="0"/>
              </a:rPr>
              <a:t>Testing</a:t>
            </a:r>
            <a:endParaRPr lang="en-US" sz="4000" dirty="0">
              <a:latin typeface="Calibri" panose="020F050202020403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25021453"/>
              </p:ext>
            </p:extLst>
          </p:nvPr>
        </p:nvGraphicFramePr>
        <p:xfrm>
          <a:off x="1237042" y="1177458"/>
          <a:ext cx="9760809" cy="5148099"/>
        </p:xfrm>
        <a:graphic>
          <a:graphicData uri="http://schemas.openxmlformats.org/drawingml/2006/table">
            <a:tbl>
              <a:tblPr firstRow="1" firstCol="1" bandRow="1">
                <a:tableStyleId>{D113A9D2-9D6B-4929-AA2D-F23B5EE8CBE7}</a:tableStyleId>
              </a:tblPr>
              <a:tblGrid>
                <a:gridCol w="1458170"/>
                <a:gridCol w="1589326"/>
                <a:gridCol w="1755754"/>
                <a:gridCol w="1760165"/>
                <a:gridCol w="1734814"/>
                <a:gridCol w="1462580"/>
              </a:tblGrid>
              <a:tr h="329193">
                <a:tc>
                  <a:txBody>
                    <a:bodyPr/>
                    <a:lstStyle/>
                    <a:p>
                      <a:pPr marL="0" marR="0" algn="ctr">
                        <a:lnSpc>
                          <a:spcPct val="150000"/>
                        </a:lnSpc>
                        <a:spcBef>
                          <a:spcPts val="0"/>
                        </a:spcBef>
                        <a:spcAft>
                          <a:spcPts val="0"/>
                        </a:spcAft>
                      </a:pPr>
                      <a:r>
                        <a:rPr lang="en-US" sz="1400" b="0" dirty="0" smtClean="0">
                          <a:effectLst/>
                        </a:rPr>
                        <a:t>Test case ID</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   Test Case</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    Input</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Expected  output</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Obtained Output</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a:effectLst/>
                        </a:rPr>
                        <a:t>     Result</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r>
              <a:tr h="658386">
                <a:tc>
                  <a:txBody>
                    <a:bodyPr/>
                    <a:lstStyle/>
                    <a:p>
                      <a:pPr marL="0" marR="0" algn="ctr">
                        <a:lnSpc>
                          <a:spcPct val="150000"/>
                        </a:lnSpc>
                        <a:spcBef>
                          <a:spcPts val="0"/>
                        </a:spcBef>
                        <a:spcAft>
                          <a:spcPts val="0"/>
                        </a:spcAft>
                      </a:pPr>
                      <a:r>
                        <a:rPr lang="en-US" sz="1400" b="0" dirty="0">
                          <a:effectLst/>
                        </a:rPr>
                        <a:t>TID1</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Scraping Test</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Website Name</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.store</a:t>
                      </a:r>
                      <a:r>
                        <a:rPr lang="en-US" sz="1400" b="0" baseline="0" dirty="0" smtClean="0">
                          <a:effectLst/>
                        </a:rPr>
                        <a:t> files </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.store files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a:effectLst/>
                        </a:rPr>
                        <a:t>Pass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r>
              <a:tr h="622920">
                <a:tc>
                  <a:txBody>
                    <a:bodyPr/>
                    <a:lstStyle/>
                    <a:p>
                      <a:pPr marL="0" marR="0" algn="ctr">
                        <a:lnSpc>
                          <a:spcPct val="150000"/>
                        </a:lnSpc>
                        <a:spcBef>
                          <a:spcPts val="0"/>
                        </a:spcBef>
                        <a:spcAft>
                          <a:spcPts val="0"/>
                        </a:spcAft>
                      </a:pPr>
                      <a:r>
                        <a:rPr lang="en-US" sz="1400" b="0" dirty="0">
                          <a:effectLst/>
                        </a:rPr>
                        <a:t>TID2</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Feature Extraction</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Domain</a:t>
                      </a:r>
                      <a:r>
                        <a:rPr lang="en-US" sz="1400" b="0" baseline="0" dirty="0" smtClean="0">
                          <a:effectLst/>
                        </a:rPr>
                        <a:t> Question Files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List</a:t>
                      </a:r>
                      <a:r>
                        <a:rPr lang="en-US" sz="1400" b="0" baseline="0" dirty="0" smtClean="0">
                          <a:effectLst/>
                        </a:rPr>
                        <a:t> of Features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Dictionary of features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a:effectLst/>
                        </a:rPr>
                        <a:t>Pass</a:t>
                      </a:r>
                      <a:endParaRPr lang="en-US" sz="1400" b="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r>
              <a:tr h="658386">
                <a:tc>
                  <a:txBody>
                    <a:bodyPr/>
                    <a:lstStyle/>
                    <a:p>
                      <a:pPr marL="0" marR="0" algn="ctr">
                        <a:lnSpc>
                          <a:spcPct val="150000"/>
                        </a:lnSpc>
                        <a:spcBef>
                          <a:spcPts val="0"/>
                        </a:spcBef>
                        <a:spcAft>
                          <a:spcPts val="0"/>
                        </a:spcAft>
                      </a:pPr>
                      <a:r>
                        <a:rPr lang="en-US" sz="1400" b="0" dirty="0">
                          <a:effectLst/>
                        </a:rPr>
                        <a:t>TID3</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Abbreviation</a:t>
                      </a:r>
                      <a:r>
                        <a:rPr lang="en-US" sz="1400" b="0" baseline="0" dirty="0" smtClean="0">
                          <a:effectLst/>
                        </a:rPr>
                        <a:t> Detection</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Domain</a:t>
                      </a:r>
                      <a:r>
                        <a:rPr lang="en-US" sz="1400" b="0" baseline="0" dirty="0" smtClean="0">
                          <a:effectLst/>
                        </a:rPr>
                        <a:t> Question Files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All possible abbreviation</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Maximum</a:t>
                      </a:r>
                      <a:r>
                        <a:rPr lang="en-US" sz="1400" b="0" baseline="0" dirty="0" smtClean="0">
                          <a:effectLst/>
                        </a:rPr>
                        <a:t> abbreviation detected</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Partial</a:t>
                      </a:r>
                      <a:r>
                        <a:rPr lang="en-US" sz="1400" b="0" baseline="0" dirty="0" smtClean="0">
                          <a:effectLst/>
                        </a:rPr>
                        <a:t> Pass</a:t>
                      </a:r>
                      <a:endParaRPr lang="en-US" sz="1400" b="0" dirty="0" smtClean="0">
                        <a:effectLst/>
                      </a:endParaRPr>
                    </a:p>
                    <a:p>
                      <a:pPr marL="0" marR="0" algn="ctr">
                        <a:lnSpc>
                          <a:spcPct val="150000"/>
                        </a:lnSpc>
                        <a:spcBef>
                          <a:spcPts val="0"/>
                        </a:spcBef>
                        <a:spcAft>
                          <a:spcPts val="0"/>
                        </a:spcAft>
                      </a:pP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r>
              <a:tr h="617498">
                <a:tc>
                  <a:txBody>
                    <a:bodyPr/>
                    <a:lstStyle/>
                    <a:p>
                      <a:pPr marL="0" marR="0" algn="ctr">
                        <a:lnSpc>
                          <a:spcPct val="150000"/>
                        </a:lnSpc>
                        <a:spcBef>
                          <a:spcPts val="0"/>
                        </a:spcBef>
                        <a:spcAft>
                          <a:spcPts val="0"/>
                        </a:spcAft>
                      </a:pPr>
                      <a:r>
                        <a:rPr lang="en-US" sz="1400" b="0" dirty="0" smtClean="0">
                          <a:effectLst/>
                        </a:rPr>
                        <a:t>TID4</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Domain Identification</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Domain Question Files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Domain </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Domain</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a:effectLst/>
                        </a:rPr>
                        <a:t>Pass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r>
              <a:tr h="617498">
                <a:tc>
                  <a:txBody>
                    <a:bodyPr/>
                    <a:lstStyle/>
                    <a:p>
                      <a:pPr marL="0" marR="0" algn="ctr">
                        <a:lnSpc>
                          <a:spcPct val="150000"/>
                        </a:lnSpc>
                        <a:spcBef>
                          <a:spcPts val="0"/>
                        </a:spcBef>
                        <a:spcAft>
                          <a:spcPts val="0"/>
                        </a:spcAft>
                      </a:pPr>
                      <a:r>
                        <a:rPr lang="en-US" sz="1400" b="0" dirty="0" smtClean="0">
                          <a:effectLst/>
                        </a:rPr>
                        <a:t>TID5</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400" b="0" kern="1200" dirty="0" smtClean="0">
                          <a:effectLst/>
                        </a:rPr>
                        <a:t>Units</a:t>
                      </a:r>
                      <a:r>
                        <a:rPr lang="en-US" sz="1400" b="0" kern="1200" baseline="0" dirty="0" smtClean="0">
                          <a:effectLst/>
                        </a:rPr>
                        <a:t> Detection</a:t>
                      </a:r>
                      <a:endParaRPr lang="en-US" sz="14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400" b="0" kern="1200" dirty="0" smtClean="0">
                          <a:effectLst/>
                        </a:rPr>
                        <a:t>Domain Question File</a:t>
                      </a:r>
                      <a:endParaRPr lang="en-US" sz="14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All possible </a:t>
                      </a:r>
                    </a:p>
                    <a:p>
                      <a:pPr marL="0" marR="0" algn="ctr">
                        <a:lnSpc>
                          <a:spcPct val="150000"/>
                        </a:lnSpc>
                        <a:spcBef>
                          <a:spcPts val="0"/>
                        </a:spcBef>
                        <a:spcAft>
                          <a:spcPts val="0"/>
                        </a:spcAft>
                      </a:pPr>
                      <a:r>
                        <a:rPr lang="en-US" sz="1400" b="0" kern="1200" dirty="0" smtClean="0">
                          <a:effectLst/>
                        </a:rPr>
                        <a:t>units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Maximum units detected</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Partial</a:t>
                      </a:r>
                      <a:r>
                        <a:rPr lang="en-US" sz="1400" b="0" kern="1200" baseline="0" dirty="0" smtClean="0">
                          <a:effectLst/>
                        </a:rPr>
                        <a:t> Pass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r>
              <a:tr h="617498">
                <a:tc>
                  <a:txBody>
                    <a:bodyPr/>
                    <a:lstStyle/>
                    <a:p>
                      <a:pPr marL="0" marR="0" algn="ctr">
                        <a:lnSpc>
                          <a:spcPct val="150000"/>
                        </a:lnSpc>
                        <a:spcBef>
                          <a:spcPts val="0"/>
                        </a:spcBef>
                        <a:spcAft>
                          <a:spcPts val="0"/>
                        </a:spcAft>
                      </a:pPr>
                      <a:r>
                        <a:rPr lang="en-US" sz="1400" b="0" dirty="0" smtClean="0">
                          <a:effectLst/>
                        </a:rPr>
                        <a:t>TID6</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400" b="0" kern="1200" dirty="0" smtClean="0">
                          <a:effectLst/>
                        </a:rPr>
                        <a:t>NLP Parse Tree</a:t>
                      </a:r>
                      <a:endParaRPr lang="en-US" sz="14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Question,</a:t>
                      </a:r>
                      <a:r>
                        <a:rPr lang="en-US" sz="1400" b="0" kern="1200" baseline="0" dirty="0" smtClean="0">
                          <a:effectLst/>
                        </a:rPr>
                        <a:t> Abbr. , Unit, Features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Parse</a:t>
                      </a:r>
                      <a:r>
                        <a:rPr lang="en-US" sz="1400" b="0" kern="1200" baseline="0" dirty="0" smtClean="0">
                          <a:effectLst/>
                        </a:rPr>
                        <a:t> Tree</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Correct parse</a:t>
                      </a:r>
                      <a:r>
                        <a:rPr lang="en-US" sz="1400" b="0" kern="1200" baseline="0" dirty="0" smtClean="0">
                          <a:effectLst/>
                        </a:rPr>
                        <a:t> Tree in some cases </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Partial</a:t>
                      </a:r>
                      <a:r>
                        <a:rPr lang="en-US" sz="1400" b="0" kern="1200" baseline="0" dirty="0" smtClean="0">
                          <a:effectLst/>
                        </a:rPr>
                        <a:t> Pass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r>
              <a:tr h="568976">
                <a:tc>
                  <a:txBody>
                    <a:bodyPr/>
                    <a:lstStyle/>
                    <a:p>
                      <a:pPr marL="0" marR="0" algn="ctr">
                        <a:lnSpc>
                          <a:spcPct val="150000"/>
                        </a:lnSpc>
                        <a:spcBef>
                          <a:spcPts val="0"/>
                        </a:spcBef>
                        <a:spcAft>
                          <a:spcPts val="0"/>
                        </a:spcAft>
                      </a:pPr>
                      <a:r>
                        <a:rPr lang="en-US" sz="1400" b="0" dirty="0" smtClean="0">
                          <a:effectLst/>
                        </a:rPr>
                        <a:t>TID7</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Unknow</a:t>
                      </a:r>
                      <a:r>
                        <a:rPr lang="en-US" sz="1400" b="0" kern="1200" baseline="0" dirty="0" smtClean="0">
                          <a:effectLst/>
                        </a:rPr>
                        <a:t>n variable evaluation</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Formula</a:t>
                      </a:r>
                      <a:r>
                        <a:rPr lang="en-US" sz="1400" b="0" kern="1200" baseline="0" dirty="0" smtClean="0">
                          <a:effectLst/>
                        </a:rPr>
                        <a:t> and known variables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Value of unknown</a:t>
                      </a:r>
                      <a:r>
                        <a:rPr lang="en-US" sz="1400" b="0" kern="1200" baseline="0" dirty="0" smtClean="0">
                          <a:effectLst/>
                        </a:rPr>
                        <a:t> variable</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Value</a:t>
                      </a:r>
                      <a:r>
                        <a:rPr lang="en-US" sz="1400" b="0" kern="1200" baseline="0" dirty="0" smtClean="0">
                          <a:effectLst/>
                        </a:rPr>
                        <a:t> of unknown variable</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a:effectLst/>
                        </a:rPr>
                        <a:t>Pass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17292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95559"/>
          </a:xfrm>
        </p:spPr>
        <p:txBody>
          <a:bodyPr>
            <a:normAutofit/>
          </a:bodyPr>
          <a:lstStyle/>
          <a:p>
            <a:r>
              <a:rPr lang="en-US" sz="4000" dirty="0" smtClean="0">
                <a:latin typeface="Calibri" panose="020F0502020204030204" pitchFamily="34" charset="0"/>
              </a:rPr>
              <a:t>Snapshots</a:t>
            </a:r>
            <a:endParaRPr lang="en-US" sz="4000" dirty="0">
              <a:latin typeface="Calibri" panose="020F0502020204030204" pitchFamily="34" charset="0"/>
            </a:endParaRPr>
          </a:p>
        </p:txBody>
      </p:sp>
      <p:pic>
        <p:nvPicPr>
          <p:cNvPr id="5" name="Content Placeholder 4"/>
          <p:cNvPicPr>
            <a:picLocks noGrp="1" noChangeAspect="1"/>
          </p:cNvPicPr>
          <p:nvPr>
            <p:ph idx="1"/>
          </p:nvPr>
        </p:nvPicPr>
        <p:blipFill>
          <a:blip r:embed="rId2"/>
          <a:stretch>
            <a:fillRect/>
          </a:stretch>
        </p:blipFill>
        <p:spPr>
          <a:xfrm>
            <a:off x="2742554" y="646540"/>
            <a:ext cx="6706889" cy="3859199"/>
          </a:xfrm>
          <a:prstGeom prst="rect">
            <a:avLst/>
          </a:prstGeom>
        </p:spPr>
      </p:pic>
      <p:pic>
        <p:nvPicPr>
          <p:cNvPr id="6" name="Picture 5"/>
          <p:cNvPicPr>
            <a:picLocks noChangeAspect="1"/>
          </p:cNvPicPr>
          <p:nvPr/>
        </p:nvPicPr>
        <p:blipFill>
          <a:blip r:embed="rId3"/>
          <a:stretch>
            <a:fillRect/>
          </a:stretch>
        </p:blipFill>
        <p:spPr>
          <a:xfrm>
            <a:off x="1182510" y="4346713"/>
            <a:ext cx="10373385" cy="2001078"/>
          </a:xfrm>
          <a:prstGeom prst="rect">
            <a:avLst/>
          </a:prstGeom>
        </p:spPr>
      </p:pic>
    </p:spTree>
    <p:extLst>
      <p:ext uri="{BB962C8B-B14F-4D97-AF65-F5344CB8AC3E}">
        <p14:creationId xmlns:p14="http://schemas.microsoft.com/office/powerpoint/2010/main" val="3828478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76288"/>
          </a:xfrm>
        </p:spPr>
        <p:txBody>
          <a:bodyPr>
            <a:normAutofit/>
          </a:bodyPr>
          <a:lstStyle/>
          <a:p>
            <a:r>
              <a:rPr lang="en-US" sz="4000" dirty="0" smtClean="0">
                <a:latin typeface="Calibri" panose="020F0502020204030204" pitchFamily="34" charset="0"/>
              </a:rPr>
              <a:t>Snapshots</a:t>
            </a:r>
            <a:endParaRPr lang="en-US" sz="4000" dirty="0">
              <a:latin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621" y="776288"/>
            <a:ext cx="6948214" cy="3679411"/>
          </a:xfrm>
          <a:prstGeom prst="rect">
            <a:avLst/>
          </a:prstGeom>
        </p:spPr>
      </p:pic>
      <p:pic>
        <p:nvPicPr>
          <p:cNvPr id="5" name="Picture 4"/>
          <p:cNvPicPr>
            <a:picLocks noChangeAspect="1"/>
          </p:cNvPicPr>
          <p:nvPr/>
        </p:nvPicPr>
        <p:blipFill>
          <a:blip r:embed="rId3"/>
          <a:stretch>
            <a:fillRect/>
          </a:stretch>
        </p:blipFill>
        <p:spPr>
          <a:xfrm>
            <a:off x="1170780" y="4055165"/>
            <a:ext cx="10031895" cy="1775791"/>
          </a:xfrm>
          <a:prstGeom prst="rect">
            <a:avLst/>
          </a:prstGeom>
        </p:spPr>
      </p:pic>
    </p:spTree>
    <p:extLst>
      <p:ext uri="{BB962C8B-B14F-4D97-AF65-F5344CB8AC3E}">
        <p14:creationId xmlns:p14="http://schemas.microsoft.com/office/powerpoint/2010/main" val="3654357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69053"/>
          </a:xfrm>
        </p:spPr>
        <p:txBody>
          <a:bodyPr>
            <a:normAutofit/>
          </a:bodyPr>
          <a:lstStyle/>
          <a:p>
            <a:r>
              <a:rPr lang="en-US" sz="4000" dirty="0" smtClean="0">
                <a:latin typeface="Calibri" panose="020F0502020204030204" pitchFamily="34" charset="0"/>
              </a:rPr>
              <a:t>Snapshots</a:t>
            </a:r>
            <a:endParaRPr lang="en-US" sz="4000" dirty="0">
              <a:latin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923" y="850211"/>
            <a:ext cx="5231958" cy="231970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227" y="4038064"/>
            <a:ext cx="9054434" cy="1964841"/>
          </a:xfrm>
          <a:prstGeom prst="rect">
            <a:avLst/>
          </a:prstGeom>
        </p:spPr>
      </p:pic>
    </p:spTree>
    <p:extLst>
      <p:ext uri="{BB962C8B-B14F-4D97-AF65-F5344CB8AC3E}">
        <p14:creationId xmlns:p14="http://schemas.microsoft.com/office/powerpoint/2010/main" val="3991973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Applications</a:t>
            </a:r>
            <a:endParaRPr lang="en-US" sz="4000" dirty="0">
              <a:latin typeface="Calibri" panose="020F0502020204030204" pitchFamily="34" charset="0"/>
            </a:endParaRPr>
          </a:p>
        </p:txBody>
      </p:sp>
      <p:sp>
        <p:nvSpPr>
          <p:cNvPr id="3" name="Content Placeholder 2"/>
          <p:cNvSpPr>
            <a:spLocks noGrp="1"/>
          </p:cNvSpPr>
          <p:nvPr>
            <p:ph idx="1"/>
          </p:nvPr>
        </p:nvSpPr>
        <p:spPr/>
        <p:txBody>
          <a:bodyPr>
            <a:normAutofit/>
          </a:bodyPr>
          <a:lstStyle/>
          <a:p>
            <a:pPr marL="342900" indent="-342900" algn="just">
              <a:buFont typeface="Wingdings" panose="05000000000000000000" pitchFamily="2" charset="2"/>
              <a:buChar char="q"/>
            </a:pPr>
            <a:r>
              <a:rPr lang="en-US" sz="2000" b="0" dirty="0" smtClean="0">
                <a:latin typeface="Calibri" panose="020F0502020204030204" pitchFamily="34" charset="0"/>
              </a:rPr>
              <a:t>Can be used in integration with personal assistants like Google Now or SIRI</a:t>
            </a:r>
            <a:r>
              <a:rPr lang="en-US" sz="2000" b="0" dirty="0">
                <a:latin typeface="Calibri" panose="020F0502020204030204" pitchFamily="34" charset="0"/>
              </a:rPr>
              <a:t> </a:t>
            </a:r>
            <a:r>
              <a:rPr lang="en-US" sz="2000" b="0" dirty="0" smtClean="0">
                <a:latin typeface="Calibri" panose="020F0502020204030204" pitchFamily="34" charset="0"/>
              </a:rPr>
              <a:t>to solve general purpose questions involving trivial mathematics. </a:t>
            </a:r>
          </a:p>
          <a:p>
            <a:pPr marL="342900" indent="-342900" algn="just">
              <a:buFont typeface="Wingdings" panose="05000000000000000000" pitchFamily="2" charset="2"/>
              <a:buChar char="q"/>
            </a:pPr>
            <a:r>
              <a:rPr lang="en-US" sz="2000" b="0" dirty="0" smtClean="0">
                <a:latin typeface="Calibri" panose="020F0502020204030204" pitchFamily="34" charset="0"/>
              </a:rPr>
              <a:t>System can be implemented in various online websites and tutorial programs.</a:t>
            </a:r>
          </a:p>
          <a:p>
            <a:pPr marL="342900" indent="-342900" algn="just">
              <a:buFont typeface="Wingdings" panose="05000000000000000000" pitchFamily="2" charset="2"/>
              <a:buChar char="q"/>
            </a:pPr>
            <a:r>
              <a:rPr lang="en-US" sz="2000" b="0" dirty="0" smtClean="0">
                <a:latin typeface="Calibri" panose="020F0502020204030204" pitchFamily="34" charset="0"/>
              </a:rPr>
              <a:t>Instead of adding manual answers to correct the arithmetic questions,</a:t>
            </a:r>
          </a:p>
          <a:p>
            <a:pPr algn="just"/>
            <a:r>
              <a:rPr lang="en-US" sz="2000" b="0" dirty="0" smtClean="0">
                <a:latin typeface="Calibri" panose="020F0502020204030204" pitchFamily="34" charset="0"/>
              </a:rPr>
              <a:t>     machine can evaluate the answers to do auto correction. </a:t>
            </a:r>
          </a:p>
          <a:p>
            <a:pPr marL="342900" indent="-342900" algn="just">
              <a:buFont typeface="Wingdings" panose="05000000000000000000" pitchFamily="2" charset="2"/>
              <a:buChar char="q"/>
            </a:pPr>
            <a:endParaRPr lang="en-US" sz="2000" b="0" dirty="0">
              <a:latin typeface="Calibri" panose="020F0502020204030204" pitchFamily="34" charset="0"/>
            </a:endParaRPr>
          </a:p>
        </p:txBody>
      </p:sp>
    </p:spTree>
    <p:extLst>
      <p:ext uri="{BB962C8B-B14F-4D97-AF65-F5344CB8AC3E}">
        <p14:creationId xmlns:p14="http://schemas.microsoft.com/office/powerpoint/2010/main" val="144371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Introduction</a:t>
            </a:r>
            <a:endParaRPr lang="en-US" sz="4000" dirty="0">
              <a:latin typeface="Calibri" panose="020F0502020204030204" pitchFamily="34" charset="0"/>
            </a:endParaRPr>
          </a:p>
        </p:txBody>
      </p:sp>
      <p:sp>
        <p:nvSpPr>
          <p:cNvPr id="3" name="Content Placeholder 2"/>
          <p:cNvSpPr>
            <a:spLocks noGrp="1"/>
          </p:cNvSpPr>
          <p:nvPr>
            <p:ph idx="1"/>
          </p:nvPr>
        </p:nvSpPr>
        <p:spPr>
          <a:xfrm>
            <a:off x="838200" y="1371600"/>
            <a:ext cx="10515600" cy="4805363"/>
          </a:xfrm>
        </p:spPr>
        <p:txBody>
          <a:bodyPr>
            <a:noAutofit/>
          </a:bodyPr>
          <a:lstStyle/>
          <a:p>
            <a:pPr algn="just">
              <a:lnSpc>
                <a:spcPct val="115000"/>
              </a:lnSpc>
            </a:pPr>
            <a:r>
              <a:rPr lang="en-US" sz="2000" dirty="0" smtClean="0">
                <a:solidFill>
                  <a:srgbClr val="C00000"/>
                </a:solidFill>
                <a:latin typeface="Calibri" panose="020F0502020204030204" pitchFamily="34" charset="0"/>
                <a:ea typeface="Times New Roman"/>
                <a:cs typeface="Arial" pitchFamily="34" charset="0"/>
              </a:rPr>
              <a:t>AIM </a:t>
            </a:r>
          </a:p>
          <a:p>
            <a:pPr marL="285750" indent="-285750" algn="just">
              <a:lnSpc>
                <a:spcPct val="115000"/>
              </a:lnSpc>
              <a:buFont typeface="Arial" pitchFamily="34" charset="0"/>
              <a:buChar char="•"/>
            </a:pPr>
            <a:r>
              <a:rPr lang="en-US" sz="2000" b="0" dirty="0" smtClean="0">
                <a:solidFill>
                  <a:schemeClr val="tx1"/>
                </a:solidFill>
                <a:latin typeface="Calibri" panose="020F0502020204030204" pitchFamily="34" charset="0"/>
                <a:ea typeface="Times New Roman"/>
                <a:cs typeface="Arial" pitchFamily="34" charset="0"/>
              </a:rPr>
              <a:t>Designing </a:t>
            </a:r>
            <a:r>
              <a:rPr lang="en-US" sz="2000" b="0" dirty="0">
                <a:solidFill>
                  <a:schemeClr val="tx1"/>
                </a:solidFill>
                <a:latin typeface="Calibri" panose="020F0502020204030204" pitchFamily="34" charset="0"/>
                <a:ea typeface="Times New Roman"/>
                <a:cs typeface="Arial" pitchFamily="34" charset="0"/>
              </a:rPr>
              <a:t>an Aptitude solver- machine that accepts , extracts, understands and solves an arithmetic aptitude </a:t>
            </a:r>
            <a:r>
              <a:rPr lang="en-US" sz="2000" b="0" dirty="0" smtClean="0">
                <a:solidFill>
                  <a:schemeClr val="tx1"/>
                </a:solidFill>
                <a:latin typeface="Calibri" panose="020F0502020204030204" pitchFamily="34" charset="0"/>
                <a:ea typeface="Times New Roman"/>
                <a:cs typeface="Arial" pitchFamily="34" charset="0"/>
              </a:rPr>
              <a:t>question.</a:t>
            </a:r>
            <a:endParaRPr lang="en-US" sz="2000" b="0" dirty="0">
              <a:solidFill>
                <a:schemeClr val="tx1"/>
              </a:solidFill>
              <a:latin typeface="Calibri" panose="020F0502020204030204" pitchFamily="34" charset="0"/>
              <a:cs typeface="Arial" pitchFamily="34" charset="0"/>
            </a:endParaRPr>
          </a:p>
          <a:p>
            <a:pPr algn="just">
              <a:lnSpc>
                <a:spcPct val="115000"/>
              </a:lnSpc>
            </a:pPr>
            <a:r>
              <a:rPr lang="en-US" sz="2000" dirty="0" smtClean="0">
                <a:solidFill>
                  <a:srgbClr val="C00000"/>
                </a:solidFill>
                <a:latin typeface="Calibri" panose="020F0502020204030204" pitchFamily="34" charset="0"/>
                <a:ea typeface="Times New Roman"/>
                <a:cs typeface="Arial" pitchFamily="34" charset="0"/>
              </a:rPr>
              <a:t>OBJECTIVES</a:t>
            </a:r>
            <a:endParaRPr lang="en-US" sz="2000" dirty="0" smtClean="0">
              <a:solidFill>
                <a:schemeClr val="tx1"/>
              </a:solidFill>
              <a:latin typeface="Calibri" panose="020F0502020204030204" pitchFamily="34" charset="0"/>
              <a:ea typeface="Times New Roman"/>
              <a:cs typeface="Arial" pitchFamily="34" charset="0"/>
            </a:endParaRPr>
          </a:p>
          <a:p>
            <a:pPr marL="285750" indent="-285750" algn="just">
              <a:lnSpc>
                <a:spcPct val="115000"/>
              </a:lnSpc>
              <a:buFont typeface="Arial" charset="0"/>
              <a:buChar char="•"/>
            </a:pPr>
            <a:r>
              <a:rPr lang="en-US" sz="2000" b="0" dirty="0" smtClean="0">
                <a:solidFill>
                  <a:schemeClr val="tx1"/>
                </a:solidFill>
                <a:latin typeface="Calibri" panose="020F0502020204030204" pitchFamily="34" charset="0"/>
                <a:ea typeface="Times New Roman"/>
                <a:cs typeface="Arial" pitchFamily="34" charset="0"/>
              </a:rPr>
              <a:t>Design system capable of performing computations without external resource (E.g. Google, Yahoo)</a:t>
            </a:r>
            <a:endParaRPr lang="en-US" sz="2000" b="0" dirty="0">
              <a:solidFill>
                <a:schemeClr val="tx1"/>
              </a:solidFill>
              <a:latin typeface="Calibri" panose="020F0502020204030204" pitchFamily="34" charset="0"/>
              <a:ea typeface="Times New Roman"/>
              <a:cs typeface="Arial" pitchFamily="34" charset="0"/>
            </a:endParaRPr>
          </a:p>
          <a:p>
            <a:pPr marL="285750" indent="-285750" algn="just">
              <a:lnSpc>
                <a:spcPct val="115000"/>
              </a:lnSpc>
              <a:buFont typeface="Arial" pitchFamily="34" charset="0"/>
              <a:buChar char="•"/>
            </a:pPr>
            <a:r>
              <a:rPr lang="en-US" sz="2000" b="0" dirty="0" smtClean="0">
                <a:solidFill>
                  <a:schemeClr val="tx1"/>
                </a:solidFill>
                <a:latin typeface="Calibri" panose="020F0502020204030204" pitchFamily="34" charset="0"/>
                <a:ea typeface="Times New Roman"/>
                <a:cs typeface="Arial" pitchFamily="34" charset="0"/>
              </a:rPr>
              <a:t>Identify a domain from a clutter to make the machine understand the domain.</a:t>
            </a:r>
          </a:p>
          <a:p>
            <a:pPr marL="285750" indent="-285750" algn="just">
              <a:lnSpc>
                <a:spcPct val="115000"/>
              </a:lnSpc>
              <a:buFont typeface="Arial" pitchFamily="34" charset="0"/>
              <a:buChar char="•"/>
            </a:pPr>
            <a:r>
              <a:rPr lang="en-US" sz="2000" b="0" dirty="0" smtClean="0">
                <a:solidFill>
                  <a:schemeClr val="tx1"/>
                </a:solidFill>
                <a:latin typeface="Calibri" panose="020F0502020204030204" pitchFamily="34" charset="0"/>
                <a:ea typeface="Times New Roman"/>
                <a:cs typeface="Arial" pitchFamily="34" charset="0"/>
              </a:rPr>
              <a:t>Apply logical techniques to map objects and their properties into a mathematical model to compute the desired result</a:t>
            </a:r>
          </a:p>
          <a:p>
            <a:pPr marL="285750" indent="-285750" algn="just">
              <a:lnSpc>
                <a:spcPct val="115000"/>
              </a:lnSpc>
              <a:buFont typeface="Arial" pitchFamily="34" charset="0"/>
              <a:buChar char="•"/>
            </a:pPr>
            <a:r>
              <a:rPr lang="en-US" sz="2000" b="0" dirty="0" smtClean="0">
                <a:solidFill>
                  <a:schemeClr val="tx1"/>
                </a:solidFill>
                <a:latin typeface="Calibri" panose="020F0502020204030204" pitchFamily="34" charset="0"/>
                <a:ea typeface="Times New Roman"/>
                <a:cs typeface="Arial" pitchFamily="34" charset="0"/>
              </a:rPr>
              <a:t>Rigorous analysis of the training set to extract as much information.</a:t>
            </a:r>
            <a:endParaRPr lang="en-US" sz="2000" b="0" dirty="0">
              <a:solidFill>
                <a:schemeClr val="tx1"/>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2796121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Conclusion </a:t>
            </a:r>
            <a:endParaRPr lang="en-US" sz="4000" dirty="0">
              <a:latin typeface="Calibri" panose="020F0502020204030204" pitchFamily="34" charset="0"/>
            </a:endParaRPr>
          </a:p>
        </p:txBody>
      </p:sp>
      <p:sp>
        <p:nvSpPr>
          <p:cNvPr id="3" name="Content Placeholder 2"/>
          <p:cNvSpPr>
            <a:spLocks noGrp="1"/>
          </p:cNvSpPr>
          <p:nvPr>
            <p:ph idx="1"/>
          </p:nvPr>
        </p:nvSpPr>
        <p:spPr>
          <a:xfrm>
            <a:off x="838200" y="1437318"/>
            <a:ext cx="10515600" cy="4351338"/>
          </a:xfrm>
        </p:spPr>
        <p:txBody>
          <a:bodyPr>
            <a:noAutofit/>
          </a:bodyPr>
          <a:lstStyle/>
          <a:p>
            <a:pPr algn="just"/>
            <a:endParaRPr lang="en-US" sz="2000" b="0" dirty="0" smtClean="0">
              <a:latin typeface="Calibri" panose="020F0502020204030204" pitchFamily="34" charset="0"/>
            </a:endParaRPr>
          </a:p>
          <a:p>
            <a:pPr marL="342900" indent="-342900" algn="just">
              <a:lnSpc>
                <a:spcPct val="120000"/>
              </a:lnSpc>
              <a:buFont typeface="Wingdings" panose="05000000000000000000" pitchFamily="2" charset="2"/>
              <a:buChar char="q"/>
            </a:pPr>
            <a:r>
              <a:rPr lang="en-US" sz="2000" b="0" dirty="0">
                <a:latin typeface="Calibri" panose="020F0502020204030204" pitchFamily="34" charset="0"/>
              </a:rPr>
              <a:t>A  </a:t>
            </a:r>
            <a:r>
              <a:rPr lang="en-US" sz="2000" b="0" dirty="0" smtClean="0">
                <a:latin typeface="Calibri" panose="020F0502020204030204" pitchFamily="34" charset="0"/>
              </a:rPr>
              <a:t>auto scraping tool for html pages was developed to save time in data collection.</a:t>
            </a:r>
          </a:p>
          <a:p>
            <a:pPr marL="342900" indent="-342900" algn="just">
              <a:lnSpc>
                <a:spcPct val="120000"/>
              </a:lnSpc>
              <a:buFont typeface="Wingdings" panose="05000000000000000000" pitchFamily="2" charset="2"/>
              <a:buChar char="q"/>
            </a:pPr>
            <a:r>
              <a:rPr lang="en-US" sz="2000" b="0" dirty="0" smtClean="0">
                <a:latin typeface="Calibri" panose="020F0502020204030204" pitchFamily="34" charset="0"/>
              </a:rPr>
              <a:t>Concepts of NumPy arrays and vector tables where used to convert language to roughly equivalent mathematical format for the machine to derive on conclusion.</a:t>
            </a:r>
          </a:p>
          <a:p>
            <a:pPr marL="342900" indent="-342900" algn="just">
              <a:lnSpc>
                <a:spcPct val="120000"/>
              </a:lnSpc>
              <a:buFont typeface="Wingdings" panose="05000000000000000000" pitchFamily="2" charset="2"/>
              <a:buChar char="q"/>
            </a:pPr>
            <a:r>
              <a:rPr lang="en-US" sz="2000" b="0" dirty="0" smtClean="0">
                <a:latin typeface="Calibri" panose="020F0502020204030204" pitchFamily="34" charset="0"/>
              </a:rPr>
              <a:t>Data cleaning techniques where used to find and remove or replace anomalies in data.</a:t>
            </a:r>
          </a:p>
          <a:p>
            <a:pPr marL="342900" indent="-342900" algn="just">
              <a:lnSpc>
                <a:spcPct val="120000"/>
              </a:lnSpc>
              <a:buFont typeface="Wingdings" panose="05000000000000000000" pitchFamily="2" charset="2"/>
              <a:buChar char="q"/>
            </a:pPr>
            <a:r>
              <a:rPr lang="en-US" sz="2000" b="0" dirty="0" smtClean="0">
                <a:latin typeface="Calibri" panose="020F0502020204030204" pitchFamily="34" charset="0"/>
              </a:rPr>
              <a:t>Natural Language module harnessed the features of the data to make correlation with domain specific mathematical model.</a:t>
            </a:r>
          </a:p>
          <a:p>
            <a:pPr marL="342900" indent="-342900" algn="just">
              <a:lnSpc>
                <a:spcPct val="120000"/>
              </a:lnSpc>
              <a:buFont typeface="Wingdings" panose="05000000000000000000" pitchFamily="2" charset="2"/>
              <a:buChar char="q"/>
            </a:pPr>
            <a:r>
              <a:rPr lang="en-US" sz="2000" b="0" dirty="0" smtClean="0">
                <a:latin typeface="Calibri" panose="020F0502020204030204" pitchFamily="34" charset="0"/>
              </a:rPr>
              <a:t>The </a:t>
            </a:r>
            <a:r>
              <a:rPr lang="en-US" sz="2000" b="0" dirty="0">
                <a:latin typeface="Calibri" panose="020F0502020204030204" pitchFamily="34" charset="0"/>
              </a:rPr>
              <a:t>following conclusions were made</a:t>
            </a:r>
            <a:r>
              <a:rPr lang="en-US" sz="2000" b="0" dirty="0" smtClean="0">
                <a:latin typeface="Calibri" panose="020F0502020204030204" pitchFamily="34" charset="0"/>
              </a:rPr>
              <a:t>:</a:t>
            </a:r>
          </a:p>
          <a:p>
            <a:pPr marL="576263" lvl="1" indent="-342900" algn="just">
              <a:lnSpc>
                <a:spcPct val="120000"/>
              </a:lnSpc>
              <a:buFont typeface="+mj-lt"/>
              <a:buAutoNum type="arabicPeriod"/>
            </a:pPr>
            <a:r>
              <a:rPr lang="en-US" sz="2000" dirty="0" smtClean="0">
                <a:solidFill>
                  <a:schemeClr val="tx1"/>
                </a:solidFill>
                <a:latin typeface="Calibri" panose="020F0502020204030204" pitchFamily="34" charset="0"/>
              </a:rPr>
              <a:t>A strong and pretty accurate model of feature vector was developed for a high accuracy score.</a:t>
            </a:r>
          </a:p>
          <a:p>
            <a:pPr marL="576263" lvl="1" indent="-342900" algn="just">
              <a:lnSpc>
                <a:spcPct val="120000"/>
              </a:lnSpc>
              <a:buFont typeface="+mj-lt"/>
              <a:buAutoNum type="arabicPeriod"/>
            </a:pPr>
            <a:r>
              <a:rPr lang="en-US" sz="2000" b="0" dirty="0" smtClean="0">
                <a:solidFill>
                  <a:schemeClr val="tx1"/>
                </a:solidFill>
                <a:latin typeface="Calibri" panose="020F0502020204030204" pitchFamily="34" charset="0"/>
              </a:rPr>
              <a:t>The Natural language model requires a huge corpus and strong integration with machine learning</a:t>
            </a:r>
            <a:endParaRPr lang="en-US" sz="2000" b="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885107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latin typeface="Calibri" panose="020F0502020204030204" pitchFamily="34" charset="0"/>
              </a:rPr>
              <a:t>Limitations</a:t>
            </a:r>
            <a:endParaRPr lang="en-GB" sz="4000" dirty="0">
              <a:latin typeface="Calibri" panose="020F0502020204030204" pitchFamily="34" charset="0"/>
            </a:endParaRPr>
          </a:p>
        </p:txBody>
      </p:sp>
      <p:sp>
        <p:nvSpPr>
          <p:cNvPr id="3" name="Content Placeholder 2"/>
          <p:cNvSpPr>
            <a:spLocks noGrp="1"/>
          </p:cNvSpPr>
          <p:nvPr>
            <p:ph idx="1"/>
          </p:nvPr>
        </p:nvSpPr>
        <p:spPr/>
        <p:txBody>
          <a:bodyPr>
            <a:normAutofit/>
          </a:bodyPr>
          <a:lstStyle/>
          <a:p>
            <a:pPr marL="342900" indent="-342900" algn="just">
              <a:buFont typeface="Wingdings" panose="05000000000000000000" pitchFamily="2" charset="2"/>
              <a:buChar char="q"/>
            </a:pPr>
            <a:r>
              <a:rPr lang="en-GB" sz="2000" b="0" dirty="0" smtClean="0">
                <a:latin typeface="Calibri" panose="020F0502020204030204" pitchFamily="34" charset="0"/>
              </a:rPr>
              <a:t>The model generated by iterative machine learning gives an accuracy of 85–90% only.</a:t>
            </a:r>
          </a:p>
          <a:p>
            <a:pPr marL="342900" indent="-342900" algn="just">
              <a:buFont typeface="Wingdings" panose="05000000000000000000" pitchFamily="2" charset="2"/>
              <a:buChar char="q"/>
            </a:pPr>
            <a:r>
              <a:rPr lang="en-GB" sz="2000" b="0" dirty="0" smtClean="0">
                <a:latin typeface="Calibri" panose="020F0502020204030204" pitchFamily="34" charset="0"/>
              </a:rPr>
              <a:t>Data cleaning techniques have to a long way before highly incorrect grammars can be detected and most importantly rectified. </a:t>
            </a:r>
          </a:p>
          <a:p>
            <a:pPr marL="342900" indent="-342900" algn="just">
              <a:buFont typeface="Wingdings" panose="05000000000000000000" pitchFamily="2" charset="2"/>
              <a:buChar char="q"/>
            </a:pPr>
            <a:r>
              <a:rPr lang="en-GB" sz="2000" b="0" dirty="0" smtClean="0">
                <a:latin typeface="Calibri" panose="020F0502020204030204" pitchFamily="34" charset="0"/>
              </a:rPr>
              <a:t>Mapping of objects from NLU  to a generalised mathematical model is challenging.</a:t>
            </a:r>
          </a:p>
          <a:p>
            <a:pPr marL="342900" indent="-342900" algn="just">
              <a:buFont typeface="Wingdings" panose="05000000000000000000" pitchFamily="2" charset="2"/>
              <a:buChar char="q"/>
            </a:pPr>
            <a:endParaRPr lang="en-GB" sz="2000" b="0" dirty="0">
              <a:latin typeface="Calibri" panose="020F0502020204030204" pitchFamily="34" charset="0"/>
            </a:endParaRPr>
          </a:p>
        </p:txBody>
      </p:sp>
    </p:spTree>
    <p:extLst>
      <p:ext uri="{BB962C8B-B14F-4D97-AF65-F5344CB8AC3E}">
        <p14:creationId xmlns:p14="http://schemas.microsoft.com/office/powerpoint/2010/main" val="1638341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latin typeface="Calibri" panose="020F0502020204030204" pitchFamily="34" charset="0"/>
              </a:rPr>
              <a:t>Future Enhancements</a:t>
            </a:r>
            <a:endParaRPr lang="en-GB" sz="4000" dirty="0">
              <a:latin typeface="Calibri" panose="020F0502020204030204" pitchFamily="34" charset="0"/>
            </a:endParaRPr>
          </a:p>
        </p:txBody>
      </p:sp>
      <p:sp>
        <p:nvSpPr>
          <p:cNvPr id="3" name="Content Placeholder 2"/>
          <p:cNvSpPr>
            <a:spLocks noGrp="1"/>
          </p:cNvSpPr>
          <p:nvPr>
            <p:ph idx="1"/>
          </p:nvPr>
        </p:nvSpPr>
        <p:spPr/>
        <p:txBody>
          <a:bodyPr>
            <a:normAutofit/>
          </a:bodyPr>
          <a:lstStyle/>
          <a:p>
            <a:pPr marL="342900" indent="-342900" algn="just">
              <a:buFont typeface="Wingdings" panose="05000000000000000000" pitchFamily="2" charset="2"/>
              <a:buChar char="q"/>
            </a:pPr>
            <a:r>
              <a:rPr lang="en-GB" sz="2000" b="0" dirty="0" smtClean="0">
                <a:latin typeface="Calibri" panose="020F0502020204030204" pitchFamily="34" charset="0"/>
              </a:rPr>
              <a:t>Machine learning can be extended towards NLU to train the system about the objects, their instances for a better accuracy.</a:t>
            </a:r>
          </a:p>
          <a:p>
            <a:pPr marL="342900" indent="-342900" algn="just">
              <a:buFont typeface="Wingdings" panose="05000000000000000000" pitchFamily="2" charset="2"/>
              <a:buChar char="q"/>
            </a:pPr>
            <a:r>
              <a:rPr lang="en-GB" sz="2000" b="0" dirty="0" smtClean="0">
                <a:latin typeface="Calibri" panose="020F0502020204030204" pitchFamily="34" charset="0"/>
              </a:rPr>
              <a:t>The project can be integrated with voice commands to bring high level a sophistication where a machine can actually convert English language to a RELEVANT and GENERALISED mathematical model</a:t>
            </a:r>
          </a:p>
          <a:p>
            <a:pPr marL="342900" indent="-342900" algn="just">
              <a:buFont typeface="Wingdings" panose="05000000000000000000" pitchFamily="2" charset="2"/>
              <a:buChar char="q"/>
            </a:pPr>
            <a:r>
              <a:rPr lang="en-GB" sz="2000" b="0" dirty="0" smtClean="0">
                <a:latin typeface="Calibri" panose="020F0502020204030204" pitchFamily="34" charset="0"/>
              </a:rPr>
              <a:t>Artificially intelligent web hooks can be integrated to expand the project to all domains and make a futuristic intelligent assistant. </a:t>
            </a:r>
          </a:p>
          <a:p>
            <a:pPr algn="just"/>
            <a:endParaRPr lang="en-GB" sz="2000" dirty="0">
              <a:latin typeface="Calibri" panose="020F0502020204030204" pitchFamily="34" charset="0"/>
            </a:endParaRPr>
          </a:p>
        </p:txBody>
      </p:sp>
    </p:spTree>
    <p:extLst>
      <p:ext uri="{BB962C8B-B14F-4D97-AF65-F5344CB8AC3E}">
        <p14:creationId xmlns:p14="http://schemas.microsoft.com/office/powerpoint/2010/main" val="1093010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References</a:t>
            </a:r>
            <a:endParaRPr lang="en-US" sz="4000" dirty="0">
              <a:latin typeface="Calibri" panose="020F0502020204030204" pitchFamily="34" charset="0"/>
            </a:endParaRPr>
          </a:p>
        </p:txBody>
      </p:sp>
      <p:sp>
        <p:nvSpPr>
          <p:cNvPr id="5" name="Content Placeholder 2"/>
          <p:cNvSpPr>
            <a:spLocks noGrp="1"/>
          </p:cNvSpPr>
          <p:nvPr>
            <p:ph idx="1"/>
          </p:nvPr>
        </p:nvSpPr>
        <p:spPr>
          <a:xfrm>
            <a:off x="838200" y="1690688"/>
            <a:ext cx="10515600" cy="4351338"/>
          </a:xfrm>
        </p:spPr>
        <p:txBody>
          <a:bodyPr>
            <a:noAutofit/>
          </a:bodyPr>
          <a:lstStyle/>
          <a:p>
            <a:pPr lvl="2" algn="just"/>
            <a:r>
              <a:rPr lang="en-US" dirty="0">
                <a:solidFill>
                  <a:schemeClr val="tx1"/>
                </a:solidFill>
                <a:latin typeface="Calibri" panose="020F0502020204030204" pitchFamily="34" charset="0"/>
              </a:rPr>
              <a:t>[1] A Question Answer System for Math Word Problems Christian </a:t>
            </a:r>
            <a:r>
              <a:rPr lang="en-US" dirty="0" err="1">
                <a:solidFill>
                  <a:schemeClr val="tx1"/>
                </a:solidFill>
                <a:latin typeface="Calibri" panose="020F0502020204030204" pitchFamily="34" charset="0"/>
              </a:rPr>
              <a:t>Liguda</a:t>
            </a:r>
            <a:r>
              <a:rPr lang="en-US" dirty="0">
                <a:solidFill>
                  <a:schemeClr val="tx1"/>
                </a:solidFill>
                <a:latin typeface="Calibri" panose="020F0502020204030204" pitchFamily="34" charset="0"/>
              </a:rPr>
              <a:t> and </a:t>
            </a:r>
            <a:r>
              <a:rPr lang="en-US" dirty="0" err="1">
                <a:solidFill>
                  <a:schemeClr val="tx1"/>
                </a:solidFill>
                <a:latin typeface="Calibri" panose="020F0502020204030204" pitchFamily="34" charset="0"/>
              </a:rPr>
              <a:t>Thies</a:t>
            </a:r>
            <a:r>
              <a:rPr lang="en-US" dirty="0">
                <a:solidFill>
                  <a:schemeClr val="tx1"/>
                </a:solidFill>
                <a:latin typeface="Calibri" panose="020F0502020204030204" pitchFamily="34" charset="0"/>
              </a:rPr>
              <a:t> Pfeiffer Artificial Intelligence Group, Faculty of Technology, Bielefeld University. </a:t>
            </a:r>
            <a:endParaRPr lang="en-US" dirty="0" smtClean="0">
              <a:solidFill>
                <a:schemeClr val="tx1"/>
              </a:solidFill>
              <a:latin typeface="Calibri" panose="020F0502020204030204" pitchFamily="34" charset="0"/>
            </a:endParaRPr>
          </a:p>
          <a:p>
            <a:pPr lvl="2" algn="just"/>
            <a:r>
              <a:rPr lang="en-US" dirty="0" smtClean="0">
                <a:solidFill>
                  <a:schemeClr val="tx1"/>
                </a:solidFill>
                <a:latin typeface="Calibri" panose="020F0502020204030204" pitchFamily="34" charset="0"/>
              </a:rPr>
              <a:t>[</a:t>
            </a:r>
            <a:r>
              <a:rPr lang="en-US" dirty="0">
                <a:solidFill>
                  <a:schemeClr val="tx1"/>
                </a:solidFill>
                <a:latin typeface="Calibri" panose="020F0502020204030204" pitchFamily="34" charset="0"/>
              </a:rPr>
              <a:t>2] Natural Language Processing for Solving Simple Word Problems, </a:t>
            </a:r>
            <a:r>
              <a:rPr lang="en-US" dirty="0" err="1">
                <a:solidFill>
                  <a:schemeClr val="tx1"/>
                </a:solidFill>
                <a:latin typeface="Calibri" panose="020F0502020204030204" pitchFamily="34" charset="0"/>
              </a:rPr>
              <a:t>Sowmya</a:t>
            </a:r>
            <a:r>
              <a:rPr lang="en-US" dirty="0">
                <a:solidFill>
                  <a:schemeClr val="tx1"/>
                </a:solidFill>
                <a:latin typeface="Calibri" panose="020F0502020204030204" pitchFamily="34" charset="0"/>
              </a:rPr>
              <a:t> S </a:t>
            </a:r>
            <a:r>
              <a:rPr lang="en-US" dirty="0" err="1">
                <a:solidFill>
                  <a:schemeClr val="tx1"/>
                </a:solidFill>
                <a:latin typeface="Calibri" panose="020F0502020204030204" pitchFamily="34" charset="0"/>
              </a:rPr>
              <a:t>Sundaram</a:t>
            </a:r>
            <a:r>
              <a:rPr lang="en-US" dirty="0">
                <a:solidFill>
                  <a:schemeClr val="tx1"/>
                </a:solidFill>
                <a:latin typeface="Calibri" panose="020F0502020204030204" pitchFamily="34" charset="0"/>
              </a:rPr>
              <a:t> Indian Institute of Technology, Madras Chennai . </a:t>
            </a:r>
            <a:endParaRPr lang="en-US" dirty="0" smtClean="0">
              <a:solidFill>
                <a:schemeClr val="tx1"/>
              </a:solidFill>
              <a:latin typeface="Calibri" panose="020F0502020204030204" pitchFamily="34" charset="0"/>
            </a:endParaRPr>
          </a:p>
          <a:p>
            <a:pPr lvl="2" algn="just"/>
            <a:r>
              <a:rPr lang="en-US" dirty="0" smtClean="0">
                <a:solidFill>
                  <a:schemeClr val="tx1"/>
                </a:solidFill>
                <a:latin typeface="Calibri" panose="020F0502020204030204" pitchFamily="34" charset="0"/>
              </a:rPr>
              <a:t>[</a:t>
            </a:r>
            <a:r>
              <a:rPr lang="en-US" dirty="0">
                <a:solidFill>
                  <a:schemeClr val="tx1"/>
                </a:solidFill>
                <a:latin typeface="Calibri" panose="020F0502020204030204" pitchFamily="34" charset="0"/>
              </a:rPr>
              <a:t>3] A Novel Framework for Math Word Problem Solving, International Journal of Information and Education Technology, Vol. 3, No. 1, February 2013 </a:t>
            </a:r>
            <a:endParaRPr lang="en-US" dirty="0" smtClean="0">
              <a:solidFill>
                <a:schemeClr val="tx1"/>
              </a:solidFill>
              <a:latin typeface="Calibri" panose="020F0502020204030204" pitchFamily="34" charset="0"/>
            </a:endParaRPr>
          </a:p>
          <a:p>
            <a:pPr lvl="2" algn="just"/>
            <a:r>
              <a:rPr lang="en-US" dirty="0" smtClean="0">
                <a:solidFill>
                  <a:schemeClr val="tx1"/>
                </a:solidFill>
                <a:latin typeface="Calibri" panose="020F0502020204030204" pitchFamily="34" charset="0"/>
              </a:rPr>
              <a:t>[</a:t>
            </a:r>
            <a:r>
              <a:rPr lang="en-US" dirty="0">
                <a:solidFill>
                  <a:schemeClr val="tx1"/>
                </a:solidFill>
                <a:latin typeface="Calibri" panose="020F0502020204030204" pitchFamily="34" charset="0"/>
              </a:rPr>
              <a:t>4] Learning to Solve Arithmetic Word Problems with Verb Categorization, Mohammad </a:t>
            </a:r>
            <a:r>
              <a:rPr lang="en-US" dirty="0" err="1">
                <a:solidFill>
                  <a:schemeClr val="tx1"/>
                </a:solidFill>
                <a:latin typeface="Calibri" panose="020F0502020204030204" pitchFamily="34" charset="0"/>
              </a:rPr>
              <a:t>Javad</a:t>
            </a:r>
            <a:r>
              <a:rPr lang="en-US" dirty="0">
                <a:solidFill>
                  <a:schemeClr val="tx1"/>
                </a:solidFill>
                <a:latin typeface="Calibri" panose="020F0502020204030204" pitchFamily="34" charset="0"/>
              </a:rPr>
              <a:t> Hosseini1,Hannaneh Hajishirzi1,Oren </a:t>
            </a:r>
            <a:r>
              <a:rPr lang="en-US" dirty="0" err="1">
                <a:solidFill>
                  <a:schemeClr val="tx1"/>
                </a:solidFill>
                <a:latin typeface="Calibri" panose="020F0502020204030204" pitchFamily="34" charset="0"/>
              </a:rPr>
              <a:t>Etzioni</a:t>
            </a:r>
            <a:r>
              <a:rPr lang="en-US" dirty="0">
                <a:solidFill>
                  <a:schemeClr val="tx1"/>
                </a:solidFill>
                <a:latin typeface="Calibri" panose="020F0502020204030204" pitchFamily="34" charset="0"/>
              </a:rPr>
              <a:t>, Nate </a:t>
            </a:r>
            <a:r>
              <a:rPr lang="en-US" dirty="0" err="1">
                <a:solidFill>
                  <a:schemeClr val="tx1"/>
                </a:solidFill>
                <a:latin typeface="Calibri" panose="020F0502020204030204" pitchFamily="34" charset="0"/>
              </a:rPr>
              <a:t>Kushman</a:t>
            </a:r>
            <a:r>
              <a:rPr lang="en-US" dirty="0">
                <a:solidFill>
                  <a:schemeClr val="tx1"/>
                </a:solidFill>
                <a:latin typeface="Calibri" panose="020F0502020204030204" pitchFamily="34" charset="0"/>
              </a:rPr>
              <a:t>. University of Washington, Allen Institute for AI, Massachusetts Institute of Technology. </a:t>
            </a:r>
            <a:endParaRPr lang="en-US" dirty="0" smtClean="0">
              <a:solidFill>
                <a:schemeClr val="tx1"/>
              </a:solidFill>
              <a:latin typeface="Calibri" panose="020F0502020204030204" pitchFamily="34" charset="0"/>
            </a:endParaRPr>
          </a:p>
          <a:p>
            <a:pPr lvl="2" algn="just"/>
            <a:r>
              <a:rPr lang="en-US" dirty="0" smtClean="0">
                <a:solidFill>
                  <a:schemeClr val="tx1"/>
                </a:solidFill>
                <a:latin typeface="Calibri" panose="020F0502020204030204" pitchFamily="34" charset="0"/>
              </a:rPr>
              <a:t>[</a:t>
            </a:r>
            <a:r>
              <a:rPr lang="en-US" dirty="0">
                <a:solidFill>
                  <a:schemeClr val="tx1"/>
                </a:solidFill>
                <a:latin typeface="Calibri" panose="020F0502020204030204" pitchFamily="34" charset="0"/>
              </a:rPr>
              <a:t>5] Automatically Solving Number Word Problems by Semantic Parsing and Reasoning </a:t>
            </a:r>
            <a:r>
              <a:rPr lang="en-US" dirty="0" err="1">
                <a:solidFill>
                  <a:schemeClr val="tx1"/>
                </a:solidFill>
                <a:latin typeface="Calibri" panose="020F0502020204030204" pitchFamily="34" charset="0"/>
              </a:rPr>
              <a:t>Shuming</a:t>
            </a:r>
            <a:r>
              <a:rPr lang="en-US" dirty="0">
                <a:solidFill>
                  <a:schemeClr val="tx1"/>
                </a:solidFill>
                <a:latin typeface="Calibri" panose="020F0502020204030204" pitchFamily="34" charset="0"/>
              </a:rPr>
              <a:t> Shi1, </a:t>
            </a:r>
            <a:r>
              <a:rPr lang="en-US" dirty="0" err="1">
                <a:solidFill>
                  <a:schemeClr val="tx1"/>
                </a:solidFill>
                <a:latin typeface="Calibri" panose="020F0502020204030204" pitchFamily="34" charset="0"/>
              </a:rPr>
              <a:t>Yuehui</a:t>
            </a:r>
            <a:r>
              <a:rPr lang="en-US" dirty="0">
                <a:solidFill>
                  <a:schemeClr val="tx1"/>
                </a:solidFill>
                <a:latin typeface="Calibri" panose="020F0502020204030204" pitchFamily="34" charset="0"/>
              </a:rPr>
              <a:t> Wang , Chin-Yew Lin, </a:t>
            </a:r>
            <a:r>
              <a:rPr lang="en-US" dirty="0" err="1">
                <a:solidFill>
                  <a:schemeClr val="tx1"/>
                </a:solidFill>
                <a:latin typeface="Calibri" panose="020F0502020204030204" pitchFamily="34" charset="0"/>
              </a:rPr>
              <a:t>Xiaojiang</a:t>
            </a:r>
            <a:r>
              <a:rPr lang="en-US" dirty="0">
                <a:solidFill>
                  <a:schemeClr val="tx1"/>
                </a:solidFill>
                <a:latin typeface="Calibri" panose="020F0502020204030204" pitchFamily="34" charset="0"/>
              </a:rPr>
              <a:t> Liu1 and Yong </a:t>
            </a:r>
            <a:r>
              <a:rPr lang="en-US" dirty="0" err="1">
                <a:solidFill>
                  <a:schemeClr val="tx1"/>
                </a:solidFill>
                <a:latin typeface="Calibri" panose="020F0502020204030204" pitchFamily="34" charset="0"/>
              </a:rPr>
              <a:t>Rui</a:t>
            </a:r>
            <a:r>
              <a:rPr lang="en-US" dirty="0">
                <a:solidFill>
                  <a:schemeClr val="tx1"/>
                </a:solidFill>
                <a:latin typeface="Calibri" panose="020F0502020204030204" pitchFamily="34" charset="0"/>
              </a:rPr>
              <a:t>, Microsoft Research. </a:t>
            </a:r>
            <a:endParaRPr lang="en-US" dirty="0" smtClean="0">
              <a:solidFill>
                <a:schemeClr val="tx1"/>
              </a:solidFill>
              <a:latin typeface="Calibri" panose="020F0502020204030204" pitchFamily="34" charset="0"/>
            </a:endParaRPr>
          </a:p>
          <a:p>
            <a:pPr lvl="2" algn="just"/>
            <a:r>
              <a:rPr lang="en-US" dirty="0" smtClean="0">
                <a:solidFill>
                  <a:schemeClr val="tx1"/>
                </a:solidFill>
                <a:latin typeface="Calibri" panose="020F0502020204030204" pitchFamily="34" charset="0"/>
              </a:rPr>
              <a:t>[</a:t>
            </a:r>
            <a:r>
              <a:rPr lang="en-US" dirty="0">
                <a:solidFill>
                  <a:schemeClr val="tx1"/>
                </a:solidFill>
                <a:latin typeface="Calibri" panose="020F0502020204030204" pitchFamily="34" charset="0"/>
              </a:rPr>
              <a:t>6] Machine-Guided Solution to Mathematical Word Problems </a:t>
            </a:r>
            <a:r>
              <a:rPr lang="en-US" dirty="0" err="1">
                <a:solidFill>
                  <a:schemeClr val="tx1"/>
                </a:solidFill>
                <a:latin typeface="Calibri" panose="020F0502020204030204" pitchFamily="34" charset="0"/>
              </a:rPr>
              <a:t>Bussaba</a:t>
            </a:r>
            <a:r>
              <a:rPr lang="en-US" dirty="0">
                <a:solidFill>
                  <a:schemeClr val="tx1"/>
                </a:solidFill>
                <a:latin typeface="Calibri" panose="020F0502020204030204" pitchFamily="34" charset="0"/>
              </a:rPr>
              <a:t> </a:t>
            </a:r>
            <a:r>
              <a:rPr lang="en-US" dirty="0" err="1">
                <a:solidFill>
                  <a:schemeClr val="tx1"/>
                </a:solidFill>
                <a:latin typeface="Calibri" panose="020F0502020204030204" pitchFamily="34" charset="0"/>
              </a:rPr>
              <a:t>Amnuey</a:t>
            </a:r>
            <a:r>
              <a:rPr lang="en-US" dirty="0">
                <a:solidFill>
                  <a:schemeClr val="tx1"/>
                </a:solidFill>
                <a:latin typeface="Calibri" panose="020F0502020204030204" pitchFamily="34" charset="0"/>
              </a:rPr>
              <a:t> </a:t>
            </a:r>
            <a:r>
              <a:rPr lang="en-US" dirty="0" err="1">
                <a:solidFill>
                  <a:schemeClr val="tx1"/>
                </a:solidFill>
                <a:latin typeface="Calibri" panose="020F0502020204030204" pitchFamily="34" charset="0"/>
              </a:rPr>
              <a:t>pornsakul</a:t>
            </a:r>
            <a:r>
              <a:rPr lang="en-US" dirty="0">
                <a:solidFill>
                  <a:schemeClr val="tx1"/>
                </a:solidFill>
                <a:latin typeface="Calibri" panose="020F0502020204030204" pitchFamily="34" charset="0"/>
              </a:rPr>
              <a:t>, Suma Bhat University of Illinois, Urbana-</a:t>
            </a:r>
            <a:r>
              <a:rPr lang="en-US" dirty="0" err="1">
                <a:solidFill>
                  <a:schemeClr val="tx1"/>
                </a:solidFill>
                <a:latin typeface="Calibri" panose="020F0502020204030204" pitchFamily="34" charset="0"/>
              </a:rPr>
              <a:t>Champaign,USA</a:t>
            </a:r>
            <a:r>
              <a:rPr lang="en-US" dirty="0">
                <a:solidFill>
                  <a:schemeClr val="tx1"/>
                </a:solidFill>
                <a:latin typeface="Calibri" panose="020F0502020204030204" pitchFamily="34" charset="0"/>
              </a:rPr>
              <a:t>. </a:t>
            </a:r>
            <a:r>
              <a:rPr lang="en-US" dirty="0" err="1">
                <a:solidFill>
                  <a:schemeClr val="tx1"/>
                </a:solidFill>
                <a:latin typeface="Calibri" panose="020F0502020204030204" pitchFamily="34" charset="0"/>
              </a:rPr>
              <a:t>Bussaba</a:t>
            </a:r>
            <a:r>
              <a:rPr lang="en-US" dirty="0">
                <a:solidFill>
                  <a:schemeClr val="tx1"/>
                </a:solidFill>
                <a:latin typeface="Calibri" panose="020F0502020204030204" pitchFamily="34" charset="0"/>
              </a:rPr>
              <a:t> </a:t>
            </a:r>
            <a:r>
              <a:rPr lang="en-US" dirty="0" err="1">
                <a:solidFill>
                  <a:schemeClr val="tx1"/>
                </a:solidFill>
                <a:latin typeface="Calibri" panose="020F0502020204030204" pitchFamily="34" charset="0"/>
              </a:rPr>
              <a:t>Amnuey</a:t>
            </a:r>
            <a:r>
              <a:rPr lang="en-US" dirty="0">
                <a:solidFill>
                  <a:schemeClr val="tx1"/>
                </a:solidFill>
                <a:latin typeface="Calibri" panose="020F0502020204030204" pitchFamily="34" charset="0"/>
              </a:rPr>
              <a:t> </a:t>
            </a:r>
            <a:r>
              <a:rPr lang="en-US" dirty="0" err="1">
                <a:solidFill>
                  <a:schemeClr val="tx1"/>
                </a:solidFill>
                <a:latin typeface="Calibri" panose="020F0502020204030204" pitchFamily="34" charset="0"/>
              </a:rPr>
              <a:t>pornsakul</a:t>
            </a:r>
            <a:r>
              <a:rPr lang="en-US" dirty="0">
                <a:solidFill>
                  <a:schemeClr val="tx1"/>
                </a:solidFill>
                <a:latin typeface="Calibri" panose="020F0502020204030204" pitchFamily="34" charset="0"/>
              </a:rPr>
              <a:t> and Suma Bhat 28th Pacific Asia Conference on Language, Information and Computation pages 111–119</a:t>
            </a:r>
            <a:r>
              <a:rPr lang="en-GB" dirty="0" smtClean="0">
                <a:solidFill>
                  <a:schemeClr val="tx1"/>
                </a:solidFill>
                <a:latin typeface="Calibri" panose="020F0502020204030204" pitchFamily="34" charset="0"/>
                <a:cs typeface="Times New Roman" panose="02020603050405020304" pitchFamily="18" charset="0"/>
              </a:rPr>
              <a:t>.</a:t>
            </a:r>
            <a:endParaRPr lang="en-US" dirty="0">
              <a:solidFill>
                <a:schemeClr val="tx1"/>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3608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7435"/>
          </a:xfrm>
        </p:spPr>
        <p:txBody>
          <a:bodyPr>
            <a:normAutofit/>
          </a:bodyPr>
          <a:lstStyle/>
          <a:p>
            <a:r>
              <a:rPr lang="en-US" sz="4000" dirty="0" smtClean="0">
                <a:latin typeface="Calibri" panose="020F0502020204030204" pitchFamily="34" charset="0"/>
              </a:rPr>
              <a:t>Literature Survey</a:t>
            </a:r>
            <a:endParaRPr lang="en-US" sz="4000" dirty="0">
              <a:latin typeface="Calibri" panose="020F0502020204030204" pitchFamily="34" charset="0"/>
            </a:endParaRPr>
          </a:p>
        </p:txBody>
      </p:sp>
      <p:graphicFrame>
        <p:nvGraphicFramePr>
          <p:cNvPr id="6" name="Table 5"/>
          <p:cNvGraphicFramePr>
            <a:graphicFrameLocks noGrp="1"/>
          </p:cNvGraphicFramePr>
          <p:nvPr>
            <p:extLst/>
          </p:nvPr>
        </p:nvGraphicFramePr>
        <p:xfrm>
          <a:off x="838200" y="1432560"/>
          <a:ext cx="10566400" cy="4724400"/>
        </p:xfrm>
        <a:graphic>
          <a:graphicData uri="http://schemas.openxmlformats.org/drawingml/2006/table">
            <a:tbl>
              <a:tblPr firstRow="1" bandRow="1">
                <a:tableStyleId>{5C22544A-7EE6-4342-B048-85BDC9FD1C3A}</a:tableStyleId>
              </a:tblPr>
              <a:tblGrid>
                <a:gridCol w="3339548"/>
                <a:gridCol w="1258956"/>
                <a:gridCol w="2186609"/>
                <a:gridCol w="3781287"/>
              </a:tblGrid>
              <a:tr h="812799">
                <a:tc>
                  <a:txBody>
                    <a:bodyPr/>
                    <a:lstStyle/>
                    <a:p>
                      <a:pPr algn="ctr"/>
                      <a:r>
                        <a:rPr lang="en-GB" sz="2000" b="0" u="none" dirty="0" smtClean="0">
                          <a:latin typeface="Calibri" panose="020F0502020204030204" pitchFamily="34" charset="0"/>
                        </a:rPr>
                        <a:t> Title of the Research Papers</a:t>
                      </a:r>
                      <a:endParaRPr lang="en-IN" sz="2000" b="0" u="none" dirty="0">
                        <a:latin typeface="Calibri" panose="020F0502020204030204" pitchFamily="34" charset="0"/>
                      </a:endParaRPr>
                    </a:p>
                  </a:txBody>
                  <a:tcPr anchor="ctr"/>
                </a:tc>
                <a:tc>
                  <a:txBody>
                    <a:bodyPr/>
                    <a:lstStyle/>
                    <a:p>
                      <a:pPr algn="ctr"/>
                      <a:r>
                        <a:rPr lang="en-GB" sz="2000" b="0" u="none" smtClean="0">
                          <a:latin typeface="Calibri" panose="020F0502020204030204" pitchFamily="34" charset="0"/>
                        </a:rPr>
                        <a:t>Year</a:t>
                      </a:r>
                      <a:r>
                        <a:rPr lang="en-GB" sz="2000" b="0" u="none" baseline="0" smtClean="0">
                          <a:latin typeface="Calibri" panose="020F0502020204030204" pitchFamily="34" charset="0"/>
                        </a:rPr>
                        <a:t> of Publication</a:t>
                      </a:r>
                      <a:endParaRPr lang="en-IN" sz="2000" b="0" u="none" dirty="0">
                        <a:latin typeface="Calibri" panose="020F0502020204030204" pitchFamily="34" charset="0"/>
                      </a:endParaRPr>
                    </a:p>
                  </a:txBody>
                  <a:tcPr anchor="ctr"/>
                </a:tc>
                <a:tc>
                  <a:txBody>
                    <a:bodyPr/>
                    <a:lstStyle/>
                    <a:p>
                      <a:pPr algn="ctr"/>
                      <a:r>
                        <a:rPr lang="en-GB" sz="2000" b="0" u="none" smtClean="0">
                          <a:latin typeface="Calibri" panose="020F0502020204030204" pitchFamily="34" charset="0"/>
                        </a:rPr>
                        <a:t>Authors</a:t>
                      </a:r>
                      <a:endParaRPr lang="en-IN" sz="2000" b="0" u="none" dirty="0">
                        <a:latin typeface="Calibri" panose="020F0502020204030204" pitchFamily="34" charset="0"/>
                      </a:endParaRPr>
                    </a:p>
                  </a:txBody>
                  <a:tcPr anchor="ctr"/>
                </a:tc>
                <a:tc>
                  <a:txBody>
                    <a:bodyPr/>
                    <a:lstStyle/>
                    <a:p>
                      <a:pPr algn="ctr"/>
                      <a:r>
                        <a:rPr lang="en-GB" sz="2000" b="0" u="none" smtClean="0">
                          <a:latin typeface="Calibri" panose="020F0502020204030204" pitchFamily="34" charset="0"/>
                        </a:rPr>
                        <a:t>Method Proposed</a:t>
                      </a:r>
                      <a:endParaRPr lang="en-IN" sz="2000" b="0" u="none" dirty="0">
                        <a:latin typeface="Calibri" panose="020F0502020204030204" pitchFamily="34" charset="0"/>
                      </a:endParaRPr>
                    </a:p>
                  </a:txBody>
                  <a:tcPr anchor="ctr"/>
                </a:tc>
              </a:tr>
              <a:tr h="868519">
                <a:tc>
                  <a:txBody>
                    <a:bodyPr/>
                    <a:lstStyle/>
                    <a:p>
                      <a:pPr algn="ctr"/>
                      <a:r>
                        <a:rPr lang="en-US" sz="2000" b="0" i="0" u="none" dirty="0" smtClean="0">
                          <a:latin typeface="Calibri" panose="020F0502020204030204" pitchFamily="34" charset="0"/>
                          <a:cs typeface="Arial" pitchFamily="34" charset="0"/>
                        </a:rPr>
                        <a:t>Question Answering System: A Survey </a:t>
                      </a:r>
                      <a:endParaRPr lang="en-IN" sz="2000" b="0" i="0" u="none" dirty="0">
                        <a:solidFill>
                          <a:schemeClr val="tx1">
                            <a:lumMod val="65000"/>
                            <a:lumOff val="35000"/>
                          </a:schemeClr>
                        </a:solidFill>
                        <a:latin typeface="Calibri" panose="020F0502020204030204" pitchFamily="34" charset="0"/>
                      </a:endParaRPr>
                    </a:p>
                  </a:txBody>
                  <a:tcPr anchor="ctr"/>
                </a:tc>
                <a:tc>
                  <a:txBody>
                    <a:bodyPr/>
                    <a:lstStyle/>
                    <a:p>
                      <a:pPr algn="ctr"/>
                      <a:r>
                        <a:rPr lang="en-GB" sz="2000" b="0" i="0" u="none" dirty="0" smtClean="0">
                          <a:solidFill>
                            <a:schemeClr val="tx1">
                              <a:lumMod val="75000"/>
                              <a:lumOff val="25000"/>
                            </a:schemeClr>
                          </a:solidFill>
                          <a:latin typeface="Calibri" panose="020F0502020204030204" pitchFamily="34" charset="0"/>
                        </a:rPr>
                        <a:t>2015</a:t>
                      </a:r>
                      <a:endParaRPr lang="en-IN" sz="2000" b="0" i="0" u="none" dirty="0">
                        <a:solidFill>
                          <a:schemeClr val="tx1">
                            <a:lumMod val="75000"/>
                            <a:lumOff val="25000"/>
                          </a:schemeClr>
                        </a:solidFill>
                        <a:latin typeface="Calibri" panose="020F0502020204030204" pitchFamily="34" charset="0"/>
                      </a:endParaRPr>
                    </a:p>
                  </a:txBody>
                  <a:tcPr anchor="ctr"/>
                </a:tc>
                <a:tc>
                  <a:txBody>
                    <a:bodyPr/>
                    <a:lstStyle/>
                    <a:p>
                      <a:pPr algn="ctr"/>
                      <a:r>
                        <a:rPr lang="en-US" sz="2000" b="0" i="0" u="none" dirty="0" smtClean="0">
                          <a:latin typeface="Calibri" panose="020F0502020204030204" pitchFamily="34" charset="0"/>
                          <a:cs typeface="Arial" pitchFamily="34" charset="0"/>
                        </a:rPr>
                        <a:t>Ashish Mathur and M.T.U. </a:t>
                      </a:r>
                      <a:r>
                        <a:rPr lang="en-US" sz="2000" b="0" i="0" u="none" dirty="0" err="1" smtClean="0">
                          <a:latin typeface="Calibri" panose="020F0502020204030204" pitchFamily="34" charset="0"/>
                          <a:cs typeface="Arial" pitchFamily="34" charset="0"/>
                        </a:rPr>
                        <a:t>Haider</a:t>
                      </a:r>
                      <a:endParaRPr lang="en-IN" sz="2000" b="0" i="0" u="none" dirty="0">
                        <a:solidFill>
                          <a:schemeClr val="tx1">
                            <a:lumMod val="65000"/>
                            <a:lumOff val="35000"/>
                          </a:schemeClr>
                        </a:solidFill>
                        <a:latin typeface="Calibri" panose="020F0502020204030204" pitchFamily="34" charset="0"/>
                      </a:endParaRPr>
                    </a:p>
                  </a:txBody>
                  <a:tcPr anchor="ctr"/>
                </a:tc>
                <a:tc>
                  <a:txBody>
                    <a:bodyPr/>
                    <a:lstStyle/>
                    <a:p>
                      <a:pPr marL="0" indent="0" algn="ctr">
                        <a:lnSpc>
                          <a:spcPct val="110000"/>
                        </a:lnSpc>
                        <a:buNone/>
                      </a:pPr>
                      <a:r>
                        <a:rPr lang="en-US" sz="2000" b="0" i="0" u="none" dirty="0" smtClean="0">
                          <a:latin typeface="Calibri" panose="020F0502020204030204" pitchFamily="34" charset="0"/>
                          <a:cs typeface="Arial" pitchFamily="34" charset="0"/>
                        </a:rPr>
                        <a:t>Information Retrieval (IR), Natural Language Processing (NLP) and Information Extraction (IE).</a:t>
                      </a:r>
                    </a:p>
                  </a:txBody>
                  <a:tcPr anchor="ctr"/>
                </a:tc>
              </a:tr>
              <a:tr h="868519">
                <a:tc>
                  <a:txBody>
                    <a:bodyPr/>
                    <a:lstStyle/>
                    <a:p>
                      <a:pPr algn="ctr"/>
                      <a:r>
                        <a:rPr lang="en-US" sz="2000" b="0" i="0" u="none" dirty="0" smtClean="0">
                          <a:latin typeface="Calibri" panose="020F0502020204030204" pitchFamily="34" charset="0"/>
                          <a:cs typeface="Arial" pitchFamily="34" charset="0"/>
                        </a:rPr>
                        <a:t>An Integrated Pattern Matching and Machine Learning Approach for Question Classification</a:t>
                      </a:r>
                      <a:r>
                        <a:rPr lang="fi-FI" sz="2000" b="0" i="0" u="none" dirty="0" smtClean="0">
                          <a:latin typeface="Calibri" panose="020F0502020204030204" pitchFamily="34" charset="0"/>
                          <a:cs typeface="Arial" pitchFamily="34" charset="0"/>
                        </a:rPr>
                        <a:t> </a:t>
                      </a:r>
                      <a:endParaRPr lang="en-IN" sz="2000" b="0" i="0" u="none" dirty="0">
                        <a:solidFill>
                          <a:schemeClr val="tx1">
                            <a:lumMod val="75000"/>
                            <a:lumOff val="25000"/>
                          </a:schemeClr>
                        </a:solidFill>
                        <a:latin typeface="Calibri" panose="020F0502020204030204" pitchFamily="34" charset="0"/>
                      </a:endParaRPr>
                    </a:p>
                  </a:txBody>
                  <a:tcPr anchor="ctr"/>
                </a:tc>
                <a:tc>
                  <a:txBody>
                    <a:bodyPr/>
                    <a:lstStyle/>
                    <a:p>
                      <a:pPr algn="ctr"/>
                      <a:r>
                        <a:rPr lang="en-GB" sz="2000" b="0" i="0" u="none" dirty="0" smtClean="0">
                          <a:solidFill>
                            <a:schemeClr val="tx1">
                              <a:lumMod val="75000"/>
                              <a:lumOff val="25000"/>
                            </a:schemeClr>
                          </a:solidFill>
                          <a:latin typeface="Calibri" panose="020F0502020204030204" pitchFamily="34" charset="0"/>
                        </a:rPr>
                        <a:t>2015</a:t>
                      </a:r>
                      <a:endParaRPr lang="en-IN" sz="2000" b="0" i="0" u="none" dirty="0">
                        <a:solidFill>
                          <a:schemeClr val="tx1">
                            <a:lumMod val="75000"/>
                            <a:lumOff val="25000"/>
                          </a:schemeClr>
                        </a:solidFill>
                        <a:latin typeface="Calibri" panose="020F0502020204030204" pitchFamily="34" charset="0"/>
                      </a:endParaRPr>
                    </a:p>
                  </a:txBody>
                  <a:tcPr anchor="ctr"/>
                </a:tc>
                <a:tc>
                  <a:txBody>
                    <a:bodyPr/>
                    <a:lstStyle/>
                    <a:p>
                      <a:pPr algn="ctr"/>
                      <a:r>
                        <a:rPr lang="en-US" sz="2000" b="0" i="0" u="none" dirty="0" err="1" smtClean="0">
                          <a:latin typeface="Calibri" panose="020F0502020204030204" pitchFamily="34" charset="0"/>
                          <a:cs typeface="Arial" pitchFamily="34" charset="0"/>
                        </a:rPr>
                        <a:t>Vaishali</a:t>
                      </a:r>
                      <a:r>
                        <a:rPr lang="en-US" sz="2000" b="0" i="0" u="none" dirty="0" smtClean="0">
                          <a:latin typeface="Calibri" panose="020F0502020204030204" pitchFamily="34" charset="0"/>
                          <a:cs typeface="Arial" pitchFamily="34" charset="0"/>
                        </a:rPr>
                        <a:t> Singh, Sanjay K. </a:t>
                      </a:r>
                      <a:r>
                        <a:rPr lang="en-US" sz="2000" b="0" i="0" u="none" dirty="0" err="1" smtClean="0">
                          <a:latin typeface="Calibri" panose="020F0502020204030204" pitchFamily="34" charset="0"/>
                          <a:cs typeface="Arial" pitchFamily="34" charset="0"/>
                        </a:rPr>
                        <a:t>Dwivedi</a:t>
                      </a:r>
                      <a:r>
                        <a:rPr lang="en-US" sz="2000" b="0" i="0" u="none" dirty="0" smtClean="0">
                          <a:latin typeface="Calibri" panose="020F0502020204030204" pitchFamily="34" charset="0"/>
                          <a:cs typeface="Arial" pitchFamily="34" charset="0"/>
                        </a:rPr>
                        <a:t> </a:t>
                      </a:r>
                      <a:endParaRPr lang="en-IN" sz="2000" b="0" i="0" u="none" dirty="0">
                        <a:solidFill>
                          <a:schemeClr val="tx1">
                            <a:lumMod val="75000"/>
                            <a:lumOff val="25000"/>
                          </a:schemeClr>
                        </a:solidFill>
                        <a:latin typeface="Calibri" panose="020F0502020204030204" pitchFamily="34" charset="0"/>
                      </a:endParaRPr>
                    </a:p>
                  </a:txBody>
                  <a:tcPr anchor="ctr"/>
                </a:tc>
                <a:tc>
                  <a:txBody>
                    <a:bodyPr/>
                    <a:lstStyle/>
                    <a:p>
                      <a:pPr algn="ctr"/>
                      <a:r>
                        <a:rPr lang="en-US" sz="2000" b="0" i="0" u="none" dirty="0" smtClean="0">
                          <a:latin typeface="Calibri" panose="020F0502020204030204" pitchFamily="34" charset="0"/>
                          <a:cs typeface="Arial" pitchFamily="34" charset="0"/>
                        </a:rPr>
                        <a:t>Classifying a question to appropriate class and identification of the focus word play key role in determining accurate answer</a:t>
                      </a:r>
                      <a:endParaRPr lang="en-IN" sz="2000" b="0" i="0" u="none" dirty="0">
                        <a:solidFill>
                          <a:schemeClr val="tx1">
                            <a:lumMod val="75000"/>
                            <a:lumOff val="25000"/>
                          </a:schemeClr>
                        </a:solidFill>
                        <a:latin typeface="Calibri" panose="020F0502020204030204" pitchFamily="34" charset="0"/>
                      </a:endParaRPr>
                    </a:p>
                  </a:txBody>
                  <a:tcPr anchor="ctr"/>
                </a:tc>
              </a:tr>
              <a:tr h="859473">
                <a:tc>
                  <a:txBody>
                    <a:bodyPr/>
                    <a:lstStyle/>
                    <a:p>
                      <a:pPr algn="ctr"/>
                      <a:r>
                        <a:rPr lang="en-US" sz="2000" b="0" i="0" u="none" dirty="0" smtClean="0">
                          <a:latin typeface="Calibri" panose="020F0502020204030204" pitchFamily="34" charset="0"/>
                          <a:cs typeface="Arial" pitchFamily="34" charset="0"/>
                        </a:rPr>
                        <a:t>Machine Learning for Question Answering from Tabular Data </a:t>
                      </a:r>
                      <a:endParaRPr lang="en-IN" sz="2000" b="0" i="0" u="none" dirty="0">
                        <a:solidFill>
                          <a:schemeClr val="tx1">
                            <a:lumMod val="75000"/>
                            <a:lumOff val="25000"/>
                          </a:schemeClr>
                        </a:solidFill>
                        <a:latin typeface="Calibri" panose="020F0502020204030204" pitchFamily="34" charset="0"/>
                      </a:endParaRPr>
                    </a:p>
                  </a:txBody>
                  <a:tcPr anchor="ctr"/>
                </a:tc>
                <a:tc>
                  <a:txBody>
                    <a:bodyPr/>
                    <a:lstStyle/>
                    <a:p>
                      <a:pPr algn="ctr"/>
                      <a:r>
                        <a:rPr lang="en-GB" sz="2000" b="0" i="0" u="none" dirty="0" smtClean="0">
                          <a:solidFill>
                            <a:schemeClr val="tx1">
                              <a:lumMod val="75000"/>
                              <a:lumOff val="25000"/>
                            </a:schemeClr>
                          </a:solidFill>
                          <a:latin typeface="Calibri" panose="020F0502020204030204" pitchFamily="34" charset="0"/>
                        </a:rPr>
                        <a:t>2011</a:t>
                      </a:r>
                      <a:endParaRPr lang="en-IN" sz="2000" b="0" i="0" u="none" dirty="0">
                        <a:solidFill>
                          <a:schemeClr val="tx1">
                            <a:lumMod val="75000"/>
                            <a:lumOff val="25000"/>
                          </a:schemeClr>
                        </a:solidFill>
                        <a:latin typeface="Calibri" panose="020F0502020204030204" pitchFamily="34" charset="0"/>
                      </a:endParaRPr>
                    </a:p>
                  </a:txBody>
                  <a:tcPr anchor="ctr"/>
                </a:tc>
                <a:tc>
                  <a:txBody>
                    <a:bodyPr/>
                    <a:lstStyle/>
                    <a:p>
                      <a:pPr algn="ctr"/>
                      <a:r>
                        <a:rPr lang="nl-NL" sz="2000" b="0" i="0" u="none" dirty="0" err="1" smtClean="0">
                          <a:latin typeface="Calibri" panose="020F0502020204030204" pitchFamily="34" charset="0"/>
                          <a:cs typeface="Arial" pitchFamily="34" charset="0"/>
                        </a:rPr>
                        <a:t>Mahboob</a:t>
                      </a:r>
                      <a:r>
                        <a:rPr lang="nl-NL" sz="2000" b="0" i="0" u="none" dirty="0" smtClean="0">
                          <a:latin typeface="Calibri" panose="020F0502020204030204" pitchFamily="34" charset="0"/>
                          <a:cs typeface="Arial" pitchFamily="34" charset="0"/>
                        </a:rPr>
                        <a:t> </a:t>
                      </a:r>
                      <a:r>
                        <a:rPr lang="nl-NL" sz="2000" b="0" i="0" u="none" dirty="0" err="1" smtClean="0">
                          <a:latin typeface="Calibri" panose="020F0502020204030204" pitchFamily="34" charset="0"/>
                          <a:cs typeface="Arial" pitchFamily="34" charset="0"/>
                        </a:rPr>
                        <a:t>Alam</a:t>
                      </a:r>
                      <a:r>
                        <a:rPr lang="nl-NL" sz="2000" b="0" i="0" u="none" dirty="0" smtClean="0">
                          <a:latin typeface="Calibri" panose="020F0502020204030204" pitchFamily="34" charset="0"/>
                          <a:cs typeface="Arial" pitchFamily="34" charset="0"/>
                        </a:rPr>
                        <a:t> Khalid, </a:t>
                      </a:r>
                      <a:r>
                        <a:rPr lang="nl-NL" sz="2000" b="0" i="0" u="none" dirty="0" err="1" smtClean="0">
                          <a:latin typeface="Calibri" panose="020F0502020204030204" pitchFamily="34" charset="0"/>
                          <a:cs typeface="Arial" pitchFamily="34" charset="0"/>
                        </a:rPr>
                        <a:t>Valentin</a:t>
                      </a:r>
                      <a:r>
                        <a:rPr lang="nl-NL" sz="2000" b="0" i="0" u="none" dirty="0" smtClean="0">
                          <a:latin typeface="Calibri" panose="020F0502020204030204" pitchFamily="34" charset="0"/>
                          <a:cs typeface="Arial" pitchFamily="34" charset="0"/>
                        </a:rPr>
                        <a:t> </a:t>
                      </a:r>
                      <a:r>
                        <a:rPr lang="nl-NL" sz="2000" b="0" i="0" u="none" dirty="0" err="1" smtClean="0">
                          <a:latin typeface="Calibri" panose="020F0502020204030204" pitchFamily="34" charset="0"/>
                          <a:cs typeface="Arial" pitchFamily="34" charset="0"/>
                        </a:rPr>
                        <a:t>Jijkoun</a:t>
                      </a:r>
                      <a:r>
                        <a:rPr lang="nl-NL" sz="2000" b="0" i="0" u="none" dirty="0" smtClean="0">
                          <a:latin typeface="Calibri" panose="020F0502020204030204" pitchFamily="34" charset="0"/>
                          <a:cs typeface="Arial" pitchFamily="34" charset="0"/>
                        </a:rPr>
                        <a:t> </a:t>
                      </a:r>
                      <a:endParaRPr lang="en-IN" sz="2000" b="0" i="0" u="none" dirty="0">
                        <a:solidFill>
                          <a:schemeClr val="tx1">
                            <a:lumMod val="75000"/>
                            <a:lumOff val="25000"/>
                          </a:schemeClr>
                        </a:solidFill>
                        <a:latin typeface="Calibri" panose="020F0502020204030204" pitchFamily="34" charset="0"/>
                      </a:endParaRPr>
                    </a:p>
                  </a:txBody>
                  <a:tcPr anchor="ctr"/>
                </a:tc>
                <a:tc>
                  <a:txBody>
                    <a:bodyPr/>
                    <a:lstStyle/>
                    <a:p>
                      <a:pPr algn="ctr"/>
                      <a:r>
                        <a:rPr lang="en-US" sz="2000" b="0" i="0" u="none" dirty="0" smtClean="0">
                          <a:latin typeface="Calibri" panose="020F0502020204030204" pitchFamily="34" charset="0"/>
                          <a:cs typeface="Arial" pitchFamily="34" charset="0"/>
                        </a:rPr>
                        <a:t>use a classiﬁer to identify appropriate tables and columns in a structured database</a:t>
                      </a:r>
                      <a:endParaRPr lang="en-IN" sz="2000" b="0" i="0" u="none" dirty="0">
                        <a:solidFill>
                          <a:schemeClr val="tx1">
                            <a:lumMod val="75000"/>
                            <a:lumOff val="25000"/>
                          </a:schemeClr>
                        </a:solidFill>
                        <a:latin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3161908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Existing System</a:t>
            </a:r>
            <a:endParaRPr lang="en-US" sz="4000" dirty="0">
              <a:latin typeface="Calibri" panose="020F0502020204030204" pitchFamily="34" charset="0"/>
            </a:endParaRPr>
          </a:p>
        </p:txBody>
      </p:sp>
      <p:sp>
        <p:nvSpPr>
          <p:cNvPr id="3" name="Content Placeholder 2"/>
          <p:cNvSpPr>
            <a:spLocks noGrp="1"/>
          </p:cNvSpPr>
          <p:nvPr>
            <p:ph idx="1"/>
          </p:nvPr>
        </p:nvSpPr>
        <p:spPr/>
        <p:txBody>
          <a:bodyPr>
            <a:normAutofit/>
          </a:bodyPr>
          <a:lstStyle/>
          <a:p>
            <a:pPr algn="just">
              <a:lnSpc>
                <a:spcPct val="115000"/>
              </a:lnSpc>
            </a:pPr>
            <a:r>
              <a:rPr lang="en-US" dirty="0" smtClean="0">
                <a:solidFill>
                  <a:srgbClr val="C00000"/>
                </a:solidFill>
                <a:latin typeface="Calibri" panose="020F0502020204030204" pitchFamily="34" charset="0"/>
                <a:ea typeface="Times New Roman"/>
                <a:cs typeface="Arial" pitchFamily="34" charset="0"/>
              </a:rPr>
              <a:t>AVAILIBILITY</a:t>
            </a:r>
            <a:endParaRPr lang="en-US" dirty="0">
              <a:solidFill>
                <a:schemeClr val="tx1"/>
              </a:solidFill>
              <a:latin typeface="Calibri" panose="020F0502020204030204" pitchFamily="34" charset="0"/>
              <a:ea typeface="Times New Roman"/>
              <a:cs typeface="Arial" pitchFamily="34" charset="0"/>
            </a:endParaRPr>
          </a:p>
          <a:p>
            <a:pPr marL="342900" indent="-342900" algn="just">
              <a:buFont typeface="Wingdings" panose="05000000000000000000" pitchFamily="2" charset="2"/>
              <a:buChar char="q"/>
            </a:pPr>
            <a:r>
              <a:rPr lang="en-US" sz="2000" b="0" dirty="0" smtClean="0">
                <a:latin typeface="Calibri" panose="020F0502020204030204" pitchFamily="34" charset="0"/>
              </a:rPr>
              <a:t> There are currently no significant projects which approaches the problem in this manner.</a:t>
            </a:r>
          </a:p>
          <a:p>
            <a:pPr algn="just"/>
            <a:endParaRPr lang="en-US" sz="2000" b="0" dirty="0" smtClean="0">
              <a:latin typeface="Calibri" panose="020F0502020204030204" pitchFamily="34" charset="0"/>
            </a:endParaRPr>
          </a:p>
          <a:p>
            <a:pPr algn="just"/>
            <a:r>
              <a:rPr lang="en-US" dirty="0" smtClean="0">
                <a:solidFill>
                  <a:srgbClr val="C00000"/>
                </a:solidFill>
                <a:latin typeface="Calibri" panose="020F0502020204030204" pitchFamily="34" charset="0"/>
                <a:ea typeface="Times New Roman"/>
                <a:cs typeface="Arial" pitchFamily="34" charset="0"/>
              </a:rPr>
              <a:t>DRAWBACK</a:t>
            </a:r>
          </a:p>
          <a:p>
            <a:pPr marL="342900" indent="-342900" algn="just">
              <a:buFont typeface="Wingdings" charset="2"/>
              <a:buChar char="q"/>
            </a:pPr>
            <a:r>
              <a:rPr lang="en-US" sz="2000" b="0" dirty="0" smtClean="0">
                <a:latin typeface="Calibri" panose="020F0502020204030204" pitchFamily="34" charset="0"/>
              </a:rPr>
              <a:t>The existing systems tries to get to the solution by scraping the web and leveraging search results by quick search algorithms.</a:t>
            </a:r>
          </a:p>
          <a:p>
            <a:pPr marL="342900" indent="-342900" algn="just">
              <a:buFont typeface="Wingdings" charset="2"/>
              <a:buChar char="q"/>
            </a:pPr>
            <a:r>
              <a:rPr lang="en-US" sz="2000" b="0" dirty="0" smtClean="0">
                <a:latin typeface="Calibri" panose="020F0502020204030204" pitchFamily="34" charset="0"/>
              </a:rPr>
              <a:t>The mapping of objects in text to a mathematical or a computation model is weak. This area is still a research in Artificial Intelligent mapping and correlation.</a:t>
            </a:r>
            <a:endParaRPr lang="en-US" sz="2000" b="0" dirty="0">
              <a:latin typeface="Calibri" panose="020F0502020204030204" pitchFamily="34" charset="0"/>
            </a:endParaRPr>
          </a:p>
          <a:p>
            <a:pPr marL="457200" indent="-457200" algn="just">
              <a:buFont typeface="Arial" charset="0"/>
              <a:buChar char="•"/>
            </a:pPr>
            <a:endParaRPr lang="en-US" sz="2800" dirty="0" smtClean="0">
              <a:solidFill>
                <a:schemeClr val="tx1"/>
              </a:solidFill>
              <a:ea typeface="Times New Roman"/>
              <a:cs typeface="Arial" pitchFamily="34" charset="0"/>
            </a:endParaRPr>
          </a:p>
          <a:p>
            <a:pPr algn="just"/>
            <a:endParaRPr lang="en-US" sz="2200" b="0" dirty="0" smtClean="0"/>
          </a:p>
        </p:txBody>
      </p:sp>
    </p:spTree>
    <p:extLst>
      <p:ext uri="{BB962C8B-B14F-4D97-AF65-F5344CB8AC3E}">
        <p14:creationId xmlns:p14="http://schemas.microsoft.com/office/powerpoint/2010/main" val="1845085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074"/>
            <a:ext cx="10515600" cy="1325563"/>
          </a:xfrm>
        </p:spPr>
        <p:txBody>
          <a:bodyPr>
            <a:normAutofit/>
          </a:bodyPr>
          <a:lstStyle/>
          <a:p>
            <a:r>
              <a:rPr lang="en-US" sz="4000" dirty="0">
                <a:latin typeface="Calibri" panose="020F0502020204030204" pitchFamily="34" charset="0"/>
              </a:rPr>
              <a:t>Problem Statement</a:t>
            </a:r>
          </a:p>
        </p:txBody>
      </p:sp>
      <p:sp>
        <p:nvSpPr>
          <p:cNvPr id="5" name="Content Placeholder 2"/>
          <p:cNvSpPr>
            <a:spLocks noGrp="1"/>
          </p:cNvSpPr>
          <p:nvPr>
            <p:ph idx="1"/>
          </p:nvPr>
        </p:nvSpPr>
        <p:spPr>
          <a:xfrm>
            <a:off x="838200" y="1825624"/>
            <a:ext cx="10515600" cy="1374775"/>
          </a:xfrm>
        </p:spPr>
        <p:txBody>
          <a:bodyPr>
            <a:noAutofit/>
          </a:bodyPr>
          <a:lstStyle/>
          <a:p>
            <a:pPr algn="ctr">
              <a:spcBef>
                <a:spcPts val="0"/>
              </a:spcBef>
            </a:pPr>
            <a:endParaRPr lang="en-IN" sz="2000" dirty="0">
              <a:latin typeface="Calibri" panose="020F0502020204030204" pitchFamily="34" charset="0"/>
            </a:endParaRPr>
          </a:p>
          <a:p>
            <a:pPr algn="ctr">
              <a:spcBef>
                <a:spcPts val="0"/>
              </a:spcBef>
            </a:pPr>
            <a:r>
              <a:rPr lang="en-IN" sz="2000" dirty="0" smtClean="0">
                <a:latin typeface="Calibri" panose="020F0502020204030204" pitchFamily="34" charset="0"/>
                <a:cs typeface="Arial" pitchFamily="34" charset="0"/>
              </a:rPr>
              <a:t>Efficient </a:t>
            </a:r>
            <a:r>
              <a:rPr lang="en-IN" sz="2000" dirty="0">
                <a:latin typeface="Calibri" panose="020F0502020204030204" pitchFamily="34" charset="0"/>
                <a:cs typeface="Arial" pitchFamily="34" charset="0"/>
              </a:rPr>
              <a:t>processing of aptitude questions of various domains to identify and solve domain specific aptitude problems </a:t>
            </a:r>
            <a:r>
              <a:rPr lang="en-IN" sz="2000" dirty="0" smtClean="0">
                <a:latin typeface="Calibri" panose="020F0502020204030204" pitchFamily="34" charset="0"/>
                <a:cs typeface="Arial" pitchFamily="34" charset="0"/>
              </a:rPr>
              <a:t>accurately.</a:t>
            </a:r>
          </a:p>
          <a:p>
            <a:pPr algn="ctr">
              <a:spcBef>
                <a:spcPts val="0"/>
              </a:spcBef>
            </a:pPr>
            <a:endParaRPr lang="en-IN" sz="2000" dirty="0">
              <a:latin typeface="Calibri" panose="020F0502020204030204" pitchFamily="34" charset="0"/>
              <a:cs typeface="Arial" pitchFamily="34" charset="0"/>
            </a:endParaRPr>
          </a:p>
          <a:p>
            <a:pPr algn="ctr">
              <a:spcBef>
                <a:spcPts val="0"/>
              </a:spcBef>
            </a:pPr>
            <a:endParaRPr lang="en-IN" sz="2000" dirty="0" smtClean="0">
              <a:latin typeface="Calibri" panose="020F0502020204030204" pitchFamily="34" charset="0"/>
              <a:cs typeface="Arial" pitchFamily="34" charset="0"/>
            </a:endParaRPr>
          </a:p>
          <a:p>
            <a:pPr algn="ctr">
              <a:spcBef>
                <a:spcPts val="0"/>
              </a:spcBef>
            </a:pPr>
            <a:endParaRPr lang="en-IN" sz="2000" dirty="0">
              <a:latin typeface="Calibri" panose="020F0502020204030204" pitchFamily="34" charset="0"/>
              <a:cs typeface="Arial" pitchFamily="34" charset="0"/>
            </a:endParaRPr>
          </a:p>
          <a:p>
            <a:pPr algn="ctr">
              <a:spcBef>
                <a:spcPts val="0"/>
              </a:spcBef>
            </a:pPr>
            <a:r>
              <a:rPr lang="en-IN" sz="2000" dirty="0">
                <a:latin typeface="Calibri" panose="020F0502020204030204" pitchFamily="34" charset="0"/>
                <a:cs typeface="Arial" pitchFamily="34" charset="0"/>
              </a:rPr>
              <a:t>	</a:t>
            </a:r>
            <a:r>
              <a:rPr lang="en-IN" sz="2000" dirty="0" smtClean="0">
                <a:latin typeface="Calibri" panose="020F0502020204030204" pitchFamily="34" charset="0"/>
                <a:cs typeface="Arial" pitchFamily="34" charset="0"/>
              </a:rPr>
              <a:t>	</a:t>
            </a:r>
            <a:endParaRPr lang="en-IN" sz="2000" dirty="0">
              <a:latin typeface="Calibri" panose="020F0502020204030204" pitchFamily="34" charset="0"/>
              <a:cs typeface="Arial" pitchFamily="34" charset="0"/>
            </a:endParaRPr>
          </a:p>
          <a:p>
            <a:pPr algn="ctr">
              <a:spcBef>
                <a:spcPts val="0"/>
              </a:spcBef>
            </a:pPr>
            <a:endParaRPr lang="en-IN" sz="2000" dirty="0">
              <a:latin typeface="Calibri" panose="020F0502020204030204" pitchFamily="34" charset="0"/>
            </a:endParaRPr>
          </a:p>
          <a:p>
            <a:pPr algn="ctr">
              <a:spcBef>
                <a:spcPts val="0"/>
              </a:spcBef>
            </a:pPr>
            <a:endParaRPr lang="en-US" sz="2000" dirty="0">
              <a:latin typeface="Calibri" panose="020F0502020204030204" pitchFamily="34" charset="0"/>
            </a:endParaRPr>
          </a:p>
          <a:p>
            <a:pPr marL="458788" lvl="2" indent="0" algn="ctr">
              <a:buNone/>
            </a:pPr>
            <a:endParaRPr lang="en-US" b="1" dirty="0">
              <a:solidFill>
                <a:schemeClr val="tx1">
                  <a:lumMod val="75000"/>
                  <a:lumOff val="25000"/>
                </a:schemeClr>
              </a:solidFill>
              <a:latin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95565657"/>
              </p:ext>
            </p:extLst>
          </p:nvPr>
        </p:nvGraphicFramePr>
        <p:xfrm>
          <a:off x="838200" y="3812440"/>
          <a:ext cx="10686392" cy="1942906"/>
        </p:xfrm>
        <a:graphic>
          <a:graphicData uri="http://schemas.openxmlformats.org/drawingml/2006/table">
            <a:tbl>
              <a:tblPr firstRow="1" bandRow="1">
                <a:tableStyleId>{E929F9F4-4A8F-4326-A1B4-22849713DDAB}</a:tableStyleId>
              </a:tblPr>
              <a:tblGrid>
                <a:gridCol w="2738388"/>
                <a:gridCol w="7948004"/>
              </a:tblGrid>
              <a:tr h="583324">
                <a:tc>
                  <a:txBody>
                    <a:bodyPr/>
                    <a:lstStyle/>
                    <a:p>
                      <a:pPr algn="just"/>
                      <a:r>
                        <a:rPr lang="en-US" sz="2000" dirty="0" smtClean="0">
                          <a:latin typeface="Calibri" panose="020F0502020204030204" pitchFamily="34" charset="0"/>
                        </a:rPr>
                        <a:t>Input</a:t>
                      </a:r>
                      <a:endParaRPr lang="en-US" sz="2000" dirty="0">
                        <a:solidFill>
                          <a:schemeClr val="tx1"/>
                        </a:solidFill>
                        <a:latin typeface="Calibri" panose="020F0502020204030204" pitchFamily="34"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000" kern="1200" dirty="0" smtClean="0">
                          <a:latin typeface="Calibri" panose="020F0502020204030204" pitchFamily="34" charset="0"/>
                        </a:rPr>
                        <a:t>Aptitude question in English Language</a:t>
                      </a:r>
                      <a:endParaRPr lang="en-IN" sz="2000" b="1" kern="1200" dirty="0" smtClean="0">
                        <a:solidFill>
                          <a:schemeClr val="tx1"/>
                        </a:solidFill>
                        <a:latin typeface="Calibri" panose="020F0502020204030204" pitchFamily="34" charset="0"/>
                        <a:ea typeface="+mn-ea"/>
                        <a:cs typeface="Arial" pitchFamily="34" charset="0"/>
                      </a:endParaRPr>
                    </a:p>
                  </a:txBody>
                  <a:tcPr/>
                </a:tc>
              </a:tr>
              <a:tr h="1359582">
                <a:tc>
                  <a:txBody>
                    <a:bodyPr/>
                    <a:lstStyle/>
                    <a:p>
                      <a:pPr algn="just"/>
                      <a:r>
                        <a:rPr lang="en-US" sz="2000" dirty="0" smtClean="0">
                          <a:latin typeface="Calibri" panose="020F0502020204030204" pitchFamily="34" charset="0"/>
                        </a:rPr>
                        <a:t>Output</a:t>
                      </a:r>
                      <a:endParaRPr lang="en-US" sz="2000" b="1" dirty="0">
                        <a:solidFill>
                          <a:schemeClr val="tx1"/>
                        </a:solidFill>
                        <a:latin typeface="Calibri" panose="020F0502020204030204" pitchFamily="34" charset="0"/>
                      </a:endParaRPr>
                    </a:p>
                  </a:txBody>
                  <a:tcPr/>
                </a:tc>
                <a:tc>
                  <a:txBody>
                    <a:bodyPr/>
                    <a:lstStyle/>
                    <a:p>
                      <a:pPr marL="457200" indent="-457200" algn="just">
                        <a:buFont typeface="+mj-lt"/>
                        <a:buAutoNum type="arabicPeriod"/>
                      </a:pPr>
                      <a:r>
                        <a:rPr lang="en-US" sz="2000" dirty="0" smtClean="0">
                          <a:latin typeface="Calibri" panose="020F0502020204030204" pitchFamily="34" charset="0"/>
                        </a:rPr>
                        <a:t>Domain of the question</a:t>
                      </a:r>
                    </a:p>
                    <a:p>
                      <a:pPr marL="457200" indent="-457200" algn="just">
                        <a:buFont typeface="+mj-lt"/>
                        <a:buAutoNum type="arabicPeriod"/>
                      </a:pPr>
                      <a:r>
                        <a:rPr lang="en-US" sz="2000" dirty="0" smtClean="0">
                          <a:latin typeface="Calibri" panose="020F0502020204030204" pitchFamily="34" charset="0"/>
                        </a:rPr>
                        <a:t>Abbreviation</a:t>
                      </a:r>
                      <a:r>
                        <a:rPr lang="en-US" sz="2000" baseline="0" dirty="0" smtClean="0">
                          <a:latin typeface="Calibri" panose="020F0502020204030204" pitchFamily="34" charset="0"/>
                        </a:rPr>
                        <a:t> / Features of the domain and the question</a:t>
                      </a:r>
                    </a:p>
                    <a:p>
                      <a:pPr marL="457200" indent="-457200" algn="just">
                        <a:buFont typeface="+mj-lt"/>
                        <a:buAutoNum type="arabicPeriod"/>
                      </a:pPr>
                      <a:r>
                        <a:rPr lang="en-US" sz="2000" baseline="0" dirty="0" smtClean="0">
                          <a:latin typeface="Calibri" panose="020F0502020204030204" pitchFamily="34" charset="0"/>
                        </a:rPr>
                        <a:t>Partial Parse Tree</a:t>
                      </a:r>
                      <a:endParaRPr lang="en-US" sz="2000" dirty="0" smtClean="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306591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Proposed System</a:t>
            </a:r>
            <a:endParaRPr lang="en-US" sz="4000" dirty="0">
              <a:latin typeface="Calibri" panose="020F0502020204030204" pitchFamily="34" charset="0"/>
            </a:endParaRPr>
          </a:p>
        </p:txBody>
      </p:sp>
      <p:sp>
        <p:nvSpPr>
          <p:cNvPr id="3" name="Content Placeholder 2"/>
          <p:cNvSpPr>
            <a:spLocks noGrp="1"/>
          </p:cNvSpPr>
          <p:nvPr>
            <p:ph idx="1"/>
          </p:nvPr>
        </p:nvSpPr>
        <p:spPr/>
        <p:txBody>
          <a:bodyPr>
            <a:normAutofit/>
          </a:bodyPr>
          <a:lstStyle/>
          <a:p>
            <a:pPr algn="just"/>
            <a:endParaRPr lang="en-US" sz="2000" b="0" dirty="0" smtClean="0">
              <a:latin typeface="Calibri" panose="020F0502020204030204" pitchFamily="34" charset="0"/>
            </a:endParaRPr>
          </a:p>
          <a:p>
            <a:pPr marL="342900" indent="-342900" algn="just">
              <a:buFont typeface="Wingdings" panose="05000000000000000000" pitchFamily="2" charset="2"/>
              <a:buChar char="q"/>
            </a:pPr>
            <a:r>
              <a:rPr lang="en-US" sz="2000" b="0" dirty="0" smtClean="0">
                <a:latin typeface="Calibri" panose="020F0502020204030204" pitchFamily="34" charset="0"/>
              </a:rPr>
              <a:t>In </a:t>
            </a:r>
            <a:r>
              <a:rPr lang="en-US" sz="2000" b="0" dirty="0">
                <a:latin typeface="Calibri" panose="020F0502020204030204" pitchFamily="34" charset="0"/>
              </a:rPr>
              <a:t>this model, </a:t>
            </a:r>
            <a:r>
              <a:rPr lang="en-US" sz="2000" b="0" dirty="0" smtClean="0">
                <a:latin typeface="Calibri" panose="020F0502020204030204" pitchFamily="34" charset="0"/>
              </a:rPr>
              <a:t>a user is asked to input a question from a terminal screen, the question is further sent for processing and the existing corpus is loaded to learn a generalized model</a:t>
            </a:r>
          </a:p>
          <a:p>
            <a:pPr marL="342900" indent="-342900" algn="just">
              <a:buFont typeface="Wingdings" panose="05000000000000000000" pitchFamily="2" charset="2"/>
              <a:buChar char="q"/>
            </a:pPr>
            <a:r>
              <a:rPr lang="en-US" sz="2000" b="0" dirty="0" smtClean="0">
                <a:latin typeface="Calibri" panose="020F0502020204030204" pitchFamily="34" charset="0"/>
              </a:rPr>
              <a:t>Identification of the domain and pipe it to further clean the corpus as well as input question</a:t>
            </a:r>
          </a:p>
          <a:p>
            <a:pPr marL="342900" indent="-342900" algn="just">
              <a:buFont typeface="Wingdings" panose="05000000000000000000" pitchFamily="2" charset="2"/>
              <a:buChar char="q"/>
            </a:pPr>
            <a:r>
              <a:rPr lang="en-US" sz="2000" b="0" dirty="0" smtClean="0">
                <a:latin typeface="Calibri" panose="020F0502020204030204" pitchFamily="34" charset="0"/>
              </a:rPr>
              <a:t>Cache metadata and relevant information for a domain, if the cache is available, update cache and pipe it along to the domain specific scripts</a:t>
            </a:r>
          </a:p>
          <a:p>
            <a:pPr marL="342900" indent="-342900" algn="just">
              <a:buFont typeface="Wingdings" panose="05000000000000000000" pitchFamily="2" charset="2"/>
              <a:buChar char="q"/>
            </a:pPr>
            <a:r>
              <a:rPr lang="en-US" sz="2000" b="0" dirty="0" smtClean="0">
                <a:latin typeface="Calibri" panose="020F0502020204030204" pitchFamily="34" charset="0"/>
              </a:rPr>
              <a:t>Process natural language to get the best features of the question and TRY to map it to the variables in solving module</a:t>
            </a:r>
          </a:p>
        </p:txBody>
      </p:sp>
    </p:spTree>
    <p:extLst>
      <p:ext uri="{BB962C8B-B14F-4D97-AF65-F5344CB8AC3E}">
        <p14:creationId xmlns:p14="http://schemas.microsoft.com/office/powerpoint/2010/main" val="898774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Arrow 8"/>
          <p:cNvSpPr/>
          <p:nvPr/>
        </p:nvSpPr>
        <p:spPr>
          <a:xfrm>
            <a:off x="3816293" y="2166722"/>
            <a:ext cx="1642866" cy="28240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10" name="Flowchart: Process 9"/>
          <p:cNvSpPr/>
          <p:nvPr/>
        </p:nvSpPr>
        <p:spPr>
          <a:xfrm>
            <a:off x="5475701" y="1720104"/>
            <a:ext cx="109728" cy="1371600"/>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a:solidFill>
                <a:schemeClr val="bg1"/>
              </a:solidFill>
            </a:endParaRPr>
          </a:p>
        </p:txBody>
      </p:sp>
      <p:sp>
        <p:nvSpPr>
          <p:cNvPr id="11" name="Flowchart: Process 10"/>
          <p:cNvSpPr/>
          <p:nvPr/>
        </p:nvSpPr>
        <p:spPr>
          <a:xfrm>
            <a:off x="5600193" y="1640546"/>
            <a:ext cx="109728" cy="1371600"/>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a:solidFill>
                <a:schemeClr val="bg1"/>
              </a:solidFill>
            </a:endParaRPr>
          </a:p>
        </p:txBody>
      </p:sp>
      <p:sp>
        <p:nvSpPr>
          <p:cNvPr id="12" name="Flowchart: Process 11"/>
          <p:cNvSpPr/>
          <p:nvPr/>
        </p:nvSpPr>
        <p:spPr>
          <a:xfrm>
            <a:off x="5739894" y="1498600"/>
            <a:ext cx="109728" cy="1371600"/>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a:solidFill>
                <a:schemeClr val="bg1"/>
              </a:solidFill>
            </a:endParaRPr>
          </a:p>
        </p:txBody>
      </p:sp>
      <p:sp>
        <p:nvSpPr>
          <p:cNvPr id="13" name="Right Arrow 12"/>
          <p:cNvSpPr/>
          <p:nvPr/>
        </p:nvSpPr>
        <p:spPr>
          <a:xfrm rot="1922868">
            <a:off x="5856912" y="2513890"/>
            <a:ext cx="1639767" cy="331672"/>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14" name="Oval 13"/>
          <p:cNvSpPr/>
          <p:nvPr/>
        </p:nvSpPr>
        <p:spPr>
          <a:xfrm>
            <a:off x="7171447" y="2796013"/>
            <a:ext cx="2164965" cy="1643864"/>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smtClean="0">
                <a:solidFill>
                  <a:schemeClr val="bg1"/>
                </a:solidFill>
                <a:cs typeface="Arial" pitchFamily="34" charset="0"/>
              </a:rPr>
              <a:t>MACHINE LEARNING ALGORITHMS</a:t>
            </a:r>
            <a:endParaRPr lang="en-US" sz="1600" b="1" dirty="0">
              <a:solidFill>
                <a:schemeClr val="bg1"/>
              </a:solidFill>
              <a:cs typeface="Arial" pitchFamily="34" charset="0"/>
            </a:endParaRPr>
          </a:p>
        </p:txBody>
      </p:sp>
      <p:sp>
        <p:nvSpPr>
          <p:cNvPr id="15" name="Rectangle 14"/>
          <p:cNvSpPr/>
          <p:nvPr/>
        </p:nvSpPr>
        <p:spPr>
          <a:xfrm>
            <a:off x="2207374" y="3636143"/>
            <a:ext cx="1371600" cy="993856"/>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smtClean="0">
                <a:solidFill>
                  <a:schemeClr val="bg1"/>
                </a:solidFill>
              </a:rPr>
              <a:t>1.5</a:t>
            </a:r>
          </a:p>
          <a:p>
            <a:pPr algn="ctr"/>
            <a:endParaRPr lang="en-US" sz="1600" b="1" dirty="0">
              <a:solidFill>
                <a:schemeClr val="bg1"/>
              </a:solidFill>
            </a:endParaRPr>
          </a:p>
        </p:txBody>
      </p:sp>
      <p:sp>
        <p:nvSpPr>
          <p:cNvPr id="16" name="Rectangle 15"/>
          <p:cNvSpPr/>
          <p:nvPr/>
        </p:nvSpPr>
        <p:spPr>
          <a:xfrm>
            <a:off x="2368256" y="3504020"/>
            <a:ext cx="1371600" cy="914400"/>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smtClean="0">
                <a:solidFill>
                  <a:schemeClr val="bg1"/>
                </a:solidFill>
                <a:cs typeface="Arial" pitchFamily="34" charset="0"/>
              </a:rPr>
              <a:t>LABELS</a:t>
            </a:r>
            <a:endParaRPr lang="en-US" sz="1600" b="1" dirty="0">
              <a:solidFill>
                <a:schemeClr val="bg1"/>
              </a:solidFill>
              <a:cs typeface="Arial" pitchFamily="34" charset="0"/>
            </a:endParaRPr>
          </a:p>
        </p:txBody>
      </p:sp>
      <p:sp>
        <p:nvSpPr>
          <p:cNvPr id="17" name="Right Arrow 16"/>
          <p:cNvSpPr/>
          <p:nvPr/>
        </p:nvSpPr>
        <p:spPr>
          <a:xfrm>
            <a:off x="4098105" y="3689779"/>
            <a:ext cx="2889403" cy="292898"/>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18" name="Rounded Rectangle 17"/>
          <p:cNvSpPr/>
          <p:nvPr/>
        </p:nvSpPr>
        <p:spPr>
          <a:xfrm>
            <a:off x="1797269" y="5304504"/>
            <a:ext cx="1793582" cy="704603"/>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smtClean="0">
                <a:solidFill>
                  <a:schemeClr val="bg1"/>
                </a:solidFill>
                <a:cs typeface="Arial" pitchFamily="34" charset="0"/>
              </a:rPr>
              <a:t>NEW PROBLEM</a:t>
            </a:r>
          </a:p>
          <a:p>
            <a:pPr algn="ctr"/>
            <a:r>
              <a:rPr lang="en-US" sz="1600" b="1" dirty="0" smtClean="0">
                <a:solidFill>
                  <a:schemeClr val="bg1"/>
                </a:solidFill>
                <a:cs typeface="Arial" pitchFamily="34" charset="0"/>
              </a:rPr>
              <a:t>INSTANCE</a:t>
            </a:r>
            <a:endParaRPr lang="en-US" sz="1600" b="1" dirty="0">
              <a:solidFill>
                <a:schemeClr val="bg1"/>
              </a:solidFill>
              <a:cs typeface="Arial" pitchFamily="34" charset="0"/>
            </a:endParaRPr>
          </a:p>
        </p:txBody>
      </p:sp>
      <p:sp>
        <p:nvSpPr>
          <p:cNvPr id="19" name="Right Arrow 18"/>
          <p:cNvSpPr/>
          <p:nvPr/>
        </p:nvSpPr>
        <p:spPr>
          <a:xfrm>
            <a:off x="3849951" y="5519646"/>
            <a:ext cx="1371600" cy="27432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20" name="Flowchart: Process 19"/>
          <p:cNvSpPr/>
          <p:nvPr/>
        </p:nvSpPr>
        <p:spPr>
          <a:xfrm>
            <a:off x="5338924" y="4954706"/>
            <a:ext cx="109728" cy="1371600"/>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a:solidFill>
                <a:schemeClr val="bg1"/>
              </a:solidFill>
            </a:endParaRPr>
          </a:p>
        </p:txBody>
      </p:sp>
      <p:sp>
        <p:nvSpPr>
          <p:cNvPr id="22" name="Flowchart: Decision 21"/>
          <p:cNvSpPr/>
          <p:nvPr/>
        </p:nvSpPr>
        <p:spPr>
          <a:xfrm>
            <a:off x="6937625" y="4886501"/>
            <a:ext cx="2736194" cy="1508011"/>
          </a:xfrm>
          <a:prstGeom prst="flowChartDecision">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smtClean="0">
                <a:solidFill>
                  <a:schemeClr val="bg1"/>
                </a:solidFill>
                <a:cs typeface="Arial" pitchFamily="34" charset="0"/>
              </a:rPr>
              <a:t>PREDECTIVE MODEL</a:t>
            </a:r>
            <a:endParaRPr lang="en-US" sz="1600" b="1" dirty="0">
              <a:solidFill>
                <a:schemeClr val="bg1"/>
              </a:solidFill>
              <a:cs typeface="Arial" pitchFamily="34" charset="0"/>
            </a:endParaRPr>
          </a:p>
        </p:txBody>
      </p:sp>
      <p:sp>
        <p:nvSpPr>
          <p:cNvPr id="24" name="Rectangle 23"/>
          <p:cNvSpPr/>
          <p:nvPr/>
        </p:nvSpPr>
        <p:spPr>
          <a:xfrm>
            <a:off x="10361950" y="4250846"/>
            <a:ext cx="1167620" cy="8753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600" b="1" dirty="0" smtClean="0">
              <a:solidFill>
                <a:schemeClr val="bg1"/>
              </a:solidFill>
              <a:cs typeface="Arial" pitchFamily="34" charset="0"/>
            </a:endParaRPr>
          </a:p>
          <a:p>
            <a:pPr algn="ctr"/>
            <a:r>
              <a:rPr lang="en-US" sz="1600" b="1" dirty="0" smtClean="0">
                <a:solidFill>
                  <a:schemeClr val="bg1"/>
                </a:solidFill>
                <a:cs typeface="Arial" pitchFamily="34" charset="0"/>
              </a:rPr>
              <a:t>EXPECTED</a:t>
            </a:r>
          </a:p>
          <a:p>
            <a:pPr algn="ctr"/>
            <a:r>
              <a:rPr lang="en-US" sz="1600" b="1" dirty="0" smtClean="0">
                <a:solidFill>
                  <a:schemeClr val="bg1"/>
                </a:solidFill>
                <a:cs typeface="Arial" pitchFamily="34" charset="0"/>
              </a:rPr>
              <a:t>OUTPUT</a:t>
            </a:r>
          </a:p>
          <a:p>
            <a:pPr algn="ctr"/>
            <a:endParaRPr lang="en-US" sz="1600" b="1" dirty="0">
              <a:solidFill>
                <a:schemeClr val="bg1"/>
              </a:solidFill>
              <a:cs typeface="Arial" pitchFamily="34" charset="0"/>
            </a:endParaRPr>
          </a:p>
        </p:txBody>
      </p:sp>
      <p:sp>
        <p:nvSpPr>
          <p:cNvPr id="28" name="Down Arrow 27"/>
          <p:cNvSpPr/>
          <p:nvPr/>
        </p:nvSpPr>
        <p:spPr>
          <a:xfrm>
            <a:off x="8167238" y="4480876"/>
            <a:ext cx="276968" cy="391199"/>
          </a:xfrm>
          <a:prstGeom prst="down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29" name="Title 1"/>
          <p:cNvSpPr>
            <a:spLocks noGrp="1"/>
          </p:cNvSpPr>
          <p:nvPr>
            <p:ph type="title"/>
          </p:nvPr>
        </p:nvSpPr>
        <p:spPr>
          <a:xfrm>
            <a:off x="838200" y="365125"/>
            <a:ext cx="10515600" cy="1133475"/>
          </a:xfrm>
        </p:spPr>
        <p:txBody>
          <a:bodyPr/>
          <a:lstStyle/>
          <a:p>
            <a:r>
              <a:rPr lang="en-IN" sz="4000" dirty="0" smtClean="0">
                <a:latin typeface="Calibri" panose="020F0502020204030204" pitchFamily="34" charset="0"/>
              </a:rPr>
              <a:t>Architecture</a:t>
            </a:r>
            <a:r>
              <a:rPr lang="en-IN" dirty="0" smtClean="0"/>
              <a:t> </a:t>
            </a:r>
            <a:endParaRPr lang="en-IN" dirty="0"/>
          </a:p>
        </p:txBody>
      </p:sp>
      <p:sp>
        <p:nvSpPr>
          <p:cNvPr id="30" name="Right Arrow 29"/>
          <p:cNvSpPr/>
          <p:nvPr/>
        </p:nvSpPr>
        <p:spPr>
          <a:xfrm>
            <a:off x="5566025" y="5503346"/>
            <a:ext cx="1371600" cy="27432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31" name="Right Arrow 30"/>
          <p:cNvSpPr/>
          <p:nvPr/>
        </p:nvSpPr>
        <p:spPr>
          <a:xfrm rot="19411969" flipV="1">
            <a:off x="9608689" y="5193726"/>
            <a:ext cx="723752" cy="337722"/>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2" name="Multidocument 1"/>
          <p:cNvSpPr/>
          <p:nvPr/>
        </p:nvSpPr>
        <p:spPr>
          <a:xfrm>
            <a:off x="1955126" y="1475849"/>
            <a:ext cx="1623848" cy="1700994"/>
          </a:xfrm>
          <a:prstGeom prst="flowChartMultidocumen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smtClean="0"/>
              <a:t>Training Set </a:t>
            </a:r>
          </a:p>
          <a:p>
            <a:pPr algn="ctr"/>
            <a:r>
              <a:rPr lang="en-US" sz="1600" dirty="0" smtClean="0"/>
              <a:t>Document</a:t>
            </a:r>
          </a:p>
          <a:p>
            <a:pPr algn="ctr"/>
            <a:r>
              <a:rPr lang="en-US" sz="1600" dirty="0" smtClean="0"/>
              <a:t>Questions</a:t>
            </a:r>
          </a:p>
        </p:txBody>
      </p:sp>
      <p:sp>
        <p:nvSpPr>
          <p:cNvPr id="32" name="TextBox 31"/>
          <p:cNvSpPr txBox="1"/>
          <p:nvPr/>
        </p:nvSpPr>
        <p:spPr>
          <a:xfrm>
            <a:off x="6300860" y="1773510"/>
            <a:ext cx="1445489" cy="276999"/>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200" b="1" dirty="0" smtClean="0">
                <a:solidFill>
                  <a:schemeClr val="bg1"/>
                </a:solidFill>
                <a:cs typeface="Arial" pitchFamily="34" charset="0"/>
              </a:rPr>
              <a:t>FEATURE VECTOR</a:t>
            </a:r>
            <a:endParaRPr lang="en-US" sz="1200" b="1" dirty="0">
              <a:solidFill>
                <a:schemeClr val="bg1"/>
              </a:solidFill>
              <a:cs typeface="Arial" pitchFamily="34" charset="0"/>
            </a:endParaRPr>
          </a:p>
        </p:txBody>
      </p:sp>
      <p:sp>
        <p:nvSpPr>
          <p:cNvPr id="23" name="TextBox 22"/>
          <p:cNvSpPr txBox="1"/>
          <p:nvPr/>
        </p:nvSpPr>
        <p:spPr>
          <a:xfrm>
            <a:off x="5586144" y="5169522"/>
            <a:ext cx="1445489" cy="276999"/>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200" b="1" dirty="0" smtClean="0">
                <a:solidFill>
                  <a:schemeClr val="bg1"/>
                </a:solidFill>
                <a:cs typeface="Arial" pitchFamily="34" charset="0"/>
              </a:rPr>
              <a:t>FEATURE VECTOR</a:t>
            </a:r>
            <a:endParaRPr lang="en-US" sz="1200" b="1" dirty="0">
              <a:solidFill>
                <a:schemeClr val="bg1"/>
              </a:solidFill>
              <a:cs typeface="Arial" pitchFamily="34" charset="0"/>
            </a:endParaRPr>
          </a:p>
        </p:txBody>
      </p:sp>
    </p:spTree>
    <p:extLst>
      <p:ext uri="{BB962C8B-B14F-4D97-AF65-F5344CB8AC3E}">
        <p14:creationId xmlns:p14="http://schemas.microsoft.com/office/powerpoint/2010/main" val="1595747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p:nvPr/>
        </p:nvCxnSpPr>
        <p:spPr>
          <a:xfrm flipV="1">
            <a:off x="2146526" y="2965671"/>
            <a:ext cx="131513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6452195" y="4652298"/>
            <a:ext cx="2280212" cy="155100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t>LANGUAGE </a:t>
            </a:r>
          </a:p>
          <a:p>
            <a:pPr algn="ctr"/>
            <a:r>
              <a:rPr lang="en-US" b="1" dirty="0" smtClean="0"/>
              <a:t>PROCESSING</a:t>
            </a:r>
            <a:endParaRPr lang="en-US" b="1" dirty="0"/>
          </a:p>
        </p:txBody>
      </p:sp>
      <p:cxnSp>
        <p:nvCxnSpPr>
          <p:cNvPr id="23" name="Straight Connector 22"/>
          <p:cNvCxnSpPr/>
          <p:nvPr/>
        </p:nvCxnSpPr>
        <p:spPr>
          <a:xfrm>
            <a:off x="6452195" y="5051331"/>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452195" y="5879216"/>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7019355" y="4652300"/>
            <a:ext cx="11574" cy="399031"/>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9399306" y="5427801"/>
            <a:ext cx="1605218" cy="307777"/>
          </a:xfrm>
          <a:prstGeom prst="rect">
            <a:avLst/>
          </a:prstGeom>
          <a:noFill/>
        </p:spPr>
        <p:txBody>
          <a:bodyPr wrap="square" rtlCol="0">
            <a:spAutoFit/>
          </a:bodyPr>
          <a:lstStyle/>
          <a:p>
            <a:r>
              <a:rPr lang="en-US" sz="1400" b="1" dirty="0" smtClean="0">
                <a:solidFill>
                  <a:srgbClr val="0070C0"/>
                </a:solidFill>
                <a:cs typeface="Arial" pitchFamily="34" charset="0"/>
              </a:rPr>
              <a:t>CLASSIFIED INPUT</a:t>
            </a:r>
            <a:endParaRPr lang="en-US" sz="1400" b="1" dirty="0">
              <a:solidFill>
                <a:srgbClr val="0070C0"/>
              </a:solidFill>
              <a:cs typeface="Arial" pitchFamily="34" charset="0"/>
            </a:endParaRPr>
          </a:p>
        </p:txBody>
      </p:sp>
      <p:sp>
        <p:nvSpPr>
          <p:cNvPr id="36" name="TextBox 35"/>
          <p:cNvSpPr txBox="1"/>
          <p:nvPr/>
        </p:nvSpPr>
        <p:spPr>
          <a:xfrm>
            <a:off x="6593957" y="4681999"/>
            <a:ext cx="366256" cy="369332"/>
          </a:xfrm>
          <a:prstGeom prst="rect">
            <a:avLst/>
          </a:prstGeom>
          <a:noFill/>
        </p:spPr>
        <p:txBody>
          <a:bodyPr wrap="square" rtlCol="0">
            <a:spAutoFit/>
          </a:bodyPr>
          <a:lstStyle/>
          <a:p>
            <a:r>
              <a:rPr lang="en-US" b="1" dirty="0">
                <a:solidFill>
                  <a:schemeClr val="bg1"/>
                </a:solidFill>
              </a:rPr>
              <a:t>3</a:t>
            </a:r>
          </a:p>
        </p:txBody>
      </p:sp>
      <p:cxnSp>
        <p:nvCxnSpPr>
          <p:cNvPr id="41" name="Straight Arrow Connector 40"/>
          <p:cNvCxnSpPr/>
          <p:nvPr/>
        </p:nvCxnSpPr>
        <p:spPr>
          <a:xfrm>
            <a:off x="5837379" y="2965671"/>
            <a:ext cx="1034264"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781870" y="2566584"/>
            <a:ext cx="1344978" cy="91667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External Website</a:t>
            </a:r>
            <a:endParaRPr lang="en-US" dirty="0"/>
          </a:p>
        </p:txBody>
      </p:sp>
      <p:cxnSp>
        <p:nvCxnSpPr>
          <p:cNvPr id="45" name="Straight Connector 44"/>
          <p:cNvCxnSpPr/>
          <p:nvPr/>
        </p:nvCxnSpPr>
        <p:spPr>
          <a:xfrm>
            <a:off x="6871643" y="2758261"/>
            <a:ext cx="0" cy="420434"/>
          </a:xfrm>
          <a:prstGeom prst="line">
            <a:avLst/>
          </a:prstGeom>
          <a:ln w="38100"/>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6871643" y="2758261"/>
            <a:ext cx="143443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871643" y="3178695"/>
            <a:ext cx="143443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7234921" y="2758261"/>
            <a:ext cx="0" cy="420434"/>
          </a:xfrm>
          <a:prstGeom prst="line">
            <a:avLst/>
          </a:prstGeom>
          <a:ln w="38100"/>
        </p:spPr>
        <p:style>
          <a:lnRef idx="1">
            <a:schemeClr val="dk1"/>
          </a:lnRef>
          <a:fillRef idx="0">
            <a:schemeClr val="dk1"/>
          </a:fillRef>
          <a:effectRef idx="0">
            <a:schemeClr val="dk1"/>
          </a:effectRef>
          <a:fontRef idx="minor">
            <a:schemeClr val="tx1"/>
          </a:fontRef>
        </p:style>
      </p:cxnSp>
      <p:cxnSp>
        <p:nvCxnSpPr>
          <p:cNvPr id="57" name="Elbow Connector 56"/>
          <p:cNvCxnSpPr/>
          <p:nvPr/>
        </p:nvCxnSpPr>
        <p:spPr>
          <a:xfrm>
            <a:off x="7588859" y="3178695"/>
            <a:ext cx="1328208" cy="1156508"/>
          </a:xfrm>
          <a:prstGeom prst="bentConnector3">
            <a:avLst>
              <a:gd name="adj1" fmla="val 42351"/>
            </a:avLst>
          </a:prstGeom>
          <a:ln>
            <a:tailEnd type="arrow"/>
          </a:ln>
        </p:spPr>
        <p:style>
          <a:lnRef idx="1">
            <a:schemeClr val="dk1"/>
          </a:lnRef>
          <a:fillRef idx="0">
            <a:schemeClr val="dk1"/>
          </a:fillRef>
          <a:effectRef idx="0">
            <a:schemeClr val="dk1"/>
          </a:effectRef>
          <a:fontRef idx="minor">
            <a:schemeClr val="tx1"/>
          </a:fontRef>
        </p:style>
      </p:cxnSp>
      <p:cxnSp>
        <p:nvCxnSpPr>
          <p:cNvPr id="62" name="Elbow Connector 61"/>
          <p:cNvCxnSpPr>
            <a:endCxn id="21" idx="3"/>
          </p:cNvCxnSpPr>
          <p:nvPr/>
        </p:nvCxnSpPr>
        <p:spPr>
          <a:xfrm rot="10800000" flipV="1">
            <a:off x="8732407" y="4105728"/>
            <a:ext cx="2586230" cy="1322073"/>
          </a:xfrm>
          <a:prstGeom prst="bentConnector3">
            <a:avLst>
              <a:gd name="adj1" fmla="val -8927"/>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21" idx="1"/>
          </p:cNvCxnSpPr>
          <p:nvPr/>
        </p:nvCxnSpPr>
        <p:spPr>
          <a:xfrm flipH="1">
            <a:off x="5380825" y="5427802"/>
            <a:ext cx="107137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a:endCxn id="81" idx="3"/>
          </p:cNvCxnSpPr>
          <p:nvPr/>
        </p:nvCxnSpPr>
        <p:spPr>
          <a:xfrm flipH="1">
            <a:off x="2013211" y="5490181"/>
            <a:ext cx="108740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Rectangle 71"/>
          <p:cNvSpPr/>
          <p:nvPr/>
        </p:nvSpPr>
        <p:spPr>
          <a:xfrm>
            <a:off x="9503726" y="1863763"/>
            <a:ext cx="1344978" cy="6122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User</a:t>
            </a:r>
            <a:endParaRPr lang="en-US" b="1" dirty="0">
              <a:solidFill>
                <a:schemeClr val="tx1"/>
              </a:solidFill>
            </a:endParaRPr>
          </a:p>
        </p:txBody>
      </p:sp>
      <p:cxnSp>
        <p:nvCxnSpPr>
          <p:cNvPr id="75" name="Straight Arrow Connector 74"/>
          <p:cNvCxnSpPr>
            <a:stCxn id="72" idx="2"/>
          </p:cNvCxnSpPr>
          <p:nvPr/>
        </p:nvCxnSpPr>
        <p:spPr>
          <a:xfrm>
            <a:off x="10176215" y="2475989"/>
            <a:ext cx="25700" cy="10454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6840557" y="2818178"/>
            <a:ext cx="555585" cy="307777"/>
          </a:xfrm>
          <a:prstGeom prst="rect">
            <a:avLst/>
          </a:prstGeom>
          <a:noFill/>
        </p:spPr>
        <p:txBody>
          <a:bodyPr wrap="square" rtlCol="0">
            <a:spAutoFit/>
          </a:bodyPr>
          <a:lstStyle/>
          <a:p>
            <a:r>
              <a:rPr lang="en-US" sz="1400" b="1" dirty="0" smtClean="0">
                <a:latin typeface="Arial" pitchFamily="34" charset="0"/>
                <a:cs typeface="Arial" pitchFamily="34" charset="0"/>
              </a:rPr>
              <a:t>D1</a:t>
            </a:r>
            <a:endParaRPr lang="en-US" sz="1400" b="1" dirty="0">
              <a:latin typeface="Arial" pitchFamily="34" charset="0"/>
              <a:cs typeface="Arial" pitchFamily="34" charset="0"/>
            </a:endParaRPr>
          </a:p>
        </p:txBody>
      </p:sp>
      <p:sp>
        <p:nvSpPr>
          <p:cNvPr id="81" name="Rectangle 80"/>
          <p:cNvSpPr/>
          <p:nvPr/>
        </p:nvSpPr>
        <p:spPr>
          <a:xfrm>
            <a:off x="668233" y="5184068"/>
            <a:ext cx="1344978" cy="6122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User</a:t>
            </a:r>
            <a:endParaRPr lang="en-US" b="1" dirty="0">
              <a:solidFill>
                <a:schemeClr val="tx1"/>
              </a:solidFill>
            </a:endParaRPr>
          </a:p>
        </p:txBody>
      </p:sp>
      <p:sp>
        <p:nvSpPr>
          <p:cNvPr id="83" name="TextBox 82"/>
          <p:cNvSpPr txBox="1"/>
          <p:nvPr/>
        </p:nvSpPr>
        <p:spPr>
          <a:xfrm>
            <a:off x="8458629" y="2700716"/>
            <a:ext cx="1743286" cy="307777"/>
          </a:xfrm>
          <a:prstGeom prst="rect">
            <a:avLst/>
          </a:prstGeom>
          <a:noFill/>
        </p:spPr>
        <p:txBody>
          <a:bodyPr wrap="square" rtlCol="0">
            <a:spAutoFit/>
          </a:bodyPr>
          <a:lstStyle/>
          <a:p>
            <a:r>
              <a:rPr lang="en-US" sz="1400" b="1" dirty="0" smtClean="0">
                <a:solidFill>
                  <a:srgbClr val="0070C0"/>
                </a:solidFill>
                <a:cs typeface="Arial" pitchFamily="34" charset="0"/>
              </a:rPr>
              <a:t>APTITUDE PROBLEM</a:t>
            </a:r>
            <a:endParaRPr lang="en-US" sz="1400" b="1" dirty="0">
              <a:solidFill>
                <a:srgbClr val="0070C0"/>
              </a:solidFill>
              <a:cs typeface="Arial" pitchFamily="34" charset="0"/>
            </a:endParaRPr>
          </a:p>
        </p:txBody>
      </p:sp>
      <p:sp>
        <p:nvSpPr>
          <p:cNvPr id="84" name="TextBox 83"/>
          <p:cNvSpPr txBox="1"/>
          <p:nvPr/>
        </p:nvSpPr>
        <p:spPr>
          <a:xfrm>
            <a:off x="2149120" y="2060438"/>
            <a:ext cx="1605218" cy="738664"/>
          </a:xfrm>
          <a:prstGeom prst="rect">
            <a:avLst/>
          </a:prstGeom>
          <a:noFill/>
        </p:spPr>
        <p:txBody>
          <a:bodyPr wrap="square" rtlCol="0">
            <a:spAutoFit/>
          </a:bodyPr>
          <a:lstStyle/>
          <a:p>
            <a:r>
              <a:rPr lang="en-US" sz="1400" b="1" dirty="0" smtClean="0">
                <a:solidFill>
                  <a:srgbClr val="0070C0"/>
                </a:solidFill>
                <a:cs typeface="Arial" pitchFamily="34" charset="0"/>
              </a:rPr>
              <a:t>HTML CODE FROM EXTERNAL RESOURCE</a:t>
            </a:r>
            <a:endParaRPr lang="en-US" sz="1400" b="1" dirty="0">
              <a:solidFill>
                <a:srgbClr val="0070C0"/>
              </a:solidFill>
              <a:cs typeface="Arial" pitchFamily="34" charset="0"/>
            </a:endParaRPr>
          </a:p>
        </p:txBody>
      </p:sp>
      <p:sp>
        <p:nvSpPr>
          <p:cNvPr id="85" name="TextBox 84"/>
          <p:cNvSpPr txBox="1"/>
          <p:nvPr/>
        </p:nvSpPr>
        <p:spPr>
          <a:xfrm>
            <a:off x="5837379" y="2409043"/>
            <a:ext cx="1217476" cy="523220"/>
          </a:xfrm>
          <a:prstGeom prst="rect">
            <a:avLst/>
          </a:prstGeom>
          <a:noFill/>
        </p:spPr>
        <p:txBody>
          <a:bodyPr wrap="square" rtlCol="0">
            <a:spAutoFit/>
          </a:bodyPr>
          <a:lstStyle/>
          <a:p>
            <a:r>
              <a:rPr lang="en-US" sz="1400" b="1" dirty="0" smtClean="0">
                <a:solidFill>
                  <a:srgbClr val="0070C0"/>
                </a:solidFill>
                <a:cs typeface="Arial" pitchFamily="34" charset="0"/>
              </a:rPr>
              <a:t>EXTRACTED DATA</a:t>
            </a:r>
            <a:endParaRPr lang="en-US" sz="1400" b="1" dirty="0">
              <a:solidFill>
                <a:srgbClr val="0070C0"/>
              </a:solidFill>
              <a:cs typeface="Arial" pitchFamily="34" charset="0"/>
            </a:endParaRPr>
          </a:p>
        </p:txBody>
      </p:sp>
      <p:sp>
        <p:nvSpPr>
          <p:cNvPr id="86" name="TextBox 85"/>
          <p:cNvSpPr txBox="1"/>
          <p:nvPr/>
        </p:nvSpPr>
        <p:spPr>
          <a:xfrm>
            <a:off x="6871644" y="3259823"/>
            <a:ext cx="1228970" cy="523220"/>
          </a:xfrm>
          <a:prstGeom prst="rect">
            <a:avLst/>
          </a:prstGeom>
          <a:noFill/>
        </p:spPr>
        <p:txBody>
          <a:bodyPr wrap="square" rtlCol="0">
            <a:spAutoFit/>
          </a:bodyPr>
          <a:lstStyle/>
          <a:p>
            <a:r>
              <a:rPr lang="en-US" sz="1400" b="1" dirty="0" smtClean="0">
                <a:solidFill>
                  <a:srgbClr val="0070C0"/>
                </a:solidFill>
                <a:cs typeface="Arial" pitchFamily="34" charset="0"/>
              </a:rPr>
              <a:t>EXTRACTED DATA</a:t>
            </a:r>
            <a:endParaRPr lang="en-US" sz="1400" b="1" dirty="0">
              <a:solidFill>
                <a:srgbClr val="0070C0"/>
              </a:solidFill>
              <a:cs typeface="Arial" pitchFamily="34" charset="0"/>
            </a:endParaRPr>
          </a:p>
        </p:txBody>
      </p:sp>
      <p:sp>
        <p:nvSpPr>
          <p:cNvPr id="93" name="Rounded Rectangle 92"/>
          <p:cNvSpPr/>
          <p:nvPr/>
        </p:nvSpPr>
        <p:spPr>
          <a:xfrm>
            <a:off x="3128916" y="4652298"/>
            <a:ext cx="2280212" cy="1551007"/>
          </a:xfrm>
          <a:prstGeom prst="roundRect">
            <a:avLst/>
          </a:prstGeom>
          <a:solidFill>
            <a:srgbClr val="0070C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solidFill>
                  <a:schemeClr val="bg1"/>
                </a:solidFill>
              </a:rPr>
              <a:t>COMPUTATION</a:t>
            </a:r>
            <a:endParaRPr lang="en-US" b="1" dirty="0">
              <a:solidFill>
                <a:schemeClr val="bg1"/>
              </a:solidFill>
            </a:endParaRPr>
          </a:p>
        </p:txBody>
      </p:sp>
      <p:cxnSp>
        <p:nvCxnSpPr>
          <p:cNvPr id="94" name="Straight Connector 93"/>
          <p:cNvCxnSpPr/>
          <p:nvPr/>
        </p:nvCxnSpPr>
        <p:spPr>
          <a:xfrm>
            <a:off x="3128916" y="5051331"/>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a:off x="3128916" y="5879216"/>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flipH="1">
            <a:off x="3696076" y="4652300"/>
            <a:ext cx="11574" cy="399031"/>
          </a:xfrm>
          <a:prstGeom prst="line">
            <a:avLst/>
          </a:prstGeom>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3270678" y="4681999"/>
            <a:ext cx="366256" cy="369332"/>
          </a:xfrm>
          <a:prstGeom prst="rect">
            <a:avLst/>
          </a:prstGeom>
          <a:noFill/>
        </p:spPr>
        <p:txBody>
          <a:bodyPr wrap="square" rtlCol="0">
            <a:spAutoFit/>
          </a:bodyPr>
          <a:lstStyle/>
          <a:p>
            <a:r>
              <a:rPr lang="en-US" b="1" dirty="0">
                <a:solidFill>
                  <a:schemeClr val="bg1"/>
                </a:solidFill>
              </a:rPr>
              <a:t>4</a:t>
            </a:r>
          </a:p>
        </p:txBody>
      </p:sp>
      <p:sp>
        <p:nvSpPr>
          <p:cNvPr id="103" name="TextBox 102"/>
          <p:cNvSpPr txBox="1"/>
          <p:nvPr/>
        </p:nvSpPr>
        <p:spPr>
          <a:xfrm>
            <a:off x="5390493" y="4513402"/>
            <a:ext cx="1071817" cy="738664"/>
          </a:xfrm>
          <a:prstGeom prst="rect">
            <a:avLst/>
          </a:prstGeom>
          <a:noFill/>
        </p:spPr>
        <p:txBody>
          <a:bodyPr wrap="square" rtlCol="0">
            <a:spAutoFit/>
          </a:bodyPr>
          <a:lstStyle/>
          <a:p>
            <a:r>
              <a:rPr lang="en-US" sz="1400" b="1" dirty="0" smtClean="0">
                <a:solidFill>
                  <a:srgbClr val="0070C0"/>
                </a:solidFill>
                <a:cs typeface="Arial" pitchFamily="34" charset="0"/>
              </a:rPr>
              <a:t>VARIABLES </a:t>
            </a:r>
          </a:p>
          <a:p>
            <a:r>
              <a:rPr lang="en-US" sz="1400" b="1" dirty="0" smtClean="0">
                <a:solidFill>
                  <a:srgbClr val="0070C0"/>
                </a:solidFill>
                <a:cs typeface="Arial" pitchFamily="34" charset="0"/>
              </a:rPr>
              <a:t>and </a:t>
            </a:r>
          </a:p>
          <a:p>
            <a:r>
              <a:rPr lang="en-US" sz="1400" b="1" dirty="0" smtClean="0">
                <a:solidFill>
                  <a:srgbClr val="0070C0"/>
                </a:solidFill>
                <a:cs typeface="Arial" pitchFamily="34" charset="0"/>
              </a:rPr>
              <a:t>OBJECTIVES</a:t>
            </a:r>
            <a:endParaRPr lang="en-US" sz="1400" b="1" dirty="0">
              <a:solidFill>
                <a:srgbClr val="0070C0"/>
              </a:solidFill>
              <a:cs typeface="Arial" pitchFamily="34" charset="0"/>
            </a:endParaRPr>
          </a:p>
        </p:txBody>
      </p:sp>
      <p:sp>
        <p:nvSpPr>
          <p:cNvPr id="108" name="TextBox 107"/>
          <p:cNvSpPr txBox="1"/>
          <p:nvPr/>
        </p:nvSpPr>
        <p:spPr>
          <a:xfrm>
            <a:off x="2146526" y="5129338"/>
            <a:ext cx="912881" cy="307777"/>
          </a:xfrm>
          <a:prstGeom prst="rect">
            <a:avLst/>
          </a:prstGeom>
          <a:noFill/>
        </p:spPr>
        <p:txBody>
          <a:bodyPr wrap="square" rtlCol="0">
            <a:spAutoFit/>
          </a:bodyPr>
          <a:lstStyle/>
          <a:p>
            <a:r>
              <a:rPr lang="en-US" sz="1400" b="1" dirty="0" smtClean="0">
                <a:solidFill>
                  <a:srgbClr val="0070C0"/>
                </a:solidFill>
                <a:cs typeface="Arial" pitchFamily="34" charset="0"/>
              </a:rPr>
              <a:t>RESULT</a:t>
            </a:r>
            <a:endParaRPr lang="en-US" sz="1400" b="1" dirty="0">
              <a:solidFill>
                <a:srgbClr val="0070C0"/>
              </a:solidFill>
              <a:cs typeface="Arial" pitchFamily="34" charset="0"/>
            </a:endParaRPr>
          </a:p>
        </p:txBody>
      </p:sp>
      <p:sp>
        <p:nvSpPr>
          <p:cNvPr id="115" name="Rounded Rectangle 114"/>
          <p:cNvSpPr/>
          <p:nvPr/>
        </p:nvSpPr>
        <p:spPr>
          <a:xfrm>
            <a:off x="8937493" y="3536493"/>
            <a:ext cx="2280212" cy="155100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smtClean="0"/>
              <a:t>CLASSIFICATION</a:t>
            </a:r>
            <a:endParaRPr lang="en-US" b="1" dirty="0"/>
          </a:p>
        </p:txBody>
      </p:sp>
      <p:cxnSp>
        <p:nvCxnSpPr>
          <p:cNvPr id="116" name="Straight Connector 115"/>
          <p:cNvCxnSpPr/>
          <p:nvPr/>
        </p:nvCxnSpPr>
        <p:spPr>
          <a:xfrm>
            <a:off x="8937493" y="3935526"/>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8937493" y="4763411"/>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flipH="1">
            <a:off x="9504653" y="3536495"/>
            <a:ext cx="11574" cy="399031"/>
          </a:xfrm>
          <a:prstGeom prst="line">
            <a:avLst/>
          </a:prstGeom>
        </p:spPr>
        <p:style>
          <a:lnRef idx="1">
            <a:schemeClr val="dk1"/>
          </a:lnRef>
          <a:fillRef idx="0">
            <a:schemeClr val="dk1"/>
          </a:fillRef>
          <a:effectRef idx="0">
            <a:schemeClr val="dk1"/>
          </a:effectRef>
          <a:fontRef idx="minor">
            <a:schemeClr val="tx1"/>
          </a:fontRef>
        </p:style>
      </p:cxnSp>
      <p:sp>
        <p:nvSpPr>
          <p:cNvPr id="120" name="TextBox 119"/>
          <p:cNvSpPr txBox="1"/>
          <p:nvPr/>
        </p:nvSpPr>
        <p:spPr>
          <a:xfrm>
            <a:off x="9079255" y="3566194"/>
            <a:ext cx="366256" cy="369332"/>
          </a:xfrm>
          <a:prstGeom prst="rect">
            <a:avLst/>
          </a:prstGeom>
          <a:noFill/>
        </p:spPr>
        <p:txBody>
          <a:bodyPr wrap="square" rtlCol="0">
            <a:spAutoFit/>
          </a:bodyPr>
          <a:lstStyle/>
          <a:p>
            <a:r>
              <a:rPr lang="en-US" b="1" dirty="0"/>
              <a:t>2</a:t>
            </a:r>
          </a:p>
        </p:txBody>
      </p:sp>
      <p:sp>
        <p:nvSpPr>
          <p:cNvPr id="127" name="Rounded Rectangle 126"/>
          <p:cNvSpPr/>
          <p:nvPr/>
        </p:nvSpPr>
        <p:spPr>
          <a:xfrm>
            <a:off x="3541058" y="2167254"/>
            <a:ext cx="2280212" cy="1551007"/>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t>WEB </a:t>
            </a:r>
          </a:p>
          <a:p>
            <a:pPr algn="ctr"/>
            <a:r>
              <a:rPr lang="en-US" b="1" dirty="0" smtClean="0"/>
              <a:t>SCRAPING</a:t>
            </a:r>
            <a:endParaRPr lang="en-US" b="1" dirty="0"/>
          </a:p>
        </p:txBody>
      </p:sp>
      <p:cxnSp>
        <p:nvCxnSpPr>
          <p:cNvPr id="128" name="Straight Connector 127"/>
          <p:cNvCxnSpPr/>
          <p:nvPr/>
        </p:nvCxnSpPr>
        <p:spPr>
          <a:xfrm>
            <a:off x="3541058" y="2566287"/>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p:cNvCxnSpPr/>
          <p:nvPr/>
        </p:nvCxnSpPr>
        <p:spPr>
          <a:xfrm>
            <a:off x="3541058" y="3394172"/>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flipH="1">
            <a:off x="4108218" y="2167256"/>
            <a:ext cx="11574" cy="399031"/>
          </a:xfrm>
          <a:prstGeom prst="line">
            <a:avLst/>
          </a:prstGeom>
        </p:spPr>
        <p:style>
          <a:lnRef idx="1">
            <a:schemeClr val="dk1"/>
          </a:lnRef>
          <a:fillRef idx="0">
            <a:schemeClr val="dk1"/>
          </a:fillRef>
          <a:effectRef idx="0">
            <a:schemeClr val="dk1"/>
          </a:effectRef>
          <a:fontRef idx="minor">
            <a:schemeClr val="tx1"/>
          </a:fontRef>
        </p:style>
      </p:cxnSp>
      <p:sp>
        <p:nvSpPr>
          <p:cNvPr id="132" name="TextBox 131"/>
          <p:cNvSpPr txBox="1"/>
          <p:nvPr/>
        </p:nvSpPr>
        <p:spPr>
          <a:xfrm>
            <a:off x="3682820" y="2196955"/>
            <a:ext cx="366256" cy="369332"/>
          </a:xfrm>
          <a:prstGeom prst="rect">
            <a:avLst/>
          </a:prstGeom>
          <a:noFill/>
        </p:spPr>
        <p:txBody>
          <a:bodyPr wrap="square" rtlCol="0">
            <a:spAutoFit/>
          </a:bodyPr>
          <a:lstStyle/>
          <a:p>
            <a:r>
              <a:rPr lang="en-US" b="1" dirty="0"/>
              <a:t>1</a:t>
            </a:r>
          </a:p>
        </p:txBody>
      </p:sp>
      <p:sp>
        <p:nvSpPr>
          <p:cNvPr id="134"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sz="4000" dirty="0" smtClean="0">
                <a:latin typeface="Calibri" panose="020F0502020204030204" pitchFamily="34" charset="0"/>
              </a:rPr>
              <a:t>Data Flow Diagram </a:t>
            </a:r>
            <a:endParaRPr lang="en-IN" sz="4000" dirty="0">
              <a:latin typeface="Calibri" panose="020F0502020204030204" pitchFamily="34" charset="0"/>
            </a:endParaRPr>
          </a:p>
        </p:txBody>
      </p:sp>
    </p:spTree>
    <p:extLst>
      <p:ext uri="{BB962C8B-B14F-4D97-AF65-F5344CB8AC3E}">
        <p14:creationId xmlns:p14="http://schemas.microsoft.com/office/powerpoint/2010/main" val="1467704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Mix">
  <a:themeElements>
    <a:clrScheme name="Custom 561">
      <a:dk1>
        <a:sysClr val="windowText" lastClr="000000"/>
      </a:dk1>
      <a:lt1>
        <a:sysClr val="window" lastClr="FFFFFF"/>
      </a:lt1>
      <a:dk2>
        <a:srgbClr val="0E0600"/>
      </a:dk2>
      <a:lt2>
        <a:srgbClr val="FCF5EF"/>
      </a:lt2>
      <a:accent1>
        <a:srgbClr val="DD5900"/>
      </a:accent1>
      <a:accent2>
        <a:srgbClr val="FFB900"/>
      </a:accent2>
      <a:accent3>
        <a:srgbClr val="DC3C00"/>
      </a:accent3>
      <a:accent4>
        <a:srgbClr val="00BCF2"/>
      </a:accent4>
      <a:accent5>
        <a:srgbClr val="00B294"/>
      </a:accent5>
      <a:accent6>
        <a:srgbClr val="68217A"/>
      </a:accent6>
      <a:hlink>
        <a:srgbClr val="00BCF2"/>
      </a:hlink>
      <a:folHlink>
        <a:srgbClr val="68217A"/>
      </a:folHlink>
    </a:clrScheme>
    <a:fontScheme name="Custom 3">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eate an Office Mix.potx" id="{4B7366DC-B74D-454D-9AF1-C5E1E2713A61}" vid="{D9FD2935-D4F2-4034-8F2D-E6786535C4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6494B6-1467-40D3-9D2C-6096235D25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8142</TotalTime>
  <Words>2093</Words>
  <Application>Microsoft Office PowerPoint</Application>
  <PresentationFormat>Custom</PresentationFormat>
  <Paragraphs>379</Paragraphs>
  <Slides>33</Slides>
  <Notes>6</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Mix</vt:lpstr>
      <vt:lpstr>ARITHMETIC PROBLEM SOLVER</vt:lpstr>
      <vt:lpstr>Agenda</vt:lpstr>
      <vt:lpstr>Introduction</vt:lpstr>
      <vt:lpstr>Literature Survey</vt:lpstr>
      <vt:lpstr>Existing System</vt:lpstr>
      <vt:lpstr>Problem Statement</vt:lpstr>
      <vt:lpstr>Proposed System</vt:lpstr>
      <vt:lpstr>Architecture </vt:lpstr>
      <vt:lpstr>PowerPoint Presentation</vt:lpstr>
      <vt:lpstr>PowerPoint Presentation</vt:lpstr>
      <vt:lpstr>PowerPoint Presentation</vt:lpstr>
      <vt:lpstr>PowerPoint Presentation</vt:lpstr>
      <vt:lpstr>PowerPoint Presentation</vt:lpstr>
      <vt:lpstr>Modules</vt:lpstr>
      <vt:lpstr>Modules</vt:lpstr>
      <vt:lpstr>Implementation </vt:lpstr>
      <vt:lpstr>Implementation</vt:lpstr>
      <vt:lpstr>Implementation</vt:lpstr>
      <vt:lpstr>Implementation</vt:lpstr>
      <vt:lpstr>Implementation</vt:lpstr>
      <vt:lpstr>Implementation</vt:lpstr>
      <vt:lpstr>Implementation</vt:lpstr>
      <vt:lpstr>Implementation</vt:lpstr>
      <vt:lpstr>Implementation</vt:lpstr>
      <vt:lpstr>Testing</vt:lpstr>
      <vt:lpstr>Snapshots</vt:lpstr>
      <vt:lpstr>Snapshots</vt:lpstr>
      <vt:lpstr>Snapshots</vt:lpstr>
      <vt:lpstr>Applications</vt:lpstr>
      <vt:lpstr>Conclusion </vt:lpstr>
      <vt:lpstr>Limitations</vt:lpstr>
      <vt:lpstr>Future Enhancements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 Sleep Detection System</dc:title>
  <dc:creator>Piyush Bajaj</dc:creator>
  <cp:lastModifiedBy>Lenovo</cp:lastModifiedBy>
  <cp:revision>407</cp:revision>
  <dcterms:created xsi:type="dcterms:W3CDTF">2015-02-01T08:57:36Z</dcterms:created>
  <dcterms:modified xsi:type="dcterms:W3CDTF">2016-06-10T03:53:14Z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TC043863139991</vt:lpwstr>
  </property>
</Properties>
</file>