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03"/>
    <a:srgbClr val="000000"/>
    <a:srgbClr val="008000"/>
    <a:srgbClr val="F48D10"/>
    <a:srgbClr val="0000FF"/>
    <a:srgbClr val="FF8181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0" autoAdjust="0"/>
    <p:restoredTop sz="59232" autoAdjust="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0E108B-148B-4624-BD31-D6620FD21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0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1276350" y="4941888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F8AC0A7-6C04-4A1E-8754-368026397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2" descr="http://thecollegepeople.com/wp-content/uploads/2015/05/How-To-Score-High-In-Writing-7-Point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4944918"/>
            <a:ext cx="2347913" cy="16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0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F11FE-59D2-4BDF-94D6-648D4026B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43DE0-3135-4B3E-90AA-A09DE830B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3937B-FD65-42C6-8543-A23026052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F9E34-14B1-41CB-830C-D7C4B45AE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4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C4CE-0A89-4B85-B148-3089CF43D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0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29EC-4911-4C61-ACAF-C1E67DEAA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6A556-7515-45B4-B284-AA1510D01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FFCEA-E413-4EDB-B228-E348203BC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F042A-A380-4D05-96CA-D9F5CC1B6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00731-58F4-427A-AACF-6CF1965C2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7D7ED4-7B8F-4044-A3B5-35EB2B25E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" name="Picture 2" descr="http://thecollegepeople.com/wp-content/uploads/2015/05/How-To-Score-High-In-Writing-7-Points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174"/>
            <a:ext cx="1447799" cy="10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 Minh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AC0A7-6C04-4A1E-8754-368026397F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1600200" y="52578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r"/>
            <a:r>
              <a:rPr lang="en-US" sz="1800" b="0" i="1" kern="0" dirty="0" smtClean="0">
                <a:solidFill>
                  <a:srgbClr val="000000"/>
                </a:solidFill>
              </a:rPr>
              <a:t>Content of this slide is from Chapter </a:t>
            </a:r>
            <a:r>
              <a:rPr lang="en-US" sz="1800" b="0" i="1" kern="0" dirty="0">
                <a:solidFill>
                  <a:srgbClr val="000000"/>
                </a:solidFill>
              </a:rPr>
              <a:t>2 – Good Style </a:t>
            </a:r>
            <a:endParaRPr lang="en-US" sz="1800" b="0" i="1" kern="0" dirty="0" smtClean="0">
              <a:solidFill>
                <a:srgbClr val="000000"/>
              </a:solidFill>
            </a:endParaRPr>
          </a:p>
          <a:p>
            <a:pPr algn="r"/>
            <a:r>
              <a:rPr lang="en-US" sz="1800" b="0" i="1" kern="0" dirty="0" smtClean="0">
                <a:solidFill>
                  <a:srgbClr val="000000"/>
                </a:solidFill>
              </a:rPr>
              <a:t>of  Writing </a:t>
            </a:r>
            <a:r>
              <a:rPr lang="en-US" sz="1800" b="0" i="1" kern="0" dirty="0">
                <a:solidFill>
                  <a:srgbClr val="000000"/>
                </a:solidFill>
              </a:rPr>
              <a:t>for Computer Science </a:t>
            </a:r>
            <a:r>
              <a:rPr lang="en-US" sz="1800" b="0" i="1" kern="0" dirty="0" smtClean="0">
                <a:solidFill>
                  <a:srgbClr val="000000"/>
                </a:solidFill>
              </a:rPr>
              <a:t> by </a:t>
            </a:r>
            <a:r>
              <a:rPr lang="en-US" sz="1800" b="0" i="1" kern="0" dirty="0">
                <a:solidFill>
                  <a:srgbClr val="000000"/>
                </a:solidFill>
              </a:rPr>
              <a:t>Justin </a:t>
            </a:r>
            <a:r>
              <a:rPr lang="en-US" sz="1800" b="0" i="1" kern="0" dirty="0" err="1">
                <a:solidFill>
                  <a:srgbClr val="000000"/>
                </a:solidFill>
              </a:rPr>
              <a:t>Zobel</a:t>
            </a:r>
            <a:r>
              <a:rPr lang="en-US" sz="1800" b="0" i="1" kern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51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upper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authors seem to have a superiority complex-</a:t>
            </a:r>
            <a:r>
              <a:rPr lang="en-US" dirty="0">
                <a:solidFill>
                  <a:srgbClr val="FF0303"/>
                </a:solidFill>
              </a:rPr>
              <a:t>a need to prove that </a:t>
            </a:r>
            <a:r>
              <a:rPr lang="en-US" dirty="0" smtClean="0">
                <a:solidFill>
                  <a:srgbClr val="FF0303"/>
                </a:solidFill>
              </a:rPr>
              <a:t>they know </a:t>
            </a:r>
            <a:r>
              <a:rPr lang="en-US" dirty="0">
                <a:solidFill>
                  <a:srgbClr val="FF0303"/>
                </a:solidFill>
              </a:rPr>
              <a:t>more or are smarter than their readers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Write for an ordinary reader, as your </a:t>
            </a:r>
            <a:r>
              <a:rPr lang="en-US" dirty="0" smtClean="0">
                <a:solidFill>
                  <a:srgbClr val="0070C0"/>
                </a:solidFill>
              </a:rPr>
              <a:t>equal</a:t>
            </a:r>
            <a:r>
              <a:rPr lang="en-US" dirty="0" smtClean="0"/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Obfuscation is the </a:t>
            </a:r>
            <a:r>
              <a:rPr lang="en-US" dirty="0">
                <a:solidFill>
                  <a:srgbClr val="FF0303"/>
                </a:solidFill>
              </a:rPr>
              <a:t>making of statements in ambiguous </a:t>
            </a:r>
            <a:r>
              <a:rPr lang="en-US" dirty="0"/>
              <a:t>or </a:t>
            </a:r>
            <a:r>
              <a:rPr lang="en-US" dirty="0">
                <a:solidFill>
                  <a:srgbClr val="FF0303"/>
                </a:solidFill>
              </a:rPr>
              <a:t>convoluted</a:t>
            </a:r>
            <a:r>
              <a:rPr lang="en-US" dirty="0"/>
              <a:t> </a:t>
            </a:r>
            <a:r>
              <a:rPr lang="en-US" dirty="0">
                <a:solidFill>
                  <a:srgbClr val="FF0303"/>
                </a:solidFill>
              </a:rPr>
              <a:t>terms</a:t>
            </a:r>
            <a:r>
              <a:rPr lang="en-US" dirty="0" smtClean="0"/>
              <a:t>, with </a:t>
            </a:r>
            <a:r>
              <a:rPr lang="en-US" dirty="0"/>
              <a:t>the </a:t>
            </a:r>
            <a:r>
              <a:rPr lang="en-US" dirty="0">
                <a:solidFill>
                  <a:srgbClr val="FF0303"/>
                </a:solidFill>
              </a:rPr>
              <a:t>intention of hiding meaning</a:t>
            </a:r>
            <a:r>
              <a:rPr lang="en-US" dirty="0"/>
              <a:t>, or of </a:t>
            </a:r>
            <a:r>
              <a:rPr lang="en-US" dirty="0">
                <a:solidFill>
                  <a:srgbClr val="FF0303"/>
                </a:solidFill>
              </a:rPr>
              <a:t>appearing to say much while </a:t>
            </a:r>
            <a:r>
              <a:rPr lang="en-US" dirty="0" smtClean="0">
                <a:solidFill>
                  <a:srgbClr val="FF0303"/>
                </a:solidFill>
              </a:rPr>
              <a:t>actually saying </a:t>
            </a:r>
            <a:r>
              <a:rPr lang="en-US" dirty="0">
                <a:solidFill>
                  <a:srgbClr val="FF0303"/>
                </a:solidFill>
              </a:rPr>
              <a:t>little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science writing, </a:t>
            </a:r>
            <a:r>
              <a:rPr lang="en-US" dirty="0">
                <a:solidFill>
                  <a:srgbClr val="FF0303"/>
                </a:solidFill>
              </a:rPr>
              <a:t>vague statements are </a:t>
            </a:r>
            <a:r>
              <a:rPr lang="en-US" dirty="0" smtClean="0">
                <a:solidFill>
                  <a:srgbClr val="FF0303"/>
                </a:solidFill>
              </a:rPr>
              <a:t>common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/>
              <a:t>It </a:t>
            </a:r>
            <a:r>
              <a:rPr lang="en-US" dirty="0"/>
              <a:t>is always </a:t>
            </a:r>
            <a:r>
              <a:rPr lang="en-US" dirty="0">
                <a:solidFill>
                  <a:srgbClr val="0070C0"/>
                </a:solidFill>
              </a:rPr>
              <a:t>preferable </a:t>
            </a:r>
            <a:r>
              <a:rPr lang="en-US" dirty="0" smtClean="0">
                <a:solidFill>
                  <a:srgbClr val="0070C0"/>
                </a:solidFill>
              </a:rPr>
              <a:t>to be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: exceptions are or are not possible; data was transmitted at a </a:t>
            </a:r>
            <a:r>
              <a:rPr lang="en-US" dirty="0" smtClean="0"/>
              <a:t>certain rate</a:t>
            </a:r>
            <a:r>
              <a:rPr lang="en-US" dirty="0"/>
              <a:t>;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7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Analogies are curious things: </a:t>
            </a:r>
            <a:r>
              <a:rPr lang="en-US" dirty="0">
                <a:solidFill>
                  <a:srgbClr val="FF0303"/>
                </a:solidFill>
              </a:rPr>
              <a:t>what seems perfectly alike or parallel to </a:t>
            </a:r>
            <a:r>
              <a:rPr lang="en-US" dirty="0" smtClean="0">
                <a:solidFill>
                  <a:srgbClr val="FF0303"/>
                </a:solidFill>
              </a:rPr>
              <a:t>one person </a:t>
            </a:r>
            <a:r>
              <a:rPr lang="en-US" dirty="0">
                <a:solidFill>
                  <a:srgbClr val="FF0303"/>
                </a:solidFill>
              </a:rPr>
              <a:t>may seem entirely unalike to another</a:t>
            </a:r>
            <a:r>
              <a:rPr lang="en-US" dirty="0" smtClean="0"/>
              <a:t>.</a:t>
            </a:r>
          </a:p>
          <a:p>
            <a:r>
              <a:rPr lang="en-US" dirty="0"/>
              <a:t>For an analogy to be worthwhile, it </a:t>
            </a:r>
            <a:r>
              <a:rPr lang="en-US" dirty="0" smtClean="0"/>
              <a:t>should </a:t>
            </a:r>
            <a:r>
              <a:rPr lang="en-US" dirty="0" smtClean="0">
                <a:solidFill>
                  <a:srgbClr val="0070C0"/>
                </a:solidFill>
              </a:rPr>
              <a:t>significantly </a:t>
            </a:r>
            <a:r>
              <a:rPr lang="en-US" dirty="0">
                <a:solidFill>
                  <a:srgbClr val="0070C0"/>
                </a:solidFill>
              </a:rPr>
              <a:t>reduce the work of understanding the concept being described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Beware </a:t>
            </a:r>
            <a:r>
              <a:rPr lang="en-US" dirty="0"/>
              <a:t>of analogies with situations that may be unfamiliar to the </a:t>
            </a:r>
            <a:r>
              <a:rPr lang="en-US" dirty="0" smtClean="0"/>
              <a:t>reader.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 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straw man is an </a:t>
            </a:r>
            <a:r>
              <a:rPr lang="en-US" dirty="0">
                <a:solidFill>
                  <a:srgbClr val="FF0303"/>
                </a:solidFill>
              </a:rPr>
              <a:t>indefensible hypothesis </a:t>
            </a:r>
            <a:r>
              <a:rPr lang="en-US" dirty="0"/>
              <a:t>that an author describes for the </a:t>
            </a:r>
            <a:r>
              <a:rPr lang="en-US" dirty="0" smtClean="0"/>
              <a:t>sole purpose </a:t>
            </a:r>
            <a:r>
              <a:rPr lang="en-US" dirty="0"/>
              <a:t>of criticizing it</a:t>
            </a:r>
            <a:r>
              <a:rPr lang="en-US" dirty="0" smtClean="0"/>
              <a:t>.</a:t>
            </a:r>
          </a:p>
          <a:p>
            <a:r>
              <a:rPr lang="en-US" dirty="0"/>
              <a:t>Another form of straw man is the </a:t>
            </a:r>
            <a:r>
              <a:rPr lang="en-US" dirty="0">
                <a:solidFill>
                  <a:srgbClr val="FF0303"/>
                </a:solidFill>
              </a:rPr>
              <a:t>contrasting of a new idea with </a:t>
            </a:r>
            <a:r>
              <a:rPr lang="en-US" dirty="0" smtClean="0">
                <a:solidFill>
                  <a:srgbClr val="FF0303"/>
                </a:solidFill>
              </a:rPr>
              <a:t>some impossibly </a:t>
            </a:r>
            <a:r>
              <a:rPr lang="en-US" dirty="0">
                <a:solidFill>
                  <a:srgbClr val="FF0303"/>
                </a:solidFill>
              </a:rPr>
              <a:t>bad alternative</a:t>
            </a:r>
            <a:r>
              <a:rPr lang="en-US" dirty="0"/>
              <a:t>, to put the new idea in a </a:t>
            </a:r>
            <a:r>
              <a:rPr lang="en-US" dirty="0" err="1"/>
              <a:t>favourable</a:t>
            </a:r>
            <a:r>
              <a:rPr lang="en-US" dirty="0"/>
              <a:t> light. </a:t>
            </a:r>
            <a:endParaRPr lang="en-US" dirty="0" smtClean="0"/>
          </a:p>
          <a:p>
            <a:r>
              <a:rPr lang="en-US" dirty="0" smtClean="0"/>
              <a:t>This form is </a:t>
            </a:r>
            <a:r>
              <a:rPr lang="en-US" dirty="0"/>
              <a:t>obnoxious because it can lead the reader to believe that the impossibly </a:t>
            </a:r>
            <a:r>
              <a:rPr lang="en-US" dirty="0" smtClean="0"/>
              <a:t>bad idea </a:t>
            </a:r>
            <a:r>
              <a:rPr lang="en-US" dirty="0"/>
              <a:t>might be worthwhile, and that the new idea is more important than is </a:t>
            </a:r>
            <a:r>
              <a:rPr lang="en-US" dirty="0" smtClean="0"/>
              <a:t>in fact </a:t>
            </a:r>
            <a:r>
              <a:rPr lang="en-US" dirty="0"/>
              <a:t>the case.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Contrasts </a:t>
            </a:r>
            <a:r>
              <a:rPr lang="en-US" dirty="0">
                <a:solidFill>
                  <a:srgbClr val="0070C0"/>
                </a:solidFill>
              </a:rPr>
              <a:t>should be between the new and the current</a:t>
            </a:r>
            <a:r>
              <a:rPr lang="en-US" dirty="0"/>
              <a:t>, not the </a:t>
            </a:r>
            <a:r>
              <a:rPr lang="en-US" dirty="0" smtClean="0"/>
              <a:t>new and </a:t>
            </a:r>
            <a:r>
              <a:rPr lang="en-US" dirty="0"/>
              <a:t>the fictitious.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need to </a:t>
            </a:r>
            <a:r>
              <a:rPr lang="en-US" dirty="0">
                <a:solidFill>
                  <a:srgbClr val="0070C0"/>
                </a:solidFill>
              </a:rPr>
              <a:t>explain the relationship of your new work to existing work</a:t>
            </a:r>
            <a:r>
              <a:rPr lang="en-US" dirty="0"/>
              <a:t>, </a:t>
            </a:r>
            <a:r>
              <a:rPr lang="en-US" dirty="0" smtClean="0"/>
              <a:t>showing how </a:t>
            </a:r>
            <a:r>
              <a:rPr lang="en-US" dirty="0"/>
              <a:t>your work builds on previous knowledge and how it differs from </a:t>
            </a:r>
            <a:r>
              <a:rPr lang="en-US" dirty="0" smtClean="0"/>
              <a:t>contributions in </a:t>
            </a:r>
            <a:r>
              <a:rPr lang="en-US" dirty="0"/>
              <a:t>other, relevant papers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existing work is identified by </a:t>
            </a:r>
            <a:r>
              <a:rPr lang="en-US" dirty="0" smtClean="0"/>
              <a:t>reference to </a:t>
            </a:r>
            <a:r>
              <a:rPr lang="en-US" dirty="0"/>
              <a:t>published theses, articles, books, and reports.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papers include a bibliography</a:t>
            </a:r>
            <a:r>
              <a:rPr lang="en-US" dirty="0" smtClean="0"/>
              <a:t>, that </a:t>
            </a:r>
            <a:r>
              <a:rPr lang="en-US" dirty="0"/>
              <a:t>is, a list of such references in a standardized format, and </a:t>
            </a:r>
            <a:r>
              <a:rPr lang="en-US" dirty="0" smtClean="0"/>
              <a:t>embedded in </a:t>
            </a:r>
            <a:r>
              <a:rPr lang="en-US" dirty="0"/>
              <a:t>each paper's text there are citations to the publications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Why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Demonstrate </a:t>
            </a:r>
            <a:r>
              <a:rPr lang="en-US" dirty="0">
                <a:solidFill>
                  <a:srgbClr val="0070C0"/>
                </a:solidFill>
              </a:rPr>
              <a:t>that work is new</a:t>
            </a:r>
            <a:r>
              <a:rPr lang="en-US" dirty="0"/>
              <a:t>: claims of originality are much more </a:t>
            </a:r>
            <a:r>
              <a:rPr lang="en-US" dirty="0" smtClean="0"/>
              <a:t>convincing in </a:t>
            </a:r>
            <a:r>
              <a:rPr lang="en-US" dirty="0"/>
              <a:t>the context of references to existing work that (from the reader's perspective</a:t>
            </a:r>
            <a:r>
              <a:rPr lang="en-US" dirty="0" smtClean="0"/>
              <a:t>) appears </a:t>
            </a:r>
            <a:r>
              <a:rPr lang="en-US" dirty="0"/>
              <a:t>to be </a:t>
            </a:r>
            <a:r>
              <a:rPr lang="en-US" dirty="0" smtClean="0"/>
              <a:t>similar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Demonstrate </a:t>
            </a:r>
            <a:r>
              <a:rPr lang="en-US" dirty="0">
                <a:solidFill>
                  <a:srgbClr val="0070C0"/>
                </a:solidFill>
              </a:rPr>
              <a:t>your knowledge of the research area</a:t>
            </a:r>
            <a:r>
              <a:rPr lang="en-US" dirty="0" smtClean="0"/>
              <a:t>, which </a:t>
            </a:r>
            <a:r>
              <a:rPr lang="en-US" dirty="0"/>
              <a:t>helps the reader to judge whether your statements are reliable.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Pointers </a:t>
            </a:r>
            <a:r>
              <a:rPr lang="en-US" dirty="0">
                <a:solidFill>
                  <a:srgbClr val="0070C0"/>
                </a:solidFill>
              </a:rPr>
              <a:t>to background reading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Quotations are text from another source, usually included in a paper to </a:t>
            </a:r>
            <a:r>
              <a:rPr lang="en-US" dirty="0" smtClean="0"/>
              <a:t>support an </a:t>
            </a:r>
            <a:r>
              <a:rPr lang="en-US" dirty="0"/>
              <a:t>argument.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copied text, if short, is enclosed in double quotes (</a:t>
            </a:r>
            <a:r>
              <a:rPr lang="en-US" dirty="0" smtClean="0"/>
              <a:t>which are </a:t>
            </a:r>
            <a:r>
              <a:rPr lang="en-US" dirty="0"/>
              <a:t>more visible than single quotes and cannot be confused with apostrophes).</a:t>
            </a:r>
          </a:p>
          <a:p>
            <a:r>
              <a:rPr lang="en-US" dirty="0"/>
              <a:t>Longer quotes are set aside in an indented block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 </a:t>
            </a:r>
            <a:r>
              <a:rPr lang="en-US" dirty="0"/>
              <a:t>should thank everyone </a:t>
            </a:r>
            <a:r>
              <a:rPr lang="en-US" dirty="0" smtClean="0"/>
              <a:t>who made </a:t>
            </a:r>
            <a:r>
              <a:rPr lang="en-US" dirty="0"/>
              <a:t>a contribution, whether advice, proofreading, or whatever: include </a:t>
            </a:r>
            <a:r>
              <a:rPr lang="en-US" dirty="0" smtClean="0"/>
              <a:t>research students</a:t>
            </a:r>
            <a:r>
              <a:rPr lang="en-US" dirty="0"/>
              <a:t>, research assistants, technical support, and colleagues. </a:t>
            </a:r>
            <a:endParaRPr lang="en-US" dirty="0" smtClean="0"/>
          </a:p>
          <a:p>
            <a:pPr algn="just"/>
            <a:r>
              <a:rPr lang="en-US" dirty="0" smtClean="0"/>
              <a:t>Funding sources </a:t>
            </a:r>
            <a:r>
              <a:rPr lang="en-US" dirty="0"/>
              <a:t>should also be acknowledged.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8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already learned grammar for years!</a:t>
            </a:r>
          </a:p>
          <a:p>
            <a:r>
              <a:rPr lang="en-US" dirty="0" smtClean="0"/>
              <a:t>Keep it simple and accurately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manuscript should be carefully prepared and </a:t>
            </a:r>
            <a:r>
              <a:rPr lang="en-US" dirty="0"/>
              <a:t>easy to </a:t>
            </a:r>
            <a:r>
              <a:rPr lang="en-US" dirty="0" smtClean="0"/>
              <a:t>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presented in this slide is from </a:t>
            </a:r>
          </a:p>
          <a:p>
            <a:pPr marL="0" indent="0">
              <a:buNone/>
            </a:pPr>
            <a:r>
              <a:rPr lang="en-US" b="1" dirty="0" smtClean="0"/>
              <a:t>Chapter 2 – Good Style </a:t>
            </a:r>
            <a:r>
              <a:rPr lang="en-US" dirty="0" smtClean="0"/>
              <a:t>of </a:t>
            </a:r>
            <a:r>
              <a:rPr lang="en-US" b="1" dirty="0" smtClean="0"/>
              <a:t>Writing for Computer Science </a:t>
            </a:r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b="1" dirty="0" smtClean="0"/>
              <a:t>Justin </a:t>
            </a:r>
            <a:r>
              <a:rPr lang="en-US" b="1" dirty="0" err="1" smtClean="0"/>
              <a:t>Zobel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Economy</a:t>
            </a:r>
          </a:p>
          <a:p>
            <a:r>
              <a:rPr lang="en-US" dirty="0"/>
              <a:t>Tone 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r>
              <a:rPr lang="en-US" dirty="0"/>
              <a:t>Motivation</a:t>
            </a:r>
          </a:p>
          <a:p>
            <a:r>
              <a:rPr lang="en-US" dirty="0"/>
              <a:t>Balance </a:t>
            </a:r>
          </a:p>
          <a:p>
            <a:r>
              <a:rPr lang="en-US" dirty="0"/>
              <a:t>Voice </a:t>
            </a:r>
          </a:p>
          <a:p>
            <a:r>
              <a:rPr lang="en-US" dirty="0"/>
              <a:t>The upper hand </a:t>
            </a:r>
          </a:p>
          <a:p>
            <a:r>
              <a:rPr lang="en-US" dirty="0"/>
              <a:t>Obfuscation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1371600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Analogies  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Straw men  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Reference and citation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Quotation  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Acknowledgements 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Grammar</a:t>
            </a: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+mn-cs"/>
              </a:rPr>
              <a:t>Beauty</a:t>
            </a:r>
            <a:endParaRPr lang="en-US" sz="2000" b="1" kern="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60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Text should be </a:t>
            </a:r>
            <a:r>
              <a:rPr lang="en-US" dirty="0">
                <a:solidFill>
                  <a:srgbClr val="0070C0"/>
                </a:solidFill>
              </a:rPr>
              <a:t>taut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length of a paper should reflect its content-it </a:t>
            </a:r>
            <a:r>
              <a:rPr lang="en-US" dirty="0" smtClean="0"/>
              <a:t>is admirable </a:t>
            </a:r>
            <a:r>
              <a:rPr lang="en-US" dirty="0">
                <a:solidFill>
                  <a:srgbClr val="0070C0"/>
                </a:solidFill>
              </a:rPr>
              <a:t>to say much in a small space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Every </a:t>
            </a:r>
            <a:r>
              <a:rPr lang="en-US" dirty="0"/>
              <a:t>sentence should be </a:t>
            </a:r>
            <a:r>
              <a:rPr lang="en-US" dirty="0">
                <a:solidFill>
                  <a:srgbClr val="0070C0"/>
                </a:solidFill>
              </a:rPr>
              <a:t>necessary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Papers are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/>
              <a:t>made </a:t>
            </a:r>
            <a:r>
              <a:rPr lang="en-US" dirty="0">
                <a:solidFill>
                  <a:srgbClr val="FF0000"/>
                </a:solidFill>
              </a:rPr>
              <a:t>more important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padding with long-winded sentences</a:t>
            </a:r>
            <a:r>
              <a:rPr lang="en-US" dirty="0" smtClean="0"/>
              <a:t>; they </a:t>
            </a:r>
            <a:r>
              <a:rPr lang="en-US" dirty="0"/>
              <a:t>are made </a:t>
            </a:r>
            <a:r>
              <a:rPr lang="en-US" dirty="0">
                <a:solidFill>
                  <a:srgbClr val="FF0000"/>
                </a:solidFill>
              </a:rPr>
              <a:t>less readable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Aim to </a:t>
            </a:r>
            <a:r>
              <a:rPr lang="en-US" dirty="0">
                <a:solidFill>
                  <a:srgbClr val="0070C0"/>
                </a:solidFill>
              </a:rPr>
              <a:t>delete superfluous words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simplify sentence structure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establish a logical flow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Convey information</a:t>
            </a:r>
            <a:r>
              <a:rPr lang="en-US" dirty="0"/>
              <a:t> without unnecessary dressing. </a:t>
            </a:r>
          </a:p>
          <a:p>
            <a:pPr algn="just"/>
            <a:r>
              <a:rPr lang="en-US" dirty="0"/>
              <a:t>Revise in a critical frame of mind, and </a:t>
            </a:r>
            <a:r>
              <a:rPr lang="en-US" dirty="0">
                <a:solidFill>
                  <a:srgbClr val="0070C0"/>
                </a:solidFill>
              </a:rPr>
              <a:t>avoid a sense of showing off or being clever</a:t>
            </a:r>
            <a:r>
              <a:rPr lang="en-US" dirty="0"/>
              <a:t>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303"/>
                </a:solidFill>
              </a:rPr>
              <a:t>You need to please readers, not yourself.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reader has made a claim that is wrong </a:t>
            </a:r>
            <a:r>
              <a:rPr lang="en-US" dirty="0" smtClean="0">
                <a:solidFill>
                  <a:srgbClr val="0070C0"/>
                </a:solidFill>
              </a:rPr>
              <a:t>or meaningless?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telling yourself "</a:t>
            </a:r>
            <a:r>
              <a:rPr lang="en-US" dirty="0">
                <a:solidFill>
                  <a:srgbClr val="FF0303"/>
                </a:solidFill>
              </a:rPr>
              <a:t>the reader is wrong</a:t>
            </a:r>
            <a:r>
              <a:rPr lang="en-US" dirty="0"/>
              <a:t>", </a:t>
            </a:r>
            <a:r>
              <a:rPr lang="en-US" dirty="0" smtClean="0"/>
              <a:t>ask yourself </a:t>
            </a:r>
            <a:r>
              <a:rPr lang="en-US" dirty="0"/>
              <a:t>"</a:t>
            </a:r>
            <a:r>
              <a:rPr lang="en-US" dirty="0">
                <a:solidFill>
                  <a:srgbClr val="008000"/>
                </a:solidFill>
              </a:rPr>
              <a:t>what did I write that led the reader astray?</a:t>
            </a:r>
            <a:r>
              <a:rPr lang="en-US" dirty="0"/>
              <a:t>" </a:t>
            </a:r>
            <a:endParaRPr lang="en-US" dirty="0" smtClean="0"/>
          </a:p>
          <a:p>
            <a:pPr lvl="1"/>
            <a:r>
              <a:rPr lang="en-US" dirty="0" smtClean="0"/>
              <a:t>Even </a:t>
            </a:r>
            <a:r>
              <a:rPr lang="en-US" dirty="0"/>
              <a:t>misguided </a:t>
            </a:r>
            <a:r>
              <a:rPr lang="en-US" dirty="0" smtClean="0"/>
              <a:t>feedback tells </a:t>
            </a:r>
            <a:r>
              <a:rPr lang="en-US" dirty="0"/>
              <a:t>you </a:t>
            </a:r>
            <a:r>
              <a:rPr lang="en-US" dirty="0">
                <a:solidFill>
                  <a:srgbClr val="0070C0"/>
                </a:solidFill>
              </a:rPr>
              <a:t>something about your writing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6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Science </a:t>
            </a:r>
            <a:r>
              <a:rPr lang="en-US" dirty="0" smtClean="0"/>
              <a:t>writing: </a:t>
            </a:r>
            <a:r>
              <a:rPr lang="en-US" dirty="0" smtClean="0">
                <a:solidFill>
                  <a:srgbClr val="0070C0"/>
                </a:solidFill>
              </a:rPr>
              <a:t>objective </a:t>
            </a:r>
            <a:r>
              <a:rPr lang="en-US" dirty="0">
                <a:solidFill>
                  <a:srgbClr val="0070C0"/>
                </a:solidFill>
              </a:rPr>
              <a:t>and accurate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of the elements </a:t>
            </a:r>
            <a:r>
              <a:rPr lang="en-US" dirty="0" smtClean="0"/>
              <a:t>that give </a:t>
            </a:r>
            <a:r>
              <a:rPr lang="en-US" dirty="0">
                <a:solidFill>
                  <a:srgbClr val="FF0303"/>
                </a:solidFill>
              </a:rPr>
              <a:t>literature</a:t>
            </a:r>
            <a:r>
              <a:rPr lang="en-US" dirty="0"/>
              <a:t> its strength-nuance, ambiguity, metaphor, sensuality-are </a:t>
            </a:r>
            <a:r>
              <a:rPr lang="en-US" dirty="0" smtClean="0">
                <a:solidFill>
                  <a:srgbClr val="FF0303"/>
                </a:solidFill>
              </a:rPr>
              <a:t>inappropriate</a:t>
            </a:r>
            <a:r>
              <a:rPr lang="en-US" dirty="0" smtClean="0"/>
              <a:t> for </a:t>
            </a:r>
            <a:r>
              <a:rPr lang="en-US" dirty="0"/>
              <a:t>technical </a:t>
            </a:r>
            <a:r>
              <a:rPr lang="en-US" dirty="0" smtClean="0"/>
              <a:t>work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b="1" dirty="0" smtClean="0"/>
              <a:t>Simple </a:t>
            </a:r>
            <a:r>
              <a:rPr lang="en-US" b="1" dirty="0"/>
              <a:t>writing follows from a few simple rules:</a:t>
            </a:r>
          </a:p>
          <a:p>
            <a:pPr lvl="1"/>
            <a:r>
              <a:rPr lang="en-US" dirty="0"/>
              <a:t>Have </a:t>
            </a:r>
            <a:r>
              <a:rPr lang="en-US" dirty="0">
                <a:solidFill>
                  <a:srgbClr val="0070C0"/>
                </a:solidFill>
              </a:rPr>
              <a:t>one idea per sentence or paragraph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one topic per section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Have a </a:t>
            </a:r>
            <a:r>
              <a:rPr lang="en-US" dirty="0">
                <a:solidFill>
                  <a:srgbClr val="0070C0"/>
                </a:solidFill>
              </a:rPr>
              <a:t>simple, logical organization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short words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short sentences </a:t>
            </a: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simple structure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Keep </a:t>
            </a:r>
            <a:r>
              <a:rPr lang="en-US" dirty="0">
                <a:solidFill>
                  <a:srgbClr val="0070C0"/>
                </a:solidFill>
              </a:rPr>
              <a:t>paragraphs short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Avoid </a:t>
            </a:r>
            <a:r>
              <a:rPr lang="en-US" dirty="0"/>
              <a:t>buzzwords, </a:t>
            </a:r>
            <a:r>
              <a:rPr lang="en-US" dirty="0" err="1"/>
              <a:t>cliches</a:t>
            </a:r>
            <a:r>
              <a:rPr lang="en-US" dirty="0"/>
              <a:t>, and slang.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Avoid excess</a:t>
            </a:r>
            <a:r>
              <a:rPr lang="en-US" dirty="0"/>
              <a:t>, in length or style.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Omit </a:t>
            </a:r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unnecessary</a:t>
            </a:r>
            <a:r>
              <a:rPr lang="en-US" dirty="0"/>
              <a:t> material.</a:t>
            </a:r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, not vague or abstract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Break these rules if there is a good reason to do so.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5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Make </a:t>
            </a:r>
            <a:r>
              <a:rPr lang="en-US" dirty="0">
                <a:solidFill>
                  <a:srgbClr val="0070C0"/>
                </a:solidFill>
              </a:rPr>
              <a:t>the structure obvious to the reader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en-US" dirty="0"/>
              <a:t>Not only should the parts of </a:t>
            </a:r>
            <a:r>
              <a:rPr lang="en-US" dirty="0" smtClean="0"/>
              <a:t>a paper </a:t>
            </a:r>
            <a:r>
              <a:rPr lang="en-US" dirty="0"/>
              <a:t>be ordered in a logical way, but </a:t>
            </a:r>
            <a:r>
              <a:rPr lang="en-US" dirty="0">
                <a:solidFill>
                  <a:srgbClr val="0070C0"/>
                </a:solidFill>
              </a:rPr>
              <a:t>this logic needs to be </a:t>
            </a:r>
            <a:r>
              <a:rPr lang="en-US" dirty="0" smtClean="0">
                <a:solidFill>
                  <a:srgbClr val="0070C0"/>
                </a:solidFill>
              </a:rPr>
              <a:t>communicated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The introduction usually gives some indication of the organization of </a:t>
            </a:r>
            <a:r>
              <a:rPr lang="en-US" dirty="0" smtClean="0"/>
              <a:t>the paper</a:t>
            </a:r>
            <a:r>
              <a:rPr lang="en-US" dirty="0"/>
              <a:t>, by outlining the results and their context, and may include a list of </a:t>
            </a:r>
            <a:r>
              <a:rPr lang="en-US" dirty="0" smtClean="0"/>
              <a:t>the parts </a:t>
            </a:r>
            <a:r>
              <a:rPr lang="en-US" dirty="0"/>
              <a:t>of the paper, but these measures by themselves are not sufficient. </a:t>
            </a:r>
            <a:endParaRPr lang="en-US" dirty="0" smtClean="0"/>
          </a:p>
          <a:p>
            <a:pPr lvl="1" algn="just"/>
            <a:r>
              <a:rPr lang="en-US" dirty="0" smtClean="0"/>
              <a:t>Brief summaries </a:t>
            </a:r>
            <a:r>
              <a:rPr lang="en-US" dirty="0"/>
              <a:t>at the start and end of each section are helpful, as are </a:t>
            </a:r>
            <a:r>
              <a:rPr lang="en-US" dirty="0" smtClean="0"/>
              <a:t>sentences linking one </a:t>
            </a:r>
            <a:r>
              <a:rPr lang="en-US" dirty="0"/>
              <a:t>section to the </a:t>
            </a:r>
            <a:r>
              <a:rPr lang="en-US" dirty="0" smtClean="0"/>
              <a:t>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Each </a:t>
            </a:r>
            <a:r>
              <a:rPr lang="en-US" dirty="0">
                <a:solidFill>
                  <a:srgbClr val="0070C0"/>
                </a:solidFill>
              </a:rPr>
              <a:t>topic should be discussed to a similar </a:t>
            </a:r>
            <a:r>
              <a:rPr lang="en-US" dirty="0" smtClean="0">
                <a:solidFill>
                  <a:srgbClr val="0070C0"/>
                </a:solidFill>
              </a:rPr>
              <a:t>depth</a:t>
            </a:r>
          </a:p>
          <a:p>
            <a:pPr lvl="1"/>
            <a:r>
              <a:rPr lang="en-US" dirty="0"/>
              <a:t>If one relevant paper merits half a page, other papers of </a:t>
            </a:r>
            <a:r>
              <a:rPr lang="en-US" dirty="0" smtClean="0"/>
              <a:t>equal worth </a:t>
            </a:r>
            <a:r>
              <a:rPr lang="en-US" dirty="0"/>
              <a:t>should not be dismissed in a </a:t>
            </a:r>
            <a:r>
              <a:rPr lang="en-US" dirty="0" smtClean="0"/>
              <a:t>line 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length of a paper</a:t>
            </a:r>
            <a:r>
              <a:rPr lang="en-US" dirty="0"/>
              <a:t> is a consequence of </a:t>
            </a:r>
            <a:r>
              <a:rPr lang="en-US" dirty="0">
                <a:solidFill>
                  <a:srgbClr val="0070C0"/>
                </a:solidFill>
              </a:rPr>
              <a:t>how much material is </a:t>
            </a:r>
            <a:r>
              <a:rPr lang="en-US" dirty="0" smtClean="0">
                <a:solidFill>
                  <a:srgbClr val="0070C0"/>
                </a:solidFill>
              </a:rPr>
              <a:t>included </a:t>
            </a:r>
            <a:r>
              <a:rPr lang="en-US" dirty="0" smtClean="0"/>
              <a:t>and </a:t>
            </a:r>
            <a:r>
              <a:rPr lang="en-US" dirty="0"/>
              <a:t>of how much detail is </a:t>
            </a:r>
            <a:r>
              <a:rPr lang="en-US" dirty="0" smtClean="0"/>
              <a:t>given.</a:t>
            </a:r>
            <a:endParaRPr lang="en-US" dirty="0"/>
          </a:p>
          <a:p>
            <a:r>
              <a:rPr lang="en-US" dirty="0"/>
              <a:t>When a paper must be kept </a:t>
            </a:r>
            <a:r>
              <a:rPr lang="en-US" dirty="0">
                <a:solidFill>
                  <a:srgbClr val="0070C0"/>
                </a:solidFill>
              </a:rPr>
              <a:t>within a length limit</a:t>
            </a:r>
            <a:r>
              <a:rPr lang="en-US" dirty="0"/>
              <a:t>, some compromise </a:t>
            </a:r>
            <a:r>
              <a:rPr lang="en-US" dirty="0" smtClean="0"/>
              <a:t>is required</a:t>
            </a:r>
            <a:r>
              <a:rPr lang="en-US" dirty="0"/>
              <a:t>. </a:t>
            </a:r>
            <a:r>
              <a:rPr lang="en-US" dirty="0" smtClean="0"/>
              <a:t>However, </a:t>
            </a:r>
            <a:r>
              <a:rPr lang="en-US" dirty="0" smtClean="0">
                <a:solidFill>
                  <a:srgbClr val="FF0303"/>
                </a:solidFill>
              </a:rPr>
              <a:t>changes </a:t>
            </a:r>
            <a:r>
              <a:rPr lang="en-US" dirty="0">
                <a:solidFill>
                  <a:srgbClr val="FF0303"/>
                </a:solidFill>
              </a:rPr>
              <a:t>should not be used as an excuse </a:t>
            </a:r>
            <a:r>
              <a:rPr lang="en-US" dirty="0" smtClean="0">
                <a:solidFill>
                  <a:srgbClr val="FF0303"/>
                </a:solidFill>
              </a:rPr>
              <a:t>for unbalancing </a:t>
            </a:r>
            <a:r>
              <a:rPr lang="en-US" dirty="0">
                <a:solidFill>
                  <a:srgbClr val="FF0303"/>
                </a:solidFill>
              </a:rPr>
              <a:t>the paper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Avoid excessive use of indirect statements </a:t>
            </a:r>
            <a:r>
              <a:rPr lang="en-US" dirty="0"/>
              <a:t>(or passive voice), particularly </a:t>
            </a:r>
            <a:r>
              <a:rPr lang="en-US" dirty="0" smtClean="0"/>
              <a:t>descriptions of </a:t>
            </a:r>
            <a:r>
              <a:rPr lang="en-US" dirty="0"/>
              <a:t>actions that </a:t>
            </a:r>
            <a:r>
              <a:rPr lang="en-US" dirty="0" smtClean="0"/>
              <a:t>do not </a:t>
            </a:r>
            <a:r>
              <a:rPr lang="en-US" dirty="0"/>
              <a:t>indicate who or what performs </a:t>
            </a:r>
            <a:r>
              <a:rPr lang="en-US" dirty="0" smtClean="0"/>
              <a:t>them.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FF0303"/>
                </a:solidFill>
                <a:sym typeface="Wingdings" panose="05000000000000000000" pitchFamily="2" charset="2"/>
              </a:rPr>
              <a:t>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following theorem can now be </a:t>
            </a:r>
            <a:r>
              <a:rPr lang="en-US" dirty="0" smtClean="0"/>
              <a:t>proved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8000"/>
                </a:solidFill>
                <a:sym typeface="Wingdings" panose="05000000000000000000" pitchFamily="2" charset="2"/>
              </a:rPr>
              <a:t>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We can now prove the following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9562"/>
      </p:ext>
    </p:extLst>
  </p:cSld>
  <p:clrMapOvr>
    <a:masterClrMapping/>
  </p:clrMapOvr>
</p:sld>
</file>

<file path=ppt/theme/theme1.xml><?xml version="1.0" encoding="utf-8"?>
<a:theme xmlns:a="http://schemas.openxmlformats.org/drawingml/2006/main" name="1_ms01_1">
  <a:themeElements>
    <a:clrScheme name="1_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1_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 with animation</Template>
  <TotalTime>2930</TotalTime>
  <Words>1090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Wingdings</vt:lpstr>
      <vt:lpstr>Wingdings 2</vt:lpstr>
      <vt:lpstr>1_ms01_1</vt:lpstr>
      <vt:lpstr>Good Style</vt:lpstr>
      <vt:lpstr>Acknowledgment</vt:lpstr>
      <vt:lpstr>Good Style</vt:lpstr>
      <vt:lpstr>Economy</vt:lpstr>
      <vt:lpstr>Economy</vt:lpstr>
      <vt:lpstr>Tone</vt:lpstr>
      <vt:lpstr>Motivation</vt:lpstr>
      <vt:lpstr>Balance</vt:lpstr>
      <vt:lpstr>Voice</vt:lpstr>
      <vt:lpstr>The upper hand</vt:lpstr>
      <vt:lpstr>Obfuscation</vt:lpstr>
      <vt:lpstr>Analogies</vt:lpstr>
      <vt:lpstr>Straw men</vt:lpstr>
      <vt:lpstr>Reference and citation</vt:lpstr>
      <vt:lpstr>Quotation</vt:lpstr>
      <vt:lpstr>Acknowledgements</vt:lpstr>
      <vt:lpstr>Grammar</vt:lpstr>
      <vt:lpstr>Beauty</vt:lpstr>
    </vt:vector>
  </TitlesOfParts>
  <Company>University of Natural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Minh Triet</dc:creator>
  <cp:lastModifiedBy>Minh-Triet TRAN</cp:lastModifiedBy>
  <cp:revision>232</cp:revision>
  <dcterms:created xsi:type="dcterms:W3CDTF">2006-05-28T09:28:45Z</dcterms:created>
  <dcterms:modified xsi:type="dcterms:W3CDTF">2016-01-13T23:29:03Z</dcterms:modified>
</cp:coreProperties>
</file>