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64" r:id="rId5"/>
    <p:sldId id="259" r:id="rId6"/>
    <p:sldId id="260" r:id="rId7"/>
    <p:sldId id="262" r:id="rId8"/>
    <p:sldId id="265" r:id="rId9"/>
    <p:sldId id="26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6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98352-29CE-47AD-B0B2-7A61ACF29377}" type="datetimeFigureOut">
              <a:rPr lang="en-CA" smtClean="0"/>
              <a:t>2023-08-31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C38D8-72FE-4EBB-8231-2E74CD1AC2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0407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91EDA-6BAC-41FF-2655-664BFAD47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60B59-7C1B-BEFF-80A1-A73DDFBCC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116F-5695-DFD1-E21D-0A5976406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DCC6-DE33-42AE-B825-6967E360FAA0}" type="datetime1">
              <a:rPr lang="en-CA" smtClean="0"/>
              <a:t>2023-08-31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E025A-471A-551E-EE98-89F11112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27E7F-316E-834E-DEA6-FF0FDCF08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CAA9-C4EA-48C2-B17F-B9F8ECBE2F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172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B965-435B-76C0-FB44-64320E27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52ED5-A38B-2F89-6677-34B791764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E938B-D506-43EF-985A-82029501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A483-13C8-4120-A9F7-C916CF5AAF1B}" type="datetime1">
              <a:rPr lang="en-CA" smtClean="0"/>
              <a:t>2023-08-31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5AA8D-4842-36A2-55AF-47F3ABE8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678E7-AF88-0A7E-D250-3AA5C670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CAA9-C4EA-48C2-B17F-B9F8ECBE2F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349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3E5F47-13C1-4D68-5583-FCE34CB00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9488DB-3DAA-A4FA-C33F-92D3591FB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9D466-ECA0-2C66-CBF3-1DF27198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4988-5BE6-4D35-BA1E-6CAA1BFB541F}" type="datetime1">
              <a:rPr lang="en-CA" smtClean="0"/>
              <a:t>2023-08-31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13FC3-6DD9-5128-5AD0-CF6A9122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9EC3C-31DF-3BBB-DF67-6F8006A6D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CAA9-C4EA-48C2-B17F-B9F8ECBE2F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9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32CB-CE61-5BF6-C7B8-0B3711406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4E7AF-35AA-00F2-BF64-BA7FFC468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99A97-7008-036C-319D-F87A662E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F9C9-7720-472C-A540-464FD5B71D56}" type="datetime1">
              <a:rPr lang="en-CA" smtClean="0"/>
              <a:t>2023-08-31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8833D-93F3-AF90-78D4-5F3B88B7A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7A609-29F3-296B-5362-4B14FE6D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CAA9-C4EA-48C2-B17F-B9F8ECBE2F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813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20310-E00F-6FE0-9541-81E50945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93A95-EA4E-6B31-7E6C-68BCED4DB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F6FEB-0520-F305-CF2B-A111375A5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D741-9D8E-4E12-9250-6519DEDE4DA6}" type="datetime1">
              <a:rPr lang="en-CA" smtClean="0"/>
              <a:t>2023-08-31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A7460-AE1C-A18C-0EF1-0E3D995C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2FC5E-93CF-CD38-097F-800EF038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CAA9-C4EA-48C2-B17F-B9F8ECBE2F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202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6B67-34FB-C556-407F-E1B2BD0B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3AC68-4B2F-4E32-265E-0A2BDDABC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025DB-0EA7-E94F-B046-38E313F45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7D2D2-050F-5DA1-5D6B-A5C4451E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B01E-4FD8-4B50-8199-F034C1E92471}" type="datetime1">
              <a:rPr lang="en-CA" smtClean="0"/>
              <a:t>2023-08-31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00D3D-DB3D-9ACA-8738-F5CBB2A73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DA124-BF86-3506-0F34-C3E19F3B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CAA9-C4EA-48C2-B17F-B9F8ECBE2F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10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878C-47A0-8DF7-B7E6-CDD01B1CD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C4691-0129-6627-C76E-9B925FCF4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67D26-A872-A29F-F3B6-0880AB215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3601F-49FE-A7CC-A5B5-31802A671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50D965-5034-3552-1AC3-C78F80052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B3E725-E678-EFB3-09B7-BAEBBA2F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769B-94EC-437B-B1F0-5C6C6EF183EC}" type="datetime1">
              <a:rPr lang="en-CA" smtClean="0"/>
              <a:t>2023-08-31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B32A84-D0F2-CE8F-5FE6-827897F50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3DCB61-0F5A-76CB-0210-5F299E18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CAA9-C4EA-48C2-B17F-B9F8ECBE2F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20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2FF8F-1767-6529-70E1-51B02DD5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2E311-CE17-3074-A508-348916E90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C49C-98D6-4D07-BA29-67B953D431B3}" type="datetime1">
              <a:rPr lang="en-CA" smtClean="0"/>
              <a:t>2023-08-31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2F26B-3F14-E164-3B9E-02CADD81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34696-07C7-4783-D843-42D8B79F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CAA9-C4EA-48C2-B17F-B9F8ECBE2F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552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8F3278-414C-B2EE-E750-4D9F2758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F54C-1942-4B26-AA3E-6344D563D6EA}" type="datetime1">
              <a:rPr lang="en-CA" smtClean="0"/>
              <a:t>2023-08-31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9205D-4F92-2438-8CE0-1FAE28DE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A937D-4CDA-27FD-956E-4F6C4874D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CAA9-C4EA-48C2-B17F-B9F8ECBE2F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62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C875-3ED4-D7DC-A48E-799A106CA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84DA7-C305-4F96-A5BA-B7C304AE1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C0880-C285-B109-03A8-215432077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05C1F-BCA8-DBA1-1AEB-85F28CED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235-F451-4C5A-8164-C32A48D27E8C}" type="datetime1">
              <a:rPr lang="en-CA" smtClean="0"/>
              <a:t>2023-08-31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46070-5550-1F18-795C-2CC92D2F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C6A91-E772-AA16-4249-1BB6542A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CAA9-C4EA-48C2-B17F-B9F8ECBE2F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892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AF92-9FF0-58DD-BE97-A1D774B30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DA527E-0EB3-F659-475A-B1D7661FE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24EDB-9F69-7D6D-EC3E-108E18BA4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2D570-5A41-D639-B730-C28194533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0A43-CF17-4613-91F5-B39F6DC6B56D}" type="datetime1">
              <a:rPr lang="en-CA" smtClean="0"/>
              <a:t>2023-08-31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1A4F4-0636-562B-53AC-B9C66AAA1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EF570-BEE0-FE2E-7992-F0B06974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CAA9-C4EA-48C2-B17F-B9F8ECBE2F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373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BDBFC-A017-2542-EB1F-A54688810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D0113-AF5D-F02B-8E69-081C1635C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3032B-52F2-B517-94D0-494314193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91981-8857-4DEC-A2A4-76D0D944D07F}" type="datetime1">
              <a:rPr lang="en-CA" smtClean="0"/>
              <a:t>2023-08-31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603F3-F8C5-1C8B-4E4B-45D492192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E179C-B7E7-2CB8-5CD6-6C23A186E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5CAA9-C4EA-48C2-B17F-B9F8ECBE2F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326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ti-b/Sound_Recognition_Mode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F877-7332-5FDC-B995-7E58F40519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Sound Recognition Model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5A485-D608-E4EF-D24A-B8B56193D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Building an Advanced Audio Classification Model</a:t>
            </a:r>
            <a:endParaRPr lang="en-CA" dirty="0">
              <a:solidFill>
                <a:schemeClr val="tx1">
                  <a:lumMod val="65000"/>
                  <a:lumOff val="35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CA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https://github.com/tati-b/Sound_Recognition_Model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40685-575B-20A7-F882-D1D6E04E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CAA9-C4EA-48C2-B17F-B9F8ECBE2FD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4968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1B57-4089-C693-62F1-0C50F8D34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57B2D-44B5-BAC2-F546-2DEB57E33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3200" i="0" dirty="0">
                <a:effectLst/>
              </a:rPr>
              <a:t>Project Achievements:</a:t>
            </a:r>
          </a:p>
          <a:p>
            <a:pPr lvl="1"/>
            <a:r>
              <a:rPr lang="en-US" sz="3200" b="0" i="0" dirty="0">
                <a:effectLst/>
              </a:rPr>
              <a:t>Successfully constructed a Sound Recognition Model using TensorFlow and Python.</a:t>
            </a:r>
          </a:p>
          <a:p>
            <a:pPr lvl="1"/>
            <a:r>
              <a:rPr lang="en-US" sz="3200" b="0" i="0" dirty="0">
                <a:effectLst/>
              </a:rPr>
              <a:t>Demonstrated the model's proficiency in categorizing dripping water, flowing water, and silence.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FB439-C5CA-4B29-E7CA-86955F53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CAA9-C4EA-48C2-B17F-B9F8ECBE2FD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808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3367-2EE7-B966-B606-51BDD84B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5E072-82D3-5583-39BB-3C0E472BD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Project Purpose: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Developing a Sound Recognition Model capable of identifying different types of sounds from audio recordings such as dripping water, flowing water, and silence.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Importance: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Sound recognition has broad applications in fields such as security, environment monitoring, and automation.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5DE85-F87B-1B70-5E4E-F930C06BE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CAA9-C4EA-48C2-B17F-B9F8ECBE2FD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2498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2A9FD-85BE-0010-75FC-1BD5840D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overview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F6C50-74FE-9416-D82F-2C8FA6E9C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Overall Architecture: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 Sound Recognition Model follows a structured framework with key stages.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Components: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Data Collection and Preprocessing:</a:t>
            </a:r>
            <a:r>
              <a:rPr lang="en-US" b="0" i="0" dirty="0">
                <a:effectLst/>
              </a:rPr>
              <a:t> Gathering and preparing audio samples for training.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Model Building using Python and TensorFlow:</a:t>
            </a:r>
            <a:r>
              <a:rPr lang="en-US" b="0" i="0" dirty="0">
                <a:effectLst/>
              </a:rPr>
              <a:t> Constructing a Convolutional Neural Network (CNN) for audio classification.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Training and Validation:</a:t>
            </a:r>
            <a:r>
              <a:rPr lang="en-US" b="0" i="0" dirty="0">
                <a:effectLst/>
              </a:rPr>
              <a:t> Training the model and validating its performance.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Model Evaluation:</a:t>
            </a:r>
            <a:r>
              <a:rPr lang="en-US" b="0" i="0" dirty="0">
                <a:effectLst/>
              </a:rPr>
              <a:t> Assessing the model's accuracy and effectiveness.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Inference on New Audio Data:</a:t>
            </a:r>
            <a:r>
              <a:rPr lang="en-US" b="0" i="0" dirty="0">
                <a:effectLst/>
              </a:rPr>
              <a:t> Using the trained model to classify new, unseen audio recordings.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92737-A0AC-3691-C1C6-6D8FF97F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CAA9-C4EA-48C2-B17F-B9F8ECBE2FD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413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656B-3069-039C-E17C-147334171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08059-88A0-1AAE-68CB-5203F5AB8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3200" b="0" i="0" dirty="0">
                <a:solidFill>
                  <a:srgbClr val="1F2328"/>
                </a:solidFill>
                <a:effectLst/>
              </a:rPr>
              <a:t>The model has been trained using Python with the following major libraries:</a:t>
            </a:r>
          </a:p>
          <a:p>
            <a:pPr lvl="1"/>
            <a:r>
              <a:rPr lang="en-US" sz="3200" b="0" i="0" dirty="0" err="1">
                <a:solidFill>
                  <a:srgbClr val="1F2328"/>
                </a:solidFill>
                <a:effectLst/>
              </a:rPr>
              <a:t>Keras</a:t>
            </a:r>
            <a:r>
              <a:rPr lang="en-US" sz="3200" b="0" i="0" dirty="0">
                <a:solidFill>
                  <a:srgbClr val="1F2328"/>
                </a:solidFill>
                <a:effectLst/>
              </a:rPr>
              <a:t> (part of TensorFlow) for model creation and training</a:t>
            </a:r>
          </a:p>
          <a:p>
            <a:pPr lvl="1"/>
            <a:r>
              <a:rPr lang="en-US" sz="3200" b="0" i="0" dirty="0" err="1">
                <a:solidFill>
                  <a:srgbClr val="1F2328"/>
                </a:solidFill>
                <a:effectLst/>
              </a:rPr>
              <a:t>Librosa</a:t>
            </a:r>
            <a:r>
              <a:rPr lang="en-US" sz="3200" b="0" i="0" dirty="0">
                <a:solidFill>
                  <a:srgbClr val="1F2328"/>
                </a:solidFill>
                <a:effectLst/>
              </a:rPr>
              <a:t> for audio feature extraction</a:t>
            </a:r>
          </a:p>
          <a:p>
            <a:pPr lvl="1"/>
            <a:r>
              <a:rPr lang="en-US" sz="3200" b="0" i="0" dirty="0">
                <a:solidFill>
                  <a:srgbClr val="1F2328"/>
                </a:solidFill>
                <a:effectLst/>
              </a:rPr>
              <a:t>NumPy for array manipulation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D5C1D-4250-6463-7AE4-053F5884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CAA9-C4EA-48C2-B17F-B9F8ECBE2FD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49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25A1C-982D-A329-2231-39254F7D7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Collection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FACDA-1C75-FCA1-3240-91C8AE5BF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29404" cy="4351338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i="0" dirty="0">
                <a:effectLst/>
              </a:rPr>
              <a:t>Data Compilation: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Gathering diverse audio samples representing each sound category: dripping water, flowing water, and silence.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i="0" dirty="0">
                <a:effectLst/>
              </a:rPr>
              <a:t>Uniform Length: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Prior preprocessing involved trimming audio to a consistent length (approximately 5 to 6 seconds) using audio editing tools.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i="0" dirty="0">
                <a:effectLst/>
              </a:rPr>
              <a:t>Format Standardization: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Audio recordings were converted to WAV format during preprocessing for consistent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i="0" dirty="0">
                <a:effectLst/>
              </a:rPr>
              <a:t>Categorized Organization: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Sound samples sorted into distinct folders for each category ("</a:t>
            </a:r>
            <a:r>
              <a:rPr lang="en-US" sz="2200" b="0" i="0" dirty="0" err="1">
                <a:effectLst/>
              </a:rPr>
              <a:t>dripping_water</a:t>
            </a:r>
            <a:r>
              <a:rPr lang="en-US" sz="2200" b="0" i="0" dirty="0">
                <a:effectLst/>
              </a:rPr>
              <a:t>," "</a:t>
            </a:r>
            <a:r>
              <a:rPr lang="en-US" sz="2200" b="0" i="0" dirty="0" err="1">
                <a:effectLst/>
              </a:rPr>
              <a:t>flowing_water</a:t>
            </a:r>
            <a:r>
              <a:rPr lang="en-US" sz="2200" b="0" i="0" dirty="0">
                <a:effectLst/>
              </a:rPr>
              <a:t>," "silence") within main "training," "validation," and "testing" folders.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76795-61E1-DFDD-3FAE-57C30EFC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CAA9-C4EA-48C2-B17F-B9F8ECBE2FD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49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EB1A-76C5-5F16-FB6A-D02D0CBF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Building using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306E-14B8-DD9E-8AEB-37ADA9A9B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600" i="0" dirty="0">
                <a:effectLst/>
              </a:rPr>
              <a:t>Choice of CNN Architecture: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</a:rPr>
              <a:t>The design of the Convolutional Neural Network (CNN) architecture is specifically crafted for accurate audio classification.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i="0" dirty="0">
                <a:effectLst/>
              </a:rPr>
              <a:t>Layer Breakdown: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1" i="0" dirty="0">
                <a:effectLst/>
              </a:rPr>
              <a:t>Convolutional Layers:</a:t>
            </a:r>
            <a:r>
              <a:rPr lang="en-US" sz="2600" b="0" i="0" dirty="0">
                <a:effectLst/>
              </a:rPr>
              <a:t> Detect complex features in audio via learnable filters.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1" i="0" dirty="0">
                <a:effectLst/>
              </a:rPr>
              <a:t>Pooling Layers:</a:t>
            </a:r>
            <a:r>
              <a:rPr lang="en-US" sz="2600" b="0" i="0" dirty="0">
                <a:effectLst/>
              </a:rPr>
              <a:t> Condense feature maps, concentrating on salient details.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1" i="0" dirty="0">
                <a:effectLst/>
              </a:rPr>
              <a:t>Fully Connected Layers:</a:t>
            </a:r>
            <a:r>
              <a:rPr lang="en-US" sz="2600" b="0" i="0" dirty="0">
                <a:effectLst/>
              </a:rPr>
              <a:t> Process complex feature combinations for accurate categorization.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E4CAB-95FE-9480-CAE6-49351EAF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CAA9-C4EA-48C2-B17F-B9F8ECBE2FD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295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358E-861A-EA6F-67A2-4591B1371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Training and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2484C-A9FF-66BE-DA0B-6D58BF498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0933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i="0" dirty="0">
                <a:effectLst/>
              </a:rPr>
              <a:t>Training Process Exploration:</a:t>
            </a:r>
          </a:p>
          <a:p>
            <a:pPr lvl="1"/>
            <a:r>
              <a:rPr lang="en-CA" sz="2800" b="1" i="0" dirty="0">
                <a:effectLst/>
              </a:rPr>
              <a:t>Epochs and Batch Size:</a:t>
            </a:r>
            <a:r>
              <a:rPr lang="en-CA" sz="2800" b="0" i="0" dirty="0">
                <a:effectLst/>
              </a:rPr>
              <a:t> Training progresses in iterations known as epochs, managing data in smaller batches.</a:t>
            </a:r>
          </a:p>
          <a:p>
            <a:pPr lvl="1"/>
            <a:r>
              <a:rPr lang="en-CA" sz="2800" b="1" i="0" dirty="0">
                <a:effectLst/>
              </a:rPr>
              <a:t>Loss Function Selection:</a:t>
            </a:r>
            <a:r>
              <a:rPr lang="en-CA" sz="2800" b="0" i="0" dirty="0">
                <a:effectLst/>
              </a:rPr>
              <a:t> The categorical cross-entropy loss function drives model enhancement.</a:t>
            </a:r>
          </a:p>
          <a:p>
            <a:pPr lvl="1"/>
            <a:r>
              <a:rPr lang="en-CA" sz="2800" b="1" i="0" dirty="0">
                <a:effectLst/>
              </a:rPr>
              <a:t>Vigilant Validation:</a:t>
            </a:r>
            <a:r>
              <a:rPr lang="en-CA" sz="2800" b="0" i="0" dirty="0">
                <a:effectLst/>
              </a:rPr>
              <a:t> Ongoing monitoring of validation accuracy prevents overfitting, promoting model generalization.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E85A3-1370-E223-F336-F478C7B0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CAA9-C4EA-48C2-B17F-B9F8ECBE2FD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928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6F1E-84B7-2A1C-D0B4-0B8A359DD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Evaluation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5C02B-E4BC-7B39-FA12-AD109F6B2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</a:rPr>
              <a:t>Assessing Model Performance:</a:t>
            </a:r>
            <a:endParaRPr lang="en-US" sz="2200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Utilizing the evaluation process to comprehend the model's effectiveness.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</a:rPr>
              <a:t>Evaluation Steps:</a:t>
            </a:r>
            <a:endParaRPr lang="en-US" sz="2200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</a:rPr>
              <a:t>Overall Accuracy:</a:t>
            </a:r>
            <a:r>
              <a:rPr lang="en-US" sz="2200" b="0" i="0" dirty="0">
                <a:effectLst/>
              </a:rPr>
              <a:t> Calculating accuracy across all sound categories.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</a:rPr>
              <a:t>Dripping Accuracy:</a:t>
            </a:r>
            <a:r>
              <a:rPr lang="en-US" sz="2200" b="0" i="0" dirty="0">
                <a:effectLst/>
              </a:rPr>
              <a:t> Determining accuracy specifically for dripping water sounds.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</a:rPr>
              <a:t>Flowing Accuracy:</a:t>
            </a:r>
            <a:r>
              <a:rPr lang="en-US" sz="2200" b="0" i="0" dirty="0">
                <a:effectLst/>
              </a:rPr>
              <a:t> Measuring accuracy targeted at flowing water sounds.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</a:rPr>
              <a:t>Silence Accuracy:</a:t>
            </a:r>
            <a:r>
              <a:rPr lang="en-US" sz="2200" b="0" i="0" dirty="0">
                <a:effectLst/>
              </a:rPr>
              <a:t> Gauging accuracy for silence detection.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</a:rPr>
              <a:t>Quantifying Accuracy:</a:t>
            </a:r>
            <a:endParaRPr lang="en-US" sz="2200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Precision measurement using actual labels and predicted categories.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Highlighting individual sound category accuracies for comprehensive assessment.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27989-8391-AE07-9097-CD6D5321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CAA9-C4EA-48C2-B17F-B9F8ECBE2FD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0946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30AC-04C3-35D1-40DC-6E886220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on New Audio Data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EAE22-F843-E41E-1C3B-582021444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</a:rPr>
              <a:t>Saved Model Architecture: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Model's architecture and implementation are stored in the </a:t>
            </a:r>
            <a:r>
              <a:rPr lang="en-US" b="0" i="0" dirty="0" err="1">
                <a:effectLst/>
              </a:rPr>
              <a:t>audio_model</a:t>
            </a:r>
            <a:r>
              <a:rPr lang="en-US" b="0" i="0" dirty="0">
                <a:effectLst/>
              </a:rPr>
              <a:t>/audio_model.h5 file.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File size: Approximately 16.5 MB.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</a:rPr>
              <a:t>Model Evaluation: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Utilizing the run_model.py script for model loading and inference on new test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Obtaining accuracy metrics as a measure of the evaluation.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62CE0-DA35-4954-DD90-EF39B2FB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CAA9-C4EA-48C2-B17F-B9F8ECBE2FD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5234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609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Sound Recognition Model</vt:lpstr>
      <vt:lpstr>Introduction </vt:lpstr>
      <vt:lpstr>Framework overview</vt:lpstr>
      <vt:lpstr>Requirements</vt:lpstr>
      <vt:lpstr>Data Collection and Preprocessing</vt:lpstr>
      <vt:lpstr>Model Building using TensorFlow</vt:lpstr>
      <vt:lpstr>Training and Validation</vt:lpstr>
      <vt:lpstr>Model Evaluation Process</vt:lpstr>
      <vt:lpstr>Inference on New Audio Data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 Recognition Model</dc:title>
  <dc:creator>Tatiana Blogu</dc:creator>
  <cp:lastModifiedBy>Tatiana Blogu</cp:lastModifiedBy>
  <cp:revision>6</cp:revision>
  <dcterms:created xsi:type="dcterms:W3CDTF">2023-08-28T16:58:57Z</dcterms:created>
  <dcterms:modified xsi:type="dcterms:W3CDTF">2023-08-31T16:38:49Z</dcterms:modified>
</cp:coreProperties>
</file>