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2" r:id="rId1"/>
  </p:sldMasterIdLst>
  <p:sldIdLst>
    <p:sldId id="265" r:id="rId2"/>
    <p:sldId id="257" r:id="rId3"/>
    <p:sldId id="259" r:id="rId4"/>
    <p:sldId id="270" r:id="rId5"/>
    <p:sldId id="273" r:id="rId6"/>
    <p:sldId id="274" r:id="rId7"/>
    <p:sldId id="276" r:id="rId8"/>
    <p:sldId id="277" r:id="rId9"/>
    <p:sldId id="275" r:id="rId10"/>
    <p:sldId id="279" r:id="rId11"/>
    <p:sldId id="278" r:id="rId12"/>
    <p:sldId id="280" r:id="rId13"/>
    <p:sldId id="281" r:id="rId14"/>
    <p:sldId id="272" r:id="rId15"/>
    <p:sldId id="282" r:id="rId16"/>
    <p:sldId id="283" r:id="rId17"/>
    <p:sldId id="271" r:id="rId18"/>
    <p:sldId id="262" r:id="rId19"/>
    <p:sldId id="268" r:id="rId20"/>
    <p:sldId id="269" r:id="rId21"/>
    <p:sldId id="264" r:id="rId22"/>
    <p:sldId id="284" r:id="rId23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53DB2A-A4EE-4C45-812D-ABA13D40E3E2}" v="7" dt="2018-06-17T18:55:13.129"/>
    <p1510:client id="{50C86A00-2A80-48C5-B2DA-E3232872E707}" v="73" dt="2018-06-17T22:22:06.656"/>
    <p1510:client id="{80FA9CA3-DF43-4228-80E2-C5288785F6FA}" v="5" dt="2018-06-17T19:48:04.343"/>
    <p1510:client id="{B3ABC241-C46C-44A6-9C72-6E923FDB8EF5}" v="7" dt="2018-06-17T20:11:00.987"/>
    <p1510:client id="{4A2ABD2F-CFCB-48D5-BBC6-9D58BB7DEBE4}" v="11" dt="2018-06-17T20:31:40.168"/>
    <p1510:client id="{FE8596B4-BA13-4412-B19B-5918EFB4EED3}" v="23" dt="2018-06-17T22:36:24.872"/>
    <p1510:client id="{923DB366-95D7-4114-B28E-6913757AB608}" v="7" dt="2018-06-17T21:33:37.546"/>
    <p1510:client id="{5A3F7A5F-A390-4150-BC75-8AC445CA0D09}" v="188" dt="2018-06-18T10:11:33.4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62000"/>
            <a:ext cx="6856214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952697" y="762000"/>
            <a:ext cx="2193989" cy="5334001"/>
          </a:xfrm>
          <a:prstGeom prst="rect">
            <a:avLst/>
          </a:prstGeom>
          <a:solidFill>
            <a:srgbClr val="C3C3C3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86" y="1298448"/>
            <a:ext cx="5486400" cy="3255264"/>
          </a:xfrm>
        </p:spPr>
        <p:txBody>
          <a:bodyPr anchor="b">
            <a:normAutofit/>
          </a:bodyPr>
          <a:lstStyle>
            <a:lvl1pPr algn="l">
              <a:defRPr sz="5400" spc="-100" baseline="0">
                <a:solidFill>
                  <a:srgbClr val="FFFFFF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11" y="4670246"/>
            <a:ext cx="54864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cs-CZ"/>
              <a:t>Kliknutím můžete upravit styl předlohy.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6C652-B583-440D-ABC7-FA3DB34771D5}" type="datetimeFigureOut">
              <a:rPr lang="sk-SK" smtClean="0"/>
              <a:t>18.6.2018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80ECA-A217-4C14-B1B5-46AA77CD90A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051592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6C652-B583-440D-ABC7-FA3DB34771D5}" type="datetimeFigureOut">
              <a:rPr lang="sk-SK" smtClean="0"/>
              <a:t>18.6.2018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80ECA-A217-4C14-B1B5-46AA77CD90A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23378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85750" y="990600"/>
            <a:ext cx="2114550" cy="4953000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00934" y="868680"/>
            <a:ext cx="5486400" cy="5120640"/>
          </a:xfrm>
        </p:spPr>
        <p:txBody>
          <a:bodyPr vert="eaVert" anchor="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6C652-B583-440D-ABC7-FA3DB34771D5}" type="datetimeFigureOut">
              <a:rPr lang="sk-SK" smtClean="0"/>
              <a:t>18.6.2018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80ECA-A217-4C14-B1B5-46AA77CD90A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708387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6C652-B583-440D-ABC7-FA3DB34771D5}" type="datetimeFigureOut">
              <a:rPr lang="sk-SK" smtClean="0"/>
              <a:t>18.6.2018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80ECA-A217-4C14-B1B5-46AA77CD90A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818211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00934" y="1298448"/>
            <a:ext cx="5486400" cy="3255264"/>
          </a:xfrm>
        </p:spPr>
        <p:txBody>
          <a:bodyPr anchor="b">
            <a:normAutofit/>
          </a:bodyPr>
          <a:lstStyle>
            <a:lvl1pPr>
              <a:defRPr sz="54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14650" y="4672584"/>
            <a:ext cx="54864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0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6C652-B583-440D-ABC7-FA3DB34771D5}" type="datetimeFigureOut">
              <a:rPr lang="sk-SK" smtClean="0"/>
              <a:t>18.6.2018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80ECA-A217-4C14-B1B5-46AA77CD90A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372503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00934" y="868680"/>
            <a:ext cx="2606040" cy="5120640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63590" y="868680"/>
            <a:ext cx="2606040" cy="5120640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6C652-B583-440D-ABC7-FA3DB34771D5}" type="datetimeFigureOut">
              <a:rPr lang="sk-SK" smtClean="0"/>
              <a:t>18.6.2018</a:t>
            </a:fld>
            <a:endParaRPr lang="sk-SK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80ECA-A217-4C14-B1B5-46AA77CD90A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282222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00934" y="1023586"/>
            <a:ext cx="260604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9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00934" y="1930936"/>
            <a:ext cx="2606040" cy="4023360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63847" y="1023587"/>
            <a:ext cx="260604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9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63847" y="1930936"/>
            <a:ext cx="2606040" cy="4023360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6C652-B583-440D-ABC7-FA3DB34771D5}" type="datetimeFigureOut">
              <a:rPr lang="sk-SK" smtClean="0"/>
              <a:t>18.6.2018</a:t>
            </a:fld>
            <a:endParaRPr lang="sk-SK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80ECA-A217-4C14-B1B5-46AA77CD90A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45516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6C652-B583-440D-ABC7-FA3DB34771D5}" type="datetimeFigureOut">
              <a:rPr lang="sk-SK" smtClean="0"/>
              <a:t>18.6.2018</a:t>
            </a:fld>
            <a:endParaRPr lang="sk-SK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80ECA-A217-4C14-B1B5-46AA77CD90A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28652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6C652-B583-440D-ABC7-FA3DB34771D5}" type="datetimeFigureOut">
              <a:rPr lang="sk-SK" smtClean="0"/>
              <a:t>18.6.2018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80ECA-A217-4C14-B1B5-46AA77CD90A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679501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024" y="1143000"/>
            <a:ext cx="2125980" cy="2194560"/>
          </a:xfrm>
        </p:spPr>
        <p:txBody>
          <a:bodyPr anchor="b">
            <a:normAutofit/>
          </a:bodyPr>
          <a:lstStyle>
            <a:lvl1pPr>
              <a:defRPr sz="2800" b="0" baseline="0"/>
            </a:lvl1pPr>
          </a:lstStyle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0934" y="868680"/>
            <a:ext cx="54864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2024" y="3337560"/>
            <a:ext cx="2125980" cy="256032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5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6C652-B583-440D-ABC7-FA3DB34771D5}" type="datetimeFigureOut">
              <a:rPr lang="sk-SK" smtClean="0"/>
              <a:t>18.6.2018</a:t>
            </a:fld>
            <a:endParaRPr lang="sk-SK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80ECA-A217-4C14-B1B5-46AA77CD90A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104050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024" y="1143000"/>
            <a:ext cx="2125980" cy="21945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677983" y="767419"/>
            <a:ext cx="6086423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/>
              <a:t>Kliknutím na ikonu přidáte obrázek.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2024" y="3340602"/>
            <a:ext cx="2125980" cy="256032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5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6C652-B583-440D-ABC7-FA3DB34771D5}" type="datetimeFigureOut">
              <a:rPr lang="sk-SK" smtClean="0"/>
              <a:t>18.6.2018</a:t>
            </a:fld>
            <a:endParaRPr lang="sk-SK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624326" y="6356351"/>
            <a:ext cx="4433638" cy="365125"/>
          </a:xfrm>
        </p:spPr>
        <p:txBody>
          <a:bodyPr/>
          <a:lstStyle/>
          <a:p>
            <a:endParaRPr lang="sk-SK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80ECA-A217-4C14-B1B5-46AA77CD90A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967764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2582693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9689" y="1123838"/>
            <a:ext cx="221061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8861898" y="758952"/>
            <a:ext cx="288036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01951" y="864108"/>
            <a:ext cx="54864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6849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CB6C652-B583-440D-ABC7-FA3DB34771D5}" type="datetimeFigureOut">
              <a:rPr lang="sk-SK" smtClean="0"/>
              <a:t>18.6.2018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01951" y="6356351"/>
            <a:ext cx="4433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75602" y="6356351"/>
            <a:ext cx="11481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accent1"/>
                </a:solidFill>
              </a:defRPr>
            </a:lvl1pPr>
          </a:lstStyle>
          <a:p>
            <a:fld id="{F1280ECA-A217-4C14-B1B5-46AA77CD90A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53661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0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19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7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5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BB3F2A6-266C-4DE1-9D54-CD6A9A3EAD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2178" y="1298448"/>
            <a:ext cx="5971309" cy="3255264"/>
          </a:xfrm>
        </p:spPr>
        <p:txBody>
          <a:bodyPr/>
          <a:lstStyle/>
          <a:p>
            <a:r>
              <a:rPr lang="cs-CZ" err="1"/>
              <a:t>AccountingWebODS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BC35804C-9FAA-4BAC-A24C-8D10713BDE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/>
              <a:t>Projekt </a:t>
            </a:r>
            <a:r>
              <a:rPr lang="cs-CZ" err="1"/>
              <a:t>pre</a:t>
            </a:r>
            <a:r>
              <a:rPr lang="cs-CZ"/>
              <a:t> PB138</a:t>
            </a:r>
          </a:p>
        </p:txBody>
      </p:sp>
    </p:spTree>
    <p:extLst>
      <p:ext uri="{BB962C8B-B14F-4D97-AF65-F5344CB8AC3E}">
        <p14:creationId xmlns:p14="http://schemas.microsoft.com/office/powerpoint/2010/main" val="29520391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ázek 2" descr="Obsah obrázku snímek obrazovky&#10;&#10;Popis vygenerovaný s velmi vysokou mírou spolehlivosti">
            <a:extLst>
              <a:ext uri="{FF2B5EF4-FFF2-40B4-BE49-F238E27FC236}">
                <a16:creationId xmlns:a16="http://schemas.microsoft.com/office/drawing/2014/main" id="{8AA7AF25-3803-4CE1-93AF-37862BA276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8" y="806"/>
            <a:ext cx="9136083" cy="4313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7618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ázek 2" descr="Obsah obrázku snímek obrazovky&#10;&#10;Popis vygenerovaný s velmi vysokou mírou spolehlivosti">
            <a:extLst>
              <a:ext uri="{FF2B5EF4-FFF2-40B4-BE49-F238E27FC236}">
                <a16:creationId xmlns:a16="http://schemas.microsoft.com/office/drawing/2014/main" id="{CA452096-263D-4930-94B2-F15796953D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309" y="-2136"/>
            <a:ext cx="9178305" cy="4665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3904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ázek 2" descr="Obsah obrázku snímek obrazovky&#10;&#10;Popis vygenerovaný s velmi vysokou mírou spolehlivosti">
            <a:extLst>
              <a:ext uri="{FF2B5EF4-FFF2-40B4-BE49-F238E27FC236}">
                <a16:creationId xmlns:a16="http://schemas.microsoft.com/office/drawing/2014/main" id="{1FFCFD8E-7DC4-4F55-88B5-D2566361B4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8" y="3940"/>
            <a:ext cx="9136083" cy="475214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Obrázek 4" descr="Obsah obrázku snímek obrazovky&#10;&#10;Popis vygenerovaný s velmi vysokou mírou spolehlivosti">
            <a:extLst>
              <a:ext uri="{FF2B5EF4-FFF2-40B4-BE49-F238E27FC236}">
                <a16:creationId xmlns:a16="http://schemas.microsoft.com/office/drawing/2014/main" id="{6CC24C91-DED3-4C66-B3A1-689EE532BA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8" y="3249863"/>
            <a:ext cx="9136082" cy="47422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225540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ázek 2" descr="Obsah obrázku snímek obrazovky&#10;&#10;Popis vygenerovaný s vysokou mírou spolehlivosti">
            <a:extLst>
              <a:ext uri="{FF2B5EF4-FFF2-40B4-BE49-F238E27FC236}">
                <a16:creationId xmlns:a16="http://schemas.microsoft.com/office/drawing/2014/main" id="{6153F006-1872-42F3-96FC-E4A20A4DCE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8" y="3940"/>
            <a:ext cx="9136083" cy="4762043"/>
          </a:xfrm>
          <a:prstGeom prst="rect">
            <a:avLst/>
          </a:prstGeom>
        </p:spPr>
      </p:pic>
      <p:pic>
        <p:nvPicPr>
          <p:cNvPr id="4" name="Obrázek 4" descr="Obsah obrázku snímek obrazovky&#10;&#10;Popis vygenerovaný s velmi vysokou mírou spolehlivosti">
            <a:extLst>
              <a:ext uri="{FF2B5EF4-FFF2-40B4-BE49-F238E27FC236}">
                <a16:creationId xmlns:a16="http://schemas.microsoft.com/office/drawing/2014/main" id="{58C61BB9-DAE9-42D3-AEC9-C27FFB40AA1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62" t="10682" r="891" b="455"/>
          <a:stretch/>
        </p:blipFill>
        <p:spPr>
          <a:xfrm>
            <a:off x="3959" y="2281423"/>
            <a:ext cx="9136058" cy="4739547"/>
          </a:xfrm>
          <a:prstGeom prst="rect">
            <a:avLst/>
          </a:prstGeom>
        </p:spPr>
      </p:pic>
      <p:pic>
        <p:nvPicPr>
          <p:cNvPr id="6" name="Obrázek 6" descr="Obsah obrázku snímek obrazovky&#10;&#10;Popis vygenerovaný s velmi vysokou mírou spolehlivosti">
            <a:extLst>
              <a:ext uri="{FF2B5EF4-FFF2-40B4-BE49-F238E27FC236}">
                <a16:creationId xmlns:a16="http://schemas.microsoft.com/office/drawing/2014/main" id="{39B8A8D4-DD6F-4CA0-843B-1E1F923A2B2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354" t="11049" r="-210" b="28003"/>
          <a:stretch/>
        </p:blipFill>
        <p:spPr>
          <a:xfrm>
            <a:off x="3958" y="4221061"/>
            <a:ext cx="9151418" cy="3221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4472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29F196E-C355-43BA-891D-2A99273891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err="1"/>
              <a:t>Ukladanie</a:t>
            </a:r>
            <a:r>
              <a:rPr lang="cs-CZ"/>
              <a:t> dát do ODS </a:t>
            </a:r>
            <a:r>
              <a:rPr lang="cs-CZ" err="1"/>
              <a:t>súboru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4BF06DF0-5A0D-4242-A662-72CC1D8EC5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/>
              <a:t>Aneta Moravčíková</a:t>
            </a:r>
          </a:p>
        </p:txBody>
      </p:sp>
    </p:spTree>
    <p:extLst>
      <p:ext uri="{BB962C8B-B14F-4D97-AF65-F5344CB8AC3E}">
        <p14:creationId xmlns:p14="http://schemas.microsoft.com/office/powerpoint/2010/main" val="11175420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1634D72-D894-40FE-8649-1435E2E038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5BBEA93-DFCE-49CA-B4BD-A27F1A6185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4" name="Obrázek 4" descr="Obsah obrázku snímek obrazovky&#10;&#10;Popis vygenerovaný s vysokou mírou spolehlivosti">
            <a:extLst>
              <a:ext uri="{FF2B5EF4-FFF2-40B4-BE49-F238E27FC236}">
                <a16:creationId xmlns:a16="http://schemas.microsoft.com/office/drawing/2014/main" id="{079AABE8-03BA-4496-9F4C-D0F8B95026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7" y="755099"/>
            <a:ext cx="9241765" cy="2788632"/>
          </a:xfrm>
          <a:prstGeom prst="rect">
            <a:avLst/>
          </a:prstGeom>
        </p:spPr>
      </p:pic>
      <p:pic>
        <p:nvPicPr>
          <p:cNvPr id="6" name="Obrázek 6" descr="Obsah obrázku snímek obrazovky&#10;&#10;Popis vygenerovaný s velmi vysokou mírou spolehlivosti">
            <a:extLst>
              <a:ext uri="{FF2B5EF4-FFF2-40B4-BE49-F238E27FC236}">
                <a16:creationId xmlns:a16="http://schemas.microsoft.com/office/drawing/2014/main" id="{815DB3E4-C099-48C3-A7DF-B281B523DC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750" y="3527488"/>
            <a:ext cx="9227388" cy="2664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1063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90F54DF-AB11-48F9-B382-F00A0D64B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err="1"/>
              <a:t>Trieda</a:t>
            </a:r>
            <a:r>
              <a:rPr lang="cs-CZ"/>
              <a:t> </a:t>
            </a:r>
            <a:r>
              <a:rPr lang="cs-CZ" err="1"/>
              <a:t>InvoiceManagerImpl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F2DBC465-9AAD-4B8E-889D-DA275C32E1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/>
              <a:t>obsahuje </a:t>
            </a:r>
            <a:r>
              <a:rPr lang="cs-CZ" err="1"/>
              <a:t>hlavnú</a:t>
            </a:r>
            <a:r>
              <a:rPr lang="cs-CZ"/>
              <a:t> </a:t>
            </a:r>
            <a:r>
              <a:rPr lang="cs-CZ" err="1"/>
              <a:t>aplikačnú</a:t>
            </a:r>
            <a:r>
              <a:rPr lang="cs-CZ"/>
              <a:t> logiku</a:t>
            </a:r>
          </a:p>
          <a:p>
            <a:r>
              <a:rPr lang="cs-CZ" err="1"/>
              <a:t>hlavné</a:t>
            </a:r>
            <a:r>
              <a:rPr lang="cs-CZ"/>
              <a:t> </a:t>
            </a:r>
            <a:r>
              <a:rPr lang="cs-CZ" err="1"/>
              <a:t>metódy</a:t>
            </a:r>
            <a:r>
              <a:rPr lang="cs-CZ"/>
              <a:t>:</a:t>
            </a:r>
          </a:p>
          <a:p>
            <a:pPr lvl="1">
              <a:spcBef>
                <a:spcPts val="200"/>
              </a:spcBef>
            </a:pPr>
            <a:r>
              <a:rPr lang="cs-CZ" err="1"/>
              <a:t>CreateInvoice</a:t>
            </a:r>
          </a:p>
          <a:p>
            <a:pPr lvl="1">
              <a:spcBef>
                <a:spcPts val="200"/>
              </a:spcBef>
              <a:spcAft>
                <a:spcPts val="200"/>
              </a:spcAft>
            </a:pPr>
            <a:r>
              <a:rPr lang="cs-CZ" err="1"/>
              <a:t>getOwner</a:t>
            </a:r>
            <a:r>
              <a:rPr lang="cs-CZ"/>
              <a:t> / </a:t>
            </a:r>
            <a:r>
              <a:rPr lang="cs-CZ" err="1"/>
              <a:t>setOwner</a:t>
            </a:r>
          </a:p>
          <a:p>
            <a:pPr lvl="1">
              <a:spcBef>
                <a:spcPts val="200"/>
              </a:spcBef>
              <a:spcAft>
                <a:spcPts val="200"/>
              </a:spcAft>
            </a:pPr>
            <a:r>
              <a:rPr lang="cs-CZ" err="1"/>
              <a:t>FindAllInvoices</a:t>
            </a:r>
          </a:p>
          <a:p>
            <a:pPr lvl="1">
              <a:spcBef>
                <a:spcPts val="200"/>
              </a:spcBef>
              <a:spcAft>
                <a:spcPts val="200"/>
              </a:spcAft>
            </a:pPr>
            <a:r>
              <a:rPr lang="cs-CZ" err="1"/>
              <a:t>exportToPdf</a:t>
            </a:r>
          </a:p>
          <a:p>
            <a:endParaRPr lang="cs-CZ"/>
          </a:p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705428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5B9F86-4D1B-49CF-9CA9-FCE8F0A9F7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/>
              <a:t>Export dát do PDF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4F48F2FC-F525-4C50-A529-3AE675A9AC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/>
              <a:t>Katarína </a:t>
            </a:r>
            <a:r>
              <a:rPr lang="cs-CZ" err="1"/>
              <a:t>Matúšová</a:t>
            </a:r>
          </a:p>
        </p:txBody>
      </p:sp>
    </p:spTree>
    <p:extLst>
      <p:ext uri="{BB962C8B-B14F-4D97-AF65-F5344CB8AC3E}">
        <p14:creationId xmlns:p14="http://schemas.microsoft.com/office/powerpoint/2010/main" val="42670276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Trieda </a:t>
            </a:r>
            <a:r>
              <a:rPr lang="sk-SK" err="1"/>
              <a:t>PdfExporter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2812473" y="778823"/>
            <a:ext cx="5151912" cy="2658783"/>
          </a:xfrm>
        </p:spPr>
        <p:txBody>
          <a:bodyPr>
            <a:normAutofit/>
          </a:bodyPr>
          <a:lstStyle/>
          <a:p>
            <a:pPr marL="525780" indent="-342900"/>
            <a:r>
              <a:rPr lang="sk-SK" sz="2400"/>
              <a:t> export faktúr do PDF dokumentu</a:t>
            </a:r>
            <a:endParaRPr lang="cs-CZ"/>
          </a:p>
          <a:p>
            <a:pPr marL="525780" indent="-342900"/>
            <a:r>
              <a:rPr lang="sk-SK" sz="2400"/>
              <a:t>Používa knižnicu </a:t>
            </a:r>
            <a:r>
              <a:rPr lang="sk-SK" sz="2400" err="1"/>
              <a:t>iText</a:t>
            </a:r>
            <a:r>
              <a:rPr lang="sk-SK" sz="2400"/>
              <a:t> PDF</a:t>
            </a:r>
            <a:endParaRPr lang="cs-CZ"/>
          </a:p>
          <a:p>
            <a:pPr marL="525780" indent="-342900"/>
            <a:r>
              <a:rPr lang="sk-SK" sz="2400"/>
              <a:t>Metódy:</a:t>
            </a:r>
            <a:endParaRPr lang="cs-CZ"/>
          </a:p>
          <a:p>
            <a:pPr lvl="1"/>
            <a:r>
              <a:rPr lang="en-US" sz="1800"/>
              <a:t>File export(List&lt;Invoice&gt; invoices, </a:t>
            </a:r>
            <a:r>
              <a:rPr lang="en-US" sz="1800" err="1"/>
              <a:t>int</a:t>
            </a:r>
            <a:r>
              <a:rPr lang="en-US" sz="1800"/>
              <a:t> year) ;</a:t>
            </a:r>
          </a:p>
          <a:p>
            <a:pPr lvl="1"/>
            <a:r>
              <a:rPr lang="sk-SK" sz="1800" err="1"/>
              <a:t>File</a:t>
            </a:r>
            <a:r>
              <a:rPr lang="sk-SK" sz="1800"/>
              <a:t> </a:t>
            </a:r>
            <a:r>
              <a:rPr lang="sk-SK" sz="1800" err="1"/>
              <a:t>exportAll</a:t>
            </a:r>
            <a:r>
              <a:rPr lang="sk-SK" sz="1800"/>
              <a:t>(List&lt;</a:t>
            </a:r>
            <a:r>
              <a:rPr lang="sk-SK" sz="1800" err="1"/>
              <a:t>Invoice</a:t>
            </a:r>
            <a:r>
              <a:rPr lang="sk-SK" sz="1800"/>
              <a:t>&gt; </a:t>
            </a:r>
            <a:r>
              <a:rPr lang="sk-SK" sz="1800" err="1"/>
              <a:t>invoices</a:t>
            </a:r>
            <a:r>
              <a:rPr lang="sk-SK" sz="1800"/>
              <a:t>)</a:t>
            </a:r>
            <a:r>
              <a:rPr lang="en-GB" sz="1800"/>
              <a:t> ; </a:t>
            </a:r>
            <a:endParaRPr lang="sk-SK" sz="1800"/>
          </a:p>
        </p:txBody>
      </p:sp>
      <p:pic>
        <p:nvPicPr>
          <p:cNvPr id="4" name="Obrázok 3" descr="Bez názvu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66716" y="4887260"/>
            <a:ext cx="3816424" cy="1260140"/>
          </a:xfrm>
          <a:prstGeom prst="rect">
            <a:avLst/>
          </a:prstGeom>
        </p:spPr>
      </p:pic>
      <p:pic>
        <p:nvPicPr>
          <p:cNvPr id="5" name="Obrázok 4" descr="export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090965" y="3429399"/>
            <a:ext cx="4770120" cy="137922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56C6337-CFFE-4D41-92DD-1C60B2328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err="1"/>
              <a:t>Ukážka</a:t>
            </a:r>
            <a:r>
              <a:rPr lang="cs-CZ"/>
              <a:t> exportu I</a:t>
            </a:r>
          </a:p>
        </p:txBody>
      </p:sp>
      <p:pic>
        <p:nvPicPr>
          <p:cNvPr id="4" name="Obrázek 4" descr="Obsah obrázku snímek obrazovky&#10;&#10;Popis vygenerovaný s velmi vysokou mírou spolehlivosti">
            <a:extLst>
              <a:ext uri="{FF2B5EF4-FFF2-40B4-BE49-F238E27FC236}">
                <a16:creationId xmlns:a16="http://schemas.microsoft.com/office/drawing/2014/main" id="{5B5DB87C-4720-4F93-9482-998CBF3D46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01951" y="993251"/>
            <a:ext cx="5486400" cy="4862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278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>
            <a:extLst>
              <a:ext uri="{FF2B5EF4-FFF2-40B4-BE49-F238E27FC236}">
                <a16:creationId xmlns:a16="http://schemas.microsoft.com/office/drawing/2014/main" id="{A5CF2FC8-D184-4B10-83A5-61FC2148BE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53848"/>
            <a:ext cx="4215408" cy="58010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16936" y="1123837"/>
            <a:ext cx="3749222" cy="1255469"/>
          </a:xfrm>
        </p:spPr>
        <p:txBody>
          <a:bodyPr>
            <a:normAutofit/>
          </a:bodyPr>
          <a:lstStyle/>
          <a:p>
            <a:r>
              <a:rPr lang="sk-SK"/>
              <a:t>Zadanie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1799" y="2104815"/>
            <a:ext cx="4145584" cy="4334624"/>
          </a:xfrm>
        </p:spPr>
        <p:txBody>
          <a:bodyPr anchor="t">
            <a:normAutofit/>
          </a:bodyPr>
          <a:lstStyle/>
          <a:p>
            <a:r>
              <a:rPr lang="en-GB" dirty="0" err="1">
                <a:solidFill>
                  <a:srgbClr val="FFFFFF"/>
                </a:solidFill>
              </a:rPr>
              <a:t>Vytvori</a:t>
            </a:r>
            <a:r>
              <a:rPr lang="sk-SK" dirty="0">
                <a:solidFill>
                  <a:srgbClr val="FFFFFF"/>
                </a:solidFill>
              </a:rPr>
              <a:t>ť webovú aplikáciu v Jave pre evidenciu príjmov a výdajov drobného živnostníka, ktorá bude dáta ukladať do súboru </a:t>
            </a:r>
            <a:r>
              <a:rPr lang="sk-SK" dirty="0" err="1">
                <a:solidFill>
                  <a:srgbClr val="FFFFFF"/>
                </a:solidFill>
              </a:rPr>
              <a:t>Open</a:t>
            </a:r>
            <a:r>
              <a:rPr lang="sk-SK" dirty="0">
                <a:solidFill>
                  <a:srgbClr val="FFFFFF"/>
                </a:solidFill>
              </a:rPr>
              <a:t> </a:t>
            </a:r>
            <a:r>
              <a:rPr lang="sk-SK" dirty="0" err="1">
                <a:solidFill>
                  <a:srgbClr val="FFFFFF"/>
                </a:solidFill>
              </a:rPr>
              <a:t>Document</a:t>
            </a:r>
            <a:r>
              <a:rPr lang="sk-SK" dirty="0">
                <a:solidFill>
                  <a:srgbClr val="FFFFFF"/>
                </a:solidFill>
              </a:rPr>
              <a:t> </a:t>
            </a:r>
            <a:r>
              <a:rPr lang="sk-SK" dirty="0" err="1">
                <a:solidFill>
                  <a:srgbClr val="FFFFFF"/>
                </a:solidFill>
              </a:rPr>
              <a:t>SpreadSheet</a:t>
            </a:r>
            <a:r>
              <a:rPr lang="sk-SK" dirty="0">
                <a:solidFill>
                  <a:srgbClr val="FFFFFF"/>
                </a:solidFill>
              </a:rPr>
              <a:t>.</a:t>
            </a:r>
          </a:p>
          <a:p>
            <a:r>
              <a:rPr lang="sk-SK" dirty="0">
                <a:solidFill>
                  <a:srgbClr val="FFFFFF"/>
                </a:solidFill>
              </a:rPr>
              <a:t>Funkcionalita:</a:t>
            </a:r>
          </a:p>
          <a:p>
            <a:pPr lvl="1"/>
            <a:r>
              <a:rPr lang="sk-SK" dirty="0">
                <a:solidFill>
                  <a:srgbClr val="FFFFFF"/>
                </a:solidFill>
              </a:rPr>
              <a:t>Zaevidovať nový výdaj/príjem.</a:t>
            </a:r>
          </a:p>
          <a:p>
            <a:pPr lvl="1"/>
            <a:r>
              <a:rPr lang="sk-SK" dirty="0">
                <a:solidFill>
                  <a:srgbClr val="FFFFFF"/>
                </a:solidFill>
              </a:rPr>
              <a:t>Spočítať ročný zisk/stratu.</a:t>
            </a:r>
          </a:p>
          <a:p>
            <a:pPr lvl="1"/>
            <a:r>
              <a:rPr lang="sk-SK" dirty="0">
                <a:solidFill>
                  <a:srgbClr val="FFFFFF"/>
                </a:solidFill>
              </a:rPr>
              <a:t>Export dát do PDF.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sk-SK" dirty="0">
                <a:solidFill>
                  <a:srgbClr val="FFFFFF"/>
                </a:solidFill>
              </a:rPr>
              <a:t>K platbe evidovať</a:t>
            </a:r>
          </a:p>
          <a:p>
            <a:pPr lvl="1">
              <a:spcBef>
                <a:spcPts val="200"/>
              </a:spcBef>
              <a:spcAft>
                <a:spcPts val="200"/>
              </a:spcAft>
            </a:pPr>
            <a:r>
              <a:rPr lang="sk-SK" dirty="0">
                <a:solidFill>
                  <a:srgbClr val="FFFFFF"/>
                </a:solidFill>
              </a:rPr>
              <a:t>Údaje o platcovi a príjemcovi</a:t>
            </a:r>
            <a:endParaRPr lang="sk-SK" dirty="0">
              <a:solidFill>
                <a:srgbClr val="595959"/>
              </a:solidFill>
            </a:endParaRPr>
          </a:p>
          <a:p>
            <a:pPr lvl="1">
              <a:spcBef>
                <a:spcPts val="200"/>
              </a:spcBef>
              <a:spcAft>
                <a:spcPts val="200"/>
              </a:spcAft>
            </a:pPr>
            <a:r>
              <a:rPr lang="sk-SK" dirty="0">
                <a:solidFill>
                  <a:srgbClr val="FFFFFF"/>
                </a:solidFill>
              </a:rPr>
              <a:t>Dátum vystavení a splatnosti</a:t>
            </a:r>
            <a:endParaRPr lang="sk-SK" dirty="0">
              <a:solidFill>
                <a:srgbClr val="595959"/>
              </a:solidFill>
            </a:endParaRPr>
          </a:p>
          <a:p>
            <a:pPr lvl="1">
              <a:spcBef>
                <a:spcPts val="200"/>
              </a:spcBef>
              <a:spcAft>
                <a:spcPts val="200"/>
              </a:spcAft>
            </a:pPr>
            <a:r>
              <a:rPr lang="sk-SK" dirty="0">
                <a:solidFill>
                  <a:srgbClr val="FFFFFF"/>
                </a:solidFill>
              </a:rPr>
              <a:t>Zoznam fakturovaných položiek</a:t>
            </a:r>
          </a:p>
        </p:txBody>
      </p:sp>
      <p:pic>
        <p:nvPicPr>
          <p:cNvPr id="4" name="Obrázek 4">
            <a:extLst>
              <a:ext uri="{FF2B5EF4-FFF2-40B4-BE49-F238E27FC236}">
                <a16:creationId xmlns:a16="http://schemas.microsoft.com/office/drawing/2014/main" id="{96DDAA49-01EF-44CC-B2B6-3486057BA9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8507" y="1932132"/>
            <a:ext cx="4583213" cy="2918774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56C6337-CFFE-4D41-92DD-1C60B2328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err="1"/>
              <a:t>Ukážka</a:t>
            </a:r>
            <a:r>
              <a:rPr lang="cs-CZ"/>
              <a:t> exportu II</a:t>
            </a:r>
          </a:p>
        </p:txBody>
      </p:sp>
      <p:pic>
        <p:nvPicPr>
          <p:cNvPr id="8" name="Obrázek 8" descr="Obsah obrázku snímek obrazovky&#10;&#10;Popis vygenerovaný s velmi vysokou mírou spolehlivosti">
            <a:extLst>
              <a:ext uri="{FF2B5EF4-FFF2-40B4-BE49-F238E27FC236}">
                <a16:creationId xmlns:a16="http://schemas.microsoft.com/office/drawing/2014/main" id="{842363F2-ADE8-46EF-BE69-8A5B25A153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34803" y="864108"/>
            <a:ext cx="4620696" cy="512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803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err="1"/>
              <a:t>Testovanie</a:t>
            </a:r>
            <a:r>
              <a:rPr lang="sk-SK"/>
              <a:t>: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2761636" y="742951"/>
            <a:ext cx="6042863" cy="3639402"/>
          </a:xfrm>
        </p:spPr>
        <p:txBody>
          <a:bodyPr/>
          <a:lstStyle/>
          <a:p>
            <a:r>
              <a:rPr lang="sk-SK" sz="2800"/>
              <a:t>Knižnice </a:t>
            </a:r>
            <a:r>
              <a:rPr lang="sk-SK" sz="2800" err="1"/>
              <a:t>JUnit</a:t>
            </a:r>
            <a:r>
              <a:rPr lang="sk-SK" sz="2800"/>
              <a:t> a </a:t>
            </a:r>
            <a:r>
              <a:rPr lang="sk-SK" sz="2800" err="1"/>
              <a:t>AssertJ</a:t>
            </a:r>
            <a:endParaRPr lang="sk-SK" sz="2800"/>
          </a:p>
          <a:p>
            <a:r>
              <a:rPr lang="sk-SK" sz="2800"/>
              <a:t>Vlastná výnimka</a:t>
            </a:r>
          </a:p>
          <a:p>
            <a:pPr marL="640080" lvl="1">
              <a:spcBef>
                <a:spcPts val="200"/>
              </a:spcBef>
            </a:pPr>
            <a:r>
              <a:rPr lang="sk-SK" sz="2600" err="1"/>
              <a:t>IllegalEntityException</a:t>
            </a:r>
          </a:p>
          <a:p>
            <a:r>
              <a:rPr lang="sk-SK" sz="2800"/>
              <a:t>trieda </a:t>
            </a:r>
            <a:r>
              <a:rPr lang="sk-SK" sz="2800" err="1"/>
              <a:t>InvoiceBuilder</a:t>
            </a:r>
            <a:r>
              <a:rPr lang="sk-SK" sz="2800"/>
              <a:t> </a:t>
            </a:r>
          </a:p>
          <a:p>
            <a:pPr marL="640080" lvl="1">
              <a:spcBef>
                <a:spcPts val="200"/>
              </a:spcBef>
              <a:spcAft>
                <a:spcPts val="0"/>
              </a:spcAft>
            </a:pPr>
            <a:r>
              <a:rPr lang="sk-SK" sz="2600"/>
              <a:t>zjednodušenie nastavenia atribútov objektu</a:t>
            </a:r>
            <a:endParaRPr lang="sk-SK"/>
          </a:p>
          <a:p>
            <a:endParaRPr lang="sk-SK"/>
          </a:p>
        </p:txBody>
      </p:sp>
      <p:pic>
        <p:nvPicPr>
          <p:cNvPr id="4" name="Obrázok 3" descr="test.png"/>
          <p:cNvPicPr>
            <a:picLocks noChangeAspect="1"/>
          </p:cNvPicPr>
          <p:nvPr/>
        </p:nvPicPr>
        <p:blipFill rotWithShape="1">
          <a:blip r:embed="rId2" cstate="print"/>
          <a:srcRect l="2250" r="5626" b="741"/>
          <a:stretch/>
        </p:blipFill>
        <p:spPr>
          <a:xfrm>
            <a:off x="2770157" y="4450893"/>
            <a:ext cx="6034526" cy="1231426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9A8BD37-65BC-44BB-AC08-3AD27785F4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 err="1"/>
              <a:t>Ďakujeme</a:t>
            </a:r>
            <a:r>
              <a:rPr lang="cs-CZ" dirty="0"/>
              <a:t> za </a:t>
            </a:r>
            <a:r>
              <a:rPr lang="cs-CZ" dirty="0" err="1"/>
              <a:t>pozornosť</a:t>
            </a:r>
          </a:p>
        </p:txBody>
      </p:sp>
      <p:sp>
        <p:nvSpPr>
          <p:cNvPr id="5" name="Podnadpis 4">
            <a:extLst>
              <a:ext uri="{FF2B5EF4-FFF2-40B4-BE49-F238E27FC236}">
                <a16:creationId xmlns:a16="http://schemas.microsoft.com/office/drawing/2014/main" id="{B0EA6D8F-17C9-4AFD-89C2-53F3AD49EC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04368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9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1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58952"/>
            <a:ext cx="8179482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200565" y="1087374"/>
            <a:ext cx="6737617" cy="1000978"/>
          </a:xfrm>
        </p:spPr>
        <p:txBody>
          <a:bodyPr>
            <a:normAutofit/>
          </a:bodyPr>
          <a:lstStyle/>
          <a:p>
            <a:r>
              <a:rPr lang="sk-SK" sz="5400"/>
              <a:t>Tím</a:t>
            </a:r>
          </a:p>
        </p:txBody>
      </p:sp>
      <p:sp>
        <p:nvSpPr>
          <p:cNvPr id="21" name="Rectangle 13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60899" y="758952"/>
            <a:ext cx="889035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15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" y="2526526"/>
            <a:ext cx="877276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17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9264" y="2526526"/>
            <a:ext cx="8190670" cy="356337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" name="Zástupný symbol obsahu 4"/>
          <p:cNvSpPr>
            <a:spLocks noGrp="1"/>
          </p:cNvSpPr>
          <p:nvPr>
            <p:ph idx="1"/>
          </p:nvPr>
        </p:nvSpPr>
        <p:spPr>
          <a:xfrm>
            <a:off x="1200564" y="2535446"/>
            <a:ext cx="6737617" cy="3554457"/>
          </a:xfrm>
        </p:spPr>
        <p:txBody>
          <a:bodyPr>
            <a:normAutofit/>
          </a:bodyPr>
          <a:lstStyle/>
          <a:p>
            <a:pPr marL="228600" indent="0">
              <a:spcBef>
                <a:spcPts val="0"/>
              </a:spcBef>
            </a:pPr>
            <a:r>
              <a:rPr lang="sk-SK" sz="2800">
                <a:solidFill>
                  <a:srgbClr val="000000"/>
                </a:solidFill>
              </a:rPr>
              <a:t>Tatiana </a:t>
            </a:r>
            <a:r>
              <a:rPr lang="sk-SK" sz="2800" err="1">
                <a:solidFill>
                  <a:srgbClr val="000000"/>
                </a:solidFill>
              </a:rPr>
              <a:t>Fritzová</a:t>
            </a:r>
          </a:p>
          <a:p>
            <a:pPr lvl="1" indent="0">
              <a:spcBef>
                <a:spcPts val="0"/>
              </a:spcBef>
            </a:pPr>
            <a:r>
              <a:rPr lang="sk-SK" sz="2200">
                <a:solidFill>
                  <a:srgbClr val="000000"/>
                </a:solidFill>
              </a:rPr>
              <a:t>vedenie teamu, webová časť aplikácie, užívateľské rozhranie</a:t>
            </a:r>
            <a:endParaRPr lang="en-US" sz="2200">
              <a:solidFill>
                <a:srgbClr val="000000"/>
              </a:solidFill>
            </a:endParaRPr>
          </a:p>
          <a:p>
            <a:pPr marL="228600" indent="0">
              <a:spcBef>
                <a:spcPts val="0"/>
              </a:spcBef>
            </a:pPr>
            <a:r>
              <a:rPr lang="sk-SK" sz="2800">
                <a:solidFill>
                  <a:srgbClr val="000000"/>
                </a:solidFill>
              </a:rPr>
              <a:t>Katarína Matúšová</a:t>
            </a:r>
          </a:p>
          <a:p>
            <a:pPr lvl="1" indent="0">
              <a:spcBef>
                <a:spcPts val="0"/>
              </a:spcBef>
            </a:pPr>
            <a:r>
              <a:rPr lang="sk-SK" sz="2400">
                <a:solidFill>
                  <a:srgbClr val="000000"/>
                </a:solidFill>
              </a:rPr>
              <a:t>Export dát do PDF</a:t>
            </a:r>
            <a:endParaRPr lang="en-US" sz="2400">
              <a:solidFill>
                <a:srgbClr val="000000"/>
              </a:solidFill>
            </a:endParaRPr>
          </a:p>
          <a:p>
            <a:pPr marL="228600" indent="0">
              <a:spcBef>
                <a:spcPts val="0"/>
              </a:spcBef>
            </a:pPr>
            <a:r>
              <a:rPr lang="sk-SK" sz="2800" err="1">
                <a:solidFill>
                  <a:srgbClr val="000000"/>
                </a:solidFill>
              </a:rPr>
              <a:t>Aneta</a:t>
            </a:r>
            <a:r>
              <a:rPr lang="sk-SK" sz="2800">
                <a:solidFill>
                  <a:srgbClr val="000000"/>
                </a:solidFill>
              </a:rPr>
              <a:t> Moravčíková</a:t>
            </a:r>
          </a:p>
          <a:p>
            <a:pPr lvl="1" indent="0">
              <a:spcBef>
                <a:spcPts val="0"/>
              </a:spcBef>
            </a:pPr>
            <a:r>
              <a:rPr lang="cs-CZ" sz="2400" err="1">
                <a:solidFill>
                  <a:srgbClr val="000000"/>
                </a:solidFill>
              </a:rPr>
              <a:t>Ukladanie</a:t>
            </a:r>
            <a:r>
              <a:rPr lang="cs-CZ" sz="2400">
                <a:solidFill>
                  <a:srgbClr val="000000"/>
                </a:solidFill>
              </a:rPr>
              <a:t> dát do </a:t>
            </a:r>
            <a:r>
              <a:rPr lang="cs-CZ" sz="2400" err="1">
                <a:solidFill>
                  <a:srgbClr val="000000"/>
                </a:solidFill>
              </a:rPr>
              <a:t>súboru</a:t>
            </a:r>
            <a:r>
              <a:rPr lang="cs-CZ" sz="2400">
                <a:solidFill>
                  <a:srgbClr val="000000"/>
                </a:solidFill>
              </a:rPr>
              <a:t> ODS</a:t>
            </a:r>
            <a:endParaRPr lang="cs-CZ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E16B243-5687-42AF-B1AF-8E34F2043A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6023" y="1298448"/>
            <a:ext cx="6389738" cy="3255264"/>
          </a:xfrm>
        </p:spPr>
        <p:txBody>
          <a:bodyPr/>
          <a:lstStyle/>
          <a:p>
            <a:r>
              <a:rPr lang="cs-CZ"/>
              <a:t>Webové </a:t>
            </a:r>
            <a:r>
              <a:rPr lang="cs-CZ" err="1"/>
              <a:t>užívateľské</a:t>
            </a:r>
            <a:r>
              <a:rPr lang="cs-CZ"/>
              <a:t> </a:t>
            </a:r>
            <a:r>
              <a:rPr lang="cs-CZ" err="1"/>
              <a:t>rozhranie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BC52857B-4F70-4E2F-A347-A843DFF261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/>
              <a:t>Tatiana </a:t>
            </a:r>
            <a:r>
              <a:rPr lang="cs-CZ" err="1"/>
              <a:t>Fritzová</a:t>
            </a:r>
          </a:p>
        </p:txBody>
      </p:sp>
    </p:spTree>
    <p:extLst>
      <p:ext uri="{BB962C8B-B14F-4D97-AF65-F5344CB8AC3E}">
        <p14:creationId xmlns:p14="http://schemas.microsoft.com/office/powerpoint/2010/main" val="24014055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8186E3C-69E9-4BE3-87EF-3BD70CE76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Použité </a:t>
            </a:r>
            <a:r>
              <a:rPr lang="cs-CZ" err="1"/>
              <a:t>technológie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A7DC96DD-F483-4A51-A41B-408AB357A7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err="1"/>
              <a:t>Jetty</a:t>
            </a:r>
          </a:p>
          <a:p>
            <a:r>
              <a:rPr lang="cs-CZ" dirty="0" err="1"/>
              <a:t>Javax.servlet</a:t>
            </a:r>
          </a:p>
          <a:p>
            <a:r>
              <a:rPr lang="cs-CZ" dirty="0"/>
              <a:t>JSP</a:t>
            </a:r>
          </a:p>
          <a:p>
            <a:r>
              <a:rPr lang="cs-CZ" dirty="0"/>
              <a:t>HTML</a:t>
            </a:r>
          </a:p>
          <a:p>
            <a:r>
              <a:rPr lang="cs-CZ" dirty="0"/>
              <a:t>CSS, resp. </a:t>
            </a:r>
            <a:r>
              <a:rPr lang="cs-CZ" dirty="0" err="1"/>
              <a:t>Bootstrap</a:t>
            </a:r>
          </a:p>
          <a:p>
            <a:r>
              <a:rPr lang="cs-CZ" dirty="0" err="1"/>
              <a:t>Javascript</a:t>
            </a:r>
            <a:r>
              <a:rPr lang="cs-CZ" dirty="0"/>
              <a:t>, resp. </a:t>
            </a:r>
            <a:r>
              <a:rPr lang="cs-CZ" dirty="0" err="1"/>
              <a:t>jQuery</a:t>
            </a:r>
            <a:r>
              <a:rPr lang="cs-CZ" dirty="0"/>
              <a:t> a </a:t>
            </a:r>
            <a:r>
              <a:rPr lang="cs-CZ" dirty="0" err="1"/>
              <a:t>AngularJS</a:t>
            </a:r>
          </a:p>
        </p:txBody>
      </p:sp>
    </p:spTree>
    <p:extLst>
      <p:ext uri="{BB962C8B-B14F-4D97-AF65-F5344CB8AC3E}">
        <p14:creationId xmlns:p14="http://schemas.microsoft.com/office/powerpoint/2010/main" val="3348923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1237E48-A725-4DC8-B346-C75494598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Webová </a:t>
            </a:r>
            <a:r>
              <a:rPr lang="cs-CZ" err="1"/>
              <a:t>aplikácia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6E654DC4-5EE1-4D81-AC71-DF4E3D8349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err="1"/>
              <a:t>StartListener</a:t>
            </a:r>
          </a:p>
          <a:p>
            <a:r>
              <a:rPr lang="cs-CZ" dirty="0" err="1"/>
              <a:t>Servlety</a:t>
            </a:r>
            <a:r>
              <a:rPr lang="cs-CZ" dirty="0"/>
              <a:t> </a:t>
            </a:r>
            <a:r>
              <a:rPr lang="cs-CZ" dirty="0" err="1"/>
              <a:t>pre</a:t>
            </a:r>
            <a:r>
              <a:rPr lang="cs-CZ" dirty="0"/>
              <a:t> jednotlivé </a:t>
            </a:r>
            <a:r>
              <a:rPr lang="cs-CZ" dirty="0" err="1"/>
              <a:t>užitia</a:t>
            </a:r>
          </a:p>
          <a:p>
            <a:r>
              <a:rPr lang="cs-CZ" dirty="0" err="1"/>
              <a:t>komunikácia</a:t>
            </a:r>
            <a:r>
              <a:rPr lang="cs-CZ" dirty="0"/>
              <a:t> klienta a serveru - HTTP</a:t>
            </a:r>
          </a:p>
          <a:p>
            <a:pPr lvl="1">
              <a:spcBef>
                <a:spcPts val="200"/>
              </a:spcBef>
            </a:pPr>
            <a:r>
              <a:rPr lang="cs-CZ" dirty="0"/>
              <a:t>Klient </a:t>
            </a:r>
            <a:r>
              <a:rPr lang="cs-CZ" dirty="0" err="1"/>
              <a:t>zasiela</a:t>
            </a:r>
            <a:r>
              <a:rPr lang="cs-CZ" dirty="0"/>
              <a:t> </a:t>
            </a:r>
            <a:r>
              <a:rPr lang="cs-CZ" dirty="0" err="1"/>
              <a:t>požiadavky</a:t>
            </a:r>
          </a:p>
          <a:p>
            <a:pPr lvl="1">
              <a:spcBef>
                <a:spcPts val="200"/>
              </a:spcBef>
              <a:spcAft>
                <a:spcPts val="200"/>
              </a:spcAft>
            </a:pPr>
            <a:r>
              <a:rPr lang="cs-CZ" dirty="0"/>
              <a:t>Server generuje </a:t>
            </a:r>
            <a:r>
              <a:rPr lang="cs-CZ" dirty="0" err="1"/>
              <a:t>odpovede</a:t>
            </a:r>
          </a:p>
          <a:p>
            <a:pPr lvl="2">
              <a:spcBef>
                <a:spcPts val="200"/>
              </a:spcBef>
              <a:spcAft>
                <a:spcPts val="200"/>
              </a:spcAft>
            </a:pPr>
            <a:r>
              <a:rPr lang="cs-CZ" dirty="0"/>
              <a:t>Dynamické </a:t>
            </a:r>
            <a:r>
              <a:rPr lang="cs-CZ" dirty="0" err="1"/>
              <a:t>generovanie</a:t>
            </a:r>
            <a:r>
              <a:rPr lang="cs-CZ" dirty="0"/>
              <a:t> obsahu </a:t>
            </a:r>
            <a:r>
              <a:rPr lang="cs-CZ"/>
              <a:t>stránok -  JSP</a:t>
            </a:r>
          </a:p>
          <a:p>
            <a:pPr lvl="1">
              <a:spcBef>
                <a:spcPts val="200"/>
              </a:spcBef>
              <a:spcAft>
                <a:spcPts val="200"/>
              </a:spcAft>
            </a:pPr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992181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ázek 2" descr="Obsah obrázku snímek obrazovky&#10;&#10;Popis vygenerovaný s velmi vysokou mírou spolehlivosti">
            <a:extLst>
              <a:ext uri="{FF2B5EF4-FFF2-40B4-BE49-F238E27FC236}">
                <a16:creationId xmlns:a16="http://schemas.microsoft.com/office/drawing/2014/main" id="{543DCB3F-3C6B-47A7-9B67-B2751C3B8E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344" y="698"/>
            <a:ext cx="9148617" cy="4635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128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ázek 6" descr="Obsah obrázku snímek obrazovky&#10;&#10;Popis vygenerovaný s velmi vysokou mírou spolehlivosti">
            <a:extLst>
              <a:ext uri="{FF2B5EF4-FFF2-40B4-BE49-F238E27FC236}">
                <a16:creationId xmlns:a16="http://schemas.microsoft.com/office/drawing/2014/main" id="{1FEFECF2-2ACA-47CF-9F6A-797EBA38FB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8" y="10702"/>
            <a:ext cx="9136082" cy="430319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Obrázek 8" descr="Obsah obrázku snímek obrazovky&#10;&#10;Popis vygenerovaný s velmi vysokou mírou spolehlivosti">
            <a:extLst>
              <a:ext uri="{FF2B5EF4-FFF2-40B4-BE49-F238E27FC236}">
                <a16:creationId xmlns:a16="http://schemas.microsoft.com/office/drawing/2014/main" id="{B5377945-7119-4DD1-87DC-CD6E46E88E3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43" r="-65" b="17701"/>
          <a:stretch/>
        </p:blipFill>
        <p:spPr>
          <a:xfrm>
            <a:off x="3958" y="3286313"/>
            <a:ext cx="9145994" cy="35496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624330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ázek 2" descr="Obsah obrázku snímek obrazovky&#10;&#10;Popis vygenerovaný s velmi vysokou mírou spolehlivosti">
            <a:extLst>
              <a:ext uri="{FF2B5EF4-FFF2-40B4-BE49-F238E27FC236}">
                <a16:creationId xmlns:a16="http://schemas.microsoft.com/office/drawing/2014/main" id="{6C29371B-61C9-443D-8BFB-20F77E4B81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8" y="806"/>
            <a:ext cx="9136083" cy="4303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780659"/>
      </p:ext>
    </p:extLst>
  </p:cSld>
  <p:clrMapOvr>
    <a:masterClrMapping/>
  </p:clrMapOvr>
</p:sld>
</file>

<file path=ppt/theme/theme1.xml><?xml version="1.0" encoding="utf-8"?>
<a:theme xmlns:a="http://schemas.openxmlformats.org/drawingml/2006/main" name="Rámeček">
  <a:themeElements>
    <a:clrScheme name="Rámeček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Rámeček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Rámeček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Předvádění na obrazovce (4:3)</PresentationFormat>
  <Slides>22</Slides>
  <Notes>0</Notes>
  <HiddenSlides>0</HiddenSlides>
  <ScaleCrop>false</ScaleCrop>
  <HeadingPairs>
    <vt:vector size="4" baseType="variant">
      <vt:variant>
        <vt:lpstr>Motiv</vt:lpstr>
      </vt:variant>
      <vt:variant>
        <vt:i4>1</vt:i4>
      </vt:variant>
      <vt:variant>
        <vt:lpstr>Nadpisy snímků</vt:lpstr>
      </vt:variant>
      <vt:variant>
        <vt:i4>22</vt:i4>
      </vt:variant>
    </vt:vector>
  </HeadingPairs>
  <TitlesOfParts>
    <vt:vector size="23" baseType="lpstr">
      <vt:lpstr>Rámeček</vt:lpstr>
      <vt:lpstr>AccountingWebODS</vt:lpstr>
      <vt:lpstr>Zadanie</vt:lpstr>
      <vt:lpstr>Tím</vt:lpstr>
      <vt:lpstr>Webové užívateľské rozhranie</vt:lpstr>
      <vt:lpstr>Použité technológie</vt:lpstr>
      <vt:lpstr>Webová aplikácia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Ukladanie dát do ODS súboru</vt:lpstr>
      <vt:lpstr>Prezentace aplikace PowerPoint</vt:lpstr>
      <vt:lpstr>Trieda InvoiceManagerImpl</vt:lpstr>
      <vt:lpstr>Export dát do PDF</vt:lpstr>
      <vt:lpstr>Trieda PdfExporter</vt:lpstr>
      <vt:lpstr>Ukážka exportu I</vt:lpstr>
      <vt:lpstr>Ukážka exportu II</vt:lpstr>
      <vt:lpstr>Testovanie:</vt:lpstr>
      <vt:lpstr>Ďakujeme za pozornosť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Accounting WEB</dc:title>
  <dc:creator>Katarína Matúšová</dc:creator>
  <cp:revision>3</cp:revision>
  <dcterms:modified xsi:type="dcterms:W3CDTF">2018-06-18T10:13:10Z</dcterms:modified>
</cp:coreProperties>
</file>