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0" r:id="rId9"/>
    <p:sldId id="25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3ED5-D191-4AF0-A6AD-2791EFD89F38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04A1-F167-488B-81BE-5D813AF8815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3ED5-D191-4AF0-A6AD-2791EFD89F38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04A1-F167-488B-81BE-5D813AF8815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3ED5-D191-4AF0-A6AD-2791EFD89F38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04A1-F167-488B-81BE-5D813AF8815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3ED5-D191-4AF0-A6AD-2791EFD89F38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04A1-F167-488B-81BE-5D813AF8815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3ED5-D191-4AF0-A6AD-2791EFD89F38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04A1-F167-488B-81BE-5D813AF8815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3ED5-D191-4AF0-A6AD-2791EFD89F38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04A1-F167-488B-81BE-5D813AF8815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3ED5-D191-4AF0-A6AD-2791EFD89F38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04A1-F167-488B-81BE-5D813AF8815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3ED5-D191-4AF0-A6AD-2791EFD89F38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04A1-F167-488B-81BE-5D813AF8815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3ED5-D191-4AF0-A6AD-2791EFD89F38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04A1-F167-488B-81BE-5D813AF8815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3ED5-D191-4AF0-A6AD-2791EFD89F38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04A1-F167-488B-81BE-5D813AF8815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3ED5-D191-4AF0-A6AD-2791EFD89F38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04A1-F167-488B-81BE-5D813AF8815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93ED5-D191-4AF0-A6AD-2791EFD89F38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004A1-F167-488B-81BE-5D813AF8815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Дипломная работа</a:t>
            </a:r>
            <a:br>
              <a:rPr lang="ru-RU" dirty="0" smtClean="0"/>
            </a:br>
            <a:r>
              <a:rPr lang="ru-RU" dirty="0" smtClean="0"/>
              <a:t>Тема: </a:t>
            </a:r>
            <a:r>
              <a:rPr lang="ru-RU" dirty="0" smtClean="0"/>
              <a:t>Аналитика реализации в торговой сети «А».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986614" cy="2757510"/>
          </a:xfrm>
        </p:spPr>
        <p:txBody>
          <a:bodyPr>
            <a:normAutofit fontScale="92500" lnSpcReduction="20000"/>
          </a:bodyPr>
          <a:lstStyle/>
          <a:p>
            <a:endParaRPr lang="ru-RU" sz="2000" dirty="0" smtClean="0"/>
          </a:p>
          <a:p>
            <a:endParaRPr lang="ru-RU" sz="2000" dirty="0"/>
          </a:p>
          <a:p>
            <a:pPr algn="r"/>
            <a:r>
              <a:rPr lang="ru-RU" sz="2000" dirty="0" smtClean="0"/>
              <a:t>Студентка: Песчинская Т.</a:t>
            </a:r>
          </a:p>
          <a:p>
            <a:pPr algn="r"/>
            <a:r>
              <a:rPr lang="ru-RU" sz="2000" dirty="0" smtClean="0"/>
              <a:t>курсу “Аналитик </a:t>
            </a:r>
            <a:r>
              <a:rPr lang="en-US" sz="2000" dirty="0" smtClean="0"/>
              <a:t>BI”</a:t>
            </a:r>
            <a:br>
              <a:rPr lang="en-US" sz="2000" dirty="0" smtClean="0"/>
            </a:br>
            <a:r>
              <a:rPr lang="ru-RU" sz="2000" dirty="0" smtClean="0"/>
              <a:t>группа: </a:t>
            </a:r>
            <a:r>
              <a:rPr lang="en-US" sz="2000" dirty="0" smtClean="0"/>
              <a:t>ABI-17</a:t>
            </a:r>
            <a:endParaRPr lang="ru-RU" sz="2000" dirty="0" smtClean="0"/>
          </a:p>
          <a:p>
            <a:pPr algn="r"/>
            <a:endParaRPr lang="ru-RU" sz="2000" dirty="0" smtClean="0"/>
          </a:p>
          <a:p>
            <a:pPr algn="r"/>
            <a:r>
              <a:rPr lang="ru-RU" sz="2000" dirty="0" smtClean="0"/>
              <a:t>Руководитель: Кузьмин А.</a:t>
            </a:r>
          </a:p>
          <a:p>
            <a:pPr algn="r"/>
            <a:endParaRPr lang="ru-RU" sz="2000" dirty="0" smtClean="0"/>
          </a:p>
          <a:p>
            <a:r>
              <a:rPr lang="ru-RU" sz="2000" dirty="0" smtClean="0"/>
              <a:t>2021г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7158" y="1357298"/>
            <a:ext cx="8143932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dirty="0" smtClean="0"/>
              <a:t>По итогам транзакций в торговой сети необходимо выявить:</a:t>
            </a:r>
            <a:br>
              <a:rPr lang="ru-RU" dirty="0" smtClean="0"/>
            </a:br>
            <a:endParaRPr lang="ru-RU" sz="200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итоговая прибыль в целом по сети, в разрезе форматов торговой сети;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как сработали за период, с какой динамикой;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какой ассортимент в разрезе категорий приносит максимальную прибыль; какой ассортимент максимально продается по ассортимент;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какой ассортимент плохо продается, какой не приносит прибыль;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также рассматривается какой ассортимент будет выводиться из торговой сети;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эффективность </a:t>
            </a:r>
            <a:r>
              <a:rPr lang="ru-RU" dirty="0" err="1" smtClean="0"/>
              <a:t>промо-мероприятий</a:t>
            </a:r>
            <a:r>
              <a:rPr lang="ru-RU" dirty="0" smtClean="0"/>
              <a:t>, есть ли прибыль и результативность по итогам </a:t>
            </a:r>
            <a:r>
              <a:rPr lang="ru-RU" dirty="0" err="1" smtClean="0"/>
              <a:t>промо-мероприятий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Определен круг </a:t>
            </a:r>
            <a:r>
              <a:rPr lang="ru-RU" b="1" dirty="0" err="1" smtClean="0"/>
              <a:t>Стейкхолдеров</a:t>
            </a:r>
            <a:r>
              <a:rPr lang="ru-RU" dirty="0" smtClean="0"/>
              <a:t>: Отчет готовится для </a:t>
            </a:r>
            <a:r>
              <a:rPr lang="ru-RU" dirty="0" err="1" smtClean="0"/>
              <a:t>категорийных</a:t>
            </a:r>
            <a:r>
              <a:rPr lang="ru-RU" dirty="0" smtClean="0"/>
              <a:t> менеджеров, краткий  итоговые отчет предоставляется руководителям торговой сети.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Отчет формируется за месяц, за квартал, за год. Потом отчет сравнивается с плановыми показателями для формирования итоговых показателей, рентабельности.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000" b="1" dirty="0" smtClean="0"/>
              <a:t>Постановка задачи и проверка гипотез.</a:t>
            </a:r>
            <a:endParaRPr lang="ru-RU" sz="3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500034" y="1857364"/>
          <a:ext cx="8429684" cy="4609152"/>
        </p:xfrm>
        <a:graphic>
          <a:graphicData uri="http://schemas.openxmlformats.org/drawingml/2006/table">
            <a:tbl>
              <a:tblPr/>
              <a:tblGrid>
                <a:gridCol w="1453814"/>
                <a:gridCol w="2565557"/>
                <a:gridCol w="2101313"/>
                <a:gridCol w="2309000"/>
              </a:tblGrid>
              <a:tr h="2330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поле</a:t>
                      </a:r>
                      <a:endParaRPr lang="ru-RU" sz="1000" dirty="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описание поля</a:t>
                      </a:r>
                      <a:endParaRPr lang="ru-RU" sz="100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формат</a:t>
                      </a:r>
                      <a:endParaRPr lang="ru-RU" sz="100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Требования к полю</a:t>
                      </a:r>
                      <a:endParaRPr lang="ru-RU" sz="1000" dirty="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0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retail</a:t>
                      </a:r>
                      <a:endParaRPr lang="en-US" sz="1000" dirty="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код торговой сети</a:t>
                      </a:r>
                      <a:endParaRPr lang="ru-RU" sz="100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целое число ##</a:t>
                      </a:r>
                      <a:endParaRPr lang="ru-RU" sz="100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вводится из справочника</a:t>
                      </a:r>
                      <a:endParaRPr lang="ru-RU" sz="100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8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period</a:t>
                      </a:r>
                      <a:endParaRPr lang="en-US" sz="100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квартал, в котором проведена транзакции</a:t>
                      </a:r>
                      <a:endParaRPr lang="ru-RU" sz="1000" dirty="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целое число #</a:t>
                      </a:r>
                      <a:endParaRPr lang="ru-RU" sz="100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вводится число 1, 2, 3 или 4</a:t>
                      </a:r>
                      <a:endParaRPr lang="ru-RU" sz="100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39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area</a:t>
                      </a:r>
                      <a:endParaRPr lang="en-US" sz="100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область</a:t>
                      </a:r>
                      <a:endParaRPr lang="ru-RU" sz="1000" dirty="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тестовое поле</a:t>
                      </a:r>
                      <a:endParaRPr lang="ru-RU" sz="1000" dirty="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надо сделать в дальнейшем справочник по областям, чтобы вводить из справочника</a:t>
                      </a:r>
                      <a:endParaRPr lang="ru-RU" sz="100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0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kod_retail</a:t>
                      </a:r>
                      <a:endParaRPr lang="en-US" sz="100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код торговой точки</a:t>
                      </a:r>
                      <a:endParaRPr lang="ru-RU" sz="1000" dirty="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целое число # ###</a:t>
                      </a:r>
                      <a:endParaRPr lang="ru-RU" sz="1000" dirty="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вводится из справочника</a:t>
                      </a:r>
                      <a:endParaRPr lang="ru-RU" sz="100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39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group</a:t>
                      </a:r>
                      <a:endParaRPr lang="en-US" sz="100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группа продукции</a:t>
                      </a:r>
                      <a:endParaRPr lang="ru-RU" sz="100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тестовое поле</a:t>
                      </a:r>
                      <a:endParaRPr lang="ru-RU" sz="1000" dirty="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надо сделать в дальнейшем справочник по областям, чтобы вводить из справочника</a:t>
                      </a:r>
                      <a:endParaRPr lang="ru-RU" sz="100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74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kod_sku</a:t>
                      </a:r>
                      <a:endParaRPr lang="en-US" sz="100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код наименования продукции</a:t>
                      </a:r>
                      <a:endParaRPr lang="ru-RU" sz="100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целое число # ###</a:t>
                      </a:r>
                      <a:endParaRPr lang="ru-RU" sz="100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вводится из справочника продукции</a:t>
                      </a:r>
                      <a:endParaRPr lang="ru-RU" sz="1000" dirty="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74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weight</a:t>
                      </a:r>
                      <a:endParaRPr lang="en-US" sz="100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вес продукции, граммы</a:t>
                      </a:r>
                      <a:endParaRPr lang="ru-RU" sz="100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число # ###.##</a:t>
                      </a:r>
                      <a:endParaRPr lang="ru-RU" sz="100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вводится из справочника продукции</a:t>
                      </a:r>
                      <a:endParaRPr lang="ru-RU" sz="1000" dirty="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8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brand</a:t>
                      </a:r>
                      <a:endParaRPr lang="en-US" sz="100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бренд продукции</a:t>
                      </a:r>
                      <a:endParaRPr lang="ru-RU" sz="100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вводится из справочника продукции</a:t>
                      </a:r>
                      <a:endParaRPr lang="ru-RU" sz="100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вводится из справочника продукции</a:t>
                      </a:r>
                      <a:endParaRPr lang="ru-RU" sz="1000" dirty="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8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quantity</a:t>
                      </a:r>
                      <a:endParaRPr lang="en-US" sz="100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количество проданных товаров, в штуках</a:t>
                      </a:r>
                      <a:endParaRPr lang="ru-RU" sz="100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целое число # ###</a:t>
                      </a:r>
                      <a:endParaRPr lang="ru-RU" sz="100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число вводится</a:t>
                      </a:r>
                      <a:endParaRPr lang="ru-RU" sz="1000" dirty="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0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purchase_price</a:t>
                      </a:r>
                      <a:endParaRPr lang="en-US" sz="100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цена закупки, в рублях</a:t>
                      </a:r>
                      <a:endParaRPr lang="ru-RU" sz="100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число # ###.##</a:t>
                      </a:r>
                      <a:endParaRPr lang="ru-RU" sz="100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число вводится</a:t>
                      </a:r>
                      <a:endParaRPr lang="ru-RU" sz="1000" dirty="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0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sales_price</a:t>
                      </a:r>
                      <a:endParaRPr lang="en-US" sz="100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цена продажи, в рублях</a:t>
                      </a:r>
                      <a:endParaRPr lang="ru-RU" sz="100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число # ###.##</a:t>
                      </a:r>
                      <a:endParaRPr lang="ru-RU" sz="1000" dirty="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число вводится</a:t>
                      </a:r>
                      <a:endParaRPr lang="ru-RU" sz="1000" dirty="0"/>
                    </a:p>
                  </a:txBody>
                  <a:tcPr marL="34914" marR="34914" marT="34914" marB="349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Заголовок 3"/>
          <p:cNvSpPr txBox="1">
            <a:spLocks/>
          </p:cNvSpPr>
          <p:nvPr/>
        </p:nvSpPr>
        <p:spPr>
          <a:xfrm>
            <a:off x="571472" y="500042"/>
            <a:ext cx="8086724" cy="58259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3000" b="1" dirty="0" smtClean="0">
                <a:latin typeface="+mj-lt"/>
                <a:ea typeface="+mj-ea"/>
                <a:cs typeface="+mj-cs"/>
              </a:rPr>
              <a:t>Исходные данные.</a:t>
            </a:r>
            <a:endParaRPr lang="ru-RU" sz="3000" b="1" dirty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8596" y="1357298"/>
            <a:ext cx="8143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Датасет</a:t>
            </a:r>
            <a:r>
              <a:rPr lang="ru-RU" dirty="0" smtClean="0"/>
              <a:t> </a:t>
            </a:r>
            <a:r>
              <a:rPr lang="ru-RU" dirty="0"/>
              <a:t>с транзакциями по продаже продукции. В </a:t>
            </a:r>
            <a:r>
              <a:rPr lang="ru-RU" dirty="0" err="1"/>
              <a:t>датасете</a:t>
            </a:r>
            <a:r>
              <a:rPr lang="ru-RU" dirty="0"/>
              <a:t> следующие поля: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/>
          <p:cNvSpPr txBox="1">
            <a:spLocks/>
          </p:cNvSpPr>
          <p:nvPr/>
        </p:nvSpPr>
        <p:spPr>
          <a:xfrm>
            <a:off x="571472" y="500042"/>
            <a:ext cx="8086724" cy="58259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3000" b="1" dirty="0" smtClean="0">
                <a:latin typeface="+mj-lt"/>
                <a:ea typeface="+mj-ea"/>
                <a:cs typeface="+mj-cs"/>
              </a:rPr>
              <a:t>Этапы работы.</a:t>
            </a:r>
            <a:endParaRPr lang="ru-RU" sz="3000" b="1" dirty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42910" y="1428736"/>
            <a:ext cx="80010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ru-RU" dirty="0" err="1" smtClean="0"/>
              <a:t>Датасет</a:t>
            </a:r>
            <a:r>
              <a:rPr lang="ru-RU" dirty="0" smtClean="0"/>
              <a:t> </a:t>
            </a:r>
            <a:r>
              <a:rPr lang="en-US" dirty="0" smtClean="0"/>
              <a:t>“candy.csv”</a:t>
            </a:r>
            <a:r>
              <a:rPr lang="ru-RU" dirty="0" smtClean="0"/>
              <a:t> загружен в Юпитер Ноутбук </a:t>
            </a:r>
            <a:r>
              <a:rPr lang="en-US" dirty="0" smtClean="0"/>
              <a:t>https://colab.research.google.com/drive/1YvRQ1w8gKMQr2d9PaId9rSInk1NtbNv5?usp=sharing </a:t>
            </a:r>
            <a:r>
              <a:rPr lang="ru-RU" dirty="0"/>
              <a:t> </a:t>
            </a:r>
            <a:endParaRPr lang="ru-RU" dirty="0" smtClean="0"/>
          </a:p>
          <a:p>
            <a:pPr marL="800100" lvl="1" indent="-342900" fontAlgn="base">
              <a:buFont typeface="+mj-lt"/>
              <a:buAutoNum type="arabicPeriod"/>
            </a:pPr>
            <a:r>
              <a:rPr lang="ru-RU" dirty="0" smtClean="0"/>
              <a:t>смотрим </a:t>
            </a:r>
            <a:r>
              <a:rPr lang="ru-RU" dirty="0" err="1" smtClean="0"/>
              <a:t>верхнеуровневневую</a:t>
            </a:r>
            <a:r>
              <a:rPr lang="ru-RU" dirty="0" smtClean="0"/>
              <a:t> статистику и изучаем данные в </a:t>
            </a:r>
            <a:r>
              <a:rPr lang="ru-RU" dirty="0" err="1" smtClean="0"/>
              <a:t>датасете</a:t>
            </a:r>
            <a:r>
              <a:rPr lang="ru-RU" dirty="0" smtClean="0"/>
              <a:t>.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ru-RU" dirty="0" smtClean="0"/>
              <a:t>провожу анализ данных в </a:t>
            </a:r>
            <a:r>
              <a:rPr lang="ru-RU" dirty="0" err="1" smtClean="0"/>
              <a:t>датасете</a:t>
            </a:r>
            <a:r>
              <a:rPr lang="ru-RU" dirty="0" smtClean="0"/>
              <a:t>, проверка, очистка;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ru-RU" dirty="0" smtClean="0"/>
              <a:t>проверяю гипотезы на моем </a:t>
            </a:r>
            <a:r>
              <a:rPr lang="ru-RU" dirty="0" err="1" smtClean="0"/>
              <a:t>датасете</a:t>
            </a:r>
            <a:r>
              <a:rPr lang="ru-RU" dirty="0" smtClean="0"/>
              <a:t> и смотрим информацию по группам;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ru-RU" dirty="0" smtClean="0"/>
              <a:t>Выгружаю очищенный готовый </a:t>
            </a:r>
            <a:r>
              <a:rPr lang="ru-RU" dirty="0" err="1" smtClean="0"/>
              <a:t>датасет</a:t>
            </a:r>
            <a:r>
              <a:rPr lang="ru-RU" dirty="0" smtClean="0"/>
              <a:t> в файл </a:t>
            </a:r>
            <a:r>
              <a:rPr lang="en-US" dirty="0" smtClean="0"/>
              <a:t>candy_itog.csv;</a:t>
            </a:r>
            <a:endParaRPr lang="ru-RU" dirty="0" smtClean="0"/>
          </a:p>
          <a:p>
            <a:pPr marL="800100" lvl="1" indent="-342900" fontAlgn="base">
              <a:buFont typeface="+mj-lt"/>
              <a:buAutoNum type="arabicPeriod"/>
            </a:pPr>
            <a:r>
              <a:rPr lang="ru-RU" dirty="0" smtClean="0"/>
              <a:t>Строим модель для машинного обучения.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 smtClean="0"/>
              <a:t>Строю </a:t>
            </a:r>
            <a:r>
              <a:rPr lang="ru-RU" dirty="0" err="1" smtClean="0"/>
              <a:t>дашборды</a:t>
            </a:r>
            <a:r>
              <a:rPr lang="ru-RU" dirty="0" smtClean="0"/>
              <a:t> в файле </a:t>
            </a:r>
            <a:r>
              <a:rPr lang="en-US" dirty="0" err="1" smtClean="0"/>
              <a:t>Candy_BI</a:t>
            </a:r>
            <a:r>
              <a:rPr lang="ru-RU" dirty="0" smtClean="0"/>
              <a:t>: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ru-RU" dirty="0" smtClean="0"/>
              <a:t>Загружаю файл </a:t>
            </a:r>
            <a:r>
              <a:rPr lang="en-US" dirty="0" smtClean="0"/>
              <a:t>PQ</a:t>
            </a:r>
            <a:r>
              <a:rPr lang="ru-RU" dirty="0"/>
              <a:t>;</a:t>
            </a:r>
            <a:endParaRPr lang="ru-RU" dirty="0" smtClean="0"/>
          </a:p>
          <a:p>
            <a:pPr marL="800100" lvl="1" indent="-342900" fontAlgn="base">
              <a:buFont typeface="+mj-lt"/>
              <a:buAutoNum type="arabicPeriod"/>
            </a:pPr>
            <a:r>
              <a:rPr lang="ru-RU" dirty="0" smtClean="0"/>
              <a:t>Проверяю поля;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ru-RU" dirty="0" smtClean="0"/>
              <a:t>Загружаю в модель;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ru-RU" dirty="0" smtClean="0"/>
              <a:t>Строю </a:t>
            </a:r>
            <a:r>
              <a:rPr lang="ru-RU" dirty="0" err="1" smtClean="0"/>
              <a:t>дашборды</a:t>
            </a:r>
            <a:r>
              <a:rPr lang="ru-RU" dirty="0" smtClean="0"/>
              <a:t>: общая итоговая информация, Финансовые показатели по ТТ; Показатели по ассортименту по ТТ.</a:t>
            </a:r>
          </a:p>
          <a:p>
            <a:pPr marL="800100" lvl="1" indent="-342900" fontAlgn="base">
              <a:buFont typeface="+mj-lt"/>
              <a:buAutoNum type="arabicPeriod"/>
            </a:pPr>
            <a:endParaRPr lang="ru-RU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/>
          <p:cNvSpPr txBox="1">
            <a:spLocks/>
          </p:cNvSpPr>
          <p:nvPr/>
        </p:nvSpPr>
        <p:spPr>
          <a:xfrm>
            <a:off x="571472" y="500042"/>
            <a:ext cx="8086724" cy="58259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3000" b="1" dirty="0" err="1" smtClean="0">
                <a:latin typeface="+mj-lt"/>
                <a:ea typeface="+mj-ea"/>
                <a:cs typeface="+mj-cs"/>
              </a:rPr>
              <a:t>Дашборды</a:t>
            </a:r>
            <a:r>
              <a:rPr lang="ru-RU" sz="3000" b="1" dirty="0" smtClean="0">
                <a:latin typeface="+mj-lt"/>
                <a:ea typeface="+mj-ea"/>
                <a:cs typeface="+mj-cs"/>
              </a:rPr>
              <a:t>.</a:t>
            </a:r>
            <a:endParaRPr lang="ru-RU" sz="3000" b="1" dirty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 l="4101" t="18750" r="26758" b="7291"/>
          <a:stretch>
            <a:fillRect/>
          </a:stretch>
        </p:blipFill>
        <p:spPr bwMode="auto">
          <a:xfrm>
            <a:off x="500034" y="1285860"/>
            <a:ext cx="8429684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/>
          <p:cNvSpPr txBox="1">
            <a:spLocks/>
          </p:cNvSpPr>
          <p:nvPr/>
        </p:nvSpPr>
        <p:spPr>
          <a:xfrm>
            <a:off x="571472" y="500042"/>
            <a:ext cx="8086724" cy="58259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3000" b="1" dirty="0" err="1" smtClean="0">
                <a:latin typeface="+mj-lt"/>
                <a:ea typeface="+mj-ea"/>
                <a:cs typeface="+mj-cs"/>
              </a:rPr>
              <a:t>Дашборды</a:t>
            </a:r>
            <a:r>
              <a:rPr lang="ru-RU" sz="3000" b="1" dirty="0" smtClean="0">
                <a:latin typeface="+mj-lt"/>
                <a:ea typeface="+mj-ea"/>
                <a:cs typeface="+mj-cs"/>
              </a:rPr>
              <a:t>.</a:t>
            </a:r>
            <a:endParaRPr lang="ru-RU" sz="3000" b="1" dirty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 l="3515" t="18750" r="26172" b="7291"/>
          <a:stretch>
            <a:fillRect/>
          </a:stretch>
        </p:blipFill>
        <p:spPr bwMode="auto">
          <a:xfrm>
            <a:off x="428596" y="1285860"/>
            <a:ext cx="857256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/>
          <p:cNvSpPr txBox="1">
            <a:spLocks/>
          </p:cNvSpPr>
          <p:nvPr/>
        </p:nvSpPr>
        <p:spPr>
          <a:xfrm>
            <a:off x="571472" y="500042"/>
            <a:ext cx="8086724" cy="58259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3000" b="1" dirty="0" err="1" smtClean="0">
                <a:latin typeface="+mj-lt"/>
                <a:ea typeface="+mj-ea"/>
                <a:cs typeface="+mj-cs"/>
              </a:rPr>
              <a:t>Дашборды</a:t>
            </a:r>
            <a:r>
              <a:rPr lang="ru-RU" sz="3000" b="1" dirty="0" smtClean="0">
                <a:latin typeface="+mj-lt"/>
                <a:ea typeface="+mj-ea"/>
                <a:cs typeface="+mj-cs"/>
              </a:rPr>
              <a:t>.</a:t>
            </a:r>
            <a:endParaRPr lang="ru-RU" sz="3000" b="1" dirty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 l="3515" t="18750" r="26172" b="7291"/>
          <a:stretch>
            <a:fillRect/>
          </a:stretch>
        </p:blipFill>
        <p:spPr bwMode="auto">
          <a:xfrm>
            <a:off x="428596" y="1285860"/>
            <a:ext cx="857256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42910" y="1214422"/>
            <a:ext cx="80010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ru-RU" dirty="0" smtClean="0"/>
              <a:t>Проанализированы объемы продаж в целом по сети, в разрезе торговых точек, форматов, временных периодов. Всю информацию просматриваем в разрезе срезов. Видим что объемы реализации, сумма продаж зависит от формата торговых точек и зависит от сезона. Главный </a:t>
            </a:r>
            <a:r>
              <a:rPr lang="ru-RU" dirty="0" err="1" smtClean="0"/>
              <a:t>алерт</a:t>
            </a:r>
            <a:r>
              <a:rPr lang="ru-RU" dirty="0" smtClean="0"/>
              <a:t> – это сумма прибыли, которая в зависимости от уровня прибыли выделяется разным цветом.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 smtClean="0"/>
              <a:t>Выявлен </a:t>
            </a:r>
            <a:r>
              <a:rPr lang="ru-RU" dirty="0"/>
              <a:t>ассортимент, который больше всего продается по количеству. </a:t>
            </a:r>
            <a:r>
              <a:rPr lang="ru-RU" dirty="0" smtClean="0"/>
              <a:t>Но </a:t>
            </a:r>
            <a:r>
              <a:rPr lang="ru-RU" dirty="0"/>
              <a:t>также выявлен факт, что по некоторому ассортименту хоть и были очень </a:t>
            </a:r>
            <a:r>
              <a:rPr lang="ru-RU" dirty="0" smtClean="0"/>
              <a:t>значительные объемы реализации, </a:t>
            </a:r>
            <a:r>
              <a:rPr lang="ru-RU" dirty="0"/>
              <a:t>но в некоторых торговых точках данный ассортимент продавался с отрицательной рентабельностью</a:t>
            </a:r>
            <a:r>
              <a:rPr lang="ru-RU" dirty="0" smtClean="0"/>
              <a:t>. По </a:t>
            </a:r>
            <a:r>
              <a:rPr lang="ru-RU" dirty="0"/>
              <a:t>данному ассортименту и этим торговым точках надо дополнительно провести аналитики с чем это связано: низкая розничная цена, просроченный продукт,  может в данных точках такой ассортимент вообще не востребован (не та ЦА), может </a:t>
            </a:r>
            <a:r>
              <a:rPr lang="ru-RU" dirty="0" err="1"/>
              <a:t>промо-акция</a:t>
            </a:r>
            <a:r>
              <a:rPr lang="ru-RU" dirty="0"/>
              <a:t> не эффективна раз прибыль по данному продукту </a:t>
            </a:r>
            <a:r>
              <a:rPr lang="ru-RU" dirty="0" smtClean="0"/>
              <a:t>отрицательная.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dirty="0" smtClean="0"/>
              <a:t>выявлен </a:t>
            </a:r>
            <a:r>
              <a:rPr lang="ru-RU" dirty="0"/>
              <a:t>ассортимент, который плохо продавался в целом по торговой сети и надо этот товар взять под контроль на дальнейший вывод из матрицы.</a:t>
            </a:r>
          </a:p>
        </p:txBody>
      </p:sp>
      <p:sp>
        <p:nvSpPr>
          <p:cNvPr id="3" name="Заголовок 3"/>
          <p:cNvSpPr txBox="1">
            <a:spLocks/>
          </p:cNvSpPr>
          <p:nvPr/>
        </p:nvSpPr>
        <p:spPr>
          <a:xfrm>
            <a:off x="571472" y="500042"/>
            <a:ext cx="8086724" cy="58259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3000" b="1" dirty="0" smtClean="0">
                <a:latin typeface="+mj-lt"/>
                <a:ea typeface="+mj-ea"/>
                <a:cs typeface="+mj-cs"/>
              </a:rPr>
              <a:t>Выводы.</a:t>
            </a:r>
            <a:endParaRPr lang="ru-RU" sz="3000" b="1" dirty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42910" y="1285860"/>
            <a:ext cx="8229600" cy="2857520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файлы к дипломной работе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Diplom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AB-17_part-1.ipynb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Датасет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candy.csv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457200" lvl="0" indent="-457200">
              <a:spcBef>
                <a:spcPct val="0"/>
              </a:spcBef>
              <a:buFont typeface="+mj-lt"/>
              <a:buAutoNum type="arabicPeriod"/>
            </a:pPr>
            <a:r>
              <a:rPr lang="ru-RU" sz="2000" dirty="0" err="1" smtClean="0">
                <a:latin typeface="+mj-lt"/>
                <a:ea typeface="+mj-ea"/>
                <a:cs typeface="+mj-cs"/>
              </a:rPr>
              <a:t>Датасет</a:t>
            </a:r>
            <a:r>
              <a:rPr lang="ru-RU" sz="20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candy_itog.csv</a:t>
            </a:r>
            <a:endParaRPr lang="ru-RU" sz="2000" dirty="0" smtClean="0">
              <a:latin typeface="+mj-lt"/>
              <a:ea typeface="+mj-ea"/>
              <a:cs typeface="+mj-cs"/>
            </a:endParaRPr>
          </a:p>
          <a:p>
            <a:pPr marL="457200" lvl="0" indent="-457200">
              <a:spcBef>
                <a:spcPct val="0"/>
              </a:spcBef>
              <a:buFont typeface="+mj-lt"/>
              <a:buAutoNum type="arabicPeriod"/>
            </a:pPr>
            <a:r>
              <a:rPr kumimoji="0" lang="ru-R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Дашборды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latin typeface="+mj-lt"/>
                <a:ea typeface="+mj-ea"/>
                <a:cs typeface="+mj-cs"/>
              </a:rPr>
              <a:t>Candy_BI</a:t>
            </a: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Заголовок 3"/>
          <p:cNvSpPr txBox="1">
            <a:spLocks/>
          </p:cNvSpPr>
          <p:nvPr/>
        </p:nvSpPr>
        <p:spPr>
          <a:xfrm>
            <a:off x="571472" y="500042"/>
            <a:ext cx="8086724" cy="58259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3000" b="1" dirty="0" smtClean="0">
                <a:latin typeface="+mj-lt"/>
                <a:ea typeface="+mj-ea"/>
                <a:cs typeface="+mj-cs"/>
              </a:rPr>
              <a:t>Приложения.</a:t>
            </a:r>
            <a:endParaRPr lang="ru-RU" sz="3000" b="1" dirty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429</Words>
  <Application>Microsoft Office PowerPoint</Application>
  <PresentationFormat>Экран (4:3)</PresentationFormat>
  <Paragraphs>93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Дипломная работа Тема: Аналитика реализации в торговой сети «А».</vt:lpstr>
      <vt:lpstr>Постановка задачи и проверка гипотез.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Тема: </dc:title>
  <dc:creator>Пользователь</dc:creator>
  <cp:lastModifiedBy>Пользователь</cp:lastModifiedBy>
  <cp:revision>16</cp:revision>
  <dcterms:created xsi:type="dcterms:W3CDTF">2021-06-10T15:42:12Z</dcterms:created>
  <dcterms:modified xsi:type="dcterms:W3CDTF">2021-06-10T17:13:46Z</dcterms:modified>
</cp:coreProperties>
</file>