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notesMasterIdLst>
    <p:notesMasterId r:id="rId16"/>
  </p:notesMasterIdLst>
  <p:sldIdLst>
    <p:sldId id="328" r:id="rId2"/>
    <p:sldId id="338" r:id="rId3"/>
    <p:sldId id="330" r:id="rId4"/>
    <p:sldId id="331" r:id="rId5"/>
    <p:sldId id="333" r:id="rId6"/>
    <p:sldId id="332" r:id="rId7"/>
    <p:sldId id="334" r:id="rId8"/>
    <p:sldId id="329" r:id="rId9"/>
    <p:sldId id="335" r:id="rId10"/>
    <p:sldId id="336" r:id="rId11"/>
    <p:sldId id="340" r:id="rId12"/>
    <p:sldId id="344" r:id="rId13"/>
    <p:sldId id="341" r:id="rId14"/>
    <p:sldId id="342" r:id="rId15"/>
  </p:sldIdLst>
  <p:sldSz cx="12192000" cy="6858000"/>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8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ily Neill" initials="EN" lastIdx="4" clrIdx="0">
    <p:extLst>
      <p:ext uri="{19B8F6BF-5375-455C-9EA6-DF929625EA0E}">
        <p15:presenceInfo xmlns:p15="http://schemas.microsoft.com/office/powerpoint/2012/main" userId="4e10bba7c49b7c3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7D300"/>
    <a:srgbClr val="EBFA8E"/>
    <a:srgbClr val="FFFF99"/>
    <a:srgbClr val="FFFFCC"/>
    <a:srgbClr val="FCFF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08" autoAdjust="0"/>
    <p:restoredTop sz="95291" autoAdjust="0"/>
  </p:normalViewPr>
  <p:slideViewPr>
    <p:cSldViewPr snapToGrid="0">
      <p:cViewPr varScale="1">
        <p:scale>
          <a:sx n="87" d="100"/>
          <a:sy n="87" d="100"/>
        </p:scale>
        <p:origin x="672" y="67"/>
      </p:cViewPr>
      <p:guideLst>
        <p:guide orient="horz" pos="2160"/>
        <p:guide pos="3885"/>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60" cy="498056"/>
          </a:xfrm>
          <a:prstGeom prst="rect">
            <a:avLst/>
          </a:prstGeom>
        </p:spPr>
        <p:txBody>
          <a:bodyPr vert="horz" lIns="92482" tIns="46241" rIns="92482" bIns="46241" rtlCol="0"/>
          <a:lstStyle>
            <a:lvl1pPr algn="l">
              <a:defRPr sz="1200"/>
            </a:lvl1pPr>
          </a:lstStyle>
          <a:p>
            <a:endParaRPr lang="en-GB"/>
          </a:p>
        </p:txBody>
      </p:sp>
      <p:sp>
        <p:nvSpPr>
          <p:cNvPr id="3" name="Date Placeholder 2"/>
          <p:cNvSpPr>
            <a:spLocks noGrp="1"/>
          </p:cNvSpPr>
          <p:nvPr>
            <p:ph type="dt" idx="1"/>
          </p:nvPr>
        </p:nvSpPr>
        <p:spPr>
          <a:xfrm>
            <a:off x="3850442" y="0"/>
            <a:ext cx="2945660" cy="498056"/>
          </a:xfrm>
          <a:prstGeom prst="rect">
            <a:avLst/>
          </a:prstGeom>
        </p:spPr>
        <p:txBody>
          <a:bodyPr vert="horz" lIns="92482" tIns="46241" rIns="92482" bIns="46241" rtlCol="0"/>
          <a:lstStyle>
            <a:lvl1pPr algn="r">
              <a:defRPr sz="1200"/>
            </a:lvl1pPr>
          </a:lstStyle>
          <a:p>
            <a:fld id="{4B773089-58C3-408F-8EE0-597C4CF8E527}" type="datetimeFigureOut">
              <a:rPr lang="en-GB" smtClean="0"/>
              <a:t>11/01/2017</a:t>
            </a:fld>
            <a:endParaRPr lang="en-GB"/>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2482" tIns="46241" rIns="92482" bIns="46241" rtlCol="0" anchor="ctr"/>
          <a:lstStyle/>
          <a:p>
            <a:endParaRPr lang="en-GB"/>
          </a:p>
        </p:txBody>
      </p:sp>
      <p:sp>
        <p:nvSpPr>
          <p:cNvPr id="5" name="Notes Placeholder 4"/>
          <p:cNvSpPr>
            <a:spLocks noGrp="1"/>
          </p:cNvSpPr>
          <p:nvPr>
            <p:ph type="body" sz="quarter" idx="3"/>
          </p:nvPr>
        </p:nvSpPr>
        <p:spPr>
          <a:xfrm>
            <a:off x="679768" y="4777195"/>
            <a:ext cx="5438140" cy="3908613"/>
          </a:xfrm>
          <a:prstGeom prst="rect">
            <a:avLst/>
          </a:prstGeom>
        </p:spPr>
        <p:txBody>
          <a:bodyPr vert="horz" lIns="92482" tIns="46241" rIns="92482" bIns="4624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8584"/>
            <a:ext cx="2945660" cy="498055"/>
          </a:xfrm>
          <a:prstGeom prst="rect">
            <a:avLst/>
          </a:prstGeom>
        </p:spPr>
        <p:txBody>
          <a:bodyPr vert="horz" lIns="92482" tIns="46241" rIns="92482" bIns="46241" rtlCol="0" anchor="b"/>
          <a:lstStyle>
            <a:lvl1pPr algn="l">
              <a:defRPr sz="1200"/>
            </a:lvl1pPr>
          </a:lstStyle>
          <a:p>
            <a:endParaRPr lang="en-GB"/>
          </a:p>
        </p:txBody>
      </p:sp>
      <p:sp>
        <p:nvSpPr>
          <p:cNvPr id="7" name="Slide Number Placeholder 6"/>
          <p:cNvSpPr>
            <a:spLocks noGrp="1"/>
          </p:cNvSpPr>
          <p:nvPr>
            <p:ph type="sldNum" sz="quarter" idx="5"/>
          </p:nvPr>
        </p:nvSpPr>
        <p:spPr>
          <a:xfrm>
            <a:off x="3850442" y="9428584"/>
            <a:ext cx="2945660" cy="498055"/>
          </a:xfrm>
          <a:prstGeom prst="rect">
            <a:avLst/>
          </a:prstGeom>
        </p:spPr>
        <p:txBody>
          <a:bodyPr vert="horz" lIns="92482" tIns="46241" rIns="92482" bIns="46241" rtlCol="0" anchor="b"/>
          <a:lstStyle>
            <a:lvl1pPr algn="r">
              <a:defRPr sz="1200"/>
            </a:lvl1pPr>
          </a:lstStyle>
          <a:p>
            <a:fld id="{84507B59-7240-4968-8C02-04C5D29F9A82}" type="slidenum">
              <a:rPr lang="en-GB" smtClean="0"/>
              <a:t>‹#›</a:t>
            </a:fld>
            <a:endParaRPr lang="en-GB"/>
          </a:p>
        </p:txBody>
      </p:sp>
    </p:spTree>
    <p:extLst>
      <p:ext uri="{BB962C8B-B14F-4D97-AF65-F5344CB8AC3E}">
        <p14:creationId xmlns:p14="http://schemas.microsoft.com/office/powerpoint/2010/main" val="2286331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R Console:</a:t>
            </a:r>
            <a:r>
              <a:rPr lang="en-GB" sz="1200" b="0" i="0" kern="1200" dirty="0">
                <a:solidFill>
                  <a:schemeClr val="tx1"/>
                </a:solidFill>
                <a:effectLst/>
                <a:latin typeface="+mn-lt"/>
                <a:ea typeface="+mn-ea"/>
                <a:cs typeface="+mn-cs"/>
              </a:rPr>
              <a:t> This area shows the output of code you run. Also, you can directly write codes in console. Code entered directly in R console cannot be traced later. This is where R script comes to use.</a:t>
            </a:r>
          </a:p>
          <a:p>
            <a:r>
              <a:rPr lang="en-GB" sz="1200" b="1" i="0" kern="1200" dirty="0">
                <a:solidFill>
                  <a:schemeClr val="tx1"/>
                </a:solidFill>
                <a:effectLst/>
                <a:latin typeface="+mn-lt"/>
                <a:ea typeface="+mn-ea"/>
                <a:cs typeface="+mn-cs"/>
              </a:rPr>
              <a:t>R Script:</a:t>
            </a:r>
            <a:r>
              <a:rPr lang="en-GB" sz="1200" b="0" i="0" kern="1200" dirty="0">
                <a:solidFill>
                  <a:schemeClr val="tx1"/>
                </a:solidFill>
                <a:effectLst/>
                <a:latin typeface="+mn-lt"/>
                <a:ea typeface="+mn-ea"/>
                <a:cs typeface="+mn-cs"/>
              </a:rPr>
              <a:t> As the name suggest, here you get space to write codes. To run those codes, simply select the line(s) of code and press Ctrl + Enter. Alternatively, you can click on little ‘Run’ button location at top right corner of R Script.</a:t>
            </a:r>
          </a:p>
          <a:p>
            <a:r>
              <a:rPr lang="en-GB" sz="1200" b="1" i="0" kern="1200" dirty="0">
                <a:solidFill>
                  <a:schemeClr val="tx1"/>
                </a:solidFill>
                <a:effectLst/>
                <a:latin typeface="+mn-lt"/>
                <a:ea typeface="+mn-ea"/>
                <a:cs typeface="+mn-cs"/>
              </a:rPr>
              <a:t>R environment:</a:t>
            </a:r>
            <a:r>
              <a:rPr lang="en-GB" sz="1200" b="0" i="0" kern="1200" dirty="0">
                <a:solidFill>
                  <a:schemeClr val="tx1"/>
                </a:solidFill>
                <a:effectLst/>
                <a:latin typeface="+mn-lt"/>
                <a:ea typeface="+mn-ea"/>
                <a:cs typeface="+mn-cs"/>
              </a:rPr>
              <a:t> This space displays the set of external elements added. This includes data set, variables, vectors, functions etc. To check if data has been loaded properly in R, always look at this area.</a:t>
            </a:r>
          </a:p>
          <a:p>
            <a:r>
              <a:rPr lang="en-GB" sz="1200" b="1" i="0" kern="1200" dirty="0">
                <a:solidFill>
                  <a:schemeClr val="tx1"/>
                </a:solidFill>
                <a:effectLst/>
                <a:latin typeface="+mn-lt"/>
                <a:ea typeface="+mn-ea"/>
                <a:cs typeface="+mn-cs"/>
              </a:rPr>
              <a:t>Graphical Output:</a:t>
            </a:r>
            <a:r>
              <a:rPr lang="en-GB" sz="1200" b="0" i="0" kern="1200" dirty="0">
                <a:solidFill>
                  <a:schemeClr val="tx1"/>
                </a:solidFill>
                <a:effectLst/>
                <a:latin typeface="+mn-lt"/>
                <a:ea typeface="+mn-ea"/>
                <a:cs typeface="+mn-cs"/>
              </a:rPr>
              <a:t> This space display the graphs created during exploratory data analysis. Not just graphs, you could select packages, seek help with embedded R’s official documentation.</a:t>
            </a:r>
          </a:p>
          <a:p>
            <a:endParaRPr lang="en-GB" dirty="0"/>
          </a:p>
        </p:txBody>
      </p:sp>
      <p:sp>
        <p:nvSpPr>
          <p:cNvPr id="4" name="Slide Number Placeholder 3"/>
          <p:cNvSpPr>
            <a:spLocks noGrp="1"/>
          </p:cNvSpPr>
          <p:nvPr>
            <p:ph type="sldNum" sz="quarter" idx="10"/>
          </p:nvPr>
        </p:nvSpPr>
        <p:spPr/>
        <p:txBody>
          <a:bodyPr/>
          <a:lstStyle/>
          <a:p>
            <a:fld id="{84507B59-7240-4968-8C02-04C5D29F9A82}" type="slidenum">
              <a:rPr lang="en-GB" smtClean="0"/>
              <a:t>5</a:t>
            </a:fld>
            <a:endParaRPr lang="en-GB"/>
          </a:p>
        </p:txBody>
      </p:sp>
    </p:spTree>
    <p:extLst>
      <p:ext uri="{BB962C8B-B14F-4D97-AF65-F5344CB8AC3E}">
        <p14:creationId xmlns:p14="http://schemas.microsoft.com/office/powerpoint/2010/main" val="3543434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4507B59-7240-4968-8C02-04C5D29F9A82}" type="slidenum">
              <a:rPr lang="en-GB" smtClean="0"/>
              <a:t>10</a:t>
            </a:fld>
            <a:endParaRPr lang="en-GB"/>
          </a:p>
        </p:txBody>
      </p:sp>
    </p:spTree>
    <p:extLst>
      <p:ext uri="{BB962C8B-B14F-4D97-AF65-F5344CB8AC3E}">
        <p14:creationId xmlns:p14="http://schemas.microsoft.com/office/powerpoint/2010/main" val="1210078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4507B59-7240-4968-8C02-04C5D29F9A82}" type="slidenum">
              <a:rPr lang="en-GB" smtClean="0"/>
              <a:t>11</a:t>
            </a:fld>
            <a:endParaRPr lang="en-GB"/>
          </a:p>
        </p:txBody>
      </p:sp>
    </p:spTree>
    <p:extLst>
      <p:ext uri="{BB962C8B-B14F-4D97-AF65-F5344CB8AC3E}">
        <p14:creationId xmlns:p14="http://schemas.microsoft.com/office/powerpoint/2010/main" val="2242153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4507B59-7240-4968-8C02-04C5D29F9A82}" type="slidenum">
              <a:rPr lang="en-GB" smtClean="0"/>
              <a:t>12</a:t>
            </a:fld>
            <a:endParaRPr lang="en-GB"/>
          </a:p>
        </p:txBody>
      </p:sp>
    </p:spTree>
    <p:extLst>
      <p:ext uri="{BB962C8B-B14F-4D97-AF65-F5344CB8AC3E}">
        <p14:creationId xmlns:p14="http://schemas.microsoft.com/office/powerpoint/2010/main" val="669693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88C44F-4927-4DFF-90FF-063D962F7C24}" type="datetimeFigureOut">
              <a:rPr lang="en-GB" smtClean="0">
                <a:solidFill>
                  <a:prstClr val="black">
                    <a:lumMod val="65000"/>
                    <a:lumOff val="35000"/>
                  </a:prstClr>
                </a:solidFill>
              </a:rPr>
              <a:pPr/>
              <a:t>11/01/2017</a:t>
            </a:fld>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GB"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42CA31E3-2CEC-4BCE-9E15-44BADA1E4D45}" type="slidenum">
              <a:rPr lang="en-GB" smtClean="0">
                <a:solidFill>
                  <a:prstClr val="black">
                    <a:lumMod val="65000"/>
                    <a:lumOff val="35000"/>
                  </a:prstClr>
                </a:solidFill>
              </a:rPr>
              <a:pPr/>
              <a:t>‹#›</a:t>
            </a:fld>
            <a:endParaRPr lang="en-GB" dirty="0">
              <a:solidFill>
                <a:prstClr val="black">
                  <a:lumMod val="65000"/>
                  <a:lumOff val="35000"/>
                </a:prstClr>
              </a:solidFill>
            </a:endParaRPr>
          </a:p>
        </p:txBody>
      </p:sp>
    </p:spTree>
    <p:extLst>
      <p:ext uri="{BB962C8B-B14F-4D97-AF65-F5344CB8AC3E}">
        <p14:creationId xmlns:p14="http://schemas.microsoft.com/office/powerpoint/2010/main" val="1622468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D3DF30B-4A88-4E55-B3D3-4CC95449FD97}" type="datetimeFigureOut">
              <a:rPr lang="en-GB" smtClean="0"/>
              <a:t>11/01/2017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62FF450-C73D-4CEF-936E-33D494028D6E}" type="slidenum">
              <a:rPr lang="en-GB" smtClean="0"/>
              <a:t>‹#›</a:t>
            </a:fld>
            <a:endParaRPr lang="en-GB"/>
          </a:p>
        </p:txBody>
      </p:sp>
    </p:spTree>
    <p:extLst>
      <p:ext uri="{BB962C8B-B14F-4D97-AF65-F5344CB8AC3E}">
        <p14:creationId xmlns:p14="http://schemas.microsoft.com/office/powerpoint/2010/main" val="3434408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D3DF30B-4A88-4E55-B3D3-4CC95449FD97}" type="datetimeFigureOut">
              <a:rPr lang="en-GB" smtClean="0"/>
              <a:t>11/01/2017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62FF450-C73D-4CEF-936E-33D494028D6E}"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93288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D3DF30B-4A88-4E55-B3D3-4CC95449FD97}" type="datetimeFigureOut">
              <a:rPr lang="en-GB" smtClean="0"/>
              <a:t>11/01/2017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62FF450-C73D-4CEF-936E-33D494028D6E}" type="slidenum">
              <a:rPr lang="en-GB" smtClean="0"/>
              <a:t>‹#›</a:t>
            </a:fld>
            <a:endParaRPr lang="en-GB"/>
          </a:p>
        </p:txBody>
      </p:sp>
    </p:spTree>
    <p:extLst>
      <p:ext uri="{BB962C8B-B14F-4D97-AF65-F5344CB8AC3E}">
        <p14:creationId xmlns:p14="http://schemas.microsoft.com/office/powerpoint/2010/main" val="51630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D3DF30B-4A88-4E55-B3D3-4CC95449FD97}" type="datetimeFigureOut">
              <a:rPr lang="en-GB" smtClean="0"/>
              <a:t>11/01/2017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62FF450-C73D-4CEF-936E-33D494028D6E}"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63591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D3DF30B-4A88-4E55-B3D3-4CC95449FD97}" type="datetimeFigureOut">
              <a:rPr lang="en-GB" smtClean="0"/>
              <a:t>11/01/2017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62FF450-C73D-4CEF-936E-33D494028D6E}" type="slidenum">
              <a:rPr lang="en-GB" smtClean="0"/>
              <a:t>‹#›</a:t>
            </a:fld>
            <a:endParaRPr lang="en-GB"/>
          </a:p>
        </p:txBody>
      </p:sp>
    </p:spTree>
    <p:extLst>
      <p:ext uri="{BB962C8B-B14F-4D97-AF65-F5344CB8AC3E}">
        <p14:creationId xmlns:p14="http://schemas.microsoft.com/office/powerpoint/2010/main" val="1800792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88C44F-4927-4DFF-90FF-063D962F7C24}" type="datetimeFigureOut">
              <a:rPr lang="en-GB" smtClean="0">
                <a:solidFill>
                  <a:prstClr val="black">
                    <a:lumMod val="65000"/>
                    <a:lumOff val="35000"/>
                  </a:prstClr>
                </a:solidFill>
              </a:rPr>
              <a:pPr/>
              <a:t>11/01/2017</a:t>
            </a:fld>
            <a:endParaRPr lang="en-GB">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GB">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42CA31E3-2CEC-4BCE-9E15-44BADA1E4D45}"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extLst>
      <p:ext uri="{BB962C8B-B14F-4D97-AF65-F5344CB8AC3E}">
        <p14:creationId xmlns:p14="http://schemas.microsoft.com/office/powerpoint/2010/main" val="3635750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88C44F-4927-4DFF-90FF-063D962F7C24}" type="datetimeFigureOut">
              <a:rPr lang="en-GB" smtClean="0">
                <a:solidFill>
                  <a:prstClr val="black">
                    <a:lumMod val="65000"/>
                    <a:lumOff val="35000"/>
                  </a:prstClr>
                </a:solidFill>
              </a:rPr>
              <a:pPr/>
              <a:t>11/01/2017</a:t>
            </a:fld>
            <a:endParaRPr lang="en-GB">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GB">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42CA31E3-2CEC-4BCE-9E15-44BADA1E4D45}"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extLst>
      <p:ext uri="{BB962C8B-B14F-4D97-AF65-F5344CB8AC3E}">
        <p14:creationId xmlns:p14="http://schemas.microsoft.com/office/powerpoint/2010/main" val="342573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88C44F-4927-4DFF-90FF-063D962F7C24}" type="datetimeFigureOut">
              <a:rPr lang="en-GB" smtClean="0">
                <a:solidFill>
                  <a:prstClr val="black">
                    <a:lumMod val="65000"/>
                    <a:lumOff val="35000"/>
                  </a:prstClr>
                </a:solidFill>
              </a:rPr>
              <a:pPr/>
              <a:t>11/01/2017</a:t>
            </a:fld>
            <a:endParaRPr lang="en-GB">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GB">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42CA31E3-2CEC-4BCE-9E15-44BADA1E4D45}"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extLst>
      <p:ext uri="{BB962C8B-B14F-4D97-AF65-F5344CB8AC3E}">
        <p14:creationId xmlns:p14="http://schemas.microsoft.com/office/powerpoint/2010/main" val="585973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88C44F-4927-4DFF-90FF-063D962F7C24}" type="datetimeFigureOut">
              <a:rPr lang="en-GB" smtClean="0">
                <a:solidFill>
                  <a:prstClr val="black">
                    <a:lumMod val="65000"/>
                    <a:lumOff val="35000"/>
                  </a:prstClr>
                </a:solidFill>
              </a:rPr>
              <a:pPr/>
              <a:t>11/01/2017</a:t>
            </a:fld>
            <a:endParaRPr lang="en-GB">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GB">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42CA31E3-2CEC-4BCE-9E15-44BADA1E4D45}"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extLst>
      <p:ext uri="{BB962C8B-B14F-4D97-AF65-F5344CB8AC3E}">
        <p14:creationId xmlns:p14="http://schemas.microsoft.com/office/powerpoint/2010/main" val="1752081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88C44F-4927-4DFF-90FF-063D962F7C24}" type="datetimeFigureOut">
              <a:rPr lang="en-GB" smtClean="0">
                <a:solidFill>
                  <a:prstClr val="black">
                    <a:lumMod val="65000"/>
                    <a:lumOff val="35000"/>
                  </a:prstClr>
                </a:solidFill>
              </a:rPr>
              <a:pPr/>
              <a:t>11/01/2017</a:t>
            </a:fld>
            <a:endParaRPr lang="en-GB">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GB">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42CA31E3-2CEC-4BCE-9E15-44BADA1E4D45}"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extLst>
      <p:ext uri="{BB962C8B-B14F-4D97-AF65-F5344CB8AC3E}">
        <p14:creationId xmlns:p14="http://schemas.microsoft.com/office/powerpoint/2010/main" val="3420713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88C44F-4927-4DFF-90FF-063D962F7C24}" type="datetimeFigureOut">
              <a:rPr lang="en-GB" smtClean="0">
                <a:solidFill>
                  <a:prstClr val="black">
                    <a:lumMod val="65000"/>
                    <a:lumOff val="35000"/>
                  </a:prstClr>
                </a:solidFill>
              </a:rPr>
              <a:pPr/>
              <a:t>11/01/2017</a:t>
            </a:fld>
            <a:endParaRPr lang="en-GB">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en-GB">
              <a:solidFill>
                <a:prstClr val="black">
                  <a:lumMod val="65000"/>
                  <a:lumOff val="35000"/>
                </a:prstClr>
              </a:solidFill>
            </a:endParaRPr>
          </a:p>
        </p:txBody>
      </p:sp>
      <p:sp>
        <p:nvSpPr>
          <p:cNvPr id="9" name="Slide Number Placeholder 8"/>
          <p:cNvSpPr>
            <a:spLocks noGrp="1"/>
          </p:cNvSpPr>
          <p:nvPr>
            <p:ph type="sldNum" sz="quarter" idx="12"/>
          </p:nvPr>
        </p:nvSpPr>
        <p:spPr/>
        <p:txBody>
          <a:bodyPr/>
          <a:lstStyle/>
          <a:p>
            <a:fld id="{42CA31E3-2CEC-4BCE-9E15-44BADA1E4D45}"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extLst>
      <p:ext uri="{BB962C8B-B14F-4D97-AF65-F5344CB8AC3E}">
        <p14:creationId xmlns:p14="http://schemas.microsoft.com/office/powerpoint/2010/main" val="1119603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88C44F-4927-4DFF-90FF-063D962F7C24}" type="datetimeFigureOut">
              <a:rPr lang="en-GB" smtClean="0">
                <a:solidFill>
                  <a:prstClr val="black">
                    <a:lumMod val="65000"/>
                    <a:lumOff val="35000"/>
                  </a:prstClr>
                </a:solidFill>
              </a:rPr>
              <a:pPr/>
              <a:t>11/01/2017</a:t>
            </a:fld>
            <a:endParaRPr lang="en-GB">
              <a:solidFill>
                <a:prstClr val="black">
                  <a:lumMod val="65000"/>
                  <a:lumOff val="35000"/>
                </a:prstClr>
              </a:solidFill>
            </a:endParaRPr>
          </a:p>
        </p:txBody>
      </p:sp>
      <p:sp>
        <p:nvSpPr>
          <p:cNvPr id="4" name="Footer Placeholder 3"/>
          <p:cNvSpPr>
            <a:spLocks noGrp="1"/>
          </p:cNvSpPr>
          <p:nvPr>
            <p:ph type="ftr" sz="quarter" idx="11"/>
          </p:nvPr>
        </p:nvSpPr>
        <p:spPr/>
        <p:txBody>
          <a:bodyPr/>
          <a:lstStyle/>
          <a:p>
            <a:endParaRPr lang="en-GB">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42CA31E3-2CEC-4BCE-9E15-44BADA1E4D45}"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extLst>
      <p:ext uri="{BB962C8B-B14F-4D97-AF65-F5344CB8AC3E}">
        <p14:creationId xmlns:p14="http://schemas.microsoft.com/office/powerpoint/2010/main" val="3655017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88C44F-4927-4DFF-90FF-063D962F7C24}" type="datetimeFigureOut">
              <a:rPr lang="en-GB" smtClean="0">
                <a:solidFill>
                  <a:prstClr val="black">
                    <a:lumMod val="65000"/>
                    <a:lumOff val="35000"/>
                  </a:prstClr>
                </a:solidFill>
              </a:rPr>
              <a:pPr/>
              <a:t>11/01/2017</a:t>
            </a:fld>
            <a:endParaRPr lang="en-GB">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en-GB">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42CA31E3-2CEC-4BCE-9E15-44BADA1E4D45}"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extLst>
      <p:ext uri="{BB962C8B-B14F-4D97-AF65-F5344CB8AC3E}">
        <p14:creationId xmlns:p14="http://schemas.microsoft.com/office/powerpoint/2010/main" val="367254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988C44F-4927-4DFF-90FF-063D962F7C24}" type="datetimeFigureOut">
              <a:rPr lang="en-GB" smtClean="0">
                <a:solidFill>
                  <a:prstClr val="black">
                    <a:lumMod val="65000"/>
                    <a:lumOff val="35000"/>
                  </a:prstClr>
                </a:solidFill>
              </a:rPr>
              <a:pPr/>
              <a:t>11/01/2017</a:t>
            </a:fld>
            <a:endParaRPr lang="en-GB">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GB">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42CA31E3-2CEC-4BCE-9E15-44BADA1E4D45}"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extLst>
      <p:ext uri="{BB962C8B-B14F-4D97-AF65-F5344CB8AC3E}">
        <p14:creationId xmlns:p14="http://schemas.microsoft.com/office/powerpoint/2010/main" val="115294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988C44F-4927-4DFF-90FF-063D962F7C24}" type="datetimeFigureOut">
              <a:rPr lang="en-GB" smtClean="0">
                <a:solidFill>
                  <a:prstClr val="black">
                    <a:lumMod val="65000"/>
                    <a:lumOff val="35000"/>
                  </a:prstClr>
                </a:solidFill>
              </a:rPr>
              <a:pPr/>
              <a:t>11/01/2017</a:t>
            </a:fld>
            <a:endParaRPr lang="en-GB">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GB">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42CA31E3-2CEC-4BCE-9E15-44BADA1E4D45}"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extLst>
      <p:ext uri="{BB962C8B-B14F-4D97-AF65-F5344CB8AC3E}">
        <p14:creationId xmlns:p14="http://schemas.microsoft.com/office/powerpoint/2010/main" val="4210342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D3DF30B-4A88-4E55-B3D3-4CC95449FD97}" type="datetimeFigureOut">
              <a:rPr lang="en-GB" smtClean="0"/>
              <a:t>11/01/2017</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62FF450-C73D-4CEF-936E-33D494028D6E}" type="slidenum">
              <a:rPr lang="en-GB" smtClean="0"/>
              <a:t>‹#›</a:t>
            </a:fld>
            <a:endParaRPr lang="en-GB"/>
          </a:p>
        </p:txBody>
      </p:sp>
    </p:spTree>
    <p:extLst>
      <p:ext uri="{BB962C8B-B14F-4D97-AF65-F5344CB8AC3E}">
        <p14:creationId xmlns:p14="http://schemas.microsoft.com/office/powerpoint/2010/main" val="1398442355"/>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 id="214748382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ran.r-project.org/web/packages/dplyr/index.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blog.rstudio.org/2014/07/22/introducing-tidy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rpubs.com/bradleyboehmke/data_wrangling"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tat.ethz.ch/R-manual/R-devel/library/base/html/summary.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stat.ethz.ch/R-manual/R-devel/library/stats/html/predict.lm.html" TargetMode="External"/><Relationship Id="rId4" Type="http://schemas.openxmlformats.org/officeDocument/2006/relationships/hyperlink" Target="https://stat.ethz.ch/R-manual/R-devel/library/stats/html/lm.html"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www.statmethods.net/graphs/creating.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r-graph-gallery.com/portfolio/ggplot2-package/" TargetMode="External"/><Relationship Id="rId2" Type="http://schemas.openxmlformats.org/officeDocument/2006/relationships/hyperlink" Target="http://ggplot2.org/" TargetMode="External"/><Relationship Id="rId1" Type="http://schemas.openxmlformats.org/officeDocument/2006/relationships/slideLayout" Target="../slideLayouts/slideLayout2.xml"/><Relationship Id="rId6" Type="http://schemas.openxmlformats.org/officeDocument/2006/relationships/hyperlink" Target="https://cran.r-project.org/web/packages/ggplot2/ggplot2.pdf" TargetMode="External"/><Relationship Id="rId5" Type="http://schemas.openxmlformats.org/officeDocument/2006/relationships/hyperlink" Target="http://docs.ggplot2.org/current/qplot.html" TargetMode="External"/><Relationship Id="rId4" Type="http://schemas.openxmlformats.org/officeDocument/2006/relationships/hyperlink" Target="https://www.rstudio.com/wp-content/uploads/2016/11/ggplot2-cheatsheet-2.1.pdf"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www.r-tutor.com/r-introduction" TargetMode="External"/><Relationship Id="rId2" Type="http://schemas.openxmlformats.org/officeDocument/2006/relationships/hyperlink" Target="https://www.r-bloggers.com/list-of-free-online-r-tutorials/" TargetMode="External"/><Relationship Id="rId1" Type="http://schemas.openxmlformats.org/officeDocument/2006/relationships/slideLayout" Target="../slideLayouts/slideLayout2.xml"/><Relationship Id="rId4" Type="http://schemas.openxmlformats.org/officeDocument/2006/relationships/hyperlink" Target="https://www.meetup.com/Bristol-Data-Scientist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pectrum.ieee.org/computing/software/the-2016-top-programming-languages" TargetMode="External"/><Relationship Id="rId2" Type="http://schemas.openxmlformats.org/officeDocument/2006/relationships/hyperlink" Target="https://cran.r-project.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r-pkgs.had.co.nz/"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rstudio.com/products/rstudio/"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www.rstudio.com/wp-content/uploads/2016/01/rstudio-IDE-cheatsheet.pdf"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ran.rstudio.com/web/packages/RSocrata/" TargetMode="External"/><Relationship Id="rId7" Type="http://schemas.openxmlformats.org/officeDocument/2006/relationships/hyperlink" Target="https://cran.r-project.org/web/packages/Rfacebook/Rfacebook.pdf" TargetMode="External"/><Relationship Id="rId2" Type="http://schemas.openxmlformats.org/officeDocument/2006/relationships/hyperlink" Target="https://cran.r-project.org/web/packages/xlsx/xlsx.pdf" TargetMode="External"/><Relationship Id="rId1" Type="http://schemas.openxmlformats.org/officeDocument/2006/relationships/slideLayout" Target="../slideLayouts/slideLayout2.xml"/><Relationship Id="rId6" Type="http://schemas.openxmlformats.org/officeDocument/2006/relationships/hyperlink" Target="https://cran.r-project.org/web/packages/twitteR/twitteR.pdf" TargetMode="External"/><Relationship Id="rId5" Type="http://schemas.openxmlformats.org/officeDocument/2006/relationships/hyperlink" Target="https://cran.r-project.org/web/packages/RODBC/index.html" TargetMode="External"/><Relationship Id="rId4" Type="http://schemas.openxmlformats.org/officeDocument/2006/relationships/hyperlink" Target="https://data.bathhacked.org/Economy/House-Price-Paid-Data-Land-Registry/ifh9-xts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40736" y="2137296"/>
            <a:ext cx="5759233" cy="1646302"/>
          </a:xfrm>
        </p:spPr>
        <p:txBody>
          <a:bodyPr>
            <a:normAutofit/>
          </a:bodyPr>
          <a:lstStyle/>
          <a:p>
            <a:r>
              <a:rPr lang="en-GB" dirty="0"/>
              <a:t>Introduction to R</a:t>
            </a:r>
          </a:p>
        </p:txBody>
      </p:sp>
      <p:sp>
        <p:nvSpPr>
          <p:cNvPr id="3" name="Subtitle 2"/>
          <p:cNvSpPr>
            <a:spLocks noGrp="1"/>
          </p:cNvSpPr>
          <p:nvPr>
            <p:ph type="subTitle" idx="1"/>
          </p:nvPr>
        </p:nvSpPr>
        <p:spPr>
          <a:xfrm>
            <a:off x="3836504" y="5273083"/>
            <a:ext cx="2171206" cy="1096899"/>
          </a:xfrm>
        </p:spPr>
        <p:txBody>
          <a:bodyPr/>
          <a:lstStyle/>
          <a:p>
            <a:r>
              <a:rPr lang="en-GB" dirty="0"/>
              <a:t>Tatiana Kim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3669" y="4960386"/>
            <a:ext cx="2442644" cy="1029848"/>
          </a:xfrm>
          <a:prstGeom prst="rect">
            <a:avLst/>
          </a:prstGeom>
        </p:spPr>
      </p:pic>
      <p:pic>
        <p:nvPicPr>
          <p:cNvPr id="5" name="Picture 4"/>
          <p:cNvPicPr>
            <a:picLocks noChangeAspect="1"/>
          </p:cNvPicPr>
          <p:nvPr/>
        </p:nvPicPr>
        <p:blipFill>
          <a:blip r:embed="rId3"/>
          <a:stretch>
            <a:fillRect/>
          </a:stretch>
        </p:blipFill>
        <p:spPr>
          <a:xfrm>
            <a:off x="7689054" y="2275265"/>
            <a:ext cx="1912941" cy="1680159"/>
          </a:xfrm>
          <a:prstGeom prst="rect">
            <a:avLst/>
          </a:prstGeom>
        </p:spPr>
      </p:pic>
    </p:spTree>
    <p:extLst>
      <p:ext uri="{BB962C8B-B14F-4D97-AF65-F5344CB8AC3E}">
        <p14:creationId xmlns:p14="http://schemas.microsoft.com/office/powerpoint/2010/main" val="4124679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manipulation</a:t>
            </a:r>
          </a:p>
        </p:txBody>
      </p:sp>
      <p:sp>
        <p:nvSpPr>
          <p:cNvPr id="3" name="Content Placeholder 2"/>
          <p:cNvSpPr>
            <a:spLocks noGrp="1"/>
          </p:cNvSpPr>
          <p:nvPr>
            <p:ph idx="1"/>
          </p:nvPr>
        </p:nvSpPr>
        <p:spPr>
          <a:xfrm>
            <a:off x="677334" y="1574180"/>
            <a:ext cx="8596668" cy="3880773"/>
          </a:xfrm>
        </p:spPr>
        <p:txBody>
          <a:bodyPr/>
          <a:lstStyle/>
          <a:p>
            <a:r>
              <a:rPr lang="en-GB" dirty="0" err="1">
                <a:hlinkClick r:id="rId3"/>
              </a:rPr>
              <a:t>dplyr</a:t>
            </a:r>
            <a:r>
              <a:rPr lang="en-GB" dirty="0"/>
              <a:t> – package for data manipulation written by Hadley Wickham </a:t>
            </a:r>
          </a:p>
          <a:p>
            <a:pPr marL="0" indent="0">
              <a:buNone/>
            </a:pPr>
            <a:endParaRPr lang="en-GB" dirty="0"/>
          </a:p>
        </p:txBody>
      </p:sp>
      <p:sp>
        <p:nvSpPr>
          <p:cNvPr id="4" name="TextBox 3"/>
          <p:cNvSpPr txBox="1"/>
          <p:nvPr/>
        </p:nvSpPr>
        <p:spPr>
          <a:xfrm>
            <a:off x="1485107" y="2216425"/>
            <a:ext cx="7249100" cy="3693319"/>
          </a:xfrm>
          <a:prstGeom prst="rect">
            <a:avLst/>
          </a:prstGeom>
          <a:noFill/>
        </p:spPr>
        <p:txBody>
          <a:bodyPr wrap="none" rtlCol="0">
            <a:spAutoFit/>
          </a:bodyPr>
          <a:lstStyle/>
          <a:p>
            <a:pPr marL="285750" indent="-285750">
              <a:buFont typeface="Wingdings" panose="05000000000000000000" pitchFamily="2" charset="2"/>
              <a:buChar char="q"/>
            </a:pPr>
            <a:r>
              <a:rPr lang="en-GB" dirty="0">
                <a:solidFill>
                  <a:schemeClr val="tx1">
                    <a:lumMod val="75000"/>
                    <a:lumOff val="25000"/>
                  </a:schemeClr>
                </a:solidFill>
              </a:rPr>
              <a:t>Select() – reduce data frame size to only desired variables</a:t>
            </a:r>
          </a:p>
          <a:p>
            <a:pPr marL="285750" indent="-285750">
              <a:buFont typeface="Wingdings" panose="05000000000000000000" pitchFamily="2" charset="2"/>
              <a:buChar char="q"/>
            </a:pPr>
            <a:endParaRPr lang="en-GB" dirty="0">
              <a:solidFill>
                <a:schemeClr val="tx1">
                  <a:lumMod val="75000"/>
                  <a:lumOff val="25000"/>
                </a:schemeClr>
              </a:solidFill>
            </a:endParaRPr>
          </a:p>
          <a:p>
            <a:pPr marL="285750" indent="-285750">
              <a:buFont typeface="Wingdings" panose="05000000000000000000" pitchFamily="2" charset="2"/>
              <a:buChar char="q"/>
            </a:pPr>
            <a:r>
              <a:rPr lang="en-GB" dirty="0">
                <a:solidFill>
                  <a:schemeClr val="tx1">
                    <a:lumMod val="75000"/>
                    <a:lumOff val="25000"/>
                  </a:schemeClr>
                </a:solidFill>
              </a:rPr>
              <a:t>Filter() – filter by condition</a:t>
            </a:r>
          </a:p>
          <a:p>
            <a:endParaRPr lang="en-GB" dirty="0">
              <a:solidFill>
                <a:schemeClr val="tx1">
                  <a:lumMod val="75000"/>
                  <a:lumOff val="25000"/>
                </a:schemeClr>
              </a:solidFill>
            </a:endParaRPr>
          </a:p>
          <a:p>
            <a:pPr marL="285750" indent="-285750">
              <a:buFont typeface="Wingdings" panose="05000000000000000000" pitchFamily="2" charset="2"/>
              <a:buChar char="q"/>
            </a:pPr>
            <a:r>
              <a:rPr lang="en-GB" dirty="0">
                <a:solidFill>
                  <a:schemeClr val="tx1">
                    <a:lumMod val="75000"/>
                    <a:lumOff val="25000"/>
                  </a:schemeClr>
                </a:solidFill>
              </a:rPr>
              <a:t>Mutate() – add new variable (calculated column) to data</a:t>
            </a:r>
          </a:p>
          <a:p>
            <a:endParaRPr lang="en-GB" dirty="0">
              <a:solidFill>
                <a:schemeClr val="tx1">
                  <a:lumMod val="75000"/>
                  <a:lumOff val="25000"/>
                </a:schemeClr>
              </a:solidFill>
            </a:endParaRPr>
          </a:p>
          <a:p>
            <a:pPr marL="285750" indent="-285750">
              <a:buFont typeface="Wingdings" panose="05000000000000000000" pitchFamily="2" charset="2"/>
              <a:buChar char="q"/>
            </a:pPr>
            <a:r>
              <a:rPr lang="en-GB" dirty="0">
                <a:solidFill>
                  <a:schemeClr val="tx1">
                    <a:lumMod val="75000"/>
                    <a:lumOff val="25000"/>
                  </a:schemeClr>
                </a:solidFill>
              </a:rPr>
              <a:t>Summarise() </a:t>
            </a:r>
          </a:p>
          <a:p>
            <a:endParaRPr lang="en-GB" dirty="0">
              <a:solidFill>
                <a:schemeClr val="tx1">
                  <a:lumMod val="75000"/>
                  <a:lumOff val="25000"/>
                </a:schemeClr>
              </a:solidFill>
            </a:endParaRPr>
          </a:p>
          <a:p>
            <a:pPr marL="285750" indent="-285750">
              <a:buFont typeface="Wingdings" panose="05000000000000000000" pitchFamily="2" charset="2"/>
              <a:buChar char="q"/>
            </a:pPr>
            <a:r>
              <a:rPr lang="en-GB" dirty="0" err="1">
                <a:solidFill>
                  <a:schemeClr val="tx1">
                    <a:lumMod val="75000"/>
                    <a:lumOff val="25000"/>
                  </a:schemeClr>
                </a:solidFill>
              </a:rPr>
              <a:t>Group_by</a:t>
            </a:r>
            <a:r>
              <a:rPr lang="en-GB" dirty="0">
                <a:solidFill>
                  <a:schemeClr val="tx1">
                    <a:lumMod val="75000"/>
                    <a:lumOff val="25000"/>
                  </a:schemeClr>
                </a:solidFill>
              </a:rPr>
              <a:t>() by – group data by one or more variables</a:t>
            </a:r>
          </a:p>
          <a:p>
            <a:pPr marL="285750" indent="-285750">
              <a:buFont typeface="Wingdings" panose="05000000000000000000" pitchFamily="2" charset="2"/>
              <a:buChar char="q"/>
            </a:pPr>
            <a:endParaRPr lang="en-GB" dirty="0">
              <a:solidFill>
                <a:schemeClr val="tx1">
                  <a:lumMod val="75000"/>
                  <a:lumOff val="25000"/>
                </a:schemeClr>
              </a:solidFill>
            </a:endParaRPr>
          </a:p>
          <a:p>
            <a:pPr marL="285750" indent="-285750">
              <a:buFont typeface="Wingdings" panose="05000000000000000000" pitchFamily="2" charset="2"/>
              <a:buChar char="q"/>
            </a:pPr>
            <a:r>
              <a:rPr lang="en-GB" dirty="0">
                <a:solidFill>
                  <a:schemeClr val="tx1">
                    <a:lumMod val="75000"/>
                    <a:lumOff val="25000"/>
                  </a:schemeClr>
                </a:solidFill>
              </a:rPr>
              <a:t>Arrange() – arrange by variables in ascending or descending order</a:t>
            </a:r>
          </a:p>
          <a:p>
            <a:pPr marL="285750" indent="-285750">
              <a:buFont typeface="Wingdings" panose="05000000000000000000" pitchFamily="2" charset="2"/>
              <a:buChar char="q"/>
            </a:pPr>
            <a:endParaRPr lang="en-GB" dirty="0">
              <a:solidFill>
                <a:schemeClr val="tx1">
                  <a:lumMod val="75000"/>
                  <a:lumOff val="25000"/>
                </a:schemeClr>
              </a:solidFill>
            </a:endParaRPr>
          </a:p>
          <a:p>
            <a:pPr marL="285750" indent="-285750">
              <a:buFont typeface="Wingdings" panose="05000000000000000000" pitchFamily="2" charset="2"/>
              <a:buChar char="q"/>
            </a:pPr>
            <a:r>
              <a:rPr lang="en-GB" dirty="0">
                <a:solidFill>
                  <a:schemeClr val="tx1">
                    <a:lumMod val="75000"/>
                    <a:lumOff val="25000"/>
                  </a:schemeClr>
                </a:solidFill>
              </a:rPr>
              <a:t>Pipe() - %&gt;% can be used to “chain” code together</a:t>
            </a:r>
          </a:p>
        </p:txBody>
      </p:sp>
    </p:spTree>
    <p:extLst>
      <p:ext uri="{BB962C8B-B14F-4D97-AF65-F5344CB8AC3E}">
        <p14:creationId xmlns:p14="http://schemas.microsoft.com/office/powerpoint/2010/main" val="1546355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manipulation</a:t>
            </a:r>
          </a:p>
        </p:txBody>
      </p:sp>
      <p:sp>
        <p:nvSpPr>
          <p:cNvPr id="3" name="Content Placeholder 2"/>
          <p:cNvSpPr>
            <a:spLocks noGrp="1"/>
          </p:cNvSpPr>
          <p:nvPr>
            <p:ph idx="1"/>
          </p:nvPr>
        </p:nvSpPr>
        <p:spPr>
          <a:xfrm>
            <a:off x="677334" y="1574180"/>
            <a:ext cx="8596668" cy="3880773"/>
          </a:xfrm>
        </p:spPr>
        <p:txBody>
          <a:bodyPr/>
          <a:lstStyle/>
          <a:p>
            <a:r>
              <a:rPr lang="en-GB" dirty="0" err="1">
                <a:hlinkClick r:id="rId3"/>
              </a:rPr>
              <a:t>tidyR</a:t>
            </a:r>
            <a:r>
              <a:rPr lang="en-GB" dirty="0"/>
              <a:t> – package for data manipulation written by Hadley Wickham</a:t>
            </a:r>
          </a:p>
          <a:p>
            <a:pPr marL="0" indent="0">
              <a:buNone/>
            </a:pPr>
            <a:endParaRPr lang="en-GB" dirty="0"/>
          </a:p>
        </p:txBody>
      </p:sp>
      <p:sp>
        <p:nvSpPr>
          <p:cNvPr id="4" name="TextBox 3"/>
          <p:cNvSpPr txBox="1"/>
          <p:nvPr/>
        </p:nvSpPr>
        <p:spPr>
          <a:xfrm>
            <a:off x="1485107" y="2216425"/>
            <a:ext cx="8155850" cy="2585323"/>
          </a:xfrm>
          <a:prstGeom prst="rect">
            <a:avLst/>
          </a:prstGeom>
          <a:noFill/>
        </p:spPr>
        <p:txBody>
          <a:bodyPr wrap="square" rtlCol="0">
            <a:spAutoFit/>
          </a:bodyPr>
          <a:lstStyle/>
          <a:p>
            <a:pPr marL="285750" indent="-285750">
              <a:buFont typeface="Wingdings" panose="05000000000000000000" pitchFamily="2" charset="2"/>
              <a:buChar char="q"/>
            </a:pPr>
            <a:r>
              <a:rPr lang="en-GB" dirty="0">
                <a:solidFill>
                  <a:schemeClr val="tx1">
                    <a:lumMod val="75000"/>
                    <a:lumOff val="25000"/>
                  </a:schemeClr>
                </a:solidFill>
              </a:rPr>
              <a:t>Separate() – splits a single column into multiple columns</a:t>
            </a:r>
          </a:p>
          <a:p>
            <a:endParaRPr lang="en-GB" dirty="0">
              <a:solidFill>
                <a:schemeClr val="tx1">
                  <a:lumMod val="75000"/>
                  <a:lumOff val="25000"/>
                </a:schemeClr>
              </a:solidFill>
            </a:endParaRPr>
          </a:p>
          <a:p>
            <a:pPr marL="342900" indent="-342900">
              <a:buFont typeface="Wingdings" panose="05000000000000000000" pitchFamily="2" charset="2"/>
              <a:buChar char="q"/>
            </a:pPr>
            <a:r>
              <a:rPr lang="en-GB" dirty="0">
                <a:solidFill>
                  <a:schemeClr val="tx1">
                    <a:lumMod val="75000"/>
                    <a:lumOff val="25000"/>
                  </a:schemeClr>
                </a:solidFill>
              </a:rPr>
              <a:t>Unite() - combines multiple columns into a single column</a:t>
            </a:r>
          </a:p>
          <a:p>
            <a:endParaRPr lang="en-GB" dirty="0">
              <a:solidFill>
                <a:schemeClr val="tx1">
                  <a:lumMod val="75000"/>
                  <a:lumOff val="25000"/>
                </a:schemeClr>
              </a:solidFill>
            </a:endParaRPr>
          </a:p>
          <a:p>
            <a:pPr marL="285750" indent="-285750">
              <a:buFont typeface="Wingdings" panose="05000000000000000000" pitchFamily="2" charset="2"/>
              <a:buChar char="q"/>
            </a:pPr>
            <a:r>
              <a:rPr lang="en-GB" dirty="0">
                <a:solidFill>
                  <a:schemeClr val="tx1">
                    <a:lumMod val="75000"/>
                    <a:lumOff val="25000"/>
                  </a:schemeClr>
                </a:solidFill>
              </a:rPr>
              <a:t>Spread() – takes two columns and spreads in to multiple columns</a:t>
            </a:r>
          </a:p>
          <a:p>
            <a:pPr marL="285750" indent="-285750">
              <a:buFont typeface="Wingdings" panose="05000000000000000000" pitchFamily="2" charset="2"/>
              <a:buChar char="q"/>
            </a:pPr>
            <a:endParaRPr lang="en-GB" dirty="0">
              <a:solidFill>
                <a:schemeClr val="tx1">
                  <a:lumMod val="75000"/>
                  <a:lumOff val="25000"/>
                </a:schemeClr>
              </a:solidFill>
            </a:endParaRPr>
          </a:p>
          <a:p>
            <a:pPr marL="285750" indent="-285750">
              <a:buFont typeface="Wingdings" panose="05000000000000000000" pitchFamily="2" charset="2"/>
              <a:buChar char="q"/>
            </a:pPr>
            <a:r>
              <a:rPr lang="en-GB" dirty="0">
                <a:solidFill>
                  <a:schemeClr val="tx1">
                    <a:lumMod val="75000"/>
                    <a:lumOff val="25000"/>
                  </a:schemeClr>
                </a:solidFill>
              </a:rPr>
              <a:t>Gather() – takes multiple columns, and gathers them into key-value pairs</a:t>
            </a:r>
          </a:p>
          <a:p>
            <a:br>
              <a:rPr lang="en-GB" dirty="0">
                <a:solidFill>
                  <a:schemeClr val="tx1">
                    <a:lumMod val="75000"/>
                    <a:lumOff val="25000"/>
                  </a:schemeClr>
                </a:solidFill>
              </a:rPr>
            </a:br>
            <a:endParaRPr lang="en-GB" dirty="0">
              <a:solidFill>
                <a:schemeClr val="tx1">
                  <a:lumMod val="75000"/>
                  <a:lumOff val="25000"/>
                </a:schemeClr>
              </a:solidFill>
            </a:endParaRPr>
          </a:p>
        </p:txBody>
      </p:sp>
      <p:sp>
        <p:nvSpPr>
          <p:cNvPr id="5" name="TextBox 4"/>
          <p:cNvSpPr txBox="1"/>
          <p:nvPr/>
        </p:nvSpPr>
        <p:spPr>
          <a:xfrm>
            <a:off x="4502426" y="5912532"/>
            <a:ext cx="1935145" cy="369332"/>
          </a:xfrm>
          <a:prstGeom prst="rect">
            <a:avLst/>
          </a:prstGeom>
          <a:noFill/>
        </p:spPr>
        <p:txBody>
          <a:bodyPr wrap="none" rtlCol="0">
            <a:spAutoFit/>
          </a:bodyPr>
          <a:lstStyle/>
          <a:p>
            <a:r>
              <a:rPr lang="en-GB" dirty="0"/>
              <a:t>**More info </a:t>
            </a:r>
            <a:r>
              <a:rPr lang="en-GB" dirty="0">
                <a:hlinkClick r:id="rId4"/>
              </a:rPr>
              <a:t>here</a:t>
            </a:r>
            <a:r>
              <a:rPr lang="en-GB" dirty="0"/>
              <a:t> </a:t>
            </a:r>
          </a:p>
        </p:txBody>
      </p:sp>
    </p:spTree>
    <p:extLst>
      <p:ext uri="{BB962C8B-B14F-4D97-AF65-F5344CB8AC3E}">
        <p14:creationId xmlns:p14="http://schemas.microsoft.com/office/powerpoint/2010/main" val="1322281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exploration</a:t>
            </a:r>
          </a:p>
        </p:txBody>
      </p:sp>
      <p:sp>
        <p:nvSpPr>
          <p:cNvPr id="3" name="Content Placeholder 2"/>
          <p:cNvSpPr>
            <a:spLocks noGrp="1"/>
          </p:cNvSpPr>
          <p:nvPr>
            <p:ph idx="1"/>
          </p:nvPr>
        </p:nvSpPr>
        <p:spPr/>
        <p:txBody>
          <a:bodyPr/>
          <a:lstStyle/>
          <a:p>
            <a:r>
              <a:rPr lang="en-GB" dirty="0">
                <a:hlinkClick r:id="rId3"/>
              </a:rPr>
              <a:t>summary()</a:t>
            </a:r>
            <a:r>
              <a:rPr lang="en-GB" dirty="0"/>
              <a:t> is a generic function used to produce result summaries of the results of various model fitting functions</a:t>
            </a:r>
          </a:p>
          <a:p>
            <a:endParaRPr lang="en-GB" dirty="0">
              <a:hlinkClick r:id="rId4"/>
            </a:endParaRPr>
          </a:p>
          <a:p>
            <a:r>
              <a:rPr lang="en-GB" dirty="0" err="1">
                <a:hlinkClick r:id="rId4"/>
              </a:rPr>
              <a:t>lm</a:t>
            </a:r>
            <a:r>
              <a:rPr lang="en-GB" dirty="0">
                <a:hlinkClick r:id="rId4"/>
              </a:rPr>
              <a:t>()</a:t>
            </a:r>
            <a:r>
              <a:rPr lang="en-GB" dirty="0"/>
              <a:t> is used to fit linear models, it can be used to carry out simple regression analysis</a:t>
            </a:r>
          </a:p>
          <a:p>
            <a:endParaRPr lang="en-GB" dirty="0"/>
          </a:p>
          <a:p>
            <a:r>
              <a:rPr lang="en-GB" dirty="0">
                <a:hlinkClick r:id="rId5"/>
              </a:rPr>
              <a:t>predict()</a:t>
            </a:r>
            <a:r>
              <a:rPr lang="en-GB" dirty="0"/>
              <a:t> is used to generate predicted values based on the linear model</a:t>
            </a:r>
          </a:p>
        </p:txBody>
      </p:sp>
    </p:spTree>
    <p:extLst>
      <p:ext uri="{BB962C8B-B14F-4D97-AF65-F5344CB8AC3E}">
        <p14:creationId xmlns:p14="http://schemas.microsoft.com/office/powerpoint/2010/main" val="838013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61569" y="2843314"/>
            <a:ext cx="5806979" cy="2444304"/>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a:t>Data visualisation</a:t>
            </a:r>
          </a:p>
        </p:txBody>
      </p:sp>
      <p:sp>
        <p:nvSpPr>
          <p:cNvPr id="3" name="Content Placeholder 2"/>
          <p:cNvSpPr>
            <a:spLocks noGrp="1"/>
          </p:cNvSpPr>
          <p:nvPr>
            <p:ph idx="1"/>
          </p:nvPr>
        </p:nvSpPr>
        <p:spPr>
          <a:xfrm>
            <a:off x="677334" y="2160589"/>
            <a:ext cx="7830562" cy="4518507"/>
          </a:xfrm>
        </p:spPr>
        <p:txBody>
          <a:bodyPr>
            <a:normAutofit/>
          </a:bodyPr>
          <a:lstStyle/>
          <a:p>
            <a:r>
              <a:rPr lang="en-GB" dirty="0"/>
              <a:t>Basic plots</a:t>
            </a:r>
          </a:p>
          <a:p>
            <a:endParaRPr lang="en-GB" dirty="0"/>
          </a:p>
          <a:p>
            <a:endParaRPr lang="en-GB" dirty="0"/>
          </a:p>
          <a:p>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t>              For a nice, concise and informative resource, see </a:t>
            </a:r>
            <a:r>
              <a:rPr lang="en-GB" dirty="0">
                <a:hlinkClick r:id="rId2"/>
              </a:rPr>
              <a:t>here</a:t>
            </a:r>
            <a:endParaRPr lang="en-GB" dirty="0"/>
          </a:p>
        </p:txBody>
      </p:sp>
      <p:sp>
        <p:nvSpPr>
          <p:cNvPr id="4" name="TextBox 3"/>
          <p:cNvSpPr txBox="1"/>
          <p:nvPr/>
        </p:nvSpPr>
        <p:spPr>
          <a:xfrm>
            <a:off x="1198106" y="3157525"/>
            <a:ext cx="5072222" cy="1815882"/>
          </a:xfrm>
          <a:prstGeom prst="rect">
            <a:avLst/>
          </a:prstGeom>
          <a:noFill/>
        </p:spPr>
        <p:txBody>
          <a:bodyPr wrap="none" rtlCol="0">
            <a:spAutoFit/>
          </a:bodyPr>
          <a:lstStyle/>
          <a:p>
            <a:r>
              <a:rPr lang="en-GB" sz="1600" dirty="0">
                <a:latin typeface="Calibri Light" panose="020F0302020204030204" pitchFamily="34" charset="0"/>
              </a:rPr>
              <a:t># Creating a Graph</a:t>
            </a:r>
          </a:p>
          <a:p>
            <a:br>
              <a:rPr lang="en-GB" sz="1600" dirty="0">
                <a:latin typeface="Calibri Light" panose="020F0302020204030204" pitchFamily="34" charset="0"/>
              </a:rPr>
            </a:br>
            <a:r>
              <a:rPr lang="en-GB" sz="1600" dirty="0">
                <a:latin typeface="Calibri Light" panose="020F0302020204030204" pitchFamily="34" charset="0"/>
              </a:rPr>
              <a:t>attach(</a:t>
            </a:r>
            <a:r>
              <a:rPr lang="en-GB" sz="1600" dirty="0" err="1">
                <a:latin typeface="Calibri Light" panose="020F0302020204030204" pitchFamily="34" charset="0"/>
              </a:rPr>
              <a:t>SpreadSalesDF</a:t>
            </a:r>
            <a:r>
              <a:rPr lang="en-GB" sz="1600" dirty="0">
                <a:latin typeface="Calibri Light" panose="020F0302020204030204" pitchFamily="34" charset="0"/>
              </a:rPr>
              <a:t>)</a:t>
            </a:r>
          </a:p>
          <a:p>
            <a:r>
              <a:rPr lang="en-GB" sz="1600" dirty="0">
                <a:latin typeface="Calibri Light" panose="020F0302020204030204" pitchFamily="34" charset="0"/>
              </a:rPr>
              <a:t>plot(year, D) </a:t>
            </a:r>
          </a:p>
          <a:p>
            <a:r>
              <a:rPr lang="en-GB" sz="1600" dirty="0" err="1">
                <a:latin typeface="Calibri Light" panose="020F0302020204030204" pitchFamily="34" charset="0"/>
              </a:rPr>
              <a:t>abline</a:t>
            </a:r>
            <a:r>
              <a:rPr lang="en-GB" sz="1600" dirty="0">
                <a:latin typeface="Calibri Light" panose="020F0302020204030204" pitchFamily="34" charset="0"/>
              </a:rPr>
              <a:t>(300000,0, col = "red")</a:t>
            </a:r>
          </a:p>
          <a:p>
            <a:r>
              <a:rPr lang="en-GB" sz="1600" dirty="0" err="1">
                <a:latin typeface="Calibri Light" panose="020F0302020204030204" pitchFamily="34" charset="0"/>
              </a:rPr>
              <a:t>abline</a:t>
            </a:r>
            <a:r>
              <a:rPr lang="en-GB" sz="1600" dirty="0">
                <a:latin typeface="Calibri Light" panose="020F0302020204030204" pitchFamily="34" charset="0"/>
              </a:rPr>
              <a:t>(</a:t>
            </a:r>
            <a:r>
              <a:rPr lang="en-GB" sz="1600" dirty="0" err="1">
                <a:latin typeface="Calibri Light" panose="020F0302020204030204" pitchFamily="34" charset="0"/>
              </a:rPr>
              <a:t>linear_model</a:t>
            </a:r>
            <a:r>
              <a:rPr lang="en-GB" sz="1600" dirty="0">
                <a:latin typeface="Calibri Light" panose="020F0302020204030204" pitchFamily="34" charset="0"/>
              </a:rPr>
              <a:t>, col = "blue")</a:t>
            </a:r>
          </a:p>
          <a:p>
            <a:r>
              <a:rPr lang="en-GB" sz="1600" dirty="0">
                <a:latin typeface="Calibri Light" panose="020F0302020204030204" pitchFamily="34" charset="0"/>
              </a:rPr>
              <a:t>title("Regression of prices on detached properties on year")</a:t>
            </a:r>
          </a:p>
        </p:txBody>
      </p:sp>
    </p:spTree>
    <p:extLst>
      <p:ext uri="{BB962C8B-B14F-4D97-AF65-F5344CB8AC3E}">
        <p14:creationId xmlns:p14="http://schemas.microsoft.com/office/powerpoint/2010/main" val="1168070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visualisation</a:t>
            </a:r>
          </a:p>
        </p:txBody>
      </p:sp>
      <p:sp>
        <p:nvSpPr>
          <p:cNvPr id="3" name="Content Placeholder 2"/>
          <p:cNvSpPr>
            <a:spLocks noGrp="1"/>
          </p:cNvSpPr>
          <p:nvPr>
            <p:ph idx="1"/>
          </p:nvPr>
        </p:nvSpPr>
        <p:spPr/>
        <p:txBody>
          <a:bodyPr/>
          <a:lstStyle/>
          <a:p>
            <a:r>
              <a:rPr lang="en-GB" dirty="0">
                <a:hlinkClick r:id="rId2"/>
              </a:rPr>
              <a:t>ggplot2</a:t>
            </a:r>
            <a:r>
              <a:rPr lang="en-GB" dirty="0"/>
              <a:t> – package for data visualisation developed by Hadley Wickham in 2005</a:t>
            </a:r>
          </a:p>
          <a:p>
            <a:endParaRPr lang="en-GB" dirty="0"/>
          </a:p>
          <a:p>
            <a:endParaRPr lang="en-GB" dirty="0"/>
          </a:p>
          <a:p>
            <a:pPr marL="0" indent="0">
              <a:buNone/>
            </a:pPr>
            <a:endParaRPr lang="en-GB" dirty="0"/>
          </a:p>
          <a:p>
            <a:endParaRPr lang="en-GB" dirty="0"/>
          </a:p>
          <a:p>
            <a:r>
              <a:rPr lang="en-GB" dirty="0"/>
              <a:t>R graph gallery: </a:t>
            </a:r>
            <a:r>
              <a:rPr lang="en-GB" dirty="0">
                <a:hlinkClick r:id="rId3"/>
              </a:rPr>
              <a:t>http://www.r-graph-gallery.com/portfolio/ggplot2-package/</a:t>
            </a:r>
            <a:endParaRPr lang="en-GB" dirty="0"/>
          </a:p>
          <a:p>
            <a:r>
              <a:rPr lang="en-GB" dirty="0"/>
              <a:t>cheat sheet: </a:t>
            </a:r>
            <a:r>
              <a:rPr lang="en-GB" dirty="0">
                <a:hlinkClick r:id="rId4"/>
              </a:rPr>
              <a:t>https://www.rstudio.com/wp-content/uploads/2016/11/ggplot2-cheatsheet-2.1.pdf</a:t>
            </a:r>
            <a:endParaRPr lang="en-GB" dirty="0"/>
          </a:p>
          <a:p>
            <a:endParaRPr lang="en-GB" dirty="0"/>
          </a:p>
        </p:txBody>
      </p:sp>
      <p:sp>
        <p:nvSpPr>
          <p:cNvPr id="4" name="TextBox 3"/>
          <p:cNvSpPr txBox="1"/>
          <p:nvPr/>
        </p:nvSpPr>
        <p:spPr>
          <a:xfrm>
            <a:off x="1948069" y="2792895"/>
            <a:ext cx="5494581" cy="646331"/>
          </a:xfrm>
          <a:prstGeom prst="rect">
            <a:avLst/>
          </a:prstGeom>
          <a:noFill/>
        </p:spPr>
        <p:txBody>
          <a:bodyPr wrap="none" rtlCol="0">
            <a:spAutoFit/>
          </a:bodyPr>
          <a:lstStyle/>
          <a:p>
            <a:pPr marL="285750" indent="-285750">
              <a:buFont typeface="Wingdings" panose="05000000000000000000" pitchFamily="2" charset="2"/>
              <a:buChar char="q"/>
            </a:pPr>
            <a:r>
              <a:rPr lang="en-GB" dirty="0" err="1">
                <a:hlinkClick r:id="rId5"/>
              </a:rPr>
              <a:t>qplot</a:t>
            </a:r>
            <a:r>
              <a:rPr lang="en-GB" dirty="0">
                <a:hlinkClick r:id="rId5"/>
              </a:rPr>
              <a:t>() </a:t>
            </a:r>
            <a:r>
              <a:rPr lang="en-GB" dirty="0"/>
              <a:t>– </a:t>
            </a:r>
            <a:r>
              <a:rPr lang="en-GB" dirty="0">
                <a:solidFill>
                  <a:schemeClr val="tx1">
                    <a:lumMod val="75000"/>
                    <a:lumOff val="25000"/>
                  </a:schemeClr>
                </a:solidFill>
              </a:rPr>
              <a:t>for quick plots</a:t>
            </a:r>
          </a:p>
          <a:p>
            <a:pPr marL="285750" indent="-285750">
              <a:buFont typeface="Wingdings" panose="05000000000000000000" pitchFamily="2" charset="2"/>
              <a:buChar char="q"/>
            </a:pPr>
            <a:r>
              <a:rPr lang="en-GB" dirty="0" err="1">
                <a:hlinkClick r:id="rId6"/>
              </a:rPr>
              <a:t>ggplot</a:t>
            </a:r>
            <a:r>
              <a:rPr lang="en-GB" dirty="0">
                <a:hlinkClick r:id="rId6"/>
              </a:rPr>
              <a:t>() </a:t>
            </a:r>
            <a:r>
              <a:rPr lang="en-GB" dirty="0"/>
              <a:t>– </a:t>
            </a:r>
            <a:r>
              <a:rPr lang="en-GB" dirty="0">
                <a:solidFill>
                  <a:schemeClr val="tx1">
                    <a:lumMod val="75000"/>
                    <a:lumOff val="25000"/>
                  </a:schemeClr>
                </a:solidFill>
              </a:rPr>
              <a:t>for granular, detailed, controlled plots</a:t>
            </a:r>
          </a:p>
        </p:txBody>
      </p:sp>
    </p:spTree>
    <p:extLst>
      <p:ext uri="{BB962C8B-B14F-4D97-AF65-F5344CB8AC3E}">
        <p14:creationId xmlns:p14="http://schemas.microsoft.com/office/powerpoint/2010/main" val="1358845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R</a:t>
            </a:r>
          </a:p>
        </p:txBody>
      </p:sp>
      <p:sp>
        <p:nvSpPr>
          <p:cNvPr id="3" name="Content Placeholder 2"/>
          <p:cNvSpPr>
            <a:spLocks noGrp="1"/>
          </p:cNvSpPr>
          <p:nvPr>
            <p:ph idx="1"/>
          </p:nvPr>
        </p:nvSpPr>
        <p:spPr/>
        <p:txBody>
          <a:bodyPr/>
          <a:lstStyle/>
          <a:p>
            <a:r>
              <a:rPr lang="en-GB" dirty="0"/>
              <a:t>A list of free R courses online: </a:t>
            </a:r>
            <a:r>
              <a:rPr lang="en-GB" dirty="0">
                <a:hlinkClick r:id="rId2"/>
              </a:rPr>
              <a:t>https://www.r-bloggers.com/list-of-free-online-r-tutorials/</a:t>
            </a:r>
            <a:endParaRPr lang="en-GB" dirty="0"/>
          </a:p>
          <a:p>
            <a:r>
              <a:rPr lang="en-GB" dirty="0"/>
              <a:t>A nice introduction for complete beginners: </a:t>
            </a:r>
            <a:r>
              <a:rPr lang="en-GB" dirty="0">
                <a:hlinkClick r:id="rId3"/>
              </a:rPr>
              <a:t>http://www.r-tutor.com/r-introduction</a:t>
            </a:r>
            <a:endParaRPr lang="en-GB" dirty="0"/>
          </a:p>
          <a:p>
            <a:r>
              <a:rPr lang="en-GB" dirty="0"/>
              <a:t>Bristol Data Scientists meetups </a:t>
            </a:r>
            <a:r>
              <a:rPr lang="en-GB" dirty="0">
                <a:hlinkClick r:id="rId4"/>
              </a:rPr>
              <a:t>https://www.meetup.com/Bristol-Data-Scientists/</a:t>
            </a:r>
            <a:endParaRPr lang="en-GB" dirty="0"/>
          </a:p>
          <a:p>
            <a:r>
              <a:rPr lang="en-GB" dirty="0"/>
              <a:t>R user groups</a:t>
            </a:r>
          </a:p>
          <a:p>
            <a:r>
              <a:rPr lang="en-GB" dirty="0"/>
              <a:t>Google</a:t>
            </a:r>
          </a:p>
        </p:txBody>
      </p:sp>
    </p:spTree>
    <p:extLst>
      <p:ext uri="{BB962C8B-B14F-4D97-AF65-F5344CB8AC3E}">
        <p14:creationId xmlns:p14="http://schemas.microsoft.com/office/powerpoint/2010/main" val="3172898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About R</a:t>
            </a:r>
          </a:p>
        </p:txBody>
      </p:sp>
      <p:sp>
        <p:nvSpPr>
          <p:cNvPr id="3" name="Content Placeholder 2"/>
          <p:cNvSpPr>
            <a:spLocks noGrp="1"/>
          </p:cNvSpPr>
          <p:nvPr>
            <p:ph idx="1"/>
          </p:nvPr>
        </p:nvSpPr>
        <p:spPr>
          <a:xfrm>
            <a:off x="677333" y="2160589"/>
            <a:ext cx="8794657" cy="3880773"/>
          </a:xfrm>
        </p:spPr>
        <p:txBody>
          <a:bodyPr>
            <a:normAutofit/>
          </a:bodyPr>
          <a:lstStyle/>
          <a:p>
            <a:r>
              <a:rPr lang="en-GB" dirty="0"/>
              <a:t>R is a language and programming environment for statistical computing </a:t>
            </a:r>
            <a:r>
              <a:rPr lang="en-GB" dirty="0">
                <a:hlinkClick r:id="rId2"/>
              </a:rPr>
              <a:t>https://cran.r-project.org/</a:t>
            </a:r>
            <a:endParaRPr lang="en-GB" dirty="0"/>
          </a:p>
          <a:p>
            <a:r>
              <a:rPr lang="en-GB" dirty="0"/>
              <a:t>R was created by </a:t>
            </a:r>
            <a:r>
              <a:rPr lang="en-GB" dirty="0">
                <a:solidFill>
                  <a:schemeClr val="tx1"/>
                </a:solidFill>
              </a:rPr>
              <a:t>Ross Ihaka and Robert Gentleman </a:t>
            </a:r>
            <a:r>
              <a:rPr lang="en-GB" dirty="0"/>
              <a:t>in New Zealand in mid 90s based on the work of John Chambers </a:t>
            </a:r>
          </a:p>
          <a:p>
            <a:r>
              <a:rPr lang="en-GB" dirty="0"/>
              <a:t>R ranked 5</a:t>
            </a:r>
            <a:r>
              <a:rPr lang="en-GB" baseline="30000" dirty="0"/>
              <a:t>th</a:t>
            </a:r>
            <a:r>
              <a:rPr lang="en-GB" dirty="0"/>
              <a:t> most popular programming language in the world by IEEE </a:t>
            </a:r>
            <a:r>
              <a:rPr lang="en-GB" dirty="0">
                <a:hlinkClick r:id="rId3"/>
              </a:rPr>
              <a:t>*</a:t>
            </a:r>
            <a:endParaRPr lang="en-GB" dirty="0"/>
          </a:p>
          <a:p>
            <a:r>
              <a:rPr lang="en-GB" dirty="0"/>
              <a:t>There is an open-source version of R as well as proprietary versions (e.g. MS R open R, MS R server) </a:t>
            </a:r>
          </a:p>
        </p:txBody>
      </p:sp>
    </p:spTree>
    <p:extLst>
      <p:ext uri="{BB962C8B-B14F-4D97-AF65-F5344CB8AC3E}">
        <p14:creationId xmlns:p14="http://schemas.microsoft.com/office/powerpoint/2010/main" val="1659844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About R </a:t>
            </a:r>
          </a:p>
        </p:txBody>
      </p:sp>
      <p:sp>
        <p:nvSpPr>
          <p:cNvPr id="3" name="Content Placeholder 2"/>
          <p:cNvSpPr>
            <a:spLocks noGrp="1"/>
          </p:cNvSpPr>
          <p:nvPr>
            <p:ph idx="1"/>
          </p:nvPr>
        </p:nvSpPr>
        <p:spPr>
          <a:xfrm>
            <a:off x="677333" y="2160589"/>
            <a:ext cx="8794657" cy="3880773"/>
          </a:xfrm>
        </p:spPr>
        <p:txBody>
          <a:bodyPr/>
          <a:lstStyle/>
          <a:p>
            <a:r>
              <a:rPr lang="en-GB" dirty="0"/>
              <a:t>(Open source) R is a single core, multi platform, extensible environment</a:t>
            </a:r>
          </a:p>
          <a:p>
            <a:r>
              <a:rPr lang="en-GB" dirty="0"/>
              <a:t>R is extensible via </a:t>
            </a:r>
            <a:r>
              <a:rPr lang="en-GB" i="1" dirty="0"/>
              <a:t>packages</a:t>
            </a:r>
            <a:r>
              <a:rPr lang="en-GB" dirty="0"/>
              <a:t>. Packages are fundamental units of R code: </a:t>
            </a:r>
            <a:r>
              <a:rPr lang="en-GB" dirty="0">
                <a:hlinkClick r:id="rId2"/>
              </a:rPr>
              <a:t>*</a:t>
            </a:r>
            <a:endParaRPr lang="en-GB" dirty="0"/>
          </a:p>
          <a:p>
            <a:endParaRPr lang="en-GB" dirty="0"/>
          </a:p>
          <a:p>
            <a:endParaRPr lang="en-GB" dirty="0"/>
          </a:p>
          <a:p>
            <a:pPr marL="0" indent="0">
              <a:buNone/>
            </a:pPr>
            <a:endParaRPr lang="en-GB" dirty="0"/>
          </a:p>
        </p:txBody>
      </p:sp>
      <p:sp>
        <p:nvSpPr>
          <p:cNvPr id="4" name="TextBox 3"/>
          <p:cNvSpPr txBox="1"/>
          <p:nvPr/>
        </p:nvSpPr>
        <p:spPr>
          <a:xfrm>
            <a:off x="1784809" y="3222515"/>
            <a:ext cx="6579704" cy="2031325"/>
          </a:xfrm>
          <a:prstGeom prst="rect">
            <a:avLst/>
          </a:prstGeom>
          <a:noFill/>
        </p:spPr>
        <p:txBody>
          <a:bodyPr wrap="square" rtlCol="0">
            <a:spAutoFit/>
          </a:bodyPr>
          <a:lstStyle/>
          <a:p>
            <a:pPr marL="285750" indent="-285750">
              <a:buFont typeface="Wingdings" panose="05000000000000000000" pitchFamily="2" charset="2"/>
              <a:buChar char="q"/>
            </a:pPr>
            <a:r>
              <a:rPr lang="en-GB" dirty="0">
                <a:solidFill>
                  <a:schemeClr val="tx1">
                    <a:lumMod val="65000"/>
                    <a:lumOff val="35000"/>
                  </a:schemeClr>
                </a:solidFill>
              </a:rPr>
              <a:t>Package contains code, data, documentation and tests</a:t>
            </a:r>
          </a:p>
          <a:p>
            <a:pPr marL="285750" indent="-285750">
              <a:buFont typeface="Wingdings" panose="05000000000000000000" pitchFamily="2" charset="2"/>
              <a:buChar char="q"/>
            </a:pPr>
            <a:endParaRPr lang="en-GB" dirty="0">
              <a:solidFill>
                <a:schemeClr val="tx1">
                  <a:lumMod val="65000"/>
                  <a:lumOff val="35000"/>
                </a:schemeClr>
              </a:solidFill>
            </a:endParaRPr>
          </a:p>
          <a:p>
            <a:pPr marL="285750" indent="-285750">
              <a:buFont typeface="Wingdings" panose="05000000000000000000" pitchFamily="2" charset="2"/>
              <a:buChar char="q"/>
            </a:pPr>
            <a:r>
              <a:rPr lang="en-GB" dirty="0">
                <a:solidFill>
                  <a:schemeClr val="tx1">
                    <a:lumMod val="65000"/>
                    <a:lumOff val="35000"/>
                  </a:schemeClr>
                </a:solidFill>
              </a:rPr>
              <a:t>Anyone can create an R package and distribute it via CRAN (comprehensive R archive network) </a:t>
            </a:r>
          </a:p>
          <a:p>
            <a:pPr marL="285750" indent="-285750">
              <a:buFont typeface="Wingdings" panose="05000000000000000000" pitchFamily="2" charset="2"/>
              <a:buChar char="q"/>
            </a:pPr>
            <a:endParaRPr lang="en-GB" dirty="0">
              <a:solidFill>
                <a:schemeClr val="tx1">
                  <a:lumMod val="65000"/>
                  <a:lumOff val="35000"/>
                </a:schemeClr>
              </a:solidFill>
            </a:endParaRPr>
          </a:p>
          <a:p>
            <a:pPr marL="285750" indent="-285750">
              <a:buFont typeface="Wingdings" panose="05000000000000000000" pitchFamily="2" charset="2"/>
              <a:buChar char="q"/>
            </a:pPr>
            <a:r>
              <a:rPr lang="en-GB" dirty="0">
                <a:solidFill>
                  <a:schemeClr val="tx1">
                    <a:lumMod val="65000"/>
                    <a:lumOff val="35000"/>
                  </a:schemeClr>
                </a:solidFill>
              </a:rPr>
              <a:t>Currently there are 9875 packages available for download in CRAN </a:t>
            </a:r>
          </a:p>
        </p:txBody>
      </p:sp>
    </p:spTree>
    <p:extLst>
      <p:ext uri="{BB962C8B-B14F-4D97-AF65-F5344CB8AC3E}">
        <p14:creationId xmlns:p14="http://schemas.microsoft.com/office/powerpoint/2010/main" val="1457417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 studio Desktop</a:t>
            </a:r>
          </a:p>
        </p:txBody>
      </p:sp>
      <p:sp>
        <p:nvSpPr>
          <p:cNvPr id="3" name="Content Placeholder 2"/>
          <p:cNvSpPr>
            <a:spLocks noGrp="1"/>
          </p:cNvSpPr>
          <p:nvPr>
            <p:ph idx="1"/>
          </p:nvPr>
        </p:nvSpPr>
        <p:spPr>
          <a:xfrm>
            <a:off x="677334" y="1564241"/>
            <a:ext cx="8596668" cy="3880773"/>
          </a:xfrm>
        </p:spPr>
        <p:txBody>
          <a:bodyPr/>
          <a:lstStyle/>
          <a:p>
            <a:r>
              <a:rPr lang="en-GB" dirty="0"/>
              <a:t>Free open-source integrated development environment for R</a:t>
            </a:r>
          </a:p>
          <a:p>
            <a:r>
              <a:rPr lang="en-GB" dirty="0">
                <a:hlinkClick r:id="rId3"/>
              </a:rPr>
              <a:t>https://www.rstudio.com/products/rstudio/</a:t>
            </a:r>
            <a:endParaRPr lang="en-GB" dirty="0"/>
          </a:p>
          <a:p>
            <a:r>
              <a:rPr lang="en-GB" dirty="0">
                <a:hlinkClick r:id="rId4"/>
              </a:rPr>
              <a:t>cheat sheet </a:t>
            </a:r>
            <a:endParaRPr lang="en-GB" dirty="0"/>
          </a:p>
        </p:txBody>
      </p:sp>
      <p:pic>
        <p:nvPicPr>
          <p:cNvPr id="5" name="Picture 4"/>
          <p:cNvPicPr>
            <a:picLocks noChangeAspect="1"/>
          </p:cNvPicPr>
          <p:nvPr/>
        </p:nvPicPr>
        <p:blipFill>
          <a:blip r:embed="rId5"/>
          <a:stretch>
            <a:fillRect/>
          </a:stretch>
        </p:blipFill>
        <p:spPr>
          <a:xfrm>
            <a:off x="944424" y="2885041"/>
            <a:ext cx="6691826" cy="3894483"/>
          </a:xfrm>
          <a:prstGeom prst="rect">
            <a:avLst/>
          </a:prstGeom>
        </p:spPr>
      </p:pic>
      <p:sp>
        <p:nvSpPr>
          <p:cNvPr id="7" name="Rectangle 6"/>
          <p:cNvSpPr/>
          <p:nvPr/>
        </p:nvSpPr>
        <p:spPr>
          <a:xfrm>
            <a:off x="6897757" y="5307496"/>
            <a:ext cx="2474843" cy="3985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7073587" y="5305913"/>
            <a:ext cx="2763079" cy="400110"/>
          </a:xfrm>
          <a:prstGeom prst="rect">
            <a:avLst/>
          </a:prstGeom>
          <a:noFill/>
        </p:spPr>
        <p:txBody>
          <a:bodyPr wrap="square" rtlCol="0">
            <a:spAutoFit/>
          </a:bodyPr>
          <a:lstStyle/>
          <a:p>
            <a:r>
              <a:rPr lang="en-GB" sz="2000" dirty="0">
                <a:latin typeface="+mj-lt"/>
              </a:rPr>
              <a:t>Packages / Help </a:t>
            </a:r>
          </a:p>
        </p:txBody>
      </p:sp>
    </p:spTree>
    <p:extLst>
      <p:ext uri="{BB962C8B-B14F-4D97-AF65-F5344CB8AC3E}">
        <p14:creationId xmlns:p14="http://schemas.microsoft.com/office/powerpoint/2010/main" val="351482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Frames in R</a:t>
            </a:r>
          </a:p>
        </p:txBody>
      </p:sp>
      <p:pic>
        <p:nvPicPr>
          <p:cNvPr id="4" name="Picture 3"/>
          <p:cNvPicPr>
            <a:picLocks noChangeAspect="1"/>
          </p:cNvPicPr>
          <p:nvPr/>
        </p:nvPicPr>
        <p:blipFill>
          <a:blip r:embed="rId2"/>
          <a:stretch>
            <a:fillRect/>
          </a:stretch>
        </p:blipFill>
        <p:spPr>
          <a:xfrm>
            <a:off x="2198616" y="2976976"/>
            <a:ext cx="3655975" cy="1515511"/>
          </a:xfrm>
          <a:prstGeom prst="rect">
            <a:avLst/>
          </a:prstGeom>
        </p:spPr>
      </p:pic>
      <p:sp>
        <p:nvSpPr>
          <p:cNvPr id="5" name="TextBox 4"/>
          <p:cNvSpPr txBox="1"/>
          <p:nvPr/>
        </p:nvSpPr>
        <p:spPr>
          <a:xfrm>
            <a:off x="993913" y="3550065"/>
            <a:ext cx="1032655" cy="369332"/>
          </a:xfrm>
          <a:prstGeom prst="rect">
            <a:avLst/>
          </a:prstGeom>
          <a:noFill/>
        </p:spPr>
        <p:txBody>
          <a:bodyPr wrap="none" rtlCol="0">
            <a:spAutoFit/>
          </a:bodyPr>
          <a:lstStyle/>
          <a:p>
            <a:r>
              <a:rPr lang="en-GB" dirty="0" err="1"/>
              <a:t>mydf</a:t>
            </a:r>
            <a:r>
              <a:rPr lang="en-GB" dirty="0"/>
              <a:t>  = </a:t>
            </a:r>
          </a:p>
        </p:txBody>
      </p:sp>
      <p:sp>
        <p:nvSpPr>
          <p:cNvPr id="6" name="TextBox 5"/>
          <p:cNvSpPr txBox="1"/>
          <p:nvPr/>
        </p:nvSpPr>
        <p:spPr>
          <a:xfrm>
            <a:off x="2811848" y="1745734"/>
            <a:ext cx="1600118" cy="923330"/>
          </a:xfrm>
          <a:prstGeom prst="rect">
            <a:avLst/>
          </a:prstGeom>
          <a:noFill/>
        </p:spPr>
        <p:txBody>
          <a:bodyPr wrap="none" rtlCol="0">
            <a:spAutoFit/>
          </a:bodyPr>
          <a:lstStyle/>
          <a:p>
            <a:r>
              <a:rPr lang="en-GB" dirty="0" err="1"/>
              <a:t>mydf$name</a:t>
            </a:r>
            <a:r>
              <a:rPr lang="en-GB" dirty="0"/>
              <a:t>   </a:t>
            </a:r>
          </a:p>
          <a:p>
            <a:endParaRPr lang="en-GB" dirty="0"/>
          </a:p>
          <a:p>
            <a:r>
              <a:rPr lang="en-GB" dirty="0" err="1"/>
              <a:t>mydf</a:t>
            </a:r>
            <a:r>
              <a:rPr lang="en-GB" dirty="0"/>
              <a:t>[,1]</a:t>
            </a:r>
          </a:p>
        </p:txBody>
      </p:sp>
      <p:sp>
        <p:nvSpPr>
          <p:cNvPr id="7" name="Rectangle 6"/>
          <p:cNvSpPr/>
          <p:nvPr/>
        </p:nvSpPr>
        <p:spPr>
          <a:xfrm>
            <a:off x="3081130" y="2792896"/>
            <a:ext cx="854766" cy="190831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43663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Frames in R</a:t>
            </a:r>
          </a:p>
        </p:txBody>
      </p:sp>
      <p:pic>
        <p:nvPicPr>
          <p:cNvPr id="4" name="Picture 3"/>
          <p:cNvPicPr>
            <a:picLocks noChangeAspect="1"/>
          </p:cNvPicPr>
          <p:nvPr/>
        </p:nvPicPr>
        <p:blipFill>
          <a:blip r:embed="rId2"/>
          <a:stretch>
            <a:fillRect/>
          </a:stretch>
        </p:blipFill>
        <p:spPr>
          <a:xfrm>
            <a:off x="2198616" y="2976975"/>
            <a:ext cx="3655975" cy="1515511"/>
          </a:xfrm>
          <a:prstGeom prst="rect">
            <a:avLst/>
          </a:prstGeom>
        </p:spPr>
      </p:pic>
      <p:sp>
        <p:nvSpPr>
          <p:cNvPr id="5" name="TextBox 4"/>
          <p:cNvSpPr txBox="1"/>
          <p:nvPr/>
        </p:nvSpPr>
        <p:spPr>
          <a:xfrm>
            <a:off x="993913" y="3550065"/>
            <a:ext cx="1032655" cy="369332"/>
          </a:xfrm>
          <a:prstGeom prst="rect">
            <a:avLst/>
          </a:prstGeom>
          <a:noFill/>
        </p:spPr>
        <p:txBody>
          <a:bodyPr wrap="none" rtlCol="0">
            <a:spAutoFit/>
          </a:bodyPr>
          <a:lstStyle/>
          <a:p>
            <a:r>
              <a:rPr lang="en-GB" dirty="0" err="1"/>
              <a:t>mydf</a:t>
            </a:r>
            <a:r>
              <a:rPr lang="en-GB" dirty="0"/>
              <a:t>  = </a:t>
            </a:r>
          </a:p>
        </p:txBody>
      </p:sp>
      <p:sp>
        <p:nvSpPr>
          <p:cNvPr id="6" name="TextBox 5"/>
          <p:cNvSpPr txBox="1"/>
          <p:nvPr/>
        </p:nvSpPr>
        <p:spPr>
          <a:xfrm>
            <a:off x="6186350" y="3324051"/>
            <a:ext cx="1080745" cy="369332"/>
          </a:xfrm>
          <a:prstGeom prst="rect">
            <a:avLst/>
          </a:prstGeom>
          <a:noFill/>
        </p:spPr>
        <p:txBody>
          <a:bodyPr wrap="none" rtlCol="0">
            <a:spAutoFit/>
          </a:bodyPr>
          <a:lstStyle/>
          <a:p>
            <a:r>
              <a:rPr lang="en-GB" dirty="0" err="1"/>
              <a:t>mydf</a:t>
            </a:r>
            <a:r>
              <a:rPr lang="en-GB" dirty="0"/>
              <a:t>[1,]</a:t>
            </a:r>
          </a:p>
        </p:txBody>
      </p:sp>
      <p:sp>
        <p:nvSpPr>
          <p:cNvPr id="7" name="Rectangle 6"/>
          <p:cNvSpPr/>
          <p:nvPr/>
        </p:nvSpPr>
        <p:spPr>
          <a:xfrm>
            <a:off x="2992121" y="3286678"/>
            <a:ext cx="2862470" cy="526774"/>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39182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Outline</a:t>
            </a:r>
          </a:p>
        </p:txBody>
      </p:sp>
      <p:sp>
        <p:nvSpPr>
          <p:cNvPr id="3" name="Content Placeholder 2"/>
          <p:cNvSpPr>
            <a:spLocks noGrp="1"/>
          </p:cNvSpPr>
          <p:nvPr>
            <p:ph idx="1"/>
          </p:nvPr>
        </p:nvSpPr>
        <p:spPr/>
        <p:txBody>
          <a:bodyPr/>
          <a:lstStyle/>
          <a:p>
            <a:r>
              <a:rPr lang="en-GB" dirty="0"/>
              <a:t>How to </a:t>
            </a:r>
            <a:r>
              <a:rPr lang="en-GB" dirty="0">
                <a:solidFill>
                  <a:schemeClr val="accent1">
                    <a:lumMod val="75000"/>
                  </a:schemeClr>
                </a:solidFill>
              </a:rPr>
              <a:t>import</a:t>
            </a:r>
            <a:r>
              <a:rPr lang="en-GB" dirty="0"/>
              <a:t> data into R</a:t>
            </a:r>
          </a:p>
          <a:p>
            <a:r>
              <a:rPr lang="en-GB" dirty="0"/>
              <a:t>How to </a:t>
            </a:r>
            <a:r>
              <a:rPr lang="en-GB" dirty="0">
                <a:solidFill>
                  <a:schemeClr val="accent1">
                    <a:lumMod val="75000"/>
                  </a:schemeClr>
                </a:solidFill>
              </a:rPr>
              <a:t>manipulate</a:t>
            </a:r>
            <a:r>
              <a:rPr lang="en-GB" dirty="0"/>
              <a:t> data </a:t>
            </a:r>
          </a:p>
          <a:p>
            <a:r>
              <a:rPr lang="en-GB" dirty="0"/>
              <a:t>How to </a:t>
            </a:r>
            <a:r>
              <a:rPr lang="en-GB" dirty="0">
                <a:solidFill>
                  <a:schemeClr val="accent1">
                    <a:lumMod val="75000"/>
                  </a:schemeClr>
                </a:solidFill>
              </a:rPr>
              <a:t>visualise</a:t>
            </a:r>
            <a:r>
              <a:rPr lang="en-GB" dirty="0"/>
              <a:t> data </a:t>
            </a:r>
          </a:p>
          <a:p>
            <a:endParaRPr lang="en-GB" dirty="0"/>
          </a:p>
        </p:txBody>
      </p:sp>
    </p:spTree>
    <p:extLst>
      <p:ext uri="{BB962C8B-B14F-4D97-AF65-F5344CB8AC3E}">
        <p14:creationId xmlns:p14="http://schemas.microsoft.com/office/powerpoint/2010/main" val="1822294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import</a:t>
            </a:r>
          </a:p>
        </p:txBody>
      </p:sp>
      <p:sp>
        <p:nvSpPr>
          <p:cNvPr id="3" name="Content Placeholder 2"/>
          <p:cNvSpPr>
            <a:spLocks noGrp="1"/>
          </p:cNvSpPr>
          <p:nvPr>
            <p:ph idx="1"/>
          </p:nvPr>
        </p:nvSpPr>
        <p:spPr>
          <a:xfrm>
            <a:off x="677334" y="1479869"/>
            <a:ext cx="8596668" cy="5225731"/>
          </a:xfrm>
        </p:spPr>
        <p:txBody>
          <a:bodyPr>
            <a:normAutofit/>
          </a:bodyPr>
          <a:lstStyle/>
          <a:p>
            <a:r>
              <a:rPr lang="en-GB" dirty="0"/>
              <a:t>To import csv files use a built-in read.csv() function</a:t>
            </a:r>
          </a:p>
          <a:p>
            <a:pPr marL="0" indent="0">
              <a:buNone/>
            </a:pPr>
            <a:endParaRPr lang="en-GB" dirty="0"/>
          </a:p>
          <a:p>
            <a:r>
              <a:rPr lang="en-GB" dirty="0"/>
              <a:t>Use </a:t>
            </a:r>
            <a:r>
              <a:rPr lang="en-GB" dirty="0" err="1">
                <a:hlinkClick r:id="rId2"/>
              </a:rPr>
              <a:t>xlsx</a:t>
            </a:r>
            <a:r>
              <a:rPr lang="en-GB" dirty="0"/>
              <a:t> package to import Excel 2007 files (and older versions too)</a:t>
            </a:r>
          </a:p>
          <a:p>
            <a:endParaRPr lang="en-GB" dirty="0"/>
          </a:p>
          <a:p>
            <a:endParaRPr lang="en-GB" dirty="0"/>
          </a:p>
          <a:p>
            <a:endParaRPr lang="en-GB" dirty="0"/>
          </a:p>
          <a:p>
            <a:r>
              <a:rPr lang="en-GB" dirty="0"/>
              <a:t>Use </a:t>
            </a:r>
            <a:r>
              <a:rPr lang="en-GB" dirty="0" err="1">
                <a:hlinkClick r:id="rId3"/>
              </a:rPr>
              <a:t>RSocrata</a:t>
            </a:r>
            <a:r>
              <a:rPr lang="en-GB" dirty="0"/>
              <a:t> package to import data from </a:t>
            </a:r>
            <a:r>
              <a:rPr lang="en-GB" dirty="0" err="1"/>
              <a:t>Socrata</a:t>
            </a:r>
            <a:r>
              <a:rPr lang="en-GB" dirty="0"/>
              <a:t> open data API</a:t>
            </a:r>
          </a:p>
          <a:p>
            <a:pPr marL="0" indent="0">
              <a:buNone/>
            </a:pPr>
            <a:r>
              <a:rPr lang="en-GB" dirty="0">
                <a:hlinkClick r:id="rId4"/>
              </a:rPr>
              <a:t>Example</a:t>
            </a:r>
            <a:endParaRPr lang="en-GB" dirty="0"/>
          </a:p>
          <a:p>
            <a:pPr marL="0" indent="0">
              <a:buNone/>
            </a:pPr>
            <a:endParaRPr lang="en-GB" dirty="0"/>
          </a:p>
          <a:p>
            <a:pPr marL="0" indent="0">
              <a:buNone/>
            </a:pPr>
            <a:endParaRPr lang="en-GB" dirty="0"/>
          </a:p>
          <a:p>
            <a:r>
              <a:rPr lang="en-GB" dirty="0"/>
              <a:t>Use </a:t>
            </a:r>
            <a:r>
              <a:rPr lang="en-GB" dirty="0">
                <a:hlinkClick r:id="rId5"/>
              </a:rPr>
              <a:t>RODBC</a:t>
            </a:r>
            <a:r>
              <a:rPr lang="en-GB" dirty="0"/>
              <a:t> package to connect to database management systems (need to configure ODBC API first)</a:t>
            </a:r>
          </a:p>
          <a:p>
            <a:r>
              <a:rPr lang="en-GB" dirty="0"/>
              <a:t>Use </a:t>
            </a:r>
            <a:r>
              <a:rPr lang="en-GB" dirty="0" err="1">
                <a:hlinkClick r:id="rId6"/>
              </a:rPr>
              <a:t>TwitteR</a:t>
            </a:r>
            <a:r>
              <a:rPr lang="en-GB" dirty="0"/>
              <a:t> and </a:t>
            </a:r>
            <a:r>
              <a:rPr lang="en-GB" dirty="0" err="1">
                <a:hlinkClick r:id="rId7"/>
              </a:rPr>
              <a:t>RFacebook</a:t>
            </a:r>
            <a:r>
              <a:rPr lang="en-GB" dirty="0"/>
              <a:t> packages to import social media data</a:t>
            </a:r>
          </a:p>
          <a:p>
            <a:pPr marL="0" indent="0">
              <a:buNone/>
            </a:pPr>
            <a:endParaRPr lang="en-GB" dirty="0"/>
          </a:p>
        </p:txBody>
      </p:sp>
      <p:sp>
        <p:nvSpPr>
          <p:cNvPr id="4" name="TextBox 3"/>
          <p:cNvSpPr txBox="1"/>
          <p:nvPr/>
        </p:nvSpPr>
        <p:spPr>
          <a:xfrm>
            <a:off x="969699" y="1908740"/>
            <a:ext cx="3912418" cy="276999"/>
          </a:xfrm>
          <a:prstGeom prst="rect">
            <a:avLst/>
          </a:prstGeom>
          <a:noFill/>
        </p:spPr>
        <p:txBody>
          <a:bodyPr wrap="none" rtlCol="0">
            <a:spAutoFit/>
          </a:bodyPr>
          <a:lstStyle/>
          <a:p>
            <a:r>
              <a:rPr lang="en-GB" sz="1200" dirty="0" err="1">
                <a:solidFill>
                  <a:schemeClr val="tx1">
                    <a:lumMod val="65000"/>
                    <a:lumOff val="35000"/>
                  </a:schemeClr>
                </a:solidFill>
              </a:rPr>
              <a:t>HousePriceDF</a:t>
            </a:r>
            <a:r>
              <a:rPr lang="en-GB" sz="1200" dirty="0">
                <a:solidFill>
                  <a:schemeClr val="tx1">
                    <a:lumMod val="65000"/>
                    <a:lumOff val="35000"/>
                  </a:schemeClr>
                </a:solidFill>
              </a:rPr>
              <a:t> = read.csv(“path-to-file/file-name.csv")</a:t>
            </a:r>
          </a:p>
        </p:txBody>
      </p:sp>
      <p:sp>
        <p:nvSpPr>
          <p:cNvPr id="5" name="TextBox 4"/>
          <p:cNvSpPr txBox="1"/>
          <p:nvPr/>
        </p:nvSpPr>
        <p:spPr>
          <a:xfrm>
            <a:off x="969699" y="2800669"/>
            <a:ext cx="5965864" cy="646331"/>
          </a:xfrm>
          <a:prstGeom prst="rect">
            <a:avLst/>
          </a:prstGeom>
          <a:noFill/>
        </p:spPr>
        <p:txBody>
          <a:bodyPr wrap="none" rtlCol="0">
            <a:spAutoFit/>
          </a:bodyPr>
          <a:lstStyle/>
          <a:p>
            <a:r>
              <a:rPr lang="en-GB" sz="1200" dirty="0">
                <a:solidFill>
                  <a:schemeClr val="tx1">
                    <a:lumMod val="65000"/>
                    <a:lumOff val="35000"/>
                  </a:schemeClr>
                </a:solidFill>
              </a:rPr>
              <a:t>library(</a:t>
            </a:r>
            <a:r>
              <a:rPr lang="en-GB" sz="1200" dirty="0" err="1">
                <a:solidFill>
                  <a:schemeClr val="tx1">
                    <a:lumMod val="65000"/>
                    <a:lumOff val="35000"/>
                  </a:schemeClr>
                </a:solidFill>
              </a:rPr>
              <a:t>xlsx</a:t>
            </a:r>
            <a:r>
              <a:rPr lang="en-GB" sz="1200" dirty="0">
                <a:solidFill>
                  <a:schemeClr val="tx1">
                    <a:lumMod val="65000"/>
                    <a:lumOff val="35000"/>
                  </a:schemeClr>
                </a:solidFill>
              </a:rPr>
              <a:t>)</a:t>
            </a:r>
          </a:p>
          <a:p>
            <a:r>
              <a:rPr lang="en-GB" sz="1200" dirty="0" err="1">
                <a:solidFill>
                  <a:schemeClr val="tx1">
                    <a:lumMod val="65000"/>
                    <a:lumOff val="35000"/>
                  </a:schemeClr>
                </a:solidFill>
              </a:rPr>
              <a:t>HousePriceDFxls</a:t>
            </a:r>
            <a:r>
              <a:rPr lang="en-GB" sz="1200" dirty="0">
                <a:solidFill>
                  <a:schemeClr val="tx1">
                    <a:lumMod val="65000"/>
                    <a:lumOff val="35000"/>
                  </a:schemeClr>
                </a:solidFill>
              </a:rPr>
              <a:t> = read.xlsx(" path-to-file/file-name.xls", </a:t>
            </a:r>
            <a:r>
              <a:rPr lang="en-GB" sz="1200" dirty="0" err="1">
                <a:solidFill>
                  <a:schemeClr val="tx1">
                    <a:lumMod val="65000"/>
                    <a:lumOff val="35000"/>
                  </a:schemeClr>
                </a:solidFill>
              </a:rPr>
              <a:t>sheetName</a:t>
            </a:r>
            <a:r>
              <a:rPr lang="en-GB" sz="1200" dirty="0">
                <a:solidFill>
                  <a:schemeClr val="tx1">
                    <a:lumMod val="65000"/>
                    <a:lumOff val="35000"/>
                  </a:schemeClr>
                </a:solidFill>
              </a:rPr>
              <a:t> = "Sheet1")</a:t>
            </a:r>
          </a:p>
          <a:p>
            <a:r>
              <a:rPr lang="en-GB" sz="1200" dirty="0" err="1">
                <a:solidFill>
                  <a:schemeClr val="tx1">
                    <a:lumMod val="65000"/>
                    <a:lumOff val="35000"/>
                  </a:schemeClr>
                </a:solidFill>
              </a:rPr>
              <a:t>HousePriceDFxlsx</a:t>
            </a:r>
            <a:r>
              <a:rPr lang="en-GB" sz="1200" dirty="0">
                <a:solidFill>
                  <a:schemeClr val="tx1">
                    <a:lumMod val="65000"/>
                    <a:lumOff val="35000"/>
                  </a:schemeClr>
                </a:solidFill>
              </a:rPr>
              <a:t> = read.xlsx2(" path-to-file/file-name.xlsx", </a:t>
            </a:r>
            <a:r>
              <a:rPr lang="en-GB" sz="1200" dirty="0" err="1">
                <a:solidFill>
                  <a:schemeClr val="tx1">
                    <a:lumMod val="65000"/>
                    <a:lumOff val="35000"/>
                  </a:schemeClr>
                </a:solidFill>
              </a:rPr>
              <a:t>sheetName</a:t>
            </a:r>
            <a:r>
              <a:rPr lang="en-GB" sz="1200" dirty="0">
                <a:solidFill>
                  <a:schemeClr val="tx1">
                    <a:lumMod val="65000"/>
                    <a:lumOff val="35000"/>
                  </a:schemeClr>
                </a:solidFill>
              </a:rPr>
              <a:t> = "Sheet1")</a:t>
            </a:r>
          </a:p>
        </p:txBody>
      </p:sp>
      <p:sp>
        <p:nvSpPr>
          <p:cNvPr id="7" name="TextBox 6"/>
          <p:cNvSpPr txBox="1"/>
          <p:nvPr/>
        </p:nvSpPr>
        <p:spPr>
          <a:xfrm>
            <a:off x="969699" y="4748947"/>
            <a:ext cx="5804281" cy="461665"/>
          </a:xfrm>
          <a:prstGeom prst="rect">
            <a:avLst/>
          </a:prstGeom>
          <a:noFill/>
        </p:spPr>
        <p:txBody>
          <a:bodyPr wrap="none" rtlCol="0">
            <a:spAutoFit/>
          </a:bodyPr>
          <a:lstStyle/>
          <a:p>
            <a:r>
              <a:rPr lang="en-GB" sz="1200" dirty="0">
                <a:solidFill>
                  <a:schemeClr val="tx1">
                    <a:lumMod val="65000"/>
                    <a:lumOff val="35000"/>
                  </a:schemeClr>
                </a:solidFill>
              </a:rPr>
              <a:t>library(</a:t>
            </a:r>
            <a:r>
              <a:rPr lang="en-GB" sz="1200" dirty="0" err="1">
                <a:solidFill>
                  <a:schemeClr val="tx1">
                    <a:lumMod val="65000"/>
                    <a:lumOff val="35000"/>
                  </a:schemeClr>
                </a:solidFill>
              </a:rPr>
              <a:t>RSocrata</a:t>
            </a:r>
            <a:r>
              <a:rPr lang="en-GB" sz="1200" dirty="0">
                <a:solidFill>
                  <a:schemeClr val="tx1">
                    <a:lumMod val="65000"/>
                    <a:lumOff val="35000"/>
                  </a:schemeClr>
                </a:solidFill>
              </a:rPr>
              <a:t>)</a:t>
            </a:r>
          </a:p>
          <a:p>
            <a:r>
              <a:rPr lang="en-GB" sz="1200" dirty="0" err="1">
                <a:solidFill>
                  <a:schemeClr val="tx1">
                    <a:lumMod val="65000"/>
                    <a:lumOff val="35000"/>
                  </a:schemeClr>
                </a:solidFill>
              </a:rPr>
              <a:t>ParkingDF</a:t>
            </a:r>
            <a:r>
              <a:rPr lang="en-GB" sz="1200" dirty="0">
                <a:solidFill>
                  <a:schemeClr val="tx1">
                    <a:lumMod val="65000"/>
                    <a:lumOff val="35000"/>
                  </a:schemeClr>
                </a:solidFill>
              </a:rPr>
              <a:t> = </a:t>
            </a:r>
            <a:r>
              <a:rPr lang="en-GB" sz="1200" dirty="0" err="1">
                <a:solidFill>
                  <a:schemeClr val="tx1">
                    <a:lumMod val="65000"/>
                    <a:lumOff val="35000"/>
                  </a:schemeClr>
                </a:solidFill>
              </a:rPr>
              <a:t>read.socrata</a:t>
            </a:r>
            <a:r>
              <a:rPr lang="en-GB" sz="1200" dirty="0">
                <a:solidFill>
                  <a:schemeClr val="tx1">
                    <a:lumMod val="65000"/>
                    <a:lumOff val="35000"/>
                  </a:schemeClr>
                </a:solidFill>
              </a:rPr>
              <a:t>("https://data.bathhacked.org/resource/6e9r-8trr.json")</a:t>
            </a:r>
          </a:p>
        </p:txBody>
      </p:sp>
    </p:spTree>
    <p:extLst>
      <p:ext uri="{BB962C8B-B14F-4D97-AF65-F5344CB8AC3E}">
        <p14:creationId xmlns:p14="http://schemas.microsoft.com/office/powerpoint/2010/main" val="16973521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8287</TotalTime>
  <Words>701</Words>
  <Application>Microsoft Office PowerPoint</Application>
  <PresentationFormat>Widescreen</PresentationFormat>
  <Paragraphs>126</Paragraphs>
  <Slides>14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Trebuchet MS</vt:lpstr>
      <vt:lpstr>Wingdings</vt:lpstr>
      <vt:lpstr>Wingdings 3</vt:lpstr>
      <vt:lpstr>Facet</vt:lpstr>
      <vt:lpstr>Introduction to R</vt:lpstr>
      <vt:lpstr>Learning R</vt:lpstr>
      <vt:lpstr>About R</vt:lpstr>
      <vt:lpstr>About R </vt:lpstr>
      <vt:lpstr>R studio Desktop</vt:lpstr>
      <vt:lpstr>Data Frames in R</vt:lpstr>
      <vt:lpstr>Data Frames in R</vt:lpstr>
      <vt:lpstr>Outline</vt:lpstr>
      <vt:lpstr>Data import</vt:lpstr>
      <vt:lpstr>Data manipulation</vt:lpstr>
      <vt:lpstr>Data manipulation</vt:lpstr>
      <vt:lpstr>Data exploration</vt:lpstr>
      <vt:lpstr>Data visualisation</vt:lpstr>
      <vt:lpstr>Data visualisation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Iridium Mood Board</dc:title>
  <dc:creator>Emily Neill</dc:creator>
  <cp:lastModifiedBy>Tatiana Kim</cp:lastModifiedBy>
  <cp:revision>483</cp:revision>
  <cp:lastPrinted>2016-02-17T11:01:00Z</cp:lastPrinted>
  <dcterms:created xsi:type="dcterms:W3CDTF">2015-02-20T18:14:01Z</dcterms:created>
  <dcterms:modified xsi:type="dcterms:W3CDTF">2017-01-11T21:51:54Z</dcterms:modified>
</cp:coreProperties>
</file>