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Planilha_do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Planilha_do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Planilha_do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Planilha_do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[Projeto SQL_Chinook_27092018.xlsx]Plan5!Tabela dinâmica4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="1"/>
              <a:t>Vendas por Empregado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Plan5!$B$3:$B$4</c:f>
              <c:strCache>
                <c:ptCount val="1"/>
                <c:pt idx="0">
                  <c:v>Jane Peacock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Plan5!$A$5:$A$9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strCache>
            </c:strRef>
          </c:cat>
          <c:val>
            <c:numRef>
              <c:f>Plan5!$B$5:$B$9</c:f>
              <c:numCache>
                <c:formatCode>General</c:formatCode>
                <c:ptCount val="5"/>
                <c:pt idx="0">
                  <c:v>123.75</c:v>
                </c:pt>
                <c:pt idx="1">
                  <c:v>221.92</c:v>
                </c:pt>
                <c:pt idx="2">
                  <c:v>184.34</c:v>
                </c:pt>
                <c:pt idx="3">
                  <c:v>146.6</c:v>
                </c:pt>
                <c:pt idx="4">
                  <c:v>156.43</c:v>
                </c:pt>
              </c:numCache>
            </c:numRef>
          </c:val>
        </c:ser>
        <c:ser>
          <c:idx val="1"/>
          <c:order val="1"/>
          <c:tx>
            <c:strRef>
              <c:f>Plan5!$C$3:$C$4</c:f>
              <c:strCache>
                <c:ptCount val="1"/>
                <c:pt idx="0">
                  <c:v>Margaret 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Plan5!$A$5:$A$9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strCache>
            </c:strRef>
          </c:cat>
          <c:val>
            <c:numRef>
              <c:f>Plan5!$C$5:$C$9</c:f>
              <c:numCache>
                <c:formatCode>General</c:formatCode>
                <c:ptCount val="5"/>
                <c:pt idx="0">
                  <c:v>161.37</c:v>
                </c:pt>
                <c:pt idx="1">
                  <c:v>122.76</c:v>
                </c:pt>
                <c:pt idx="2">
                  <c:v>125.77</c:v>
                </c:pt>
                <c:pt idx="3">
                  <c:v>197.2</c:v>
                </c:pt>
                <c:pt idx="4">
                  <c:v>168.3</c:v>
                </c:pt>
              </c:numCache>
            </c:numRef>
          </c:val>
        </c:ser>
        <c:ser>
          <c:idx val="2"/>
          <c:order val="2"/>
          <c:tx>
            <c:strRef>
              <c:f>Plan5!$D$3:$D$4</c:f>
              <c:strCache>
                <c:ptCount val="1"/>
                <c:pt idx="0">
                  <c:v>Steve Johnson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Plan5!$A$5:$A$9</c:f>
              <c:strCach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strCache>
            </c:strRef>
          </c:cat>
          <c:val>
            <c:numRef>
              <c:f>Plan5!$D$5:$D$9</c:f>
              <c:numCache>
                <c:formatCode>General</c:formatCode>
                <c:ptCount val="5"/>
                <c:pt idx="0">
                  <c:v>164.34</c:v>
                </c:pt>
                <c:pt idx="1">
                  <c:v>136.77000000000001</c:v>
                </c:pt>
                <c:pt idx="2">
                  <c:v>159.47</c:v>
                </c:pt>
                <c:pt idx="3">
                  <c:v>133.72999999999999</c:v>
                </c:pt>
                <c:pt idx="4">
                  <c:v>125.85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206848"/>
        <c:axId val="176206288"/>
      </c:barChart>
      <c:catAx>
        <c:axId val="176206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6206288"/>
        <c:crosses val="autoZero"/>
        <c:auto val="1"/>
        <c:lblAlgn val="ctr"/>
        <c:lblOffset val="100"/>
        <c:noMultiLvlLbl val="0"/>
      </c:catAx>
      <c:valAx>
        <c:axId val="17620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Valor (em US$)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620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Gasto médio em mídia 'video file'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Plan2!$B$1</c:f>
              <c:strCache>
                <c:ptCount val="1"/>
                <c:pt idx="0">
                  <c:v>Gasto Médio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Plan2!$A$2:$A$17</c:f>
              <c:strCache>
                <c:ptCount val="16"/>
                <c:pt idx="0">
                  <c:v>France</c:v>
                </c:pt>
                <c:pt idx="1">
                  <c:v>Netherlands</c:v>
                </c:pt>
                <c:pt idx="2">
                  <c:v>Finland</c:v>
                </c:pt>
                <c:pt idx="3">
                  <c:v>Sweden</c:v>
                </c:pt>
                <c:pt idx="4">
                  <c:v>Canada</c:v>
                </c:pt>
                <c:pt idx="5">
                  <c:v>Brazil</c:v>
                </c:pt>
                <c:pt idx="6">
                  <c:v>Czech Republic</c:v>
                </c:pt>
                <c:pt idx="7">
                  <c:v>Hungary</c:v>
                </c:pt>
                <c:pt idx="8">
                  <c:v>Ireland</c:v>
                </c:pt>
                <c:pt idx="9">
                  <c:v>Austria</c:v>
                </c:pt>
                <c:pt idx="10">
                  <c:v>Chile</c:v>
                </c:pt>
                <c:pt idx="11">
                  <c:v>Norway</c:v>
                </c:pt>
                <c:pt idx="12">
                  <c:v>USA</c:v>
                </c:pt>
                <c:pt idx="13">
                  <c:v>Germany</c:v>
                </c:pt>
                <c:pt idx="14">
                  <c:v>Portugal</c:v>
                </c:pt>
                <c:pt idx="15">
                  <c:v>India</c:v>
                </c:pt>
              </c:strCache>
            </c:strRef>
          </c:cat>
          <c:val>
            <c:numRef>
              <c:f>Plan2!$B$2:$B$17</c:f>
              <c:numCache>
                <c:formatCode>General</c:formatCode>
                <c:ptCount val="16"/>
                <c:pt idx="0">
                  <c:v>9.07</c:v>
                </c:pt>
                <c:pt idx="1">
                  <c:v>8.94</c:v>
                </c:pt>
                <c:pt idx="2">
                  <c:v>7.96</c:v>
                </c:pt>
                <c:pt idx="3">
                  <c:v>6.94</c:v>
                </c:pt>
                <c:pt idx="4">
                  <c:v>5.96</c:v>
                </c:pt>
                <c:pt idx="5">
                  <c:v>3.98</c:v>
                </c:pt>
                <c:pt idx="6">
                  <c:v>24.06</c:v>
                </c:pt>
                <c:pt idx="7">
                  <c:v>21.86</c:v>
                </c:pt>
                <c:pt idx="8">
                  <c:v>21.86</c:v>
                </c:pt>
                <c:pt idx="9">
                  <c:v>18.86</c:v>
                </c:pt>
                <c:pt idx="10">
                  <c:v>17.91</c:v>
                </c:pt>
                <c:pt idx="11">
                  <c:v>15.86</c:v>
                </c:pt>
                <c:pt idx="12">
                  <c:v>14.94</c:v>
                </c:pt>
                <c:pt idx="13">
                  <c:v>14.91</c:v>
                </c:pt>
                <c:pt idx="14">
                  <c:v>10.91</c:v>
                </c:pt>
                <c:pt idx="15">
                  <c:v>1.99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3218400"/>
        <c:axId val="253218960"/>
      </c:barChart>
      <c:catAx>
        <c:axId val="253218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País de Faturamento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3218960"/>
        <c:crosses val="autoZero"/>
        <c:auto val="1"/>
        <c:lblAlgn val="ctr"/>
        <c:lblOffset val="100"/>
        <c:noMultiLvlLbl val="0"/>
      </c:catAx>
      <c:valAx>
        <c:axId val="25321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Valor (em US$)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5321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Renda Total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Plan3!$E$1</c:f>
              <c:strCache>
                <c:ptCount val="1"/>
                <c:pt idx="0">
                  <c:v>Renda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Plan3!$A$2:$A$11</c:f>
              <c:strCache>
                <c:ptCount val="10"/>
                <c:pt idx="0">
                  <c:v>Battlestar Galactica (Classic), Season 1</c:v>
                </c:pt>
                <c:pt idx="1">
                  <c:v>The Office, Season 3</c:v>
                </c:pt>
                <c:pt idx="2">
                  <c:v>Minha Historia</c:v>
                </c:pt>
                <c:pt idx="3">
                  <c:v>Heroes, Season 1</c:v>
                </c:pt>
                <c:pt idx="4">
                  <c:v>Lost, Season 2</c:v>
                </c:pt>
                <c:pt idx="5">
                  <c:v>Greatest Hits</c:v>
                </c:pt>
                <c:pt idx="6">
                  <c:v>Unplugged</c:v>
                </c:pt>
                <c:pt idx="7">
                  <c:v>Battlestar Galactica, Season 3</c:v>
                </c:pt>
                <c:pt idx="8">
                  <c:v>Lost, Season 3</c:v>
                </c:pt>
                <c:pt idx="9">
                  <c:v>Acústico</c:v>
                </c:pt>
              </c:strCache>
            </c:strRef>
          </c:cat>
          <c:val>
            <c:numRef>
              <c:f>Plan3!$E$2:$E$11</c:f>
              <c:numCache>
                <c:formatCode>General</c:formatCode>
                <c:ptCount val="10"/>
                <c:pt idx="0">
                  <c:v>35.82</c:v>
                </c:pt>
                <c:pt idx="1">
                  <c:v>31.84</c:v>
                </c:pt>
                <c:pt idx="2">
                  <c:v>26.73</c:v>
                </c:pt>
                <c:pt idx="3">
                  <c:v>25.87</c:v>
                </c:pt>
                <c:pt idx="4">
                  <c:v>25.87</c:v>
                </c:pt>
                <c:pt idx="5">
                  <c:v>25.74</c:v>
                </c:pt>
                <c:pt idx="6">
                  <c:v>24.75</c:v>
                </c:pt>
                <c:pt idx="7">
                  <c:v>23.88</c:v>
                </c:pt>
                <c:pt idx="8">
                  <c:v>21.89</c:v>
                </c:pt>
                <c:pt idx="9">
                  <c:v>21.78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5287552"/>
        <c:axId val="175288112"/>
      </c:barChart>
      <c:catAx>
        <c:axId val="175287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Álbum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5288112"/>
        <c:crosses val="autoZero"/>
        <c:auto val="1"/>
        <c:lblAlgn val="ctr"/>
        <c:lblOffset val="100"/>
        <c:noMultiLvlLbl val="0"/>
      </c:catAx>
      <c:valAx>
        <c:axId val="17528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Valor (em US$)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528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[Projeto SQL_Chinook_27092018.xlsx]Plan6!Tabela dinâmica11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BR" b="1"/>
              <a:t>Renda por País e Gênero Musical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Plan6!$C$3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Plan6!$A$4:$B$8</c:f>
              <c:multiLvlStrCache>
                <c:ptCount val="5"/>
                <c:lvl>
                  <c:pt idx="0">
                    <c:v>Bossa Nova</c:v>
                  </c:pt>
                  <c:pt idx="1">
                    <c:v>Rock</c:v>
                  </c:pt>
                  <c:pt idx="2">
                    <c:v>TV Shows</c:v>
                  </c:pt>
                  <c:pt idx="3">
                    <c:v>Jazz</c:v>
                  </c:pt>
                  <c:pt idx="4">
                    <c:v>Rock And Roll</c:v>
                  </c:pt>
                </c:lvl>
                <c:lvl>
                  <c:pt idx="0">
                    <c:v>Canada</c:v>
                  </c:pt>
                  <c:pt idx="1">
                    <c:v>Finland</c:v>
                  </c:pt>
                  <c:pt idx="2">
                    <c:v>India</c:v>
                  </c:pt>
                  <c:pt idx="3">
                    <c:v>USA</c:v>
                  </c:pt>
                </c:lvl>
              </c:multiLvlStrCache>
            </c:multiLvlStrRef>
          </c:cat>
          <c:val>
            <c:numRef>
              <c:f>Plan6!$C$4:$C$8</c:f>
              <c:numCache>
                <c:formatCode>General</c:formatCode>
                <c:ptCount val="5"/>
                <c:pt idx="0">
                  <c:v>86.13</c:v>
                </c:pt>
                <c:pt idx="1">
                  <c:v>7720.02</c:v>
                </c:pt>
                <c:pt idx="2">
                  <c:v>817.71</c:v>
                </c:pt>
                <c:pt idx="3">
                  <c:v>746.46</c:v>
                </c:pt>
                <c:pt idx="4">
                  <c:v>83.16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51525472"/>
        <c:axId val="173518672"/>
      </c:barChart>
      <c:catAx>
        <c:axId val="251525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País de Residência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3518672"/>
        <c:crosses val="autoZero"/>
        <c:auto val="1"/>
        <c:lblAlgn val="ctr"/>
        <c:lblOffset val="100"/>
        <c:noMultiLvlLbl val="0"/>
      </c:catAx>
      <c:valAx>
        <c:axId val="1735186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Valor (em US$)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crossAx val="25152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15065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84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3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89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80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04e10055_1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04e10055_1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33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Chinook - Perguntas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7671320" cy="3416400"/>
          </a:xfrm>
        </p:spPr>
        <p:txBody>
          <a:bodyPr/>
          <a:lstStyle/>
          <a:p>
            <a:r>
              <a:rPr lang="pt-BR" sz="1600" dirty="0"/>
              <a:t>Qual o total de vendas por ano de cada um dos empregados</a:t>
            </a:r>
            <a:r>
              <a:rPr lang="pt-BR" sz="1600" dirty="0" smtClean="0"/>
              <a:t>?</a:t>
            </a:r>
          </a:p>
          <a:p>
            <a:pPr marL="139700" indent="0">
              <a:buNone/>
            </a:pPr>
            <a:endParaRPr lang="pt-BR" sz="1600" dirty="0"/>
          </a:p>
          <a:p>
            <a:r>
              <a:rPr lang="pt-BR" sz="1600" dirty="0"/>
              <a:t>Qual o valor médio gasto por país (de faturamento) em compras em mídia “MPED </a:t>
            </a:r>
            <a:r>
              <a:rPr lang="pt-BR" sz="1600" dirty="0" err="1"/>
              <a:t>audio</a:t>
            </a:r>
            <a:r>
              <a:rPr lang="pt-BR" sz="1600" dirty="0"/>
              <a:t> file</a:t>
            </a:r>
            <a:r>
              <a:rPr lang="pt-BR" sz="1600" dirty="0" smtClean="0"/>
              <a:t>”?</a:t>
            </a:r>
          </a:p>
          <a:p>
            <a:pPr marL="139700" indent="0">
              <a:buNone/>
            </a:pPr>
            <a:endParaRPr lang="pt-BR" sz="1600" dirty="0"/>
          </a:p>
          <a:p>
            <a:r>
              <a:rPr lang="pt-BR" sz="1600" dirty="0"/>
              <a:t>Quais os 10 álbuns que proporcionaram maior renda à empresa</a:t>
            </a:r>
            <a:r>
              <a:rPr lang="pt-BR" sz="1600" dirty="0" smtClean="0"/>
              <a:t>?</a:t>
            </a:r>
          </a:p>
          <a:p>
            <a:pPr marL="139700" indent="0">
              <a:buNone/>
            </a:pPr>
            <a:endParaRPr lang="pt-BR" sz="1600" dirty="0"/>
          </a:p>
          <a:p>
            <a:r>
              <a:rPr lang="pt-BR" sz="1600" dirty="0"/>
              <a:t>Relativamente aos cinco gêneros musicais preferidos, quais os países de residência dos respectivos consumidores e o valor das compras total?</a:t>
            </a:r>
            <a:endParaRPr lang="pt-B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729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sz="1000" b="1" dirty="0"/>
              <a:t>Equipe de </a:t>
            </a:r>
            <a:r>
              <a:rPr lang="pt-BR" sz="1000" b="1" dirty="0" smtClean="0"/>
              <a:t>Vendas</a:t>
            </a:r>
          </a:p>
          <a:p>
            <a:pPr marL="139700" indent="0">
              <a:buNone/>
            </a:pPr>
            <a:endParaRPr lang="pt-BR" sz="1000" dirty="0"/>
          </a:p>
          <a:p>
            <a:pPr marL="139700" indent="0">
              <a:buNone/>
            </a:pPr>
            <a:r>
              <a:rPr lang="pt-BR" sz="1000" dirty="0"/>
              <a:t>Este gráfico evidencia o total de vendas por ano de cada um dos empregados relacionados diretamente com as vendas da empresa</a:t>
            </a:r>
            <a:r>
              <a:rPr lang="pt-BR" sz="1000" dirty="0" smtClean="0"/>
              <a:t>.</a:t>
            </a:r>
          </a:p>
          <a:p>
            <a:pPr marL="139700" indent="0">
              <a:buNone/>
            </a:pPr>
            <a:endParaRPr lang="pt-BR" sz="1000" dirty="0"/>
          </a:p>
          <a:p>
            <a:pPr marL="139700" indent="0">
              <a:buNone/>
            </a:pPr>
            <a:r>
              <a:rPr lang="pt-BR" sz="1000" dirty="0"/>
              <a:t>Os montantes de venda mais expressivos ocorreram em 2010, por Jane </a:t>
            </a:r>
            <a:r>
              <a:rPr lang="pt-BR" sz="1000" dirty="0" err="1"/>
              <a:t>Peacock</a:t>
            </a:r>
            <a:r>
              <a:rPr lang="pt-BR" sz="1000" dirty="0"/>
              <a:t>, e em 2012, por Margaret Park</a:t>
            </a:r>
            <a:r>
              <a:rPr lang="pt-BR" sz="1000" dirty="0" smtClean="0"/>
              <a:t>.</a:t>
            </a:r>
          </a:p>
          <a:p>
            <a:pPr marL="139700" indent="0">
              <a:buNone/>
            </a:pPr>
            <a:endParaRPr lang="pt-BR" sz="1000" dirty="0"/>
          </a:p>
          <a:p>
            <a:pPr marL="139700" indent="0">
              <a:buNone/>
            </a:pPr>
            <a:r>
              <a:rPr lang="pt-BR" sz="1000" dirty="0"/>
              <a:t>Embora as vendas de Jane </a:t>
            </a:r>
            <a:r>
              <a:rPr lang="pt-BR" sz="1000" dirty="0" err="1"/>
              <a:t>Peacock</a:t>
            </a:r>
            <a:r>
              <a:rPr lang="pt-BR" sz="1000" dirty="0"/>
              <a:t> tenham caído ano a ano de 2010 a 2012, os valores absolutos são bons e esse movimento foi revertido em 2013. Margaret Park, de outro lado, teve uma ascensão nas vendas de 2010 a 2012, e uma leve queda em 2013. Steve Johnson, por fim, apesar de não ter se destacado em um dos anos, manteve um nível de vendas mais uniforme nesse período.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Chinook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Equipe de Vendas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776698"/>
              </p:ext>
            </p:extLst>
          </p:nvPr>
        </p:nvGraphicFramePr>
        <p:xfrm>
          <a:off x="204573" y="1620561"/>
          <a:ext cx="4810125" cy="239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sz="1050" b="1" dirty="0"/>
              <a:t>Gasto médio em ‘vídeo file’</a:t>
            </a:r>
            <a:endParaRPr lang="pt-BR" sz="1050" dirty="0"/>
          </a:p>
          <a:p>
            <a:pPr marL="139700" indent="0">
              <a:buNone/>
            </a:pPr>
            <a:endParaRPr lang="pt-BR" sz="1050" dirty="0" smtClean="0"/>
          </a:p>
          <a:p>
            <a:pPr marL="139700" indent="0">
              <a:buNone/>
            </a:pPr>
            <a:r>
              <a:rPr lang="pt-BR" sz="1050" dirty="0" smtClean="0"/>
              <a:t>Este </a:t>
            </a:r>
            <a:r>
              <a:rPr lang="pt-BR" sz="1050" dirty="0"/>
              <a:t>gráfico demonstra o valor médio gasto por consumidores em compras de gêneros musicais em mídia “MPEG áudio file” por país (de faturamento</a:t>
            </a:r>
            <a:r>
              <a:rPr lang="pt-BR" sz="1050" dirty="0" smtClean="0"/>
              <a:t>).</a:t>
            </a:r>
          </a:p>
          <a:p>
            <a:pPr marL="139700" indent="0">
              <a:buNone/>
            </a:pPr>
            <a:endParaRPr lang="pt-BR" sz="1050" dirty="0"/>
          </a:p>
          <a:p>
            <a:pPr marL="139700" indent="0">
              <a:buNone/>
            </a:pPr>
            <a:r>
              <a:rPr lang="pt-BR" sz="1050" dirty="0"/>
              <a:t>Os maiores valores de gasto médio referem-se à República Checa e Hungria, enquanto os menores importes correspondem à Índia e ao Brasil</a:t>
            </a:r>
            <a:r>
              <a:rPr lang="pt-BR" sz="1050" dirty="0" smtClean="0"/>
              <a:t>.</a:t>
            </a:r>
          </a:p>
          <a:p>
            <a:pPr marL="139700" indent="0">
              <a:buNone/>
            </a:pPr>
            <a:endParaRPr lang="pt-BR" sz="1050" dirty="0"/>
          </a:p>
          <a:p>
            <a:pPr marL="139700" indent="0">
              <a:buNone/>
            </a:pPr>
            <a:r>
              <a:rPr lang="pt-BR" sz="1050" dirty="0"/>
              <a:t>Estados Unidos e Alemanha encontram-se posicionados no meio da lista de países e seus gastos giram em torno de US$ 15.</a:t>
            </a:r>
            <a:endParaRPr lang="pt-BR" sz="1050" dirty="0">
              <a:effectLst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Chinook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Mídia ‘video file’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221528"/>
              </p:ext>
            </p:extLst>
          </p:nvPr>
        </p:nvGraphicFramePr>
        <p:xfrm>
          <a:off x="261991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sz="1050" b="1" dirty="0"/>
              <a:t>Álbuns vendidos</a:t>
            </a:r>
            <a:endParaRPr lang="pt-BR" sz="1050" dirty="0"/>
          </a:p>
          <a:p>
            <a:pPr marL="139700" indent="0">
              <a:buNone/>
            </a:pPr>
            <a:endParaRPr lang="pt-BR" sz="1050" dirty="0" smtClean="0"/>
          </a:p>
          <a:p>
            <a:pPr marL="139700" indent="0">
              <a:buNone/>
            </a:pPr>
            <a:r>
              <a:rPr lang="pt-BR" sz="1050" dirty="0" smtClean="0"/>
              <a:t>Este </a:t>
            </a:r>
            <a:r>
              <a:rPr lang="pt-BR" sz="1050" dirty="0"/>
              <a:t>gráfico evidencia a renda auferida pela empresa com os 10 álbuns mais rentáveis.</a:t>
            </a:r>
          </a:p>
          <a:p>
            <a:pPr marL="139700" indent="0">
              <a:buNone/>
            </a:pPr>
            <a:endParaRPr lang="pt-BR" sz="1050" dirty="0" smtClean="0"/>
          </a:p>
          <a:p>
            <a:pPr marL="139700" indent="0">
              <a:buNone/>
            </a:pPr>
            <a:r>
              <a:rPr lang="pt-BR" sz="1050" dirty="0" smtClean="0"/>
              <a:t>Os </a:t>
            </a:r>
            <a:r>
              <a:rPr lang="pt-BR" sz="1050" dirty="0"/>
              <a:t>álbuns que mais proporcionaram renda à </a:t>
            </a:r>
            <a:r>
              <a:rPr lang="pt-BR" sz="1050" dirty="0" err="1"/>
              <a:t>Chinook</a:t>
            </a:r>
            <a:r>
              <a:rPr lang="pt-BR" sz="1050" dirty="0"/>
              <a:t> foram “</a:t>
            </a:r>
            <a:r>
              <a:rPr lang="pt-BR" sz="1050" dirty="0" err="1"/>
              <a:t>Battestar</a:t>
            </a:r>
            <a:r>
              <a:rPr lang="pt-BR" sz="1050" dirty="0"/>
              <a:t> </a:t>
            </a:r>
            <a:r>
              <a:rPr lang="pt-BR" sz="1050" dirty="0" err="1"/>
              <a:t>Galactica</a:t>
            </a:r>
            <a:r>
              <a:rPr lang="pt-BR" sz="1050" dirty="0"/>
              <a:t> (Classic), </a:t>
            </a:r>
            <a:r>
              <a:rPr lang="pt-BR" sz="1050" dirty="0" err="1"/>
              <a:t>Season</a:t>
            </a:r>
            <a:r>
              <a:rPr lang="pt-BR" sz="1050" dirty="0"/>
              <a:t> 1” e “The Office, </a:t>
            </a:r>
            <a:r>
              <a:rPr lang="pt-BR" sz="1050" dirty="0" err="1"/>
              <a:t>Season</a:t>
            </a:r>
            <a:r>
              <a:rPr lang="pt-BR" sz="1050" dirty="0"/>
              <a:t> 3”. </a:t>
            </a:r>
          </a:p>
          <a:p>
            <a:pPr marL="139700" indent="0">
              <a:buNone/>
            </a:pPr>
            <a:endParaRPr lang="pt-BR" sz="1050" dirty="0" smtClean="0"/>
          </a:p>
          <a:p>
            <a:pPr marL="139700" indent="0">
              <a:buNone/>
            </a:pPr>
            <a:r>
              <a:rPr lang="pt-BR" sz="1050" dirty="0" smtClean="0"/>
              <a:t>Os </a:t>
            </a:r>
            <a:r>
              <a:rPr lang="pt-BR" sz="1050" dirty="0"/>
              <a:t>outro oito álbuns resultaram em rendas relativamente próximas, girando em torno de U$ 23 a US$ 26.</a:t>
            </a:r>
            <a:endParaRPr lang="pt-BR" sz="1050" dirty="0">
              <a:effectLst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Chinook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Álbuns Vendidos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854036"/>
              </p:ext>
            </p:extLst>
          </p:nvPr>
        </p:nvGraphicFramePr>
        <p:xfrm>
          <a:off x="292813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pt-BR" sz="1050" b="1" dirty="0"/>
              <a:t>Renda por País e Gênero Musical</a:t>
            </a:r>
            <a:endParaRPr lang="pt-BR" sz="1050" dirty="0"/>
          </a:p>
          <a:p>
            <a:pPr marL="139700" indent="0">
              <a:buNone/>
            </a:pPr>
            <a:endParaRPr lang="pt-BR" sz="1050" dirty="0" smtClean="0"/>
          </a:p>
          <a:p>
            <a:pPr marL="139700" indent="0">
              <a:buNone/>
            </a:pPr>
            <a:r>
              <a:rPr lang="pt-BR" sz="1050" dirty="0" smtClean="0"/>
              <a:t>O </a:t>
            </a:r>
            <a:r>
              <a:rPr lang="pt-BR" sz="1050" dirty="0"/>
              <a:t>presente gráfico demonstra os países de residência dos consumidores dos cinco gêneros musicais preferidos, bem como o respectivo total de compras.</a:t>
            </a:r>
          </a:p>
          <a:p>
            <a:pPr marL="139700" indent="0">
              <a:buNone/>
            </a:pPr>
            <a:endParaRPr lang="pt-BR" sz="1050" dirty="0" smtClean="0"/>
          </a:p>
          <a:p>
            <a:pPr marL="139700" indent="0">
              <a:buNone/>
            </a:pPr>
            <a:r>
              <a:rPr lang="pt-BR" sz="1050" dirty="0" smtClean="0"/>
              <a:t>O </a:t>
            </a:r>
            <a:r>
              <a:rPr lang="pt-BR" sz="1050" dirty="0"/>
              <a:t>maior gasto foi efetuado pela Finlândia com aquisições referentes ao gênero Rock. </a:t>
            </a:r>
          </a:p>
          <a:p>
            <a:pPr marL="139700" indent="0">
              <a:buNone/>
            </a:pPr>
            <a:endParaRPr lang="pt-BR" sz="1050" dirty="0" smtClean="0"/>
          </a:p>
          <a:p>
            <a:pPr marL="139700" indent="0">
              <a:buNone/>
            </a:pPr>
            <a:r>
              <a:rPr lang="pt-BR" sz="1050" dirty="0" smtClean="0"/>
              <a:t>Os </a:t>
            </a:r>
            <a:r>
              <a:rPr lang="pt-BR" sz="1050" dirty="0"/>
              <a:t>Estados Unidos, por seu turno, realizaram compras com dois dos cinco gêneros musicais preferidos </a:t>
            </a:r>
            <a:r>
              <a:rPr lang="pt-BR" sz="1050" dirty="0" smtClean="0"/>
              <a:t>- </a:t>
            </a:r>
            <a:r>
              <a:rPr lang="pt-BR" sz="1050" dirty="0"/>
              <a:t>Jazz e Rock </a:t>
            </a:r>
            <a:r>
              <a:rPr lang="pt-BR" sz="1050" dirty="0" err="1"/>
              <a:t>and</a:t>
            </a:r>
            <a:r>
              <a:rPr lang="pt-BR" sz="1050" dirty="0"/>
              <a:t> </a:t>
            </a:r>
            <a:r>
              <a:rPr lang="pt-BR" sz="1050" dirty="0" err="1"/>
              <a:t>Roll</a:t>
            </a:r>
            <a:r>
              <a:rPr lang="pt-BR" sz="1050" dirty="0"/>
              <a:t> -, embora os valores aplicados na aquisição de mídias relativas a Jazz tenham sido mais significativos. </a:t>
            </a:r>
          </a:p>
          <a:p>
            <a:pPr marL="0" indent="0"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Chinook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– Gêneros Musicais Preferidos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043535"/>
              </p:ext>
            </p:extLst>
          </p:nvPr>
        </p:nvGraphicFramePr>
        <p:xfrm>
          <a:off x="303087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Escritório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498</Words>
  <Application>Microsoft Office PowerPoint</Application>
  <PresentationFormat>Apresentação na tela 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Open Sans</vt:lpstr>
      <vt:lpstr>Simple Light</vt:lpstr>
      <vt:lpstr>  Chinook - Perguntas</vt:lpstr>
      <vt:lpstr> Chinook – Equipe de Vendas</vt:lpstr>
      <vt:lpstr> Chinook – Mídia ‘video file’</vt:lpstr>
      <vt:lpstr> Chinook – Álbuns Vendidos</vt:lpstr>
      <vt:lpstr> Chinook – Gêneros Musicais Preferidos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Tatiana Novaes Carvalho</dc:creator>
  <cp:lastModifiedBy>Tatiana Novaes Carvalho</cp:lastModifiedBy>
  <cp:revision>15</cp:revision>
  <dcterms:modified xsi:type="dcterms:W3CDTF">2018-09-27T18:40:11Z</dcterms:modified>
</cp:coreProperties>
</file>