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[Projeto SQL_Chinook_27092018.xlsx]Plan5!Tabela dinâmica4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1" dirty="0"/>
              <a:t>Sales per </a:t>
            </a:r>
            <a:r>
              <a:rPr lang="pt-BR" sz="2000" b="1" dirty="0" err="1"/>
              <a:t>employee</a:t>
            </a:r>
            <a:endParaRPr lang="pt-BR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Plan5!$B$3:$B$4</c:f>
              <c:strCache>
                <c:ptCount val="1"/>
                <c:pt idx="0">
                  <c:v>Jane Peacock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Plan5!$A$5:$A$9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Plan5!$B$5:$B$9</c:f>
              <c:numCache>
                <c:formatCode>General</c:formatCode>
                <c:ptCount val="5"/>
                <c:pt idx="0">
                  <c:v>123.75</c:v>
                </c:pt>
                <c:pt idx="1">
                  <c:v>221.92</c:v>
                </c:pt>
                <c:pt idx="2">
                  <c:v>184.34</c:v>
                </c:pt>
                <c:pt idx="3">
                  <c:v>146.6</c:v>
                </c:pt>
                <c:pt idx="4">
                  <c:v>156.43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3-43F0-942A-55EE138CAB5E}"/>
            </c:ext>
          </c:extLst>
        </c:ser>
        <c:ser>
          <c:idx val="1"/>
          <c:order val="1"/>
          <c:tx>
            <c:strRef>
              <c:f>Plan5!$C$3:$C$4</c:f>
              <c:strCache>
                <c:ptCount val="1"/>
                <c:pt idx="0">
                  <c:v>Margaret 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Plan5!$A$5:$A$9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Plan5!$C$5:$C$9</c:f>
              <c:numCache>
                <c:formatCode>General</c:formatCode>
                <c:ptCount val="5"/>
                <c:pt idx="0">
                  <c:v>161.37</c:v>
                </c:pt>
                <c:pt idx="1">
                  <c:v>122.76</c:v>
                </c:pt>
                <c:pt idx="2">
                  <c:v>125.77</c:v>
                </c:pt>
                <c:pt idx="3">
                  <c:v>197.2</c:v>
                </c:pt>
                <c:pt idx="4">
                  <c:v>168.3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D3-43F0-942A-55EE138CAB5E}"/>
            </c:ext>
          </c:extLst>
        </c:ser>
        <c:ser>
          <c:idx val="2"/>
          <c:order val="2"/>
          <c:tx>
            <c:strRef>
              <c:f>Plan5!$D$3:$D$4</c:f>
              <c:strCache>
                <c:ptCount val="1"/>
                <c:pt idx="0">
                  <c:v>Steve Johnson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Plan5!$A$5:$A$9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Plan5!$D$5:$D$9</c:f>
              <c:numCache>
                <c:formatCode>General</c:formatCode>
                <c:ptCount val="5"/>
                <c:pt idx="0">
                  <c:v>164.34</c:v>
                </c:pt>
                <c:pt idx="1">
                  <c:v>136.77000000000001</c:v>
                </c:pt>
                <c:pt idx="2">
                  <c:v>159.47</c:v>
                </c:pt>
                <c:pt idx="3">
                  <c:v>133.72999999999999</c:v>
                </c:pt>
                <c:pt idx="4">
                  <c:v>125.85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D3-43F0-942A-55EE138CA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06848"/>
        <c:axId val="176206288"/>
      </c:barChart>
      <c:catAx>
        <c:axId val="17620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6206288"/>
        <c:crosses val="autoZero"/>
        <c:auto val="1"/>
        <c:lblAlgn val="ctr"/>
        <c:lblOffset val="100"/>
        <c:noMultiLvlLbl val="0"/>
      </c:catAx>
      <c:valAx>
        <c:axId val="17620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 (US$)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62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Average spent</a:t>
            </a:r>
            <a:r>
              <a:rPr lang="en-US" sz="2000" b="1" baseline="0" dirty="0"/>
              <a:t> on</a:t>
            </a:r>
            <a:r>
              <a:rPr lang="en-US" sz="2000" b="1" dirty="0"/>
              <a:t> 'video file’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Plan2!$B$1</c:f>
              <c:strCache>
                <c:ptCount val="1"/>
                <c:pt idx="0">
                  <c:v>Gasto Médio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Plan2!$A$2:$A$17</c:f>
              <c:strCache>
                <c:ptCount val="16"/>
                <c:pt idx="0">
                  <c:v>France</c:v>
                </c:pt>
                <c:pt idx="1">
                  <c:v>Netherlands</c:v>
                </c:pt>
                <c:pt idx="2">
                  <c:v>Finland</c:v>
                </c:pt>
                <c:pt idx="3">
                  <c:v>Sweden</c:v>
                </c:pt>
                <c:pt idx="4">
                  <c:v>Canada</c:v>
                </c:pt>
                <c:pt idx="5">
                  <c:v>Brazil</c:v>
                </c:pt>
                <c:pt idx="6">
                  <c:v>Czech Republic</c:v>
                </c:pt>
                <c:pt idx="7">
                  <c:v>Hungary</c:v>
                </c:pt>
                <c:pt idx="8">
                  <c:v>Ireland</c:v>
                </c:pt>
                <c:pt idx="9">
                  <c:v>Austria</c:v>
                </c:pt>
                <c:pt idx="10">
                  <c:v>Chile</c:v>
                </c:pt>
                <c:pt idx="11">
                  <c:v>Norway</c:v>
                </c:pt>
                <c:pt idx="12">
                  <c:v>USA</c:v>
                </c:pt>
                <c:pt idx="13">
                  <c:v>Germany</c:v>
                </c:pt>
                <c:pt idx="14">
                  <c:v>Portugal</c:v>
                </c:pt>
                <c:pt idx="15">
                  <c:v>India</c:v>
                </c:pt>
              </c:strCache>
            </c:strRef>
          </c:cat>
          <c:val>
            <c:numRef>
              <c:f>Plan2!$B$2:$B$17</c:f>
              <c:numCache>
                <c:formatCode>General</c:formatCode>
                <c:ptCount val="16"/>
                <c:pt idx="0">
                  <c:v>9.07</c:v>
                </c:pt>
                <c:pt idx="1">
                  <c:v>8.94</c:v>
                </c:pt>
                <c:pt idx="2">
                  <c:v>7.96</c:v>
                </c:pt>
                <c:pt idx="3">
                  <c:v>6.94</c:v>
                </c:pt>
                <c:pt idx="4">
                  <c:v>5.96</c:v>
                </c:pt>
                <c:pt idx="5">
                  <c:v>3.98</c:v>
                </c:pt>
                <c:pt idx="6">
                  <c:v>24.06</c:v>
                </c:pt>
                <c:pt idx="7">
                  <c:v>21.86</c:v>
                </c:pt>
                <c:pt idx="8">
                  <c:v>21.86</c:v>
                </c:pt>
                <c:pt idx="9">
                  <c:v>18.86</c:v>
                </c:pt>
                <c:pt idx="10">
                  <c:v>17.91</c:v>
                </c:pt>
                <c:pt idx="11">
                  <c:v>15.86</c:v>
                </c:pt>
                <c:pt idx="12">
                  <c:v>14.94</c:v>
                </c:pt>
                <c:pt idx="13">
                  <c:v>14.91</c:v>
                </c:pt>
                <c:pt idx="14">
                  <c:v>10.91</c:v>
                </c:pt>
                <c:pt idx="15">
                  <c:v>1.99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0-4940-B527-EB8C871C4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218400"/>
        <c:axId val="253218960"/>
      </c:barChart>
      <c:catAx>
        <c:axId val="253218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Billing 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218960"/>
        <c:crosses val="autoZero"/>
        <c:auto val="1"/>
        <c:lblAlgn val="ctr"/>
        <c:lblOffset val="100"/>
        <c:noMultiLvlLbl val="0"/>
      </c:catAx>
      <c:valAx>
        <c:axId val="2532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 (US$)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21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Total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Plan3!$E$1</c:f>
              <c:strCache>
                <c:ptCount val="1"/>
                <c:pt idx="0">
                  <c:v>Renda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Plan3!$A$2:$A$11</c:f>
              <c:strCache>
                <c:ptCount val="10"/>
                <c:pt idx="0">
                  <c:v>Battlestar Galactica (Classic), Season 1</c:v>
                </c:pt>
                <c:pt idx="1">
                  <c:v>The Office, Season 3</c:v>
                </c:pt>
                <c:pt idx="2">
                  <c:v>Minha Historia</c:v>
                </c:pt>
                <c:pt idx="3">
                  <c:v>Heroes, Season 1</c:v>
                </c:pt>
                <c:pt idx="4">
                  <c:v>Lost, Season 2</c:v>
                </c:pt>
                <c:pt idx="5">
                  <c:v>Greatest Hits</c:v>
                </c:pt>
                <c:pt idx="6">
                  <c:v>Unplugged</c:v>
                </c:pt>
                <c:pt idx="7">
                  <c:v>Battlestar Galactica, Season 3</c:v>
                </c:pt>
                <c:pt idx="8">
                  <c:v>Lost, Season 3</c:v>
                </c:pt>
                <c:pt idx="9">
                  <c:v>Acústico</c:v>
                </c:pt>
              </c:strCache>
            </c:strRef>
          </c:cat>
          <c:val>
            <c:numRef>
              <c:f>Plan3!$E$2:$E$11</c:f>
              <c:numCache>
                <c:formatCode>General</c:formatCode>
                <c:ptCount val="10"/>
                <c:pt idx="0">
                  <c:v>35.82</c:v>
                </c:pt>
                <c:pt idx="1">
                  <c:v>31.84</c:v>
                </c:pt>
                <c:pt idx="2">
                  <c:v>26.73</c:v>
                </c:pt>
                <c:pt idx="3">
                  <c:v>25.87</c:v>
                </c:pt>
                <c:pt idx="4">
                  <c:v>25.87</c:v>
                </c:pt>
                <c:pt idx="5">
                  <c:v>25.74</c:v>
                </c:pt>
                <c:pt idx="6">
                  <c:v>24.75</c:v>
                </c:pt>
                <c:pt idx="7">
                  <c:v>23.88</c:v>
                </c:pt>
                <c:pt idx="8">
                  <c:v>21.89</c:v>
                </c:pt>
                <c:pt idx="9">
                  <c:v>21.78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E-4E9E-B522-9961007E6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287552"/>
        <c:axId val="175288112"/>
      </c:barChart>
      <c:catAx>
        <c:axId val="175287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Álbum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288112"/>
        <c:crosses val="autoZero"/>
        <c:auto val="1"/>
        <c:lblAlgn val="ctr"/>
        <c:lblOffset val="100"/>
        <c:noMultiLvlLbl val="0"/>
      </c:catAx>
      <c:valAx>
        <c:axId val="17528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 (US$)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28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[Projeto SQL_Chinook_27092018.xlsx]Plan6!Tabela dinâmica11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sz="1600" b="1" dirty="0"/>
              <a:t>Income </a:t>
            </a:r>
            <a:r>
              <a:rPr lang="pt-BR" sz="1600" b="1" dirty="0" err="1"/>
              <a:t>by</a:t>
            </a:r>
            <a:r>
              <a:rPr lang="pt-BR" sz="1600" b="1" dirty="0"/>
              <a:t> Country </a:t>
            </a:r>
            <a:r>
              <a:rPr lang="pt-BR" sz="1600" b="1" dirty="0" err="1"/>
              <a:t>and</a:t>
            </a:r>
            <a:r>
              <a:rPr lang="pt-BR" sz="1600" b="1" dirty="0"/>
              <a:t> Musical </a:t>
            </a:r>
            <a:r>
              <a:rPr lang="pt-BR" sz="1600" b="1" dirty="0" err="1"/>
              <a:t>Genre</a:t>
            </a:r>
            <a:endParaRPr lang="pt-BR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Plan6!$C$3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Plan6!$A$4:$B$8</c:f>
              <c:multiLvlStrCache>
                <c:ptCount val="5"/>
                <c:lvl>
                  <c:pt idx="0">
                    <c:v>Bossa Nova</c:v>
                  </c:pt>
                  <c:pt idx="1">
                    <c:v>Rock</c:v>
                  </c:pt>
                  <c:pt idx="2">
                    <c:v>TV Shows</c:v>
                  </c:pt>
                  <c:pt idx="3">
                    <c:v>Jazz</c:v>
                  </c:pt>
                  <c:pt idx="4">
                    <c:v>Rock And Roll</c:v>
                  </c:pt>
                </c:lvl>
                <c:lvl>
                  <c:pt idx="0">
                    <c:v>Canada</c:v>
                  </c:pt>
                  <c:pt idx="1">
                    <c:v>Finland</c:v>
                  </c:pt>
                  <c:pt idx="2">
                    <c:v>India</c:v>
                  </c:pt>
                  <c:pt idx="3">
                    <c:v>USA</c:v>
                  </c:pt>
                </c:lvl>
              </c:multiLvlStrCache>
            </c:multiLvlStrRef>
          </c:cat>
          <c:val>
            <c:numRef>
              <c:f>Plan6!$C$4:$C$8</c:f>
              <c:numCache>
                <c:formatCode>General</c:formatCode>
                <c:ptCount val="5"/>
                <c:pt idx="0">
                  <c:v>86.13</c:v>
                </c:pt>
                <c:pt idx="1">
                  <c:v>7720.02</c:v>
                </c:pt>
                <c:pt idx="2">
                  <c:v>817.71</c:v>
                </c:pt>
                <c:pt idx="3">
                  <c:v>746.46</c:v>
                </c:pt>
                <c:pt idx="4">
                  <c:v>83.16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A-4CC6-B455-3FE3BD4117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51525472"/>
        <c:axId val="173518672"/>
      </c:barChart>
      <c:catAx>
        <c:axId val="25152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Country</a:t>
                </a:r>
                <a:r>
                  <a:rPr lang="en-US" baseline="0" dirty="0"/>
                  <a:t> of Residence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518672"/>
        <c:crosses val="autoZero"/>
        <c:auto val="1"/>
        <c:lblAlgn val="ctr"/>
        <c:lblOffset val="100"/>
        <c:noMultiLvlLbl val="0"/>
      </c:catAx>
      <c:valAx>
        <c:axId val="1735186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 (US$)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crossAx val="25152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506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3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9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80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4e10055_1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4e10055_1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33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Chinook - </a:t>
            </a:r>
            <a:r>
              <a:rPr lang="pt-B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71320" cy="3416400"/>
          </a:xfrm>
        </p:spPr>
        <p:txBody>
          <a:bodyPr/>
          <a:lstStyle/>
          <a:p>
            <a:r>
              <a:rPr lang="pt-BR" sz="1600" dirty="0" err="1"/>
              <a:t>What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total </a:t>
            </a:r>
            <a:r>
              <a:rPr lang="pt-BR" sz="1600" dirty="0" err="1"/>
              <a:t>sales</a:t>
            </a:r>
            <a:r>
              <a:rPr lang="pt-BR" sz="1600" dirty="0"/>
              <a:t> per </a:t>
            </a:r>
            <a:r>
              <a:rPr lang="pt-BR" sz="1600" dirty="0" err="1"/>
              <a:t>year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each</a:t>
            </a:r>
            <a:r>
              <a:rPr lang="pt-BR" sz="1600" dirty="0"/>
              <a:t> </a:t>
            </a:r>
            <a:r>
              <a:rPr lang="pt-BR" sz="1600" dirty="0" err="1"/>
              <a:t>employee</a:t>
            </a:r>
            <a:r>
              <a:rPr lang="pt-BR" sz="1600" dirty="0"/>
              <a:t>?</a:t>
            </a:r>
          </a:p>
          <a:p>
            <a:pPr marL="139700" indent="0">
              <a:buNone/>
            </a:pPr>
            <a:endParaRPr lang="pt-BR" sz="1600" dirty="0"/>
          </a:p>
          <a:p>
            <a:r>
              <a:rPr lang="pt-BR" sz="1600" dirty="0" err="1"/>
              <a:t>What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average</a:t>
            </a:r>
            <a:r>
              <a:rPr lang="pt-BR" sz="1600" dirty="0"/>
              <a:t> </a:t>
            </a:r>
            <a:r>
              <a:rPr lang="pt-BR" sz="1600" dirty="0" err="1"/>
              <a:t>amount</a:t>
            </a:r>
            <a:r>
              <a:rPr lang="pt-BR" sz="1600" dirty="0"/>
              <a:t> </a:t>
            </a:r>
            <a:r>
              <a:rPr lang="pt-BR" sz="1600" dirty="0" err="1"/>
              <a:t>spent</a:t>
            </a:r>
            <a:r>
              <a:rPr lang="pt-BR" sz="1600" dirty="0"/>
              <a:t> per country (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billing</a:t>
            </a:r>
            <a:r>
              <a:rPr lang="pt-BR" sz="1600" dirty="0"/>
              <a:t>) </a:t>
            </a:r>
            <a:r>
              <a:rPr lang="pt-BR" sz="1600" dirty="0" err="1"/>
              <a:t>on</a:t>
            </a:r>
            <a:r>
              <a:rPr lang="pt-BR" sz="1600" dirty="0"/>
              <a:t> “MPED </a:t>
            </a:r>
            <a:r>
              <a:rPr lang="pt-BR" sz="1600" dirty="0" err="1"/>
              <a:t>audio</a:t>
            </a:r>
            <a:r>
              <a:rPr lang="pt-BR" sz="1600" dirty="0"/>
              <a:t> file” media </a:t>
            </a:r>
            <a:r>
              <a:rPr lang="pt-BR" sz="1600" dirty="0" err="1"/>
              <a:t>purchases</a:t>
            </a:r>
            <a:r>
              <a:rPr lang="pt-BR" sz="1600" dirty="0"/>
              <a:t>?</a:t>
            </a:r>
          </a:p>
          <a:p>
            <a:pPr marL="139700" indent="0">
              <a:buNone/>
            </a:pPr>
            <a:endParaRPr lang="pt-BR" sz="1600" dirty="0"/>
          </a:p>
          <a:p>
            <a:r>
              <a:rPr lang="pt-BR" sz="1600" dirty="0" err="1"/>
              <a:t>What</a:t>
            </a:r>
            <a:r>
              <a:rPr lang="pt-BR" sz="1600" dirty="0"/>
              <a:t> are </a:t>
            </a:r>
            <a:r>
              <a:rPr lang="pt-BR" sz="1600" dirty="0" err="1"/>
              <a:t>the</a:t>
            </a:r>
            <a:r>
              <a:rPr lang="pt-BR" sz="1600" dirty="0"/>
              <a:t> 10 </a:t>
            </a:r>
            <a:r>
              <a:rPr lang="pt-BR" sz="1600" dirty="0" err="1"/>
              <a:t>albums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provided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highest</a:t>
            </a:r>
            <a:r>
              <a:rPr lang="pt-BR" sz="1600" dirty="0"/>
              <a:t> income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company</a:t>
            </a:r>
            <a:r>
              <a:rPr lang="pt-BR" sz="1600" dirty="0"/>
              <a:t>?</a:t>
            </a:r>
          </a:p>
          <a:p>
            <a:pPr marL="139700" indent="0">
              <a:buNone/>
            </a:pPr>
            <a:endParaRPr lang="pt-BR" sz="1600" dirty="0"/>
          </a:p>
          <a:p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regard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five</a:t>
            </a:r>
            <a:r>
              <a:rPr lang="pt-BR" sz="1600" dirty="0"/>
              <a:t> </a:t>
            </a:r>
            <a:r>
              <a:rPr lang="pt-BR" sz="1600" dirty="0" err="1"/>
              <a:t>preferred</a:t>
            </a:r>
            <a:r>
              <a:rPr lang="pt-BR" sz="1600" dirty="0"/>
              <a:t> musical </a:t>
            </a:r>
            <a:r>
              <a:rPr lang="pt-BR" sz="1600" dirty="0" err="1"/>
              <a:t>genres</a:t>
            </a:r>
            <a:r>
              <a:rPr lang="pt-BR" sz="1600" dirty="0"/>
              <a:t>, </a:t>
            </a:r>
            <a:r>
              <a:rPr lang="pt-BR" sz="1600" dirty="0" err="1"/>
              <a:t>what</a:t>
            </a:r>
            <a:r>
              <a:rPr lang="pt-BR" sz="1600" dirty="0"/>
              <a:t> are </a:t>
            </a:r>
            <a:r>
              <a:rPr lang="pt-BR" sz="1600" dirty="0" err="1"/>
              <a:t>the</a:t>
            </a:r>
            <a:r>
              <a:rPr lang="pt-BR" sz="1600" dirty="0"/>
              <a:t> countries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residence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respective</a:t>
            </a:r>
            <a:r>
              <a:rPr lang="pt-BR" sz="1600" dirty="0"/>
              <a:t> </a:t>
            </a:r>
            <a:r>
              <a:rPr lang="pt-BR" sz="1600" dirty="0" err="1"/>
              <a:t>consumers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total </a:t>
            </a:r>
            <a:r>
              <a:rPr lang="pt-BR" sz="1600" dirty="0" err="1"/>
              <a:t>purchases</a:t>
            </a:r>
            <a:r>
              <a:rPr lang="pt-BR" sz="1600" dirty="0"/>
              <a:t>?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29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00" b="1" dirty="0"/>
              <a:t>Sales Team</a:t>
            </a:r>
          </a:p>
          <a:p>
            <a:pPr marL="139700" indent="0">
              <a:buNone/>
            </a:pPr>
            <a:endParaRPr lang="pt-BR" sz="1000" dirty="0"/>
          </a:p>
          <a:p>
            <a:pPr marL="139700" indent="0">
              <a:buNone/>
            </a:pPr>
            <a:r>
              <a:rPr lang="pt-BR" sz="1000" dirty="0" err="1"/>
              <a:t>This</a:t>
            </a:r>
            <a:r>
              <a:rPr lang="pt-BR" sz="1000" dirty="0"/>
              <a:t> </a:t>
            </a:r>
            <a:r>
              <a:rPr lang="pt-BR" sz="1000" dirty="0" err="1"/>
              <a:t>graph</a:t>
            </a:r>
            <a:r>
              <a:rPr lang="pt-BR" sz="1000" dirty="0"/>
              <a:t> shows </a:t>
            </a:r>
            <a:r>
              <a:rPr lang="pt-BR" sz="1000" dirty="0" err="1"/>
              <a:t>the</a:t>
            </a:r>
            <a:r>
              <a:rPr lang="pt-BR" sz="1000" dirty="0"/>
              <a:t> total </a:t>
            </a:r>
            <a:r>
              <a:rPr lang="pt-BR" sz="1000" dirty="0" err="1"/>
              <a:t>sales</a:t>
            </a:r>
            <a:r>
              <a:rPr lang="pt-BR" sz="1000" dirty="0"/>
              <a:t> per </a:t>
            </a:r>
            <a:r>
              <a:rPr lang="pt-BR" sz="1000" dirty="0" err="1"/>
              <a:t>year</a:t>
            </a:r>
            <a:r>
              <a:rPr lang="pt-BR" sz="1000" dirty="0"/>
              <a:t> </a:t>
            </a:r>
            <a:r>
              <a:rPr lang="pt-BR" sz="1000" dirty="0" err="1"/>
              <a:t>of</a:t>
            </a:r>
            <a:r>
              <a:rPr lang="pt-BR" sz="1000" dirty="0"/>
              <a:t> </a:t>
            </a:r>
            <a:r>
              <a:rPr lang="pt-BR" sz="1000" dirty="0" err="1"/>
              <a:t>each</a:t>
            </a:r>
            <a:r>
              <a:rPr lang="pt-BR" sz="1000" dirty="0"/>
              <a:t> </a:t>
            </a:r>
            <a:r>
              <a:rPr lang="pt-BR" sz="1000" dirty="0" err="1"/>
              <a:t>of</a:t>
            </a:r>
            <a:r>
              <a:rPr lang="pt-BR" sz="1000" dirty="0"/>
              <a:t> </a:t>
            </a:r>
            <a:r>
              <a:rPr lang="pt-BR" sz="1000" dirty="0" err="1"/>
              <a:t>the</a:t>
            </a:r>
            <a:r>
              <a:rPr lang="pt-BR" sz="1000" dirty="0"/>
              <a:t> </a:t>
            </a:r>
            <a:r>
              <a:rPr lang="pt-BR" sz="1000" dirty="0" err="1"/>
              <a:t>employees</a:t>
            </a:r>
            <a:r>
              <a:rPr lang="pt-BR" sz="1000" dirty="0"/>
              <a:t> </a:t>
            </a:r>
            <a:r>
              <a:rPr lang="pt-BR" sz="1000" dirty="0" err="1"/>
              <a:t>directly</a:t>
            </a:r>
            <a:r>
              <a:rPr lang="pt-BR" sz="1000" dirty="0"/>
              <a:t> </a:t>
            </a:r>
            <a:r>
              <a:rPr lang="pt-BR" sz="1000" dirty="0" err="1"/>
              <a:t>related</a:t>
            </a:r>
            <a:r>
              <a:rPr lang="pt-BR" sz="1000" dirty="0"/>
              <a:t> </a:t>
            </a:r>
            <a:r>
              <a:rPr lang="pt-BR" sz="1000" dirty="0" err="1"/>
              <a:t>to</a:t>
            </a:r>
            <a:r>
              <a:rPr lang="pt-BR" sz="1000" dirty="0"/>
              <a:t> </a:t>
            </a:r>
            <a:r>
              <a:rPr lang="pt-BR" sz="1000" dirty="0" err="1"/>
              <a:t>the</a:t>
            </a:r>
            <a:r>
              <a:rPr lang="pt-BR" sz="1000" dirty="0"/>
              <a:t> </a:t>
            </a:r>
            <a:r>
              <a:rPr lang="pt-BR" sz="1000" dirty="0" err="1"/>
              <a:t>company´s</a:t>
            </a:r>
            <a:r>
              <a:rPr lang="pt-BR" sz="1000" dirty="0"/>
              <a:t> </a:t>
            </a:r>
            <a:r>
              <a:rPr lang="pt-BR" sz="1000" dirty="0" err="1"/>
              <a:t>sales</a:t>
            </a:r>
            <a:r>
              <a:rPr lang="pt-BR" sz="1000" dirty="0"/>
              <a:t>.</a:t>
            </a:r>
          </a:p>
          <a:p>
            <a:pPr marL="139700" indent="0">
              <a:buNone/>
            </a:pPr>
            <a:endParaRPr lang="pt-BR" sz="1000" dirty="0"/>
          </a:p>
          <a:p>
            <a:pPr marL="139700" indent="0">
              <a:buNone/>
            </a:pPr>
            <a:r>
              <a:rPr lang="pt-BR" sz="1000" dirty="0"/>
              <a:t>The </a:t>
            </a:r>
            <a:r>
              <a:rPr lang="pt-BR" sz="1000" dirty="0" err="1"/>
              <a:t>most</a:t>
            </a:r>
            <a:r>
              <a:rPr lang="pt-BR" sz="1000" dirty="0"/>
              <a:t> </a:t>
            </a:r>
            <a:r>
              <a:rPr lang="pt-BR" sz="1000" dirty="0" err="1"/>
              <a:t>significant</a:t>
            </a:r>
            <a:r>
              <a:rPr lang="pt-BR" sz="1000" dirty="0"/>
              <a:t> </a:t>
            </a:r>
            <a:r>
              <a:rPr lang="pt-BR" sz="1000" dirty="0" err="1"/>
              <a:t>sales</a:t>
            </a:r>
            <a:r>
              <a:rPr lang="pt-BR" sz="1000" dirty="0"/>
              <a:t> figures came in 2010, </a:t>
            </a:r>
            <a:r>
              <a:rPr lang="pt-BR" sz="1000" dirty="0" err="1"/>
              <a:t>by</a:t>
            </a:r>
            <a:r>
              <a:rPr lang="pt-BR" sz="1000" dirty="0"/>
              <a:t> Jane </a:t>
            </a:r>
            <a:r>
              <a:rPr lang="pt-BR" sz="1000" dirty="0" err="1"/>
              <a:t>Peacock</a:t>
            </a:r>
            <a:r>
              <a:rPr lang="pt-BR" sz="1000" dirty="0"/>
              <a:t>, </a:t>
            </a:r>
            <a:r>
              <a:rPr lang="pt-BR" sz="1000" dirty="0" err="1"/>
              <a:t>and</a:t>
            </a:r>
            <a:r>
              <a:rPr lang="pt-BR" sz="1000" dirty="0"/>
              <a:t> in 2012, </a:t>
            </a:r>
            <a:r>
              <a:rPr lang="pt-BR" sz="1000" dirty="0" err="1"/>
              <a:t>by</a:t>
            </a:r>
            <a:r>
              <a:rPr lang="pt-BR" sz="1000" dirty="0"/>
              <a:t> Margaret Park.</a:t>
            </a:r>
          </a:p>
          <a:p>
            <a:pPr marL="139700" indent="0">
              <a:buNone/>
            </a:pPr>
            <a:endParaRPr lang="pt-BR" sz="1000" dirty="0"/>
          </a:p>
          <a:p>
            <a:pPr marL="139700" indent="0">
              <a:buNone/>
            </a:pPr>
            <a:r>
              <a:rPr lang="pt-BR" sz="1000" dirty="0" err="1"/>
              <a:t>Although</a:t>
            </a:r>
            <a:r>
              <a:rPr lang="pt-BR" sz="1000" dirty="0"/>
              <a:t> Jane </a:t>
            </a:r>
            <a:r>
              <a:rPr lang="pt-BR" sz="1000" dirty="0" err="1"/>
              <a:t>Peacock’s</a:t>
            </a:r>
            <a:r>
              <a:rPr lang="pt-BR" sz="1000" dirty="0"/>
              <a:t> </a:t>
            </a:r>
            <a:r>
              <a:rPr lang="pt-BR" sz="1000" dirty="0" err="1"/>
              <a:t>sales</a:t>
            </a:r>
            <a:r>
              <a:rPr lang="pt-BR" sz="1000" dirty="0"/>
              <a:t> </a:t>
            </a:r>
            <a:r>
              <a:rPr lang="pt-BR" sz="1000" dirty="0" err="1"/>
              <a:t>fell</a:t>
            </a:r>
            <a:r>
              <a:rPr lang="pt-BR" sz="1000" dirty="0"/>
              <a:t> </a:t>
            </a:r>
            <a:r>
              <a:rPr lang="pt-BR" sz="1000" dirty="0" err="1"/>
              <a:t>year</a:t>
            </a:r>
            <a:r>
              <a:rPr lang="pt-BR" sz="1000" dirty="0"/>
              <a:t> </a:t>
            </a:r>
            <a:r>
              <a:rPr lang="pt-BR" sz="1000" dirty="0" err="1"/>
              <a:t>on</a:t>
            </a:r>
            <a:r>
              <a:rPr lang="pt-BR" sz="1000" dirty="0"/>
              <a:t> </a:t>
            </a:r>
            <a:r>
              <a:rPr lang="pt-BR" sz="1000" dirty="0" err="1"/>
              <a:t>year</a:t>
            </a:r>
            <a:r>
              <a:rPr lang="pt-BR" sz="1000" dirty="0"/>
              <a:t> </a:t>
            </a:r>
            <a:r>
              <a:rPr lang="pt-BR" sz="1000" dirty="0" err="1"/>
              <a:t>from</a:t>
            </a:r>
            <a:r>
              <a:rPr lang="pt-BR" sz="1000" dirty="0"/>
              <a:t> 2010 </a:t>
            </a:r>
            <a:r>
              <a:rPr lang="pt-BR" sz="1000" dirty="0" err="1"/>
              <a:t>to</a:t>
            </a:r>
            <a:r>
              <a:rPr lang="pt-BR" sz="1000" dirty="0"/>
              <a:t> 2012, </a:t>
            </a:r>
            <a:r>
              <a:rPr lang="pt-BR" sz="1000" dirty="0" err="1"/>
              <a:t>absolute</a:t>
            </a:r>
            <a:r>
              <a:rPr lang="pt-BR" sz="1000" dirty="0"/>
              <a:t> </a:t>
            </a:r>
            <a:r>
              <a:rPr lang="pt-BR" sz="1000" dirty="0" err="1"/>
              <a:t>values</a:t>
            </a:r>
            <a:r>
              <a:rPr lang="pt-BR" sz="1000" dirty="0"/>
              <a:t> are </a:t>
            </a:r>
            <a:r>
              <a:rPr lang="pt-BR" sz="1000" dirty="0" err="1"/>
              <a:t>good</a:t>
            </a:r>
            <a:r>
              <a:rPr lang="pt-BR" sz="1000" dirty="0"/>
              <a:t> </a:t>
            </a:r>
            <a:r>
              <a:rPr lang="pt-BR" sz="1000" dirty="0" err="1"/>
              <a:t>and</a:t>
            </a:r>
            <a:r>
              <a:rPr lang="pt-BR" sz="1000" dirty="0"/>
              <a:t> </a:t>
            </a:r>
            <a:r>
              <a:rPr lang="pt-BR" sz="1000" dirty="0" err="1"/>
              <a:t>this</a:t>
            </a:r>
            <a:r>
              <a:rPr lang="pt-BR" sz="1000" dirty="0"/>
              <a:t> move </a:t>
            </a:r>
            <a:r>
              <a:rPr lang="pt-BR" sz="1000" dirty="0" err="1"/>
              <a:t>was</a:t>
            </a:r>
            <a:r>
              <a:rPr lang="pt-BR" sz="1000" dirty="0"/>
              <a:t> </a:t>
            </a:r>
            <a:r>
              <a:rPr lang="pt-BR" sz="1000" dirty="0" err="1"/>
              <a:t>reversed</a:t>
            </a:r>
            <a:r>
              <a:rPr lang="pt-BR" sz="1000" dirty="0"/>
              <a:t> in 2013. Margareth Park, </a:t>
            </a:r>
            <a:r>
              <a:rPr lang="pt-BR" sz="1000" dirty="0" err="1"/>
              <a:t>on</a:t>
            </a:r>
            <a:r>
              <a:rPr lang="pt-BR" sz="1000" dirty="0"/>
              <a:t> </a:t>
            </a:r>
            <a:r>
              <a:rPr lang="pt-BR" sz="1000" dirty="0" err="1"/>
              <a:t>the</a:t>
            </a:r>
            <a:r>
              <a:rPr lang="pt-BR" sz="1000" dirty="0"/>
              <a:t> </a:t>
            </a:r>
            <a:r>
              <a:rPr lang="pt-BR" sz="1000" dirty="0" err="1"/>
              <a:t>other</a:t>
            </a:r>
            <a:r>
              <a:rPr lang="pt-BR" sz="1000" dirty="0"/>
              <a:t> </a:t>
            </a:r>
            <a:r>
              <a:rPr lang="pt-BR" sz="1000" dirty="0" err="1"/>
              <a:t>hand</a:t>
            </a:r>
            <a:r>
              <a:rPr lang="pt-BR" sz="1000" dirty="0"/>
              <a:t>, </a:t>
            </a:r>
            <a:r>
              <a:rPr lang="pt-BR" sz="1000" dirty="0" err="1"/>
              <a:t>had</a:t>
            </a:r>
            <a:r>
              <a:rPr lang="pt-BR" sz="1000" dirty="0"/>
              <a:t> a </a:t>
            </a:r>
            <a:r>
              <a:rPr lang="pt-BR" sz="1000" dirty="0" err="1"/>
              <a:t>rise</a:t>
            </a:r>
            <a:r>
              <a:rPr lang="pt-BR" sz="1000" dirty="0"/>
              <a:t> in </a:t>
            </a:r>
            <a:r>
              <a:rPr lang="pt-BR" sz="1000" dirty="0" err="1"/>
              <a:t>sales</a:t>
            </a:r>
            <a:r>
              <a:rPr lang="pt-BR" sz="1000" dirty="0"/>
              <a:t> </a:t>
            </a:r>
            <a:r>
              <a:rPr lang="pt-BR" sz="1000" dirty="0" err="1"/>
              <a:t>from</a:t>
            </a:r>
            <a:r>
              <a:rPr lang="pt-BR" sz="1000" dirty="0"/>
              <a:t> 2010 </a:t>
            </a:r>
            <a:r>
              <a:rPr lang="pt-BR" sz="1000" dirty="0" err="1"/>
              <a:t>to</a:t>
            </a:r>
            <a:r>
              <a:rPr lang="pt-BR" sz="1000" dirty="0"/>
              <a:t> 2012, </a:t>
            </a:r>
            <a:r>
              <a:rPr lang="pt-BR" sz="1000" dirty="0" err="1"/>
              <a:t>and</a:t>
            </a:r>
            <a:r>
              <a:rPr lang="pt-BR" sz="1000" dirty="0"/>
              <a:t> a </a:t>
            </a:r>
            <a:r>
              <a:rPr lang="pt-BR" sz="1000" dirty="0" err="1"/>
              <a:t>slight</a:t>
            </a:r>
            <a:r>
              <a:rPr lang="pt-BR" sz="1000" dirty="0"/>
              <a:t> </a:t>
            </a:r>
            <a:r>
              <a:rPr lang="pt-BR" sz="1000" dirty="0" err="1"/>
              <a:t>drop</a:t>
            </a:r>
            <a:r>
              <a:rPr lang="pt-BR" sz="1000" dirty="0"/>
              <a:t> in 2013. Steve Johnson, </a:t>
            </a:r>
            <a:r>
              <a:rPr lang="pt-BR" sz="1000" dirty="0" err="1"/>
              <a:t>at</a:t>
            </a:r>
            <a:r>
              <a:rPr lang="pt-BR" sz="1000" dirty="0"/>
              <a:t> </a:t>
            </a:r>
            <a:r>
              <a:rPr lang="pt-BR" sz="1000" dirty="0" err="1"/>
              <a:t>last</a:t>
            </a:r>
            <a:r>
              <a:rPr lang="pt-BR" sz="1000" dirty="0"/>
              <a:t>, </a:t>
            </a:r>
            <a:r>
              <a:rPr lang="pt-BR" sz="1000" dirty="0" err="1"/>
              <a:t>maintened</a:t>
            </a:r>
            <a:r>
              <a:rPr lang="pt-BR" sz="1000" dirty="0"/>
              <a:t> a more </a:t>
            </a:r>
            <a:r>
              <a:rPr lang="pt-BR" sz="1000" dirty="0" err="1"/>
              <a:t>even</a:t>
            </a:r>
            <a:r>
              <a:rPr lang="pt-BR" sz="1000" dirty="0"/>
              <a:t> </a:t>
            </a:r>
            <a:r>
              <a:rPr lang="pt-BR" sz="1000" dirty="0" err="1"/>
              <a:t>level</a:t>
            </a:r>
            <a:r>
              <a:rPr lang="pt-BR" sz="1000" dirty="0"/>
              <a:t> </a:t>
            </a:r>
            <a:r>
              <a:rPr lang="pt-BR" sz="1000" dirty="0" err="1"/>
              <a:t>of</a:t>
            </a:r>
            <a:r>
              <a:rPr lang="pt-BR" sz="1000" dirty="0"/>
              <a:t> </a:t>
            </a:r>
            <a:r>
              <a:rPr lang="pt-BR" sz="1000" dirty="0" err="1"/>
              <a:t>sales</a:t>
            </a:r>
            <a:r>
              <a:rPr lang="pt-BR" sz="1000" dirty="0"/>
              <a:t> in </a:t>
            </a:r>
            <a:r>
              <a:rPr lang="pt-BR" sz="1000" dirty="0" err="1"/>
              <a:t>that</a:t>
            </a:r>
            <a:r>
              <a:rPr lang="pt-BR" sz="1000" dirty="0"/>
              <a:t> </a:t>
            </a:r>
            <a:r>
              <a:rPr lang="pt-BR" sz="1000" dirty="0" err="1"/>
              <a:t>period</a:t>
            </a:r>
            <a:r>
              <a:rPr lang="pt-BR" sz="10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– </a:t>
            </a: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Team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37211"/>
              </p:ext>
            </p:extLst>
          </p:nvPr>
        </p:nvGraphicFramePr>
        <p:xfrm>
          <a:off x="204573" y="1620561"/>
          <a:ext cx="4810125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50" b="1" dirty="0" err="1"/>
              <a:t>Average</a:t>
            </a:r>
            <a:r>
              <a:rPr lang="pt-BR" sz="1050" b="1" dirty="0"/>
              <a:t> </a:t>
            </a:r>
            <a:r>
              <a:rPr lang="pt-BR" sz="1050" b="1" dirty="0" err="1"/>
              <a:t>value</a:t>
            </a:r>
            <a:r>
              <a:rPr lang="pt-BR" sz="1050" b="1" dirty="0"/>
              <a:t> </a:t>
            </a:r>
            <a:r>
              <a:rPr lang="pt-BR" sz="1050" b="1" dirty="0" err="1"/>
              <a:t>spent</a:t>
            </a:r>
            <a:r>
              <a:rPr lang="pt-BR" sz="1050" b="1" dirty="0"/>
              <a:t> </a:t>
            </a:r>
            <a:r>
              <a:rPr lang="pt-BR" sz="1050" b="1" dirty="0" err="1"/>
              <a:t>on</a:t>
            </a:r>
            <a:r>
              <a:rPr lang="pt-BR" sz="1050" b="1" dirty="0"/>
              <a:t> ‘vídeo file’ media</a:t>
            </a:r>
            <a:endParaRPr lang="pt-BR" sz="1050" dirty="0"/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 err="1"/>
              <a:t>This</a:t>
            </a:r>
            <a:r>
              <a:rPr lang="pt-BR" sz="1050" dirty="0"/>
              <a:t> </a:t>
            </a:r>
            <a:r>
              <a:rPr lang="pt-BR" sz="1050" dirty="0" err="1"/>
              <a:t>graph</a:t>
            </a:r>
            <a:r>
              <a:rPr lang="pt-BR" sz="1050" dirty="0"/>
              <a:t> </a:t>
            </a:r>
            <a:r>
              <a:rPr lang="pt-BR" sz="1050" dirty="0" err="1"/>
              <a:t>demonstrates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average</a:t>
            </a:r>
            <a:r>
              <a:rPr lang="pt-BR" sz="1050" dirty="0"/>
              <a:t> </a:t>
            </a:r>
            <a:r>
              <a:rPr lang="pt-BR" sz="1050" dirty="0" err="1"/>
              <a:t>value</a:t>
            </a:r>
            <a:r>
              <a:rPr lang="pt-BR" sz="1050" dirty="0"/>
              <a:t> </a:t>
            </a:r>
            <a:r>
              <a:rPr lang="pt-BR" sz="1050" dirty="0" err="1"/>
              <a:t>spent</a:t>
            </a:r>
            <a:r>
              <a:rPr lang="pt-BR" sz="1050" dirty="0"/>
              <a:t> </a:t>
            </a:r>
            <a:r>
              <a:rPr lang="pt-BR" sz="1050" dirty="0" err="1"/>
              <a:t>by</a:t>
            </a:r>
            <a:r>
              <a:rPr lang="pt-BR" sz="1050" dirty="0"/>
              <a:t> </a:t>
            </a:r>
            <a:r>
              <a:rPr lang="pt-BR" sz="1050" dirty="0" err="1"/>
              <a:t>consumers</a:t>
            </a:r>
            <a:r>
              <a:rPr lang="pt-BR" sz="1050" dirty="0"/>
              <a:t> </a:t>
            </a:r>
            <a:r>
              <a:rPr lang="pt-BR" sz="1050" dirty="0" err="1"/>
              <a:t>on</a:t>
            </a:r>
            <a:r>
              <a:rPr lang="pt-BR" sz="1050" dirty="0"/>
              <a:t> </a:t>
            </a:r>
            <a:r>
              <a:rPr lang="pt-BR" sz="1050" dirty="0" err="1"/>
              <a:t>purchases</a:t>
            </a:r>
            <a:r>
              <a:rPr lang="pt-BR" sz="1050" dirty="0"/>
              <a:t> </a:t>
            </a:r>
            <a:r>
              <a:rPr lang="pt-BR" sz="1050" dirty="0" err="1"/>
              <a:t>of</a:t>
            </a:r>
            <a:r>
              <a:rPr lang="pt-BR" sz="1050" dirty="0"/>
              <a:t> musical </a:t>
            </a:r>
            <a:r>
              <a:rPr lang="pt-BR" sz="1050" dirty="0" err="1"/>
              <a:t>genres</a:t>
            </a:r>
            <a:r>
              <a:rPr lang="pt-BR" sz="1050" dirty="0"/>
              <a:t> </a:t>
            </a:r>
            <a:r>
              <a:rPr lang="pt-BR" sz="1050" dirty="0" err="1"/>
              <a:t>on</a:t>
            </a:r>
            <a:r>
              <a:rPr lang="pt-BR" sz="1050" dirty="0"/>
              <a:t> “MPEG áudio file” media </a:t>
            </a:r>
            <a:r>
              <a:rPr lang="pt-BR" sz="1050" dirty="0" err="1"/>
              <a:t>by</a:t>
            </a:r>
            <a:r>
              <a:rPr lang="pt-BR" sz="1050" dirty="0"/>
              <a:t> country (</a:t>
            </a:r>
            <a:r>
              <a:rPr lang="pt-BR" sz="1050" dirty="0" err="1"/>
              <a:t>billing</a:t>
            </a:r>
            <a:r>
              <a:rPr lang="pt-BR" sz="1050" dirty="0"/>
              <a:t>).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The </a:t>
            </a:r>
            <a:r>
              <a:rPr lang="pt-BR" sz="1050" dirty="0" err="1"/>
              <a:t>highest</a:t>
            </a:r>
            <a:r>
              <a:rPr lang="pt-BR" sz="1050" dirty="0"/>
              <a:t> </a:t>
            </a:r>
            <a:r>
              <a:rPr lang="pt-BR" sz="1050" dirty="0" err="1"/>
              <a:t>average</a:t>
            </a:r>
            <a:r>
              <a:rPr lang="pt-BR" sz="1050" dirty="0"/>
              <a:t> </a:t>
            </a:r>
            <a:r>
              <a:rPr lang="pt-BR" sz="1050" dirty="0" err="1"/>
              <a:t>expenditure</a:t>
            </a:r>
            <a:r>
              <a:rPr lang="pt-BR" sz="1050" dirty="0"/>
              <a:t> figures </a:t>
            </a:r>
            <a:r>
              <a:rPr lang="pt-BR" sz="1050" dirty="0" err="1"/>
              <a:t>refer</a:t>
            </a:r>
            <a:r>
              <a:rPr lang="pt-BR" sz="1050" dirty="0"/>
              <a:t>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Czech</a:t>
            </a:r>
            <a:r>
              <a:rPr lang="pt-BR" sz="1050" dirty="0"/>
              <a:t> </a:t>
            </a:r>
            <a:r>
              <a:rPr lang="pt-BR" sz="1050" dirty="0" err="1"/>
              <a:t>Republic</a:t>
            </a:r>
            <a:r>
              <a:rPr lang="pt-BR" sz="1050" dirty="0"/>
              <a:t> </a:t>
            </a:r>
            <a:r>
              <a:rPr lang="pt-BR" sz="1050" dirty="0" err="1"/>
              <a:t>and</a:t>
            </a:r>
            <a:r>
              <a:rPr lang="pt-BR" sz="1050" dirty="0"/>
              <a:t> </a:t>
            </a:r>
            <a:r>
              <a:rPr lang="pt-BR" sz="1050" dirty="0" err="1"/>
              <a:t>Hungary</a:t>
            </a:r>
            <a:r>
              <a:rPr lang="pt-BR" sz="1050" dirty="0"/>
              <a:t>, </a:t>
            </a:r>
            <a:r>
              <a:rPr lang="pt-BR" sz="1050" dirty="0" err="1"/>
              <a:t>while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lowest</a:t>
            </a:r>
            <a:r>
              <a:rPr lang="pt-BR" sz="1050" dirty="0"/>
              <a:t> </a:t>
            </a:r>
            <a:r>
              <a:rPr lang="pt-BR" sz="1050" dirty="0" err="1"/>
              <a:t>amounts</a:t>
            </a:r>
            <a:r>
              <a:rPr lang="pt-BR" sz="1050" dirty="0"/>
              <a:t> </a:t>
            </a:r>
            <a:r>
              <a:rPr lang="pt-BR" sz="1050" dirty="0" err="1"/>
              <a:t>correspond</a:t>
            </a:r>
            <a:r>
              <a:rPr lang="pt-BR" sz="1050" dirty="0"/>
              <a:t>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India</a:t>
            </a:r>
            <a:r>
              <a:rPr lang="pt-BR" sz="1050" dirty="0"/>
              <a:t> </a:t>
            </a:r>
            <a:r>
              <a:rPr lang="pt-BR" sz="1050" dirty="0" err="1"/>
              <a:t>and</a:t>
            </a:r>
            <a:r>
              <a:rPr lang="pt-BR" sz="1050" dirty="0"/>
              <a:t> </a:t>
            </a:r>
            <a:r>
              <a:rPr lang="pt-BR" sz="1050" dirty="0" err="1"/>
              <a:t>Brazil</a:t>
            </a:r>
            <a:r>
              <a:rPr lang="pt-BR" sz="1050" dirty="0"/>
              <a:t>.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The United </a:t>
            </a:r>
            <a:r>
              <a:rPr lang="pt-BR" sz="1050" dirty="0" err="1"/>
              <a:t>States</a:t>
            </a:r>
            <a:r>
              <a:rPr lang="pt-BR" sz="1050" dirty="0"/>
              <a:t> </a:t>
            </a:r>
            <a:r>
              <a:rPr lang="pt-BR" sz="1050" dirty="0" err="1"/>
              <a:t>and</a:t>
            </a:r>
            <a:r>
              <a:rPr lang="pt-BR" sz="1050" dirty="0"/>
              <a:t> </a:t>
            </a:r>
            <a:r>
              <a:rPr lang="pt-BR" sz="1050" dirty="0" err="1"/>
              <a:t>Germany</a:t>
            </a:r>
            <a:r>
              <a:rPr lang="pt-BR" sz="1050" dirty="0"/>
              <a:t> are </a:t>
            </a:r>
            <a:r>
              <a:rPr lang="pt-BR" sz="1050" dirty="0" err="1"/>
              <a:t>positioned</a:t>
            </a:r>
            <a:r>
              <a:rPr lang="pt-BR" sz="1050" dirty="0"/>
              <a:t> in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middle</a:t>
            </a:r>
            <a:r>
              <a:rPr lang="pt-BR" sz="1050" dirty="0"/>
              <a:t> </a:t>
            </a:r>
            <a:r>
              <a:rPr lang="pt-BR" sz="1050" dirty="0" err="1"/>
              <a:t>of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list</a:t>
            </a:r>
            <a:r>
              <a:rPr lang="pt-BR" sz="1050" dirty="0"/>
              <a:t> </a:t>
            </a:r>
            <a:r>
              <a:rPr lang="pt-BR" sz="1050" dirty="0" err="1"/>
              <a:t>of</a:t>
            </a:r>
            <a:r>
              <a:rPr lang="pt-BR" sz="1050" dirty="0"/>
              <a:t> countries </a:t>
            </a:r>
            <a:r>
              <a:rPr lang="pt-BR" sz="1050" dirty="0" err="1"/>
              <a:t>and</a:t>
            </a:r>
            <a:r>
              <a:rPr lang="pt-BR" sz="1050" dirty="0"/>
              <a:t> </a:t>
            </a:r>
            <a:r>
              <a:rPr lang="pt-BR" sz="1050" dirty="0" err="1"/>
              <a:t>their</a:t>
            </a:r>
            <a:r>
              <a:rPr lang="pt-BR" sz="1050" dirty="0"/>
              <a:t> </a:t>
            </a:r>
            <a:r>
              <a:rPr lang="pt-BR" sz="1050" dirty="0" err="1"/>
              <a:t>spending</a:t>
            </a:r>
            <a:r>
              <a:rPr lang="pt-BR" sz="1050" dirty="0"/>
              <a:t> </a:t>
            </a:r>
            <a:r>
              <a:rPr lang="pt-BR" sz="1050" dirty="0" err="1"/>
              <a:t>is</a:t>
            </a:r>
            <a:r>
              <a:rPr lang="pt-BR" sz="1050" dirty="0"/>
              <a:t> </a:t>
            </a:r>
            <a:r>
              <a:rPr lang="pt-BR" sz="1050" dirty="0" err="1"/>
              <a:t>around</a:t>
            </a:r>
            <a:r>
              <a:rPr lang="pt-BR" sz="1050" dirty="0"/>
              <a:t> US$ 15.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– ‘video file’ </a:t>
            </a: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040740"/>
              </p:ext>
            </p:extLst>
          </p:nvPr>
        </p:nvGraphicFramePr>
        <p:xfrm>
          <a:off x="261991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50" b="1" dirty="0" err="1"/>
              <a:t>Albums</a:t>
            </a:r>
            <a:r>
              <a:rPr lang="pt-BR" sz="1050" b="1" dirty="0"/>
              <a:t> </a:t>
            </a:r>
            <a:r>
              <a:rPr lang="pt-BR" sz="1050" b="1" dirty="0" err="1"/>
              <a:t>sold</a:t>
            </a:r>
            <a:endParaRPr lang="pt-BR" sz="1050" dirty="0"/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 err="1"/>
              <a:t>This</a:t>
            </a:r>
            <a:r>
              <a:rPr lang="pt-BR" sz="1050" dirty="0"/>
              <a:t> </a:t>
            </a:r>
            <a:r>
              <a:rPr lang="pt-BR" sz="1050" dirty="0" err="1"/>
              <a:t>graph</a:t>
            </a:r>
            <a:r>
              <a:rPr lang="pt-BR" sz="1050" dirty="0"/>
              <a:t> shows </a:t>
            </a:r>
            <a:r>
              <a:rPr lang="pt-BR" sz="1050" dirty="0" err="1"/>
              <a:t>the</a:t>
            </a:r>
            <a:r>
              <a:rPr lang="pt-BR" sz="1050" dirty="0"/>
              <a:t> income </a:t>
            </a:r>
            <a:r>
              <a:rPr lang="pt-BR" sz="1050" dirty="0" err="1"/>
              <a:t>earned</a:t>
            </a:r>
            <a:r>
              <a:rPr lang="pt-BR" sz="1050" dirty="0"/>
              <a:t> </a:t>
            </a:r>
            <a:r>
              <a:rPr lang="pt-BR" sz="1050" dirty="0" err="1"/>
              <a:t>by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company</a:t>
            </a:r>
            <a:r>
              <a:rPr lang="pt-BR" sz="1050" dirty="0"/>
              <a:t> </a:t>
            </a:r>
            <a:r>
              <a:rPr lang="pt-BR" sz="1050" dirty="0" err="1"/>
              <a:t>with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10 </a:t>
            </a:r>
            <a:r>
              <a:rPr lang="pt-BR" sz="1050" dirty="0" err="1"/>
              <a:t>most</a:t>
            </a:r>
            <a:r>
              <a:rPr lang="pt-BR" sz="1050" dirty="0"/>
              <a:t> </a:t>
            </a:r>
            <a:r>
              <a:rPr lang="pt-BR" sz="1050" dirty="0" err="1"/>
              <a:t>profitable</a:t>
            </a:r>
            <a:r>
              <a:rPr lang="pt-BR" sz="1050" dirty="0"/>
              <a:t> </a:t>
            </a:r>
            <a:r>
              <a:rPr lang="pt-BR" sz="1050" dirty="0" err="1"/>
              <a:t>albums</a:t>
            </a:r>
            <a:r>
              <a:rPr lang="pt-BR" sz="1050" dirty="0"/>
              <a:t>.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The </a:t>
            </a:r>
            <a:r>
              <a:rPr lang="pt-BR" sz="1050" dirty="0" err="1"/>
              <a:t>albums</a:t>
            </a:r>
            <a:r>
              <a:rPr lang="pt-BR" sz="1050" dirty="0"/>
              <a:t> </a:t>
            </a:r>
            <a:r>
              <a:rPr lang="pt-BR" sz="1050" dirty="0" err="1"/>
              <a:t>that</a:t>
            </a:r>
            <a:r>
              <a:rPr lang="pt-BR" sz="1050" dirty="0"/>
              <a:t> </a:t>
            </a:r>
            <a:r>
              <a:rPr lang="pt-BR" sz="1050" dirty="0" err="1"/>
              <a:t>gave</a:t>
            </a:r>
            <a:r>
              <a:rPr lang="pt-BR" sz="1050" dirty="0"/>
              <a:t> more income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Chinook</a:t>
            </a:r>
            <a:r>
              <a:rPr lang="pt-BR" sz="1050" dirty="0"/>
              <a:t> </a:t>
            </a:r>
            <a:r>
              <a:rPr lang="pt-BR" sz="1050" dirty="0" err="1"/>
              <a:t>were</a:t>
            </a:r>
            <a:r>
              <a:rPr lang="pt-BR" sz="1050" dirty="0"/>
              <a:t> “</a:t>
            </a:r>
            <a:r>
              <a:rPr lang="pt-BR" sz="1050" dirty="0" err="1"/>
              <a:t>Battestar</a:t>
            </a:r>
            <a:r>
              <a:rPr lang="pt-BR" sz="1050" dirty="0"/>
              <a:t> </a:t>
            </a:r>
            <a:r>
              <a:rPr lang="pt-BR" sz="1050" dirty="0" err="1"/>
              <a:t>Galactica</a:t>
            </a:r>
            <a:r>
              <a:rPr lang="pt-BR" sz="1050" dirty="0"/>
              <a:t> (Classic), </a:t>
            </a:r>
            <a:r>
              <a:rPr lang="pt-BR" sz="1050" dirty="0" err="1"/>
              <a:t>Season</a:t>
            </a:r>
            <a:r>
              <a:rPr lang="pt-BR" sz="1050" dirty="0"/>
              <a:t> 1” e “The Office, </a:t>
            </a:r>
            <a:r>
              <a:rPr lang="pt-BR" sz="1050" dirty="0" err="1"/>
              <a:t>Season</a:t>
            </a:r>
            <a:r>
              <a:rPr lang="pt-BR" sz="1050" dirty="0"/>
              <a:t> 3”. 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The </a:t>
            </a:r>
            <a:r>
              <a:rPr lang="pt-BR" sz="1050" dirty="0" err="1"/>
              <a:t>other</a:t>
            </a:r>
            <a:r>
              <a:rPr lang="pt-BR" sz="1050" dirty="0"/>
              <a:t> </a:t>
            </a:r>
            <a:r>
              <a:rPr lang="pt-BR" sz="1050" dirty="0" err="1"/>
              <a:t>eight</a:t>
            </a:r>
            <a:r>
              <a:rPr lang="pt-BR" sz="1050" dirty="0"/>
              <a:t> </a:t>
            </a:r>
            <a:r>
              <a:rPr lang="pt-BR" sz="1050" dirty="0" err="1"/>
              <a:t>albums</a:t>
            </a:r>
            <a:r>
              <a:rPr lang="pt-BR" sz="1050" dirty="0"/>
              <a:t> </a:t>
            </a:r>
            <a:r>
              <a:rPr lang="pt-BR" sz="1050" dirty="0" err="1"/>
              <a:t>resulted</a:t>
            </a:r>
            <a:r>
              <a:rPr lang="pt-BR" sz="1050" dirty="0"/>
              <a:t> in </a:t>
            </a:r>
            <a:r>
              <a:rPr lang="pt-BR" sz="1050" dirty="0" err="1"/>
              <a:t>relatively</a:t>
            </a:r>
            <a:r>
              <a:rPr lang="pt-BR" sz="1050" dirty="0"/>
              <a:t> close incomes, </a:t>
            </a:r>
            <a:r>
              <a:rPr lang="pt-BR" sz="1050" dirty="0" err="1"/>
              <a:t>hovering</a:t>
            </a:r>
            <a:r>
              <a:rPr lang="pt-BR" sz="1050" dirty="0"/>
              <a:t> </a:t>
            </a:r>
            <a:r>
              <a:rPr lang="pt-BR" sz="1050" dirty="0" err="1"/>
              <a:t>around</a:t>
            </a:r>
            <a:r>
              <a:rPr lang="pt-BR" sz="1050" dirty="0"/>
              <a:t> $ 23 </a:t>
            </a:r>
            <a:r>
              <a:rPr lang="pt-BR" sz="1050" dirty="0" err="1"/>
              <a:t>to</a:t>
            </a:r>
            <a:r>
              <a:rPr lang="pt-BR" sz="1050" dirty="0"/>
              <a:t> $ 26.</a:t>
            </a:r>
            <a:endParaRPr lang="pt-BR" sz="1050" dirty="0">
              <a:effectLst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– </a:t>
            </a: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lbu</a:t>
            </a: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pt-B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Sold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28379"/>
              </p:ext>
            </p:extLst>
          </p:nvPr>
        </p:nvGraphicFramePr>
        <p:xfrm>
          <a:off x="292813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50" b="1" dirty="0"/>
              <a:t>Income </a:t>
            </a:r>
            <a:r>
              <a:rPr lang="pt-BR" sz="1050" b="1" dirty="0" err="1"/>
              <a:t>by</a:t>
            </a:r>
            <a:r>
              <a:rPr lang="pt-BR" sz="1050" b="1" dirty="0"/>
              <a:t> Country </a:t>
            </a:r>
            <a:r>
              <a:rPr lang="pt-BR" sz="1050" b="1" dirty="0" err="1"/>
              <a:t>and</a:t>
            </a:r>
            <a:r>
              <a:rPr lang="pt-BR" sz="1050" b="1" dirty="0"/>
              <a:t> </a:t>
            </a:r>
            <a:r>
              <a:rPr lang="pt-BR" sz="1050" b="1" dirty="0" err="1"/>
              <a:t>Muscial</a:t>
            </a:r>
            <a:r>
              <a:rPr lang="pt-BR" sz="1050" b="1" dirty="0"/>
              <a:t> </a:t>
            </a:r>
            <a:r>
              <a:rPr lang="pt-BR" sz="1050" b="1" dirty="0" err="1"/>
              <a:t>Genre</a:t>
            </a:r>
            <a:endParaRPr lang="pt-BR" sz="1050" b="1" dirty="0"/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 err="1"/>
              <a:t>This</a:t>
            </a:r>
            <a:r>
              <a:rPr lang="pt-BR" sz="1050" dirty="0"/>
              <a:t> </a:t>
            </a:r>
            <a:r>
              <a:rPr lang="pt-BR" sz="1050" dirty="0" err="1"/>
              <a:t>graph</a:t>
            </a:r>
            <a:r>
              <a:rPr lang="pt-BR" sz="1050" dirty="0"/>
              <a:t> shows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consumer</a:t>
            </a:r>
            <a:r>
              <a:rPr lang="pt-BR" sz="1050" dirty="0"/>
              <a:t> countries </a:t>
            </a:r>
            <a:r>
              <a:rPr lang="pt-BR" sz="1050" dirty="0" err="1"/>
              <a:t>of</a:t>
            </a:r>
            <a:r>
              <a:rPr lang="pt-BR" sz="1050" dirty="0"/>
              <a:t> </a:t>
            </a:r>
            <a:r>
              <a:rPr lang="pt-BR" sz="1050" dirty="0" err="1"/>
              <a:t>residence</a:t>
            </a:r>
            <a:r>
              <a:rPr lang="pt-BR" sz="1050" dirty="0"/>
              <a:t> </a:t>
            </a:r>
            <a:r>
              <a:rPr lang="pt-BR" sz="1050" dirty="0" err="1"/>
              <a:t>of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five</a:t>
            </a:r>
            <a:r>
              <a:rPr lang="pt-BR" sz="1050" dirty="0"/>
              <a:t> </a:t>
            </a:r>
            <a:r>
              <a:rPr lang="pt-BR" sz="1050" dirty="0" err="1"/>
              <a:t>preferred</a:t>
            </a:r>
            <a:r>
              <a:rPr lang="pt-BR" sz="1050" dirty="0"/>
              <a:t> musical </a:t>
            </a:r>
            <a:r>
              <a:rPr lang="pt-BR" sz="1050" dirty="0" err="1"/>
              <a:t>genres</a:t>
            </a:r>
            <a:r>
              <a:rPr lang="pt-BR" sz="1050" dirty="0"/>
              <a:t> as </a:t>
            </a:r>
            <a:r>
              <a:rPr lang="pt-BR" sz="1050" dirty="0" err="1"/>
              <a:t>well</a:t>
            </a:r>
            <a:r>
              <a:rPr lang="pt-BR" sz="1050" dirty="0"/>
              <a:t> as </a:t>
            </a:r>
            <a:r>
              <a:rPr lang="pt-BR" sz="1050" dirty="0" err="1"/>
              <a:t>their</a:t>
            </a:r>
            <a:r>
              <a:rPr lang="pt-BR" sz="1050" dirty="0"/>
              <a:t> total </a:t>
            </a:r>
            <a:r>
              <a:rPr lang="pt-BR" sz="1050" dirty="0" err="1"/>
              <a:t>purchases</a:t>
            </a:r>
            <a:r>
              <a:rPr lang="pt-BR" sz="1050" dirty="0"/>
              <a:t>.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The </a:t>
            </a:r>
            <a:r>
              <a:rPr lang="pt-BR" sz="1050" dirty="0" err="1"/>
              <a:t>biggest</a:t>
            </a:r>
            <a:r>
              <a:rPr lang="pt-BR" sz="1050" dirty="0"/>
              <a:t> </a:t>
            </a:r>
            <a:r>
              <a:rPr lang="pt-BR" sz="1050" dirty="0" err="1"/>
              <a:t>expense</a:t>
            </a:r>
            <a:r>
              <a:rPr lang="pt-BR" sz="1050" dirty="0"/>
              <a:t> </a:t>
            </a:r>
            <a:r>
              <a:rPr lang="pt-BR" sz="1050" dirty="0" err="1"/>
              <a:t>was</a:t>
            </a:r>
            <a:r>
              <a:rPr lang="pt-BR" sz="1050" dirty="0"/>
              <a:t> </a:t>
            </a:r>
            <a:r>
              <a:rPr lang="pt-BR" sz="1050" dirty="0" err="1"/>
              <a:t>made</a:t>
            </a:r>
            <a:r>
              <a:rPr lang="pt-BR" sz="1050" dirty="0"/>
              <a:t> </a:t>
            </a:r>
            <a:r>
              <a:rPr lang="pt-BR" sz="1050" dirty="0" err="1"/>
              <a:t>by</a:t>
            </a:r>
            <a:r>
              <a:rPr lang="pt-BR" sz="1050" dirty="0"/>
              <a:t> </a:t>
            </a:r>
            <a:r>
              <a:rPr lang="pt-BR" sz="1050" dirty="0" err="1"/>
              <a:t>Finland</a:t>
            </a:r>
            <a:r>
              <a:rPr lang="pt-BR" sz="1050" dirty="0"/>
              <a:t> </a:t>
            </a:r>
            <a:r>
              <a:rPr lang="pt-BR" sz="1050" dirty="0" err="1"/>
              <a:t>with</a:t>
            </a:r>
            <a:r>
              <a:rPr lang="pt-BR" sz="1050" dirty="0"/>
              <a:t> </a:t>
            </a:r>
            <a:r>
              <a:rPr lang="pt-BR" sz="1050" dirty="0" err="1"/>
              <a:t>acquisitions</a:t>
            </a:r>
            <a:r>
              <a:rPr lang="pt-BR" sz="1050" dirty="0"/>
              <a:t> </a:t>
            </a:r>
            <a:r>
              <a:rPr lang="pt-BR" sz="1050" dirty="0" err="1"/>
              <a:t>related</a:t>
            </a:r>
            <a:r>
              <a:rPr lang="pt-BR" sz="1050" dirty="0"/>
              <a:t> </a:t>
            </a:r>
            <a:r>
              <a:rPr lang="pt-BR" sz="1050" dirty="0" err="1"/>
              <a:t>to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genre</a:t>
            </a:r>
            <a:r>
              <a:rPr lang="pt-BR" sz="1050" dirty="0"/>
              <a:t> Rock. 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The United </a:t>
            </a:r>
            <a:r>
              <a:rPr lang="pt-BR" sz="1050" dirty="0" err="1"/>
              <a:t>States</a:t>
            </a:r>
            <a:r>
              <a:rPr lang="pt-BR" sz="1050" dirty="0"/>
              <a:t>, </a:t>
            </a:r>
            <a:r>
              <a:rPr lang="pt-BR" sz="1050" dirty="0" err="1"/>
              <a:t>on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other</a:t>
            </a:r>
            <a:r>
              <a:rPr lang="pt-BR" sz="1050" dirty="0"/>
              <a:t> </a:t>
            </a:r>
            <a:r>
              <a:rPr lang="pt-BR" sz="1050" dirty="0" err="1"/>
              <a:t>hand</a:t>
            </a:r>
            <a:r>
              <a:rPr lang="pt-BR" sz="1050" dirty="0"/>
              <a:t>, </a:t>
            </a:r>
            <a:r>
              <a:rPr lang="pt-BR" sz="1050" dirty="0" err="1"/>
              <a:t>made</a:t>
            </a:r>
            <a:r>
              <a:rPr lang="pt-BR" sz="1050" dirty="0"/>
              <a:t> </a:t>
            </a:r>
            <a:r>
              <a:rPr lang="pt-BR" sz="1050" dirty="0" err="1"/>
              <a:t>purchases</a:t>
            </a:r>
            <a:r>
              <a:rPr lang="pt-BR" sz="1050" dirty="0"/>
              <a:t> </a:t>
            </a:r>
            <a:r>
              <a:rPr lang="pt-BR" sz="1050" dirty="0" err="1"/>
              <a:t>with</a:t>
            </a:r>
            <a:r>
              <a:rPr lang="pt-BR" sz="1050" dirty="0"/>
              <a:t> </a:t>
            </a:r>
            <a:r>
              <a:rPr lang="pt-BR" sz="1050" dirty="0" err="1"/>
              <a:t>two</a:t>
            </a:r>
            <a:r>
              <a:rPr lang="pt-BR" sz="1050" dirty="0"/>
              <a:t> </a:t>
            </a:r>
            <a:r>
              <a:rPr lang="pt-BR" sz="1050" dirty="0" err="1"/>
              <a:t>of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five</a:t>
            </a:r>
            <a:r>
              <a:rPr lang="pt-BR" sz="1050" dirty="0"/>
              <a:t> </a:t>
            </a:r>
            <a:r>
              <a:rPr lang="pt-BR" sz="1050" dirty="0" err="1"/>
              <a:t>preferred</a:t>
            </a:r>
            <a:r>
              <a:rPr lang="pt-BR" sz="1050" dirty="0"/>
              <a:t> musical </a:t>
            </a:r>
            <a:r>
              <a:rPr lang="pt-BR" sz="1050" dirty="0" err="1"/>
              <a:t>genres</a:t>
            </a:r>
            <a:r>
              <a:rPr lang="pt-BR" sz="1050" dirty="0"/>
              <a:t> - Jazz e Rock </a:t>
            </a:r>
            <a:r>
              <a:rPr lang="pt-BR" sz="1050" dirty="0" err="1"/>
              <a:t>and</a:t>
            </a:r>
            <a:r>
              <a:rPr lang="pt-BR" sz="1050" dirty="0"/>
              <a:t> </a:t>
            </a:r>
            <a:r>
              <a:rPr lang="pt-BR" sz="1050" dirty="0" err="1"/>
              <a:t>Roll</a:t>
            </a:r>
            <a:r>
              <a:rPr lang="pt-BR" sz="1050" dirty="0"/>
              <a:t> -, </a:t>
            </a:r>
            <a:r>
              <a:rPr lang="pt-BR" sz="1050" dirty="0" err="1"/>
              <a:t>although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values</a:t>
            </a:r>
            <a:r>
              <a:rPr lang="pt-BR" sz="1050" dirty="0"/>
              <a:t> </a:t>
            </a:r>
            <a:r>
              <a:rPr lang="pt-BR" sz="1050" dirty="0" err="1"/>
              <a:t>applied</a:t>
            </a:r>
            <a:r>
              <a:rPr lang="pt-BR" sz="1050" dirty="0"/>
              <a:t> in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acquisition</a:t>
            </a:r>
            <a:r>
              <a:rPr lang="pt-BR" sz="1050" dirty="0"/>
              <a:t> </a:t>
            </a:r>
            <a:r>
              <a:rPr lang="pt-BR" sz="1050" dirty="0" err="1"/>
              <a:t>of</a:t>
            </a:r>
            <a:r>
              <a:rPr lang="pt-BR" sz="1050" dirty="0"/>
              <a:t> Jazz media </a:t>
            </a:r>
            <a:r>
              <a:rPr lang="pt-BR" sz="1050" dirty="0" err="1"/>
              <a:t>were</a:t>
            </a:r>
            <a:r>
              <a:rPr lang="pt-BR" sz="1050" dirty="0"/>
              <a:t> more </a:t>
            </a:r>
            <a:r>
              <a:rPr lang="pt-BR" sz="1050" dirty="0" err="1"/>
              <a:t>significant</a:t>
            </a:r>
            <a:r>
              <a:rPr lang="pt-BR" sz="1050" dirty="0"/>
              <a:t>. </a:t>
            </a: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– </a:t>
            </a:r>
            <a:r>
              <a:rPr lang="pt-B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Favorite</a:t>
            </a: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Musical </a:t>
            </a:r>
            <a:r>
              <a:rPr lang="pt-B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6842"/>
              </p:ext>
            </p:extLst>
          </p:nvPr>
        </p:nvGraphicFramePr>
        <p:xfrm>
          <a:off x="303087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483</Words>
  <Application>Microsoft Office PowerPoint</Application>
  <PresentationFormat>Apresentação na tela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  Chinook - Questions</vt:lpstr>
      <vt:lpstr> Chinook – Sales Team</vt:lpstr>
      <vt:lpstr> Chinook – ‘video file’ media</vt:lpstr>
      <vt:lpstr> Chinook – Albums Sold</vt:lpstr>
      <vt:lpstr> Chinook – Favorite Musical 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Tatiana Novaes Carvalho</dc:creator>
  <cp:lastModifiedBy>Derlon Roure</cp:lastModifiedBy>
  <cp:revision>22</cp:revision>
  <dcterms:modified xsi:type="dcterms:W3CDTF">2019-07-16T23:25:21Z</dcterms:modified>
</cp:coreProperties>
</file>