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rlon\Documents\Tatiana\CURSOS\UDACITY\Programming\sql_query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erlon\Documents\Tatiana\CURSOS\UDACITY\Programming\sql_query1_v5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erlon\Documents\Tatiana\CURSOS\UDACITY\Programming\sql_query2_v5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erlon\Documents\Tatiana\CURSOS\UDACITY\Programming\sql_query3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Derlon\Documents\Tatiana\CURSOS\UDACITY\Programming\sql_query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[sql_query1.xlsx]Count!Tabela dinâmica15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1" dirty="0" err="1"/>
              <a:t>Customer</a:t>
            </a:r>
            <a:r>
              <a:rPr lang="pt-BR" sz="1200" b="1" dirty="0"/>
              <a:t> x </a:t>
            </a:r>
            <a:r>
              <a:rPr lang="pt-BR" sz="1200" b="1" dirty="0" err="1"/>
              <a:t>Count</a:t>
            </a:r>
            <a:r>
              <a:rPr lang="pt-BR" sz="1200" b="1" dirty="0"/>
              <a:t> </a:t>
            </a:r>
            <a:r>
              <a:rPr lang="pt-BR" sz="1200" b="1" dirty="0" err="1"/>
              <a:t>Payment</a:t>
            </a:r>
            <a:endParaRPr lang="pt-BR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606778500513518E-2"/>
          <c:y val="0.17094141731191032"/>
          <c:w val="0.86974104758644299"/>
          <c:h val="0.38079996658321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Count!$B$3:$B$4</c:f>
              <c:strCache>
                <c:ptCount val="1"/>
                <c:pt idx="0">
                  <c:v>2007-02-01T00:00:00.000Z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Count!$A$5:$A$14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Count!$B$5:$B$14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3-442C-9374-1B6B862D14F1}"/>
            </c:ext>
          </c:extLst>
        </c:ser>
        <c:ser>
          <c:idx val="1"/>
          <c:order val="1"/>
          <c:tx>
            <c:strRef>
              <c:f>Count!$C$3:$C$4</c:f>
              <c:strCache>
                <c:ptCount val="1"/>
                <c:pt idx="0">
                  <c:v>2007-03-01T00:00:00.000Z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Count!$A$5:$A$14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Count!$C$5:$C$14</c:f>
              <c:numCache>
                <c:formatCode>General</c:formatCode>
                <c:ptCount val="10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13</c:v>
                </c:pt>
                <c:pt idx="5">
                  <c:v>10</c:v>
                </c:pt>
                <c:pt idx="6">
                  <c:v>12</c:v>
                </c:pt>
                <c:pt idx="7">
                  <c:v>15</c:v>
                </c:pt>
                <c:pt idx="8">
                  <c:v>15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3-442C-9374-1B6B862D14F1}"/>
            </c:ext>
          </c:extLst>
        </c:ser>
        <c:ser>
          <c:idx val="2"/>
          <c:order val="2"/>
          <c:tx>
            <c:strRef>
              <c:f>Count!$D$3:$D$4</c:f>
              <c:strCache>
                <c:ptCount val="1"/>
                <c:pt idx="0">
                  <c:v>2007-04-01T00:00:00.000Z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Count!$A$5:$A$14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Count!$D$5:$D$14</c:f>
              <c:numCache>
                <c:formatCode>General</c:formatCode>
                <c:ptCount val="10"/>
                <c:pt idx="0">
                  <c:v>12</c:v>
                </c:pt>
                <c:pt idx="1">
                  <c:v>18</c:v>
                </c:pt>
                <c:pt idx="2">
                  <c:v>14</c:v>
                </c:pt>
                <c:pt idx="3">
                  <c:v>22</c:v>
                </c:pt>
                <c:pt idx="4">
                  <c:v>20</c:v>
                </c:pt>
                <c:pt idx="5">
                  <c:v>20</c:v>
                </c:pt>
                <c:pt idx="6">
                  <c:v>18</c:v>
                </c:pt>
                <c:pt idx="7">
                  <c:v>12</c:v>
                </c:pt>
                <c:pt idx="8">
                  <c:v>19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F3-442C-9374-1B6B862D14F1}"/>
            </c:ext>
          </c:extLst>
        </c:ser>
        <c:ser>
          <c:idx val="3"/>
          <c:order val="3"/>
          <c:tx>
            <c:strRef>
              <c:f>Count!$E$3:$E$4</c:f>
              <c:strCache>
                <c:ptCount val="1"/>
                <c:pt idx="0">
                  <c:v>2007-05-01T00:00:00.000Z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Count!$A$5:$A$14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Count!$E$5:$E$14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F3-442C-9374-1B6B862D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3022808"/>
        <c:axId val="313013952"/>
      </c:barChart>
      <c:catAx>
        <c:axId val="313022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3013952"/>
        <c:crosses val="autoZero"/>
        <c:auto val="1"/>
        <c:lblAlgn val="ctr"/>
        <c:lblOffset val="100"/>
        <c:noMultiLvlLbl val="0"/>
      </c:catAx>
      <c:valAx>
        <c:axId val="3130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1302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[sql_query1_v5.xlsx]Planilha4!Tabela dinâmica15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b="1" dirty="0" err="1"/>
              <a:t>Customer</a:t>
            </a:r>
            <a:r>
              <a:rPr lang="pt-BR" sz="1200" b="1" dirty="0"/>
              <a:t> x </a:t>
            </a:r>
            <a:r>
              <a:rPr lang="pt-BR" sz="1200" b="1" dirty="0" err="1"/>
              <a:t>Payment</a:t>
            </a:r>
            <a:r>
              <a:rPr lang="pt-BR" sz="1200" b="1" dirty="0"/>
              <a:t> </a:t>
            </a:r>
            <a:r>
              <a:rPr lang="pt-BR" sz="1200" b="1" dirty="0" err="1"/>
              <a:t>Amount</a:t>
            </a:r>
            <a:endParaRPr lang="pt-BR" sz="1200" b="1" dirty="0"/>
          </a:p>
        </c:rich>
      </c:tx>
      <c:layout>
        <c:manualLayout>
          <c:xMode val="edge"/>
          <c:yMode val="edge"/>
          <c:x val="0.36354275715535556"/>
          <c:y val="4.37876375431756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Planilha4!$B$1:$B$2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Planilha4!$A$3:$A$12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Planilha4!$B$3:$B$12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1-4E46-A6D0-AF050D69D621}"/>
            </c:ext>
          </c:extLst>
        </c:ser>
        <c:ser>
          <c:idx val="1"/>
          <c:order val="1"/>
          <c:tx>
            <c:strRef>
              <c:f>Planilha4!$C$1:$C$2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Planilha4!$A$3:$A$12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Planilha4!$C$3:$C$12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1-4E46-A6D0-AF050D69D621}"/>
            </c:ext>
          </c:extLst>
        </c:ser>
        <c:ser>
          <c:idx val="2"/>
          <c:order val="2"/>
          <c:tx>
            <c:strRef>
              <c:f>Planilha4!$D$1:$D$2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Planilha4!$A$3:$A$12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Planilha4!$D$3:$D$12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1-4E46-A6D0-AF050D69D621}"/>
            </c:ext>
          </c:extLst>
        </c:ser>
        <c:ser>
          <c:idx val="3"/>
          <c:order val="3"/>
          <c:tx>
            <c:strRef>
              <c:f>Planilha4!$E$1:$E$2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Planilha4!$A$3:$A$12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Planilha4!$E$3:$E$12</c:f>
              <c:numCache>
                <c:formatCode>General</c:formatCode>
                <c:ptCount val="10"/>
                <c:pt idx="0">
                  <c:v>2.99</c:v>
                </c:pt>
                <c:pt idx="2">
                  <c:v>2.99</c:v>
                </c:pt>
                <c:pt idx="5">
                  <c:v>0.99</c:v>
                </c:pt>
                <c:pt idx="6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1-4E46-A6D0-AF050D69D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259536"/>
        <c:axId val="322259208"/>
      </c:barChart>
      <c:catAx>
        <c:axId val="322259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259208"/>
        <c:crosses val="autoZero"/>
        <c:auto val="1"/>
        <c:lblAlgn val="ctr"/>
        <c:lblOffset val="100"/>
        <c:noMultiLvlLbl val="0"/>
      </c:catAx>
      <c:valAx>
        <c:axId val="32225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Amount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225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448458942632166"/>
          <c:y val="0.87492671071841088"/>
          <c:w val="0.17610998625171853"/>
          <c:h val="7.8534595472481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[sql_query2_v5.xlsx]Planilha2!Tabela dinâmica1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Difference across monthly payments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Planilha2!$B$1:$B$2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Planilha2!$B$3:$B$13</c:f>
              <c:numCache>
                <c:formatCode>General</c:formatCode>
                <c:ptCount val="10"/>
                <c:pt idx="0">
                  <c:v>16.97</c:v>
                </c:pt>
                <c:pt idx="2">
                  <c:v>19.95</c:v>
                </c:pt>
                <c:pt idx="5">
                  <c:v>36.93</c:v>
                </c:pt>
                <c:pt idx="6">
                  <c:v>39.93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8-40D3-85C5-D15365B0AEAD}"/>
            </c:ext>
          </c:extLst>
        </c:ser>
        <c:ser>
          <c:idx val="1"/>
          <c:order val="1"/>
          <c:tx>
            <c:strRef>
              <c:f>Planilha2!$C$1:$C$2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Planilha2!$C$3:$C$13</c:f>
              <c:numCache>
                <c:formatCode>General</c:formatCode>
                <c:ptCount val="10"/>
                <c:pt idx="0">
                  <c:v>51.88</c:v>
                </c:pt>
                <c:pt idx="1">
                  <c:v>49.9</c:v>
                </c:pt>
                <c:pt idx="2">
                  <c:v>31.97</c:v>
                </c:pt>
                <c:pt idx="3">
                  <c:v>64.87</c:v>
                </c:pt>
                <c:pt idx="4">
                  <c:v>34.96</c:v>
                </c:pt>
                <c:pt idx="5">
                  <c:v>15.98</c:v>
                </c:pt>
                <c:pt idx="6">
                  <c:v>13.96</c:v>
                </c:pt>
                <c:pt idx="7">
                  <c:v>2.97</c:v>
                </c:pt>
                <c:pt idx="8">
                  <c:v>54.89</c:v>
                </c:pt>
                <c:pt idx="9">
                  <c:v>41.95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8-40D3-85C5-D15365B0AEAD}"/>
            </c:ext>
          </c:extLst>
        </c:ser>
        <c:ser>
          <c:idx val="2"/>
          <c:order val="2"/>
          <c:tx>
            <c:strRef>
              <c:f>Planilha2!$D$1:$D$2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Planilha2!$D$3:$D$13</c:f>
              <c:numCache>
                <c:formatCode>General</c:formatCode>
                <c:ptCount val="10"/>
                <c:pt idx="0">
                  <c:v>1.04</c:v>
                </c:pt>
                <c:pt idx="1">
                  <c:v>20.98</c:v>
                </c:pt>
                <c:pt idx="2">
                  <c:v>31.92</c:v>
                </c:pt>
                <c:pt idx="3">
                  <c:v>12.96</c:v>
                </c:pt>
                <c:pt idx="4">
                  <c:v>12.93</c:v>
                </c:pt>
                <c:pt idx="5">
                  <c:v>19.899999999999999</c:v>
                </c:pt>
                <c:pt idx="6">
                  <c:v>26.94</c:v>
                </c:pt>
                <c:pt idx="7">
                  <c:v>25.94</c:v>
                </c:pt>
                <c:pt idx="8">
                  <c:v>21.96</c:v>
                </c:pt>
                <c:pt idx="9">
                  <c:v>21.94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E8-40D3-85C5-D15365B0AEAD}"/>
            </c:ext>
          </c:extLst>
        </c:ser>
        <c:ser>
          <c:idx val="3"/>
          <c:order val="3"/>
          <c:tx>
            <c:strRef>
              <c:f>Planilha2!$E$1:$E$2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Planilha2!$A$3:$A$13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Planilha2!$E$3:$E$13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3-0DE8-40D3-85C5-D15365B0A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764104"/>
        <c:axId val="309768040"/>
      </c:barChart>
      <c:catAx>
        <c:axId val="309764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Costumer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9768040"/>
        <c:crosses val="autoZero"/>
        <c:auto val="1"/>
        <c:lblAlgn val="ctr"/>
        <c:lblOffset val="100"/>
        <c:noMultiLvlLbl val="0"/>
      </c:catAx>
      <c:valAx>
        <c:axId val="30976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Difference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976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[sql_query3.xlsx]Planilha2!Tabela dinâmica5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/>
              <a:t>Rentals</a:t>
            </a:r>
            <a:r>
              <a:rPr lang="pt-BR" sz="1600" b="1" baseline="0"/>
              <a:t> of family movies</a:t>
            </a:r>
            <a:endParaRPr lang="pt-BR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Planilha2!$A$4:$A$9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Planilha2!$B$4:$B$9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7-4FC7-90E9-A9257676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898560"/>
        <c:axId val="307897248"/>
      </c:barChart>
      <c:catAx>
        <c:axId val="30789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Film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897248"/>
        <c:crosses val="autoZero"/>
        <c:auto val="1"/>
        <c:lblAlgn val="ctr"/>
        <c:lblOffset val="100"/>
        <c:noMultiLvlLbl val="0"/>
      </c:catAx>
      <c:valAx>
        <c:axId val="30789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789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[sql_query4.xlsx]Planilha2!Tabela dinâmica13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/>
              <a:t>Family movies </a:t>
            </a:r>
            <a:r>
              <a:rPr lang="pt-BR" sz="1800" b="1" baseline="0"/>
              <a:t>by quartiles</a:t>
            </a:r>
            <a:endParaRPr lang="pt-BR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Planilha2!$B$3:$B$4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Planilha2!$A$5:$A$8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Planilha2!$B$5:$B$8</c:f>
              <c:numCache>
                <c:formatCode>General</c:formatCode>
                <c:ptCount val="4"/>
                <c:pt idx="0">
                  <c:v>22</c:v>
                </c:pt>
                <c:pt idx="1">
                  <c:v>12</c:v>
                </c:pt>
                <c:pt idx="2">
                  <c:v>15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C9-461D-82B4-4525EA47F931}"/>
            </c:ext>
          </c:extLst>
        </c:ser>
        <c:ser>
          <c:idx val="1"/>
          <c:order val="1"/>
          <c:tx>
            <c:strRef>
              <c:f>Planilha2!$C$3:$C$4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Planilha2!$A$5:$A$8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Planilha2!$C$5:$C$8</c:f>
              <c:numCache>
                <c:formatCode>General</c:formatCode>
                <c:ptCount val="4"/>
                <c:pt idx="0">
                  <c:v>14</c:v>
                </c:pt>
                <c:pt idx="1">
                  <c:v>18</c:v>
                </c:pt>
                <c:pt idx="2">
                  <c:v>14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C9-461D-82B4-4525EA47F931}"/>
            </c:ext>
          </c:extLst>
        </c:ser>
        <c:ser>
          <c:idx val="2"/>
          <c:order val="2"/>
          <c:tx>
            <c:strRef>
              <c:f>Planilha2!$D$3:$D$4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Planilha2!$A$5:$A$8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Planilha2!$D$5:$D$8</c:f>
              <c:numCache>
                <c:formatCode>General</c:formatCode>
                <c:ptCount val="4"/>
                <c:pt idx="0">
                  <c:v>14</c:v>
                </c:pt>
                <c:pt idx="1">
                  <c:v>15</c:v>
                </c:pt>
                <c:pt idx="2">
                  <c:v>12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C9-461D-82B4-4525EA47F931}"/>
            </c:ext>
          </c:extLst>
        </c:ser>
        <c:ser>
          <c:idx val="3"/>
          <c:order val="3"/>
          <c:tx>
            <c:strRef>
              <c:f>Planilha2!$E$3:$E$4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Planilha2!$A$5:$A$8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Planilha2!$E$5:$E$8</c:f>
              <c:numCache>
                <c:formatCode>General</c:formatCode>
                <c:ptCount val="4"/>
                <c:pt idx="0">
                  <c:v>17</c:v>
                </c:pt>
                <c:pt idx="1">
                  <c:v>15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C9-461D-82B4-4525EA47F931}"/>
            </c:ext>
          </c:extLst>
        </c:ser>
        <c:ser>
          <c:idx val="4"/>
          <c:order val="4"/>
          <c:tx>
            <c:strRef>
              <c:f>Planilha2!$F$3:$F$4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Planilha2!$A$5:$A$8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Planilha2!$F$5:$F$8</c:f>
              <c:numCache>
                <c:formatCode>General</c:formatCode>
                <c:ptCount val="4"/>
                <c:pt idx="0">
                  <c:v>15</c:v>
                </c:pt>
                <c:pt idx="1">
                  <c:v>17</c:v>
                </c:pt>
                <c:pt idx="2">
                  <c:v>20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C9-461D-82B4-4525EA47F931}"/>
            </c:ext>
          </c:extLst>
        </c:ser>
        <c:ser>
          <c:idx val="5"/>
          <c:order val="5"/>
          <c:tx>
            <c:strRef>
              <c:f>Planilha2!$G$3:$G$4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Planilha2!$A$5:$A$8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Planilha2!$G$5:$G$8</c:f>
              <c:numCache>
                <c:formatCode>General</c:formatCode>
                <c:ptCount val="4"/>
                <c:pt idx="0">
                  <c:v>9</c:v>
                </c:pt>
                <c:pt idx="1">
                  <c:v>13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C9-461D-82B4-4525EA47F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103912"/>
        <c:axId val="204105224"/>
      </c:barChart>
      <c:catAx>
        <c:axId val="204103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Quartile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4105224"/>
        <c:crosses val="autoZero"/>
        <c:auto val="1"/>
        <c:lblAlgn val="ctr"/>
        <c:lblOffset val="100"/>
        <c:noMultiLvlLbl val="0"/>
      </c:catAx>
      <c:valAx>
        <c:axId val="20410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410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Except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for Curtis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Irby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Mike Way,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growing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tendency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both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payments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along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quarter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2007.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Ana Bradley,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however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presented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behavior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payment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raised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little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bit,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payment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dropped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though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the top 10 paying customers, how many payments they made on a monthly basis during 2007 and what was the amount of the monthly payments?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3FB0739A-D8EE-4B65-A7F4-0C8DD852A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091966"/>
              </p:ext>
            </p:extLst>
          </p:nvPr>
        </p:nvGraphicFramePr>
        <p:xfrm>
          <a:off x="132919" y="881928"/>
          <a:ext cx="4895850" cy="225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1F68BD1-53D7-423C-91EB-6F63CEBB6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746851"/>
              </p:ext>
            </p:extLst>
          </p:nvPr>
        </p:nvGraphicFramePr>
        <p:xfrm>
          <a:off x="-76199" y="2770910"/>
          <a:ext cx="5000625" cy="225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2069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Eleanor Hunt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biggest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difference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across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monthly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payments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during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2007.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occurred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march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when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payment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amounts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raised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february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biggest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difference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came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Marion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Snyder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april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it came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Curtis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Irby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January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because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available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December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2006.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the top 10 paying customers, what is the difference across their monthly payments during 2007?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A3585CC-F6BA-41EC-8C79-43EFD0ABF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85534"/>
              </p:ext>
            </p:extLst>
          </p:nvPr>
        </p:nvGraphicFramePr>
        <p:xfrm>
          <a:off x="0" y="1281390"/>
          <a:ext cx="5200650" cy="311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movie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families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along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year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Animation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followed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Family.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Music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smallest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near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others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three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though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the categories considered family movies, what is the number of times that the movies have been rented out?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1762F4B-2FA8-487A-A92C-56E2A501E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351025"/>
              </p:ext>
            </p:extLst>
          </p:nvPr>
        </p:nvGraphicFramePr>
        <p:xfrm>
          <a:off x="270164" y="14877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graph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shows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family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movie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biggest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Animation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it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quartile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(25%)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based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duration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followed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Family,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third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quartile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(75%).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For Music,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smallest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was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  <a:sym typeface="Open Sans"/>
              </a:rPr>
              <a:t>quartile</a:t>
            </a:r>
            <a:r>
              <a:rPr lang="pt-BR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quartile and count of movies of each category of family movies based on the rental duration?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00FCAC0-49B6-4DC1-A1AD-63026069B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392879"/>
              </p:ext>
            </p:extLst>
          </p:nvPr>
        </p:nvGraphicFramePr>
        <p:xfrm>
          <a:off x="84508" y="1598497"/>
          <a:ext cx="4810124" cy="233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89387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345</Words>
  <Application>Microsoft Office PowerPoint</Application>
  <PresentationFormat>Apresentação na tela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For the top 10 paying customers, how many payments they made on a monthly basis during 2007 and what was the amount of the monthly payments?</vt:lpstr>
      <vt:lpstr>For the top 10 paying customers, what is the difference across their monthly payments during 2007?</vt:lpstr>
      <vt:lpstr>For the categories considered family movies, what is the number of times that the movies have been rented out?</vt:lpstr>
      <vt:lpstr>What is the quartile and count of movies of each category of family movies based on the rental duration?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Derlon Roure</dc:creator>
  <cp:lastModifiedBy>Derlon Roure</cp:lastModifiedBy>
  <cp:revision>18</cp:revision>
  <dcterms:modified xsi:type="dcterms:W3CDTF">2019-05-09T15:25:56Z</dcterms:modified>
</cp:coreProperties>
</file>