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309" r:id="rId2"/>
    <p:sldId id="317" r:id="rId3"/>
    <p:sldId id="314" r:id="rId4"/>
    <p:sldId id="318" r:id="rId5"/>
    <p:sldId id="319" r:id="rId6"/>
    <p:sldId id="320" r:id="rId7"/>
    <p:sldId id="321" r:id="rId8"/>
    <p:sldId id="322" r:id="rId9"/>
    <p:sldId id="323" r:id="rId10"/>
    <p:sldId id="325" r:id="rId11"/>
    <p:sldId id="326" r:id="rId12"/>
    <p:sldId id="327" r:id="rId13"/>
    <p:sldId id="328" r:id="rId14"/>
    <p:sldId id="329" r:id="rId15"/>
    <p:sldId id="330" r:id="rId16"/>
    <p:sldId id="331" r:id="rId17"/>
    <p:sldId id="333" r:id="rId18"/>
    <p:sldId id="334" r:id="rId19"/>
    <p:sldId id="336" r:id="rId20"/>
    <p:sldId id="335" r:id="rId21"/>
    <p:sldId id="337" r:id="rId22"/>
    <p:sldId id="338" r:id="rId23"/>
    <p:sldId id="339" r:id="rId24"/>
    <p:sldId id="340" r:id="rId25"/>
    <p:sldId id="341" r:id="rId26"/>
    <p:sldId id="346" r:id="rId27"/>
    <p:sldId id="347" r:id="rId28"/>
    <p:sldId id="342" r:id="rId29"/>
    <p:sldId id="343" r:id="rId30"/>
    <p:sldId id="344" r:id="rId31"/>
    <p:sldId id="345" r:id="rId32"/>
    <p:sldId id="348" r:id="rId33"/>
    <p:sldId id="349" r:id="rId34"/>
    <p:sldId id="350" r:id="rId35"/>
    <p:sldId id="260" r:id="rId3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2B8651-52A7-DEB6-DD95-16D791D3BDC2}" v="1114" dt="2023-06-19T10:46:47.165"/>
    <p1510:client id="{459AEF26-9D10-46E6-AB62-F82283898AFE}" v="8" dt="2022-06-18T00:13:17.616"/>
    <p1510:client id="{D2F51D8E-CF71-6C9E-119C-879D68405325}" v="1250" dt="2023-06-19T09:23:58.873"/>
    <p1510:client id="{F41E0083-9D4B-3D28-0DD2-7878F2C9854F}" v="477" dt="2023-06-15T11:51:39.240"/>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7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sz="quarter" idx="1"/>
          </p:nvPr>
        </p:nvSpPr>
        <p:spPr>
          <a:xfrm>
            <a:off x="4021295" y="0"/>
            <a:ext cx="3076363" cy="511731"/>
          </a:xfrm>
          <a:prstGeom prst="rect">
            <a:avLst/>
          </a:prstGeom>
        </p:spPr>
        <p:txBody>
          <a:bodyPr vert="horz" lIns="94768" tIns="47384" rIns="94768" bIns="47384" rtlCol="0"/>
          <a:lstStyle>
            <a:lvl1pPr algn="r">
              <a:defRPr sz="1200"/>
            </a:lvl1pPr>
          </a:lstStyle>
          <a:p>
            <a:fld id="{ADB6FF1F-555E-4388-A8B0-D1E524B355D1}" type="datetimeFigureOut">
              <a:rPr lang="pt-PT" smtClean="0"/>
              <a:pPr/>
              <a:t>19/06/2023</a:t>
            </a:fld>
            <a:endParaRPr lang="pt-PT"/>
          </a:p>
        </p:txBody>
      </p:sp>
      <p:sp>
        <p:nvSpPr>
          <p:cNvPr id="4" name="Marcador de Posição do Rodapé 3"/>
          <p:cNvSpPr>
            <a:spLocks noGrp="1"/>
          </p:cNvSpPr>
          <p:nvPr>
            <p:ph type="ftr" sz="quarter" idx="2"/>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5" name="Marcador de Posição do Número do Diapositivo 4"/>
          <p:cNvSpPr>
            <a:spLocks noGrp="1"/>
          </p:cNvSpPr>
          <p:nvPr>
            <p:ph type="sldNum" sz="quarter" idx="3"/>
          </p:nvPr>
        </p:nvSpPr>
        <p:spPr>
          <a:xfrm>
            <a:off x="4021295" y="9721106"/>
            <a:ext cx="3076363" cy="511731"/>
          </a:xfrm>
          <a:prstGeom prst="rect">
            <a:avLst/>
          </a:prstGeom>
        </p:spPr>
        <p:txBody>
          <a:bodyPr vert="horz" lIns="94768" tIns="47384" rIns="94768" bIns="47384" rtlCol="0" anchor="b"/>
          <a:lstStyle>
            <a:lvl1pPr algn="r">
              <a:defRPr sz="1200"/>
            </a:lvl1pPr>
          </a:lstStyle>
          <a:p>
            <a:fld id="{CD9FB018-1958-45C1-ABFF-E1E983EC4F43}" type="slidenum">
              <a:rPr lang="pt-PT" smtClean="0"/>
              <a:pPr/>
              <a:t>‹#›</a:t>
            </a:fld>
            <a:endParaRPr lang="pt-PT"/>
          </a:p>
        </p:txBody>
      </p:sp>
    </p:spTree>
    <p:extLst>
      <p:ext uri="{BB962C8B-B14F-4D97-AF65-F5344CB8AC3E}">
        <p14:creationId xmlns:p14="http://schemas.microsoft.com/office/powerpoint/2010/main" val="253478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vl1pPr>
          </a:lstStyle>
          <a:p>
            <a:fld id="{E77E319B-B046-487F-8D03-B96E4F1A43D0}" type="datetimeFigureOut">
              <a:rPr lang="pt-PT" smtClean="0"/>
              <a:pPr/>
              <a:t>19/06/2023</a:t>
            </a:fld>
            <a:endParaRPr lang="pt-PT"/>
          </a:p>
        </p:txBody>
      </p:sp>
      <p:sp>
        <p:nvSpPr>
          <p:cNvPr id="4" name="Marcador de Posição da Imagem do Diapositivo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68" tIns="47384" rIns="94768" bIns="47384" rtlCol="0" anchor="ctr"/>
          <a:lstStyle/>
          <a:p>
            <a:endParaRPr lang="pt-PT"/>
          </a:p>
        </p:txBody>
      </p:sp>
      <p:sp>
        <p:nvSpPr>
          <p:cNvPr id="5" name="Marcador de Posição de Notas 4"/>
          <p:cNvSpPr>
            <a:spLocks noGrp="1"/>
          </p:cNvSpPr>
          <p:nvPr>
            <p:ph type="body" sz="quarter" idx="3"/>
          </p:nvPr>
        </p:nvSpPr>
        <p:spPr>
          <a:xfrm>
            <a:off x="709931" y="4861442"/>
            <a:ext cx="5679440" cy="4605576"/>
          </a:xfrm>
          <a:prstGeom prst="rect">
            <a:avLst/>
          </a:prstGeom>
        </p:spPr>
        <p:txBody>
          <a:bodyPr vert="horz" lIns="94768" tIns="47384" rIns="94768" bIns="47384"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vl1pPr>
          </a:lstStyle>
          <a:p>
            <a:fld id="{F3DD545E-D36A-4832-938A-2ECADA69E4C6}" type="slidenum">
              <a:rPr lang="pt-PT" smtClean="0"/>
              <a:pPr/>
              <a:t>‹#›</a:t>
            </a:fld>
            <a:endParaRPr lang="pt-PT"/>
          </a:p>
        </p:txBody>
      </p:sp>
    </p:spTree>
    <p:extLst>
      <p:ext uri="{BB962C8B-B14F-4D97-AF65-F5344CB8AC3E}">
        <p14:creationId xmlns:p14="http://schemas.microsoft.com/office/powerpoint/2010/main" val="173776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807830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968983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844054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180210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487405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001717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104116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105589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467632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893598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88950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957051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43060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277367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387208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993755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967813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61815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316840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8193777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458301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079214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0149909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311735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1204776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220363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50988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155724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238366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101171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06249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842577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366432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a:t>Clique para editar o estilo do título do Modelo Global</a:t>
            </a:r>
            <a:endParaRPr lang="en-U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 do subtítulo do modelo global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idx="1"/>
          </p:nvPr>
        </p:nvSpPr>
        <p:spPr/>
        <p:txBody>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de texto do modelo global</a:t>
            </a:r>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6/19/2023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p:cNvSpPr>
            <a:spLocks noGrp="1"/>
          </p:cNvSpPr>
          <p:nvPr>
            <p:ph type="dt" sz="half" idx="10"/>
          </p:nvPr>
        </p:nvSpPr>
        <p:spPr/>
        <p:txBody>
          <a:bodyPr/>
          <a:lstStyle/>
          <a:p>
            <a:fld id="{A4A3E61B-3AB3-490F-90D4-269C8A444AE7}" type="datetimeFigureOut">
              <a:rPr lang="en-US" smtClean="0"/>
              <a:pPr/>
              <a:t>6/19/2023</a:t>
            </a:fld>
            <a:endParaRPr lang="en-US"/>
          </a:p>
        </p:txBody>
      </p:sp>
      <p:sp>
        <p:nvSpPr>
          <p:cNvPr id="8" name="Marcador de Posição do Rodapé 7"/>
          <p:cNvSpPr>
            <a:spLocks noGrp="1"/>
          </p:cNvSpPr>
          <p:nvPr>
            <p:ph type="ftr" sz="quarter" idx="11"/>
          </p:nvPr>
        </p:nvSpPr>
        <p:spPr/>
        <p:txBody>
          <a:bodyPr/>
          <a:lstStyle/>
          <a:p>
            <a:endParaRPr lang="en-US"/>
          </a:p>
        </p:txBody>
      </p:sp>
      <p:sp>
        <p:nvSpPr>
          <p:cNvPr id="9" name="Marcador de Posição do Número do Diapositivo 8"/>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a Data 2"/>
          <p:cNvSpPr>
            <a:spLocks noGrp="1"/>
          </p:cNvSpPr>
          <p:nvPr>
            <p:ph type="dt" sz="half" idx="10"/>
          </p:nvPr>
        </p:nvSpPr>
        <p:spPr/>
        <p:txBody>
          <a:bodyPr/>
          <a:lstStyle/>
          <a:p>
            <a:fld id="{A4A3E61B-3AB3-490F-90D4-269C8A444AE7}" type="datetimeFigureOut">
              <a:rPr lang="en-US" smtClean="0"/>
              <a:pPr/>
              <a:t>6/19/2023</a:t>
            </a:fld>
            <a:endParaRPr lang="en-US"/>
          </a:p>
        </p:txBody>
      </p:sp>
      <p:sp>
        <p:nvSpPr>
          <p:cNvPr id="4" name="Marcador de Posição do Rodapé 3"/>
          <p:cNvSpPr>
            <a:spLocks noGrp="1"/>
          </p:cNvSpPr>
          <p:nvPr>
            <p:ph type="ftr" sz="quarter" idx="11"/>
          </p:nvPr>
        </p:nvSpPr>
        <p:spPr/>
        <p:txBody>
          <a:bodyPr/>
          <a:lstStyle/>
          <a:p>
            <a:endParaRPr lang="en-US"/>
          </a:p>
        </p:txBody>
      </p:sp>
      <p:sp>
        <p:nvSpPr>
          <p:cNvPr id="5" name="Marcador de Posição do Número do Diapositivo 4"/>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A4A3E61B-3AB3-490F-90D4-269C8A444AE7}" type="datetimeFigureOut">
              <a:rPr lang="en-US" smtClean="0"/>
              <a:pPr/>
              <a:t>6/19/2023</a:t>
            </a:fld>
            <a:endParaRPr lang="en-US"/>
          </a:p>
        </p:txBody>
      </p:sp>
      <p:sp>
        <p:nvSpPr>
          <p:cNvPr id="3" name="Marcador de Posição do Rodapé 2"/>
          <p:cNvSpPr>
            <a:spLocks noGrp="1"/>
          </p:cNvSpPr>
          <p:nvPr>
            <p:ph type="ftr" sz="quarter" idx="11"/>
          </p:nvPr>
        </p:nvSpPr>
        <p:spPr/>
        <p:txBody>
          <a:bodyPr/>
          <a:lstStyle/>
          <a:p>
            <a:endParaRPr lang="en-US"/>
          </a:p>
        </p:txBody>
      </p:sp>
      <p:sp>
        <p:nvSpPr>
          <p:cNvPr id="4" name="Marcador de Posição do Número do Diapositivo 3"/>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a:t>Clique para editar o estilo do título do Modelo Global</a:t>
            </a:r>
            <a:endParaRPr lang="en-US"/>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6/19/2023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a:t>Clique para editar o estilo do título do Modelo Global</a:t>
            </a:r>
            <a:endParaRPr lang="en-US"/>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6/19/2023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5C66F-FC7B-4C52-931F-EAABACA1CB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pedro.rafael.silva@ipvc.pt" TargetMode="External"/><Relationship Id="rId4" Type="http://schemas.openxmlformats.org/officeDocument/2006/relationships/hyperlink" Target="mailto:tatianaf@ipvc.p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kaggle.com/datasets/andrewmvd/divorce-prediction" TargetMode="Externa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 y="0"/>
            <a:ext cx="9982200" cy="6858000"/>
          </a:xfrm>
          <a:prstGeom prst="rect">
            <a:avLst/>
          </a:prstGeom>
        </p:spPr>
      </p:pic>
      <p:sp>
        <p:nvSpPr>
          <p:cNvPr id="2" name="Título 1"/>
          <p:cNvSpPr>
            <a:spLocks noGrp="1"/>
          </p:cNvSpPr>
          <p:nvPr>
            <p:ph type="ctrTitle"/>
          </p:nvPr>
        </p:nvSpPr>
        <p:spPr>
          <a:xfrm>
            <a:off x="1828800" y="3115184"/>
            <a:ext cx="5486400" cy="552329"/>
          </a:xfrm>
        </p:spPr>
        <p:txBody>
          <a:bodyPr>
            <a:normAutofit fontScale="90000"/>
          </a:bodyPr>
          <a:lstStyle/>
          <a:p>
            <a:r>
              <a:rPr lang="pt-PT" sz="2500" b="1">
                <a:solidFill>
                  <a:schemeClr val="bg1"/>
                </a:solidFill>
                <a:latin typeface="Arial" charset="0"/>
                <a:ea typeface="Arial" charset="0"/>
                <a:cs typeface="Arial" charset="0"/>
              </a:rPr>
              <a:t>LICENCIATURA EM ENGENHARIA INFORMÁTICA</a:t>
            </a:r>
          </a:p>
        </p:txBody>
      </p:sp>
      <p:sp>
        <p:nvSpPr>
          <p:cNvPr id="3" name="Subtítulo 2"/>
          <p:cNvSpPr>
            <a:spLocks noGrp="1"/>
          </p:cNvSpPr>
          <p:nvPr>
            <p:ph type="subTitle" idx="1"/>
          </p:nvPr>
        </p:nvSpPr>
        <p:spPr>
          <a:xfrm>
            <a:off x="2000250" y="3904310"/>
            <a:ext cx="6153150" cy="896289"/>
          </a:xfrm>
        </p:spPr>
        <p:txBody>
          <a:bodyPr vert="horz" lIns="91440" tIns="45720" rIns="91440" bIns="45720" rtlCol="0" anchor="t">
            <a:normAutofit fontScale="70000" lnSpcReduction="20000"/>
          </a:bodyPr>
          <a:lstStyle/>
          <a:p>
            <a:r>
              <a:rPr lang="pt-PT" dirty="0">
                <a:solidFill>
                  <a:srgbClr val="FFFF00"/>
                </a:solidFill>
                <a:latin typeface="Arial" charset="0"/>
                <a:ea typeface="Arial" charset="0"/>
                <a:cs typeface="Arial" charset="0"/>
              </a:rPr>
              <a:t>INTELIGÊNCIA ARTIFICIAL</a:t>
            </a:r>
          </a:p>
          <a:p>
            <a:r>
              <a:rPr lang="pt-PT" sz="3200" dirty="0">
                <a:latin typeface="Arial"/>
                <a:ea typeface="Arial" charset="0"/>
                <a:cs typeface="Arial"/>
              </a:rPr>
              <a:t>Trabalho Prático TP2~ </a:t>
            </a:r>
            <a:r>
              <a:rPr lang="pt-PT" dirty="0">
                <a:latin typeface="Arial"/>
                <a:ea typeface="Arial" charset="0"/>
                <a:cs typeface="Arial"/>
              </a:rPr>
              <a:t>Árvores de Decisão</a:t>
            </a:r>
            <a:endParaRPr lang="pt-PT" sz="3200" dirty="0">
              <a:latin typeface="Arial"/>
              <a:cs typeface="Arial"/>
            </a:endParaRPr>
          </a:p>
          <a:p>
            <a:endParaRPr lang="pt-PT" dirty="0">
              <a:solidFill>
                <a:schemeClr val="bg1"/>
              </a:solidFill>
              <a:latin typeface="Arial" charset="0"/>
              <a:ea typeface="Arial" charset="0"/>
              <a:cs typeface="Arial" charset="0"/>
            </a:endParaRPr>
          </a:p>
        </p:txBody>
      </p:sp>
      <p:sp>
        <p:nvSpPr>
          <p:cNvPr id="6" name="Subtítulo 2"/>
          <p:cNvSpPr txBox="1">
            <a:spLocks/>
          </p:cNvSpPr>
          <p:nvPr/>
        </p:nvSpPr>
        <p:spPr>
          <a:xfrm>
            <a:off x="762000" y="6394330"/>
            <a:ext cx="8191499" cy="276444"/>
          </a:xfrm>
          <a:prstGeom prst="rect">
            <a:avLst/>
          </a:prstGeom>
        </p:spPr>
        <p:txBody>
          <a:bodyPr vert="horz" lIns="68580" tIns="34290" rIns="68580" bIns="3429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sz="1100" b="1" u="sng">
                <a:solidFill>
                  <a:schemeClr val="bg1"/>
                </a:solidFill>
                <a:latin typeface="Arial" charset="0"/>
                <a:ea typeface="Arial" charset="0"/>
                <a:cs typeface="Arial" charset="0"/>
              </a:rPr>
              <a:t>Licenciatura em Engenharia Informática</a:t>
            </a:r>
            <a:r>
              <a:rPr lang="pt-PT" sz="1100">
                <a:solidFill>
                  <a:schemeClr val="bg1"/>
                </a:solidFill>
                <a:latin typeface="Arial" charset="0"/>
                <a:ea typeface="Arial" charset="0"/>
                <a:cs typeface="Arial" charset="0"/>
              </a:rPr>
              <a:t> | Escola Superior de Tecnologia e Gestão| Unidade Curricular: Inteligência  Artificial| Ano Letivo 2020/2022</a:t>
            </a: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130" y="392731"/>
            <a:ext cx="3872752" cy="962356"/>
          </a:xfrm>
          <a:prstGeom prst="rect">
            <a:avLst/>
          </a:prstGeom>
        </p:spPr>
      </p:pic>
      <p:sp>
        <p:nvSpPr>
          <p:cNvPr id="10" name="Subtítulo 2">
            <a:extLst>
              <a:ext uri="{FF2B5EF4-FFF2-40B4-BE49-F238E27FC236}">
                <a16:creationId xmlns:a16="http://schemas.microsoft.com/office/drawing/2014/main" id="{CDB7617E-BD9F-40A8-BCFA-781CEC4CEE46}"/>
              </a:ext>
            </a:extLst>
          </p:cNvPr>
          <p:cNvSpPr txBox="1">
            <a:spLocks/>
          </p:cNvSpPr>
          <p:nvPr/>
        </p:nvSpPr>
        <p:spPr>
          <a:xfrm>
            <a:off x="4953494" y="5615784"/>
            <a:ext cx="5032663" cy="571436"/>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100">
                <a:solidFill>
                  <a:schemeClr val="bg1"/>
                </a:solidFill>
                <a:latin typeface="Arial" charset="0"/>
                <a:ea typeface="Arial" charset="0"/>
                <a:cs typeface="Arial" charset="0"/>
              </a:rPr>
              <a:t>Jorge Ribeiro e Luis Teófilo</a:t>
            </a:r>
          </a:p>
          <a:p>
            <a:pPr marL="171450" indent="-171450" algn="l">
              <a:buFont typeface="Arial" panose="020B0604020202020204" pitchFamily="34" charset="0"/>
              <a:buChar char="•"/>
            </a:pPr>
            <a:r>
              <a:rPr lang="pt-PT" sz="1100">
                <a:solidFill>
                  <a:schemeClr val="bg1"/>
                </a:solidFill>
                <a:latin typeface="Arial" charset="0"/>
                <a:ea typeface="Arial" charset="0"/>
                <a:cs typeface="Arial" charset="0"/>
              </a:rPr>
              <a:t>jribeiro@estg.ipvc.pt e luisteofilo@estg.ipvc.pt </a:t>
            </a:r>
          </a:p>
          <a:p>
            <a:pPr algn="l"/>
            <a:endParaRPr lang="pt-PT" sz="1100">
              <a:solidFill>
                <a:schemeClr val="bg1"/>
              </a:solidFill>
              <a:latin typeface="Arial" charset="0"/>
              <a:ea typeface="Arial" charset="0"/>
              <a:cs typeface="Arial" charset="0"/>
            </a:endParaRPr>
          </a:p>
          <a:p>
            <a:pPr algn="l"/>
            <a:endParaRPr lang="pt-PT" sz="1100">
              <a:solidFill>
                <a:schemeClr val="bg1"/>
              </a:solidFill>
              <a:latin typeface="Arial" charset="0"/>
              <a:ea typeface="Arial" charset="0"/>
              <a:cs typeface="Arial" charset="0"/>
            </a:endParaRPr>
          </a:p>
          <a:p>
            <a:pPr algn="l"/>
            <a:endParaRPr lang="pt-PT" sz="1100">
              <a:solidFill>
                <a:schemeClr val="bg1"/>
              </a:solidFill>
              <a:latin typeface="Arial" charset="0"/>
              <a:ea typeface="Arial" charset="0"/>
              <a:cs typeface="Arial" charset="0"/>
            </a:endParaRPr>
          </a:p>
        </p:txBody>
      </p:sp>
      <p:sp>
        <p:nvSpPr>
          <p:cNvPr id="8" name="Subtítulo 2">
            <a:extLst>
              <a:ext uri="{FF2B5EF4-FFF2-40B4-BE49-F238E27FC236}">
                <a16:creationId xmlns:a16="http://schemas.microsoft.com/office/drawing/2014/main" id="{691EC4ED-17BC-435A-9221-66A1A252A082}"/>
              </a:ext>
            </a:extLst>
          </p:cNvPr>
          <p:cNvSpPr txBox="1">
            <a:spLocks/>
          </p:cNvSpPr>
          <p:nvPr/>
        </p:nvSpPr>
        <p:spPr>
          <a:xfrm>
            <a:off x="1483178" y="5635668"/>
            <a:ext cx="3486150" cy="571436"/>
          </a:xfrm>
          <a:prstGeom prst="rect">
            <a:avLst/>
          </a:prstGeom>
        </p:spPr>
        <p:txBody>
          <a:bodyPr vert="horz" lIns="68580" tIns="34290" rIns="68580" bIns="3429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100" dirty="0">
                <a:solidFill>
                  <a:schemeClr val="bg1"/>
                </a:solidFill>
                <a:latin typeface="Arial"/>
                <a:ea typeface="Arial" charset="0"/>
                <a:cs typeface="Arial"/>
              </a:rPr>
              <a:t>23478- Tatiana Faria  </a:t>
            </a:r>
            <a:r>
              <a:rPr lang="pt-PT" sz="1100" dirty="0">
                <a:solidFill>
                  <a:schemeClr val="bg1"/>
                </a:solidFill>
                <a:latin typeface="Arial"/>
                <a:ea typeface="Arial" charset="0"/>
                <a:cs typeface="Arial"/>
                <a:hlinkClick r:id="rId4">
                  <a:extLst>
                    <a:ext uri="{A12FA001-AC4F-418D-AE19-62706E023703}">
                      <ahyp:hlinkClr xmlns:ahyp="http://schemas.microsoft.com/office/drawing/2018/hyperlinkcolor" val="tx"/>
                    </a:ext>
                  </a:extLst>
                </a:hlinkClick>
              </a:rPr>
              <a:t>tatianaf@ipvc.pt</a:t>
            </a:r>
            <a:endParaRPr lang="en-US" sz="1100">
              <a:solidFill>
                <a:schemeClr val="bg1"/>
              </a:solidFill>
              <a:latin typeface="Arial"/>
              <a:ea typeface="Arial" charset="0"/>
              <a:cs typeface="Arial" charset="0"/>
            </a:endParaRPr>
          </a:p>
          <a:p>
            <a:pPr algn="l"/>
            <a:r>
              <a:rPr lang="pt-PT" sz="1100" dirty="0">
                <a:solidFill>
                  <a:schemeClr val="bg1"/>
                </a:solidFill>
                <a:latin typeface="Arial"/>
                <a:ea typeface="Arial" charset="0"/>
                <a:cs typeface="Arial"/>
              </a:rPr>
              <a:t>28259- Pedro Silva     </a:t>
            </a:r>
            <a:r>
              <a:rPr lang="pt-PT" sz="1100" dirty="0">
                <a:solidFill>
                  <a:schemeClr val="bg1"/>
                </a:solidFill>
                <a:latin typeface="Arial"/>
                <a:ea typeface="Arial" charset="0"/>
                <a:cs typeface="Arial"/>
                <a:hlinkClick r:id="rId5">
                  <a:extLst>
                    <a:ext uri="{A12FA001-AC4F-418D-AE19-62706E023703}">
                      <ahyp:hlinkClr xmlns:ahyp="http://schemas.microsoft.com/office/drawing/2018/hyperlinkcolor" val="tx"/>
                    </a:ext>
                  </a:extLst>
                </a:hlinkClick>
              </a:rPr>
              <a:t>pedro.rafael.silva@ipvc.pt</a:t>
            </a:r>
            <a:endParaRPr lang="pt-PT">
              <a:solidFill>
                <a:schemeClr val="bg1"/>
              </a:solidFill>
              <a:hlinkClick r:id="rId5">
                <a:extLst>
                  <a:ext uri="{A12FA001-AC4F-418D-AE19-62706E023703}">
                    <ahyp:hlinkClr xmlns:ahyp="http://schemas.microsoft.com/office/drawing/2018/hyperlinkcolor" val="tx"/>
                  </a:ext>
                </a:extLst>
              </a:hlinkClick>
            </a:endParaRPr>
          </a:p>
          <a:p>
            <a:pPr algn="l"/>
            <a:endParaRPr lang="pt-PT" sz="1050">
              <a:solidFill>
                <a:schemeClr val="bg1"/>
              </a:solidFill>
              <a:latin typeface="Arial" charset="0"/>
              <a:ea typeface="Arial" charset="0"/>
              <a:cs typeface="Arial" charset="0"/>
            </a:endParaRPr>
          </a:p>
          <a:p>
            <a:pPr algn="l"/>
            <a:endParaRPr lang="pt-PT" sz="105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96230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4</a:t>
            </a:r>
            <a:r>
              <a:rPr lang="pt-PT" sz="1600" b="1" dirty="0">
                <a:effectLst>
                  <a:outerShdw blurRad="38100" dist="38100" dir="2700000" algn="tl">
                    <a:srgbClr val="C0C0C0"/>
                  </a:outerShdw>
                </a:effectLst>
                <a:latin typeface="Arial"/>
                <a:cs typeface="Arial"/>
              </a:rPr>
              <a:t>. </a:t>
            </a:r>
            <a:r>
              <a:rPr lang="pt-PT" b="1" err="1">
                <a:effectLst>
                  <a:outerShdw blurRad="38100" dist="38100" dir="2700000" algn="tl">
                    <a:srgbClr val="C0C0C0"/>
                  </a:outerShdw>
                </a:effectLst>
                <a:latin typeface="Arial"/>
                <a:cs typeface="Arial"/>
              </a:rPr>
              <a:t>Dataset</a:t>
            </a:r>
            <a:endParaRPr lang="pt-PT" sz="1600" b="1"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95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Informações do </a:t>
            </a:r>
            <a:r>
              <a:rPr lang="pt-PT" sz="1800" b="1" dirty="0" err="1">
                <a:latin typeface="Calibri"/>
                <a:ea typeface="Calibri"/>
                <a:cs typeface="Arial"/>
              </a:rPr>
              <a:t>Dataset</a:t>
            </a:r>
            <a:endParaRPr lang="en-US" sz="1800" dirty="0" err="1">
              <a:latin typeface="Calibri"/>
              <a:ea typeface="Calibri"/>
              <a:cs typeface="Calibri"/>
            </a:endParaRPr>
          </a:p>
          <a:p>
            <a:pPr>
              <a:buNone/>
            </a:pPr>
            <a:endParaRPr lang="pt-PT" sz="1800" b="1" dirty="0">
              <a:latin typeface="Calibri"/>
              <a:ea typeface="Calibri"/>
              <a:cs typeface="Arial"/>
            </a:endParaRPr>
          </a:p>
          <a:p>
            <a:pPr marL="285750" indent="-285750">
              <a:buChar char="•"/>
            </a:pPr>
            <a:r>
              <a:rPr lang="pt-PT" sz="1800" dirty="0">
                <a:latin typeface="Calibri"/>
                <a:ea typeface="Calibri"/>
                <a:cs typeface="Arial"/>
              </a:rPr>
              <a:t>O </a:t>
            </a:r>
            <a:r>
              <a:rPr lang="pt-PT" sz="1800" err="1">
                <a:latin typeface="Calibri"/>
                <a:ea typeface="Calibri"/>
                <a:cs typeface="Arial"/>
              </a:rPr>
              <a:t>dataset</a:t>
            </a:r>
            <a:r>
              <a:rPr lang="pt-PT" sz="1800" dirty="0">
                <a:latin typeface="Calibri"/>
                <a:ea typeface="Calibri"/>
                <a:cs typeface="Arial"/>
              </a:rPr>
              <a:t> consiste em dados categóricos variando de 0 a 4 nas primeiras 54 colunas e 0 e 1 na última coluna, conhecida como "variável dependente".</a:t>
            </a:r>
            <a:endParaRPr lang="pt-PT" sz="1800" dirty="0">
              <a:latin typeface="Calibri"/>
              <a:ea typeface="Calibri"/>
              <a:cs typeface="Calibri"/>
            </a:endParaRPr>
          </a:p>
          <a:p>
            <a:pPr marL="285750" indent="-285750">
              <a:buChar char="•"/>
            </a:pPr>
            <a:r>
              <a:rPr lang="pt-PT" sz="1800" dirty="0">
                <a:latin typeface="Calibri"/>
                <a:ea typeface="Calibri"/>
                <a:cs typeface="Arial"/>
              </a:rPr>
              <a:t>A variável dependente é baseada nos resultados das outras colunas e indica se o casal está divorciado ou não.</a:t>
            </a:r>
            <a:endParaRPr lang="pt-PT" sz="1800">
              <a:latin typeface="Calibri"/>
              <a:ea typeface="Calibri"/>
              <a:cs typeface="Calibri"/>
            </a:endParaRPr>
          </a:p>
          <a:p>
            <a:pPr>
              <a:buNone/>
            </a:pPr>
            <a:endParaRPr lang="pt-PT" sz="1800" dirty="0">
              <a:latin typeface="Calibri"/>
              <a:ea typeface="Calibri"/>
              <a:cs typeface="Arial"/>
            </a:endParaRPr>
          </a:p>
          <a:p>
            <a:pPr>
              <a:buNone/>
            </a:pPr>
            <a:r>
              <a:rPr lang="pt-PT" sz="1800" b="1" dirty="0">
                <a:latin typeface="Calibri"/>
                <a:ea typeface="Calibri"/>
                <a:cs typeface="Arial"/>
              </a:rPr>
              <a:t>Qualidade dos Dados</a:t>
            </a:r>
            <a:endParaRPr lang="pt-PT" sz="1800">
              <a:latin typeface="Calibri"/>
              <a:ea typeface="Calibri"/>
              <a:cs typeface="Calibri"/>
            </a:endParaRPr>
          </a:p>
          <a:p>
            <a:pPr>
              <a:buNone/>
            </a:pPr>
            <a:endParaRPr lang="pt-PT" sz="1800" b="1" dirty="0">
              <a:latin typeface="Calibri"/>
              <a:ea typeface="Calibri"/>
              <a:cs typeface="Arial"/>
            </a:endParaRPr>
          </a:p>
          <a:p>
            <a:pPr marL="285750" indent="-285750"/>
            <a:r>
              <a:rPr lang="pt-PT" sz="1800" dirty="0">
                <a:latin typeface="Calibri"/>
                <a:ea typeface="Calibri"/>
                <a:cs typeface="Arial"/>
              </a:rPr>
              <a:t>Não há valores nulos ou em falta no </a:t>
            </a:r>
            <a:r>
              <a:rPr lang="pt-PT" sz="1800" dirty="0" err="1">
                <a:latin typeface="Calibri"/>
                <a:ea typeface="Calibri"/>
                <a:cs typeface="Arial"/>
              </a:rPr>
              <a:t>dataset</a:t>
            </a:r>
            <a:r>
              <a:rPr lang="pt-PT" sz="1800" dirty="0">
                <a:latin typeface="Calibri"/>
                <a:ea typeface="Calibri"/>
                <a:cs typeface="Arial"/>
              </a:rPr>
              <a:t>, garantindo a integridade dos dados.</a:t>
            </a:r>
            <a:endParaRPr lang="pt-PT" sz="1800">
              <a:latin typeface="Calibri"/>
              <a:ea typeface="Calibri"/>
              <a:cs typeface="Calibri"/>
            </a:endParaRPr>
          </a:p>
          <a:p>
            <a:pPr marL="285750" indent="-285750"/>
            <a:r>
              <a:rPr lang="pt-PT" sz="1800" dirty="0">
                <a:latin typeface="Calibri"/>
                <a:ea typeface="Calibri"/>
                <a:cs typeface="Arial"/>
              </a:rPr>
              <a:t>Não foram encontrados valores extremos ou discrepantes em relação aos demais resultados.</a:t>
            </a:r>
            <a:endParaRPr lang="pt-PT" sz="1800">
              <a:latin typeface="Calibri"/>
              <a:ea typeface="Calibri"/>
              <a:cs typeface="Calibri"/>
            </a:endParaRPr>
          </a:p>
          <a:p>
            <a:pPr marL="285750" indent="-285750"/>
            <a:r>
              <a:rPr lang="pt-PT" sz="1800" dirty="0">
                <a:latin typeface="Calibri"/>
                <a:ea typeface="Calibri"/>
                <a:cs typeface="Arial"/>
              </a:rPr>
              <a:t>Isto indica consistência e confiabilidade nos dados.</a:t>
            </a:r>
            <a:endParaRPr lang="pt-PT" dirty="0">
              <a:latin typeface="Calibri"/>
              <a:ea typeface="Calibri"/>
              <a:cs typeface="Calibri"/>
            </a:endParaRPr>
          </a:p>
          <a:p>
            <a:pPr>
              <a:buNone/>
            </a:pPr>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10</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184094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4</a:t>
            </a:r>
            <a:r>
              <a:rPr lang="pt-PT" sz="1600" b="1" dirty="0">
                <a:effectLst>
                  <a:outerShdw blurRad="38100" dist="38100" dir="2700000" algn="tl">
                    <a:srgbClr val="C0C0C0"/>
                  </a:outerShdw>
                </a:effectLst>
                <a:latin typeface="Arial"/>
                <a:cs typeface="Arial"/>
              </a:rPr>
              <a:t>. </a:t>
            </a:r>
            <a:r>
              <a:rPr lang="pt-PT" b="1" err="1">
                <a:effectLst>
                  <a:outerShdw blurRad="38100" dist="38100" dir="2700000" algn="tl">
                    <a:srgbClr val="C0C0C0"/>
                  </a:outerShdw>
                </a:effectLst>
                <a:latin typeface="Arial"/>
                <a:cs typeface="Arial"/>
              </a:rPr>
              <a:t>Dataset</a:t>
            </a:r>
            <a:endParaRPr lang="pt-PT" sz="1600" b="1"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61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Importância das Colunas</a:t>
            </a:r>
            <a:endParaRPr lang="pt-PT" sz="1800" dirty="0">
              <a:latin typeface="Calibri"/>
              <a:ea typeface="Calibri"/>
              <a:cs typeface="Calibri"/>
            </a:endParaRPr>
          </a:p>
          <a:p>
            <a:pPr>
              <a:buNone/>
            </a:pPr>
            <a:endParaRPr lang="pt-PT" sz="1800" b="1" dirty="0">
              <a:latin typeface="Calibri"/>
              <a:ea typeface="Calibri"/>
              <a:cs typeface="Arial"/>
            </a:endParaRPr>
          </a:p>
          <a:p>
            <a:pPr marL="285750" indent="-285750"/>
            <a:r>
              <a:rPr lang="pt-PT" sz="1800" dirty="0">
                <a:latin typeface="Calibri"/>
                <a:ea typeface="Calibri"/>
                <a:cs typeface="Arial"/>
              </a:rPr>
              <a:t>Cada coluna possui igual importância para a variável alvo ("</a:t>
            </a:r>
            <a:r>
              <a:rPr lang="pt-PT" sz="1800" err="1">
                <a:latin typeface="Calibri"/>
                <a:ea typeface="Calibri"/>
                <a:cs typeface="Arial"/>
              </a:rPr>
              <a:t>Divorce</a:t>
            </a:r>
            <a:r>
              <a:rPr lang="pt-PT" sz="1800" dirty="0">
                <a:latin typeface="Calibri"/>
                <a:ea typeface="Calibri"/>
                <a:cs typeface="Arial"/>
              </a:rPr>
              <a:t>").</a:t>
            </a:r>
            <a:endParaRPr lang="pt-PT" sz="1800" dirty="0">
              <a:latin typeface="Calibri"/>
              <a:ea typeface="Calibri"/>
              <a:cs typeface="Calibri"/>
            </a:endParaRPr>
          </a:p>
          <a:p>
            <a:pPr marL="285750" indent="-285750"/>
            <a:r>
              <a:rPr lang="pt-PT" sz="1800" dirty="0">
                <a:latin typeface="Calibri"/>
                <a:ea typeface="Calibri"/>
                <a:cs typeface="Arial"/>
              </a:rPr>
              <a:t>Não há necessidade de remover nenhuma coluna, pois todas contribuem para o resultado final.</a:t>
            </a:r>
          </a:p>
          <a:p>
            <a:pPr marL="285750" indent="-285750"/>
            <a:endParaRPr lang="pt-PT" sz="1800" dirty="0">
              <a:latin typeface="Calibri"/>
              <a:ea typeface="Calibri"/>
              <a:cs typeface="Arial"/>
            </a:endParaRPr>
          </a:p>
          <a:p>
            <a:pPr>
              <a:buNone/>
            </a:pPr>
            <a:r>
              <a:rPr lang="pt-PT" sz="1800" b="1" dirty="0">
                <a:latin typeface="Calibri"/>
                <a:ea typeface="Calibri"/>
                <a:cs typeface="Arial"/>
              </a:rPr>
              <a:t>Pronto para o Modelo</a:t>
            </a:r>
            <a:endParaRPr lang="pt-PT" sz="1800" dirty="0">
              <a:latin typeface="Calibri"/>
              <a:ea typeface="Calibri"/>
              <a:cs typeface="Arial"/>
            </a:endParaRPr>
          </a:p>
          <a:p>
            <a:pPr>
              <a:buNone/>
            </a:pPr>
            <a:endParaRPr lang="pt-PT" sz="1800" b="1" dirty="0">
              <a:latin typeface="Calibri"/>
              <a:ea typeface="Calibri"/>
              <a:cs typeface="Arial"/>
            </a:endParaRPr>
          </a:p>
          <a:p>
            <a:r>
              <a:rPr lang="pt-PT" sz="1800" dirty="0">
                <a:latin typeface="Calibri"/>
                <a:ea typeface="Calibri"/>
                <a:cs typeface="Arial"/>
              </a:rPr>
              <a:t>Com base nas análises realizadas, o </a:t>
            </a:r>
            <a:r>
              <a:rPr lang="pt-PT" sz="1800" err="1">
                <a:latin typeface="Calibri"/>
                <a:ea typeface="Calibri"/>
                <a:cs typeface="Arial"/>
              </a:rPr>
              <a:t>dataset</a:t>
            </a:r>
            <a:r>
              <a:rPr lang="pt-PT" sz="1800" dirty="0">
                <a:latin typeface="Calibri"/>
                <a:ea typeface="Calibri"/>
                <a:cs typeface="Arial"/>
              </a:rPr>
              <a:t> está pronto para ser utilizado na construção do modelo.</a:t>
            </a:r>
            <a:endParaRPr lang="pt-PT" sz="1800">
              <a:latin typeface="Calibri"/>
              <a:ea typeface="Calibri"/>
              <a:cs typeface="Calibri"/>
            </a:endParaRPr>
          </a:p>
          <a:p>
            <a:r>
              <a:rPr lang="pt-PT" sz="1800" dirty="0">
                <a:latin typeface="Calibri"/>
                <a:ea typeface="Calibri"/>
                <a:cs typeface="Arial"/>
              </a:rPr>
              <a:t>Os dados são consistentes, completos e não apresentam características que prejudiquem o desempenho do modelo.</a:t>
            </a:r>
            <a:endParaRPr lang="pt-PT" sz="1800">
              <a:latin typeface="Calibri"/>
              <a:ea typeface="Calibri"/>
              <a:cs typeface="Calibri"/>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11</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83740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611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Árvores de Decisão - O que são?</a:t>
            </a:r>
            <a:endParaRPr lang="en-US" sz="1800">
              <a:latin typeface="Calibri"/>
              <a:ea typeface="Calibri"/>
              <a:cs typeface="Calibri"/>
            </a:endParaRPr>
          </a:p>
          <a:p>
            <a:pPr>
              <a:buNone/>
            </a:pPr>
            <a:endParaRPr lang="pt-PT" sz="1800" b="1" dirty="0">
              <a:latin typeface="Calibri"/>
              <a:ea typeface="Calibri"/>
              <a:cs typeface="Arial"/>
            </a:endParaRPr>
          </a:p>
          <a:p>
            <a:pPr>
              <a:buNone/>
            </a:pPr>
            <a:r>
              <a:rPr lang="pt-PT" sz="1800" dirty="0">
                <a:latin typeface="Calibri"/>
                <a:ea typeface="Calibri"/>
                <a:cs typeface="Arial"/>
              </a:rPr>
              <a:t>        As árvores de decisão são modelos de aprendizado de máquina que utilizam estruturas em forma de árvore para tomar decisões com base em dados. São algoritmos de aprendizado supervisionado, frequentemente usados para problemas de classificação e regressão.</a:t>
            </a:r>
            <a:endParaRPr lang="pt-PT" sz="1800" dirty="0">
              <a:latin typeface="Calibri"/>
              <a:ea typeface="Calibri"/>
              <a:cs typeface="Calibri"/>
            </a:endParaRPr>
          </a:p>
          <a:p>
            <a:pPr>
              <a:buNone/>
            </a:pPr>
            <a:endParaRPr lang="pt-PT" sz="1800" dirty="0">
              <a:latin typeface="Calibri"/>
              <a:ea typeface="Calibri"/>
              <a:cs typeface="Arial"/>
            </a:endParaRPr>
          </a:p>
          <a:p>
            <a:pPr>
              <a:buNone/>
            </a:pPr>
            <a:r>
              <a:rPr lang="pt-PT" sz="1800" b="1" dirty="0">
                <a:latin typeface="Calibri"/>
                <a:ea typeface="Calibri"/>
                <a:cs typeface="Arial"/>
              </a:rPr>
              <a:t>Como  Funcionam?</a:t>
            </a:r>
            <a:endParaRPr lang="pt-PT" sz="1800" dirty="0">
              <a:latin typeface="Calibri"/>
              <a:ea typeface="Calibri"/>
              <a:cs typeface="Calibri"/>
            </a:endParaRPr>
          </a:p>
          <a:p>
            <a:pPr>
              <a:buNone/>
            </a:pPr>
            <a:endParaRPr lang="pt-PT" sz="1800" b="1" dirty="0">
              <a:latin typeface="Calibri"/>
              <a:ea typeface="Calibri"/>
              <a:cs typeface="Arial"/>
            </a:endParaRPr>
          </a:p>
          <a:p>
            <a:pPr marL="285750" indent="-285750"/>
            <a:r>
              <a:rPr lang="pt-PT" sz="1800">
                <a:latin typeface="Calibri"/>
                <a:ea typeface="Calibri"/>
                <a:cs typeface="Arial"/>
              </a:rPr>
              <a:t>As árvores de decisão dividem o dataset em subconjuntos menores com </a:t>
            </a:r>
            <a:r>
              <a:rPr lang="pt-PT" sz="1800" dirty="0">
                <a:latin typeface="Calibri"/>
                <a:ea typeface="Calibri"/>
                <a:cs typeface="Arial"/>
              </a:rPr>
              <a:t>base em características específicas.</a:t>
            </a:r>
            <a:endParaRPr lang="pt-PT" sz="1800">
              <a:latin typeface="Calibri"/>
              <a:ea typeface="Calibri"/>
              <a:cs typeface="Calibri"/>
            </a:endParaRPr>
          </a:p>
          <a:p>
            <a:pPr marL="285750" indent="-285750"/>
            <a:r>
              <a:rPr lang="pt-PT" sz="1800" dirty="0">
                <a:latin typeface="Calibri"/>
                <a:ea typeface="Calibri"/>
                <a:cs typeface="Arial"/>
              </a:rPr>
              <a:t>Cada ramo da árvore representa uma condição ou regra de decisão baseada em uma </a:t>
            </a:r>
            <a:r>
              <a:rPr lang="pt-PT" sz="1800">
                <a:latin typeface="Calibri"/>
                <a:ea typeface="Calibri"/>
                <a:cs typeface="Arial"/>
              </a:rPr>
              <a:t>determinada característica do dataset.</a:t>
            </a:r>
            <a:endParaRPr lang="pt-PT" sz="1800">
              <a:latin typeface="Calibri"/>
              <a:ea typeface="Calibri"/>
              <a:cs typeface="Calibri"/>
            </a:endParaRPr>
          </a:p>
          <a:p>
            <a:pPr marL="285750" indent="-285750"/>
            <a:r>
              <a:rPr lang="pt-PT" sz="1800" dirty="0">
                <a:latin typeface="Calibri"/>
                <a:ea typeface="Calibri"/>
                <a:cs typeface="Arial"/>
              </a:rPr>
              <a:t>As decisões são tomadas percorrendo os ramos da árvore até chegar a uma folha que contém a classificação ou valor previsto.</a:t>
            </a:r>
            <a:endParaRPr lang="pt-PT" sz="1800">
              <a:latin typeface="Calibri"/>
              <a:ea typeface="Calibri"/>
              <a:cs typeface="Calibri"/>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266053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34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Vantagens das Árvores de Decisão</a:t>
            </a:r>
            <a:endParaRPr lang="en-US" sz="1800">
              <a:latin typeface="Calibri"/>
              <a:ea typeface="Calibri"/>
              <a:cs typeface="Arial"/>
            </a:endParaRPr>
          </a:p>
          <a:p>
            <a:pPr>
              <a:buNone/>
            </a:pPr>
            <a:endParaRPr lang="pt-PT" sz="1800" b="1" dirty="0">
              <a:latin typeface="Calibri"/>
              <a:ea typeface="Calibri"/>
              <a:cs typeface="Arial"/>
            </a:endParaRPr>
          </a:p>
          <a:p>
            <a:pPr marL="285750" indent="-285750"/>
            <a:r>
              <a:rPr lang="pt-PT" sz="1800" dirty="0">
                <a:latin typeface="Calibri"/>
                <a:ea typeface="Calibri"/>
                <a:cs typeface="Arial"/>
              </a:rPr>
              <a:t>Fáceis de entender e interpretar. As árvores podem ser visualizadas e compreendidas facilmente, até mesmo por pessoas não familiarizadas com técnicas de aprendizado de máquina.</a:t>
            </a:r>
            <a:endParaRPr lang="pt-PT" sz="1800">
              <a:latin typeface="Calibri"/>
              <a:ea typeface="Calibri"/>
              <a:cs typeface="Arial"/>
            </a:endParaRPr>
          </a:p>
          <a:p>
            <a:pPr marL="285750" indent="-285750"/>
            <a:r>
              <a:rPr lang="pt-PT" sz="1800" dirty="0">
                <a:latin typeface="Calibri"/>
                <a:ea typeface="Calibri"/>
                <a:cs typeface="Arial"/>
              </a:rPr>
              <a:t>Podem lidar com dados categóricos e numéricos.</a:t>
            </a:r>
            <a:endParaRPr lang="pt-PT" sz="1800">
              <a:latin typeface="Calibri"/>
              <a:ea typeface="Calibri"/>
              <a:cs typeface="Arial"/>
            </a:endParaRPr>
          </a:p>
          <a:p>
            <a:pPr marL="285750" indent="-285750"/>
            <a:r>
              <a:rPr lang="pt-PT" sz="1800" dirty="0">
                <a:latin typeface="Calibri"/>
                <a:ea typeface="Calibri"/>
                <a:cs typeface="Arial"/>
              </a:rPr>
              <a:t>Podem lidar com problemas de classificação e regressão.</a:t>
            </a:r>
            <a:endParaRPr lang="pt-PT" sz="1800">
              <a:latin typeface="Calibri"/>
              <a:ea typeface="Calibri"/>
              <a:cs typeface="Arial"/>
            </a:endParaRPr>
          </a:p>
          <a:p>
            <a:pPr marL="285750" indent="-285750"/>
            <a:r>
              <a:rPr lang="pt-PT" sz="1800" dirty="0">
                <a:latin typeface="Calibri"/>
                <a:ea typeface="Calibri"/>
                <a:cs typeface="Arial"/>
              </a:rPr>
              <a:t>Requerem menos pré-processamento de dados em comparação com outros modelos.</a:t>
            </a:r>
            <a:endParaRPr lang="pt-PT" sz="180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Diagram&#10;&#10;Description automatically generated">
            <a:extLst>
              <a:ext uri="{FF2B5EF4-FFF2-40B4-BE49-F238E27FC236}">
                <a16:creationId xmlns:a16="http://schemas.microsoft.com/office/drawing/2014/main" id="{C07B84C7-6116-A961-4E5A-F0F180D2E521}"/>
              </a:ext>
            </a:extLst>
          </p:cNvPr>
          <p:cNvPicPr>
            <a:picLocks noChangeAspect="1"/>
          </p:cNvPicPr>
          <p:nvPr/>
        </p:nvPicPr>
        <p:blipFill>
          <a:blip r:embed="rId7"/>
          <a:stretch>
            <a:fillRect/>
          </a:stretch>
        </p:blipFill>
        <p:spPr>
          <a:xfrm>
            <a:off x="1605330" y="3784356"/>
            <a:ext cx="3002572" cy="2136342"/>
          </a:xfrm>
          <a:prstGeom prst="rect">
            <a:avLst/>
          </a:prstGeom>
        </p:spPr>
      </p:pic>
      <p:sp>
        <p:nvSpPr>
          <p:cNvPr id="4" name="TextBox 3">
            <a:extLst>
              <a:ext uri="{FF2B5EF4-FFF2-40B4-BE49-F238E27FC236}">
                <a16:creationId xmlns:a16="http://schemas.microsoft.com/office/drawing/2014/main" id="{CCA49487-9EDB-A675-BD0B-B976297CA6BE}"/>
              </a:ext>
            </a:extLst>
          </p:cNvPr>
          <p:cNvSpPr txBox="1"/>
          <p:nvPr/>
        </p:nvSpPr>
        <p:spPr>
          <a:xfrm>
            <a:off x="4694116" y="5282712"/>
            <a:ext cx="31017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Calibri"/>
                <a:cs typeface="Calibri"/>
              </a:rPr>
              <a:t>Exemplo</a:t>
            </a:r>
            <a:r>
              <a:rPr lang="en-US" dirty="0">
                <a:ea typeface="Calibri"/>
                <a:cs typeface="Calibri"/>
              </a:rPr>
              <a:t> de </a:t>
            </a:r>
            <a:r>
              <a:rPr lang="en-US" dirty="0" err="1">
                <a:ea typeface="Calibri"/>
                <a:cs typeface="Calibri"/>
              </a:rPr>
              <a:t>uma</a:t>
            </a:r>
            <a:r>
              <a:rPr lang="en-US" dirty="0">
                <a:ea typeface="Calibri"/>
                <a:cs typeface="Calibri"/>
              </a:rPr>
              <a:t> </a:t>
            </a:r>
            <a:r>
              <a:rPr lang="en-US" dirty="0" err="1">
                <a:ea typeface="Calibri"/>
                <a:cs typeface="Calibri"/>
              </a:rPr>
              <a:t>árvore</a:t>
            </a:r>
            <a:r>
              <a:rPr lang="en-US" dirty="0">
                <a:ea typeface="Calibri"/>
                <a:cs typeface="Calibri"/>
              </a:rPr>
              <a:t> de </a:t>
            </a:r>
            <a:r>
              <a:rPr lang="en-US" dirty="0" err="1">
                <a:ea typeface="Calibri"/>
                <a:cs typeface="Calibri"/>
              </a:rPr>
              <a:t>decisão</a:t>
            </a:r>
            <a:r>
              <a:rPr lang="en-US" dirty="0">
                <a:ea typeface="Calibri"/>
                <a:cs typeface="Calibri"/>
              </a:rPr>
              <a:t>.</a:t>
            </a:r>
            <a:endParaRPr lang="en-US" dirty="0"/>
          </a:p>
        </p:txBody>
      </p:sp>
    </p:spTree>
    <p:extLst>
      <p:ext uri="{BB962C8B-B14F-4D97-AF65-F5344CB8AC3E}">
        <p14:creationId xmlns:p14="http://schemas.microsoft.com/office/powerpoint/2010/main" val="2907032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611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Arial"/>
                <a:ea typeface="Calibri"/>
                <a:cs typeface="Arial"/>
              </a:rPr>
              <a:t>Limitações das Árvores de Decisão</a:t>
            </a:r>
            <a:endParaRPr lang="en-US" sz="1800">
              <a:latin typeface="Arial"/>
              <a:cs typeface="Arial"/>
            </a:endParaRPr>
          </a:p>
          <a:p>
            <a:pPr>
              <a:buNone/>
            </a:pPr>
            <a:endParaRPr lang="pt-PT" sz="1800" b="1" dirty="0">
              <a:latin typeface="Arial"/>
              <a:ea typeface="Calibri"/>
              <a:cs typeface="Arial"/>
            </a:endParaRPr>
          </a:p>
          <a:p>
            <a:pPr marL="285750" indent="-285750"/>
            <a:r>
              <a:rPr lang="pt-PT" sz="1800" dirty="0">
                <a:latin typeface="Arial"/>
                <a:ea typeface="Calibri"/>
                <a:cs typeface="Arial"/>
              </a:rPr>
              <a:t>Podem ser propensas ao </a:t>
            </a:r>
            <a:r>
              <a:rPr lang="pt-PT" sz="1800" err="1">
                <a:latin typeface="Arial"/>
                <a:ea typeface="Calibri"/>
                <a:cs typeface="Arial"/>
              </a:rPr>
              <a:t>overfitting</a:t>
            </a:r>
            <a:r>
              <a:rPr lang="pt-PT" sz="1800" dirty="0">
                <a:latin typeface="Arial"/>
                <a:ea typeface="Calibri"/>
                <a:cs typeface="Arial"/>
              </a:rPr>
              <a:t>, ou seja, se ajustarem muito bem aos dados de treinamento, mas não generalizarem bem para novos dados.</a:t>
            </a:r>
            <a:endParaRPr lang="pt-PT" sz="1800">
              <a:latin typeface="Arial"/>
              <a:cs typeface="Arial"/>
            </a:endParaRPr>
          </a:p>
          <a:p>
            <a:pPr marL="285750" indent="-285750"/>
            <a:r>
              <a:rPr lang="pt-PT" sz="1800" dirty="0">
                <a:latin typeface="Arial"/>
                <a:ea typeface="Calibri"/>
                <a:cs typeface="Arial"/>
              </a:rPr>
              <a:t>Podem ser sensíveis a pequenas variações nos dados de entrada, levando a diferentes estruturas de árvore e resultados.</a:t>
            </a:r>
            <a:endParaRPr lang="pt-PT" sz="1800">
              <a:latin typeface="Arial"/>
              <a:cs typeface="Arial"/>
            </a:endParaRPr>
          </a:p>
          <a:p>
            <a:pPr marL="285750" indent="-285750"/>
            <a:r>
              <a:rPr lang="pt-PT" sz="1800" dirty="0">
                <a:latin typeface="Arial"/>
                <a:ea typeface="Calibri"/>
                <a:cs typeface="Arial"/>
              </a:rPr>
              <a:t>Podem ter dificuldade em lidar com conjuntos de dados que possuem muitas características e relações complexas.</a:t>
            </a:r>
            <a:endParaRPr lang="pt-PT" sz="1800">
              <a:latin typeface="Arial"/>
              <a:cs typeface="Arial"/>
            </a:endParaRPr>
          </a:p>
          <a:p>
            <a:pPr>
              <a:buNone/>
            </a:pPr>
            <a:endParaRPr lang="pt-PT" sz="1800" b="1" dirty="0">
              <a:latin typeface="Arial"/>
              <a:ea typeface="Calibri"/>
              <a:cs typeface="Arial"/>
            </a:endParaRPr>
          </a:p>
          <a:p>
            <a:pPr>
              <a:buNone/>
            </a:pPr>
            <a:endParaRPr lang="pt-PT" sz="1800" b="1" dirty="0">
              <a:latin typeface="Arial"/>
              <a:ea typeface="Calibri"/>
              <a:cs typeface="Arial"/>
            </a:endParaRPr>
          </a:p>
          <a:p>
            <a:pPr>
              <a:buNone/>
            </a:pPr>
            <a:endParaRPr lang="pt-PT" sz="1800" dirty="0">
              <a:latin typeface="Arial"/>
              <a:ea typeface="Calibri"/>
              <a:cs typeface="Arial"/>
            </a:endParaRPr>
          </a:p>
          <a:p>
            <a:pPr>
              <a:buNone/>
            </a:pPr>
            <a:endParaRPr lang="pt-PT" sz="1800" b="1" dirty="0">
              <a:latin typeface="Arial"/>
              <a:ea typeface="Calibri"/>
              <a:cs typeface="Arial"/>
            </a:endParaRPr>
          </a:p>
          <a:p>
            <a:pPr marL="285750" indent="-285750"/>
            <a:endParaRPr lang="pt-PT" sz="1800" dirty="0">
              <a:latin typeface="Arial"/>
              <a:ea typeface="Calibri"/>
              <a:cs typeface="Arial"/>
            </a:endParaRPr>
          </a:p>
          <a:p>
            <a:pPr>
              <a:lnSpc>
                <a:spcPct val="150000"/>
              </a:lnSpc>
              <a:buNone/>
            </a:pPr>
            <a:endParaRPr lang="pt-PT" sz="1800" dirty="0">
              <a:latin typeface="Arial"/>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1644740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94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Criação de uma Árvore de Decisão para Classificação</a:t>
            </a:r>
          </a:p>
          <a:p>
            <a:pPr>
              <a:buNone/>
            </a:pPr>
            <a:endParaRPr lang="pt-PT" sz="1800" b="1" dirty="0">
              <a:latin typeface="Calibri"/>
              <a:ea typeface="Calibri"/>
              <a:cs typeface="Arial"/>
            </a:endParaRPr>
          </a:p>
          <a:p>
            <a:pPr>
              <a:buNone/>
            </a:pPr>
            <a:r>
              <a:rPr lang="pt-PT" sz="1800" dirty="0">
                <a:latin typeface="Calibri"/>
                <a:ea typeface="Calibri"/>
                <a:cs typeface="Arial"/>
              </a:rPr>
              <a:t>Agora vamos explorar como criar uma árvore de decisão para classificar os dados do nosso </a:t>
            </a:r>
            <a:r>
              <a:rPr lang="pt-PT" sz="1800" err="1">
                <a:latin typeface="Calibri"/>
                <a:ea typeface="Calibri"/>
                <a:cs typeface="Arial"/>
              </a:rPr>
              <a:t>dataset</a:t>
            </a:r>
            <a:r>
              <a:rPr lang="pt-PT" sz="1800" dirty="0">
                <a:latin typeface="Calibri"/>
                <a:ea typeface="Calibri"/>
                <a:cs typeface="Arial"/>
              </a:rPr>
              <a:t>, de modo a determinar se um casal é divorciado ou não.</a:t>
            </a:r>
          </a:p>
          <a:p>
            <a:pPr>
              <a:buNone/>
            </a:pPr>
            <a:endParaRPr lang="pt-PT" sz="1800" b="1" dirty="0">
              <a:latin typeface="Calibri"/>
              <a:ea typeface="Calibri"/>
              <a:cs typeface="Arial"/>
            </a:endParaRPr>
          </a:p>
          <a:p>
            <a:pPr>
              <a:buNone/>
            </a:pPr>
            <a:r>
              <a:rPr lang="pt-PT" sz="1800" b="1" dirty="0">
                <a:latin typeface="Calibri"/>
                <a:ea typeface="Calibri"/>
                <a:cs typeface="Arial"/>
              </a:rPr>
              <a:t>Divisão dos Dados em Variáveis Independentes e Dependente</a:t>
            </a:r>
            <a:endParaRPr lang="pt-PT" sz="1800" dirty="0">
              <a:latin typeface="Calibri"/>
              <a:ea typeface="Calibri"/>
              <a:cs typeface="Calibri"/>
            </a:endParaRPr>
          </a:p>
          <a:p>
            <a:pPr>
              <a:buNone/>
            </a:pPr>
            <a:endParaRPr lang="pt-PT" sz="1800" b="1" dirty="0">
              <a:latin typeface="Calibri"/>
              <a:ea typeface="Calibri"/>
              <a:cs typeface="Arial"/>
            </a:endParaRPr>
          </a:p>
          <a:p>
            <a:pPr marL="285750" indent="-285750"/>
            <a:r>
              <a:rPr lang="pt-PT" sz="1800" dirty="0">
                <a:latin typeface="Calibri"/>
                <a:ea typeface="Calibri"/>
                <a:cs typeface="Arial"/>
              </a:rPr>
              <a:t>Inicialmente, separamos nosso </a:t>
            </a:r>
            <a:r>
              <a:rPr lang="pt-PT" sz="1800" err="1">
                <a:latin typeface="Calibri"/>
                <a:ea typeface="Calibri"/>
                <a:cs typeface="Arial"/>
              </a:rPr>
              <a:t>dataset</a:t>
            </a:r>
            <a:r>
              <a:rPr lang="pt-PT" sz="1800" dirty="0">
                <a:latin typeface="Calibri"/>
                <a:ea typeface="Calibri"/>
                <a:cs typeface="Arial"/>
              </a:rPr>
              <a:t> em variáveis independentes (x) e a variável dependente (y) que queremos prever.</a:t>
            </a:r>
            <a:endParaRPr lang="pt-PT" sz="1800" dirty="0">
              <a:latin typeface="Calibri"/>
              <a:ea typeface="Calibri"/>
              <a:cs typeface="Calibri"/>
            </a:endParaRPr>
          </a:p>
          <a:p>
            <a:pPr marL="285750" indent="-285750"/>
            <a:r>
              <a:rPr lang="pt-PT" sz="1800" dirty="0">
                <a:latin typeface="Calibri"/>
                <a:ea typeface="Calibri"/>
                <a:cs typeface="Arial"/>
              </a:rPr>
              <a:t>Usamos o comando </a:t>
            </a:r>
            <a:r>
              <a:rPr lang="pt-PT" sz="1800" b="1" err="1">
                <a:latin typeface="Calibri"/>
                <a:ea typeface="Calibri"/>
                <a:cs typeface="Arial"/>
              </a:rPr>
              <a:t>df.drop</a:t>
            </a:r>
            <a:r>
              <a:rPr lang="pt-PT" sz="1800" b="1" dirty="0">
                <a:latin typeface="Calibri"/>
                <a:ea typeface="Calibri"/>
                <a:cs typeface="Arial"/>
              </a:rPr>
              <a:t>('</a:t>
            </a:r>
            <a:r>
              <a:rPr lang="pt-PT" sz="1800" b="1" err="1">
                <a:latin typeface="Calibri"/>
                <a:ea typeface="Calibri"/>
                <a:cs typeface="Arial"/>
              </a:rPr>
              <a:t>Divorce</a:t>
            </a:r>
            <a:r>
              <a:rPr lang="pt-PT" sz="1800" b="1" dirty="0">
                <a:latin typeface="Calibri"/>
                <a:ea typeface="Calibri"/>
                <a:cs typeface="Arial"/>
              </a:rPr>
              <a:t>', </a:t>
            </a:r>
            <a:r>
              <a:rPr lang="pt-PT" sz="1800" b="1" err="1">
                <a:latin typeface="Calibri"/>
                <a:ea typeface="Calibri"/>
                <a:cs typeface="Arial"/>
              </a:rPr>
              <a:t>axis</a:t>
            </a:r>
            <a:r>
              <a:rPr lang="pt-PT" sz="1800" b="1" dirty="0">
                <a:latin typeface="Calibri"/>
                <a:ea typeface="Calibri"/>
                <a:cs typeface="Arial"/>
              </a:rPr>
              <a:t>=1)</a:t>
            </a:r>
            <a:r>
              <a:rPr lang="pt-PT" sz="1800" dirty="0">
                <a:latin typeface="Calibri"/>
                <a:ea typeface="Calibri"/>
                <a:cs typeface="Arial"/>
              </a:rPr>
              <a:t> para criar o conjunto de variáveis independentes (x), removendo a coluna "</a:t>
            </a:r>
            <a:r>
              <a:rPr lang="pt-PT" sz="1800" err="1">
                <a:latin typeface="Calibri"/>
                <a:ea typeface="Calibri"/>
                <a:cs typeface="Arial"/>
              </a:rPr>
              <a:t>Divorce</a:t>
            </a:r>
            <a:r>
              <a:rPr lang="pt-PT" sz="1800" dirty="0">
                <a:latin typeface="Calibri"/>
                <a:ea typeface="Calibri"/>
                <a:cs typeface="Arial"/>
              </a:rPr>
              <a:t>" do </a:t>
            </a:r>
            <a:r>
              <a:rPr lang="pt-PT" sz="1800" err="1">
                <a:latin typeface="Calibri"/>
                <a:ea typeface="Calibri"/>
                <a:cs typeface="Arial"/>
              </a:rPr>
              <a:t>dataset</a:t>
            </a:r>
            <a:r>
              <a:rPr lang="pt-PT" sz="1800" dirty="0">
                <a:latin typeface="Calibri"/>
                <a:ea typeface="Calibri"/>
                <a:cs typeface="Arial"/>
              </a:rPr>
              <a:t> original.</a:t>
            </a:r>
            <a:endParaRPr lang="pt-PT" sz="1800" dirty="0">
              <a:latin typeface="Calibri"/>
              <a:ea typeface="Calibri"/>
              <a:cs typeface="Calibri"/>
            </a:endParaRPr>
          </a:p>
          <a:p>
            <a:pPr marL="285750" indent="-285750"/>
            <a:r>
              <a:rPr lang="pt-PT" sz="1800" dirty="0">
                <a:latin typeface="Calibri"/>
                <a:ea typeface="Calibri"/>
                <a:cs typeface="Arial"/>
              </a:rPr>
              <a:t>Em seguida, atribuímos a variável dependente (y) como </a:t>
            </a:r>
            <a:r>
              <a:rPr lang="pt-PT" sz="1800" b="1" err="1">
                <a:latin typeface="Calibri"/>
                <a:ea typeface="Calibri"/>
                <a:cs typeface="Arial"/>
              </a:rPr>
              <a:t>df</a:t>
            </a:r>
            <a:r>
              <a:rPr lang="pt-PT" sz="1800" b="1" dirty="0">
                <a:latin typeface="Calibri"/>
                <a:ea typeface="Calibri"/>
                <a:cs typeface="Arial"/>
              </a:rPr>
              <a:t>['</a:t>
            </a:r>
            <a:r>
              <a:rPr lang="pt-PT" sz="1800" b="1" err="1">
                <a:latin typeface="Calibri"/>
                <a:ea typeface="Calibri"/>
                <a:cs typeface="Arial"/>
              </a:rPr>
              <a:t>Divorce</a:t>
            </a:r>
            <a:r>
              <a:rPr lang="pt-PT" sz="1800" b="1" dirty="0">
                <a:latin typeface="Calibri"/>
                <a:ea typeface="Calibri"/>
                <a:cs typeface="Arial"/>
              </a:rPr>
              <a:t>']</a:t>
            </a:r>
            <a:r>
              <a:rPr lang="pt-PT" sz="1800" dirty="0">
                <a:latin typeface="Calibri"/>
                <a:ea typeface="Calibri"/>
                <a:cs typeface="Arial"/>
              </a:rPr>
              <a:t>.</a:t>
            </a:r>
            <a:endParaRPr lang="pt-PT" sz="1800" dirty="0">
              <a:latin typeface="Calibri"/>
              <a:ea typeface="Calibri"/>
              <a:cs typeface="Calibri"/>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15</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a:extLst>
              <a:ext uri="{FF2B5EF4-FFF2-40B4-BE49-F238E27FC236}">
                <a16:creationId xmlns:a16="http://schemas.microsoft.com/office/drawing/2014/main" id="{F52A3D8A-8F57-6B8A-F319-0AF1623F0D34}"/>
              </a:ext>
            </a:extLst>
          </p:cNvPr>
          <p:cNvPicPr>
            <a:picLocks noChangeAspect="1"/>
          </p:cNvPicPr>
          <p:nvPr/>
        </p:nvPicPr>
        <p:blipFill>
          <a:blip r:embed="rId7"/>
          <a:stretch>
            <a:fillRect/>
          </a:stretch>
        </p:blipFill>
        <p:spPr>
          <a:xfrm>
            <a:off x="2124931" y="5159009"/>
            <a:ext cx="4591294" cy="897060"/>
          </a:xfrm>
          <a:prstGeom prst="rect">
            <a:avLst/>
          </a:prstGeom>
        </p:spPr>
      </p:pic>
    </p:spTree>
    <p:extLst>
      <p:ext uri="{BB962C8B-B14F-4D97-AF65-F5344CB8AC3E}">
        <p14:creationId xmlns:p14="http://schemas.microsoft.com/office/powerpoint/2010/main" val="2987925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95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Divisão dos Dados em Conjuntos de Treino e Teste</a:t>
            </a:r>
            <a:endParaRPr lang="en-US" sz="1800" dirty="0">
              <a:latin typeface="Calibri"/>
              <a:ea typeface="Calibri"/>
              <a:cs typeface="Calibri"/>
            </a:endParaRPr>
          </a:p>
          <a:p>
            <a:pPr>
              <a:buNone/>
            </a:pPr>
            <a:endParaRPr lang="pt-PT" sz="1800" b="1" dirty="0">
              <a:latin typeface="Calibri"/>
              <a:ea typeface="Calibri"/>
              <a:cs typeface="Arial"/>
            </a:endParaRPr>
          </a:p>
          <a:p>
            <a:pPr marL="285750" indent="-285750"/>
            <a:r>
              <a:rPr lang="pt-PT" sz="1800" dirty="0">
                <a:latin typeface="Calibri"/>
                <a:ea typeface="Calibri"/>
                <a:cs typeface="Arial"/>
              </a:rPr>
              <a:t>Para avaliar a performance do modelo, dividimos os dados em conjuntos de </a:t>
            </a:r>
            <a:r>
              <a:rPr lang="pt-PT" sz="1800">
                <a:latin typeface="Calibri"/>
                <a:ea typeface="Calibri"/>
                <a:cs typeface="Arial"/>
              </a:rPr>
              <a:t>treino e </a:t>
            </a:r>
            <a:r>
              <a:rPr lang="pt-PT" sz="1800" dirty="0">
                <a:latin typeface="Calibri"/>
                <a:ea typeface="Calibri"/>
                <a:cs typeface="Arial"/>
              </a:rPr>
              <a:t>teste.</a:t>
            </a:r>
            <a:endParaRPr lang="pt-PT" sz="1800" dirty="0">
              <a:latin typeface="Calibri"/>
              <a:ea typeface="Calibri"/>
              <a:cs typeface="Calibri"/>
            </a:endParaRPr>
          </a:p>
          <a:p>
            <a:pPr marL="285750" indent="-285750"/>
            <a:r>
              <a:rPr lang="pt-PT" sz="1800" dirty="0">
                <a:latin typeface="Calibri"/>
                <a:ea typeface="Calibri"/>
                <a:cs typeface="Arial"/>
              </a:rPr>
              <a:t>Utilizamos o comando </a:t>
            </a:r>
            <a:r>
              <a:rPr lang="pt-PT" sz="1800" b="1" dirty="0" err="1">
                <a:latin typeface="Calibri"/>
                <a:ea typeface="Calibri"/>
                <a:cs typeface="Arial"/>
              </a:rPr>
              <a:t>train_test_split</a:t>
            </a:r>
            <a:r>
              <a:rPr lang="pt-PT" sz="1800" b="1" dirty="0">
                <a:latin typeface="Calibri"/>
                <a:ea typeface="Calibri"/>
                <a:cs typeface="Arial"/>
              </a:rPr>
              <a:t>(x, y, </a:t>
            </a:r>
            <a:r>
              <a:rPr lang="pt-PT" sz="1800" b="1" dirty="0" err="1">
                <a:latin typeface="Calibri"/>
                <a:ea typeface="Calibri"/>
                <a:cs typeface="Arial"/>
              </a:rPr>
              <a:t>test_size</a:t>
            </a:r>
            <a:r>
              <a:rPr lang="pt-PT" sz="1800" b="1" dirty="0">
                <a:latin typeface="Calibri"/>
                <a:ea typeface="Calibri"/>
                <a:cs typeface="Arial"/>
              </a:rPr>
              <a:t>=0.30, </a:t>
            </a:r>
            <a:r>
              <a:rPr lang="pt-PT" sz="1800" b="1" dirty="0" err="1">
                <a:latin typeface="Calibri"/>
                <a:ea typeface="Calibri"/>
                <a:cs typeface="Arial"/>
              </a:rPr>
              <a:t>random_state</a:t>
            </a:r>
            <a:r>
              <a:rPr lang="pt-PT" sz="1800" b="1" dirty="0">
                <a:latin typeface="Calibri"/>
                <a:ea typeface="Calibri"/>
                <a:cs typeface="Arial"/>
              </a:rPr>
              <a:t>=42)</a:t>
            </a:r>
            <a:r>
              <a:rPr lang="pt-PT" sz="1800" dirty="0">
                <a:latin typeface="Calibri"/>
                <a:ea typeface="Calibri"/>
                <a:cs typeface="Arial"/>
              </a:rPr>
              <a:t> para dividir os dados em 70% para treino e 30% para teste.</a:t>
            </a:r>
            <a:endParaRPr lang="pt-PT" sz="1800" dirty="0">
              <a:latin typeface="Calibri"/>
              <a:ea typeface="Calibri"/>
              <a:cs typeface="Calibri"/>
            </a:endParaRPr>
          </a:p>
          <a:p>
            <a:pPr marL="285750" indent="-285750"/>
            <a:r>
              <a:rPr lang="pt-PT" sz="1800" dirty="0">
                <a:latin typeface="Calibri"/>
                <a:ea typeface="Calibri"/>
                <a:cs typeface="Arial"/>
              </a:rPr>
              <a:t>Os conjuntos de </a:t>
            </a:r>
            <a:r>
              <a:rPr lang="pt-PT" sz="1800" dirty="0" err="1">
                <a:latin typeface="Calibri"/>
                <a:ea typeface="Calibri"/>
                <a:cs typeface="Arial"/>
              </a:rPr>
              <a:t>treinosão</a:t>
            </a:r>
            <a:r>
              <a:rPr lang="pt-PT" sz="1800" dirty="0">
                <a:latin typeface="Calibri"/>
                <a:ea typeface="Calibri"/>
                <a:cs typeface="Arial"/>
              </a:rPr>
              <a:t> atribuídos a </a:t>
            </a:r>
            <a:r>
              <a:rPr lang="pt-PT" sz="1800" b="1" dirty="0" err="1">
                <a:latin typeface="Calibri"/>
                <a:ea typeface="Calibri"/>
                <a:cs typeface="Arial"/>
              </a:rPr>
              <a:t>x_train</a:t>
            </a:r>
            <a:r>
              <a:rPr lang="pt-PT" sz="1800" dirty="0">
                <a:latin typeface="Calibri"/>
                <a:ea typeface="Calibri"/>
                <a:cs typeface="Arial"/>
              </a:rPr>
              <a:t> e </a:t>
            </a:r>
            <a:r>
              <a:rPr lang="pt-PT" sz="1800" b="1" dirty="0" err="1">
                <a:latin typeface="Calibri"/>
                <a:ea typeface="Calibri"/>
                <a:cs typeface="Arial"/>
              </a:rPr>
              <a:t>y_train</a:t>
            </a:r>
            <a:r>
              <a:rPr lang="pt-PT" sz="1800" dirty="0">
                <a:latin typeface="Calibri"/>
                <a:ea typeface="Calibri"/>
                <a:cs typeface="Arial"/>
              </a:rPr>
              <a:t>, enquanto os conjuntos de teste são atribuídos a </a:t>
            </a:r>
            <a:r>
              <a:rPr lang="pt-PT" sz="1800" b="1" dirty="0" err="1">
                <a:latin typeface="Calibri"/>
                <a:ea typeface="Calibri"/>
                <a:cs typeface="Arial"/>
              </a:rPr>
              <a:t>x_test</a:t>
            </a:r>
            <a:r>
              <a:rPr lang="pt-PT" sz="1800" dirty="0">
                <a:latin typeface="Calibri"/>
                <a:ea typeface="Calibri"/>
                <a:cs typeface="Arial"/>
              </a:rPr>
              <a:t> e </a:t>
            </a:r>
            <a:r>
              <a:rPr lang="pt-PT" sz="1800" b="1" dirty="0" err="1">
                <a:latin typeface="Calibri"/>
                <a:ea typeface="Calibri"/>
                <a:cs typeface="Arial"/>
              </a:rPr>
              <a:t>y_test</a:t>
            </a:r>
            <a:r>
              <a:rPr lang="pt-PT" sz="1800" dirty="0">
                <a:latin typeface="Calibri"/>
                <a:ea typeface="Calibri"/>
                <a:cs typeface="Arial"/>
              </a:rPr>
              <a:t>.</a:t>
            </a:r>
            <a:endParaRPr lang="pt-PT" sz="1800">
              <a:latin typeface="Calibri"/>
              <a:ea typeface="Calibri"/>
              <a:cs typeface="Calibri"/>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4">
            <a:extLst>
              <a:ext uri="{FF2B5EF4-FFF2-40B4-BE49-F238E27FC236}">
                <a16:creationId xmlns:a16="http://schemas.microsoft.com/office/drawing/2014/main" id="{2C26DBCC-C821-CA6A-DBC8-371FD1476804}"/>
              </a:ext>
            </a:extLst>
          </p:cNvPr>
          <p:cNvPicPr>
            <a:picLocks noChangeAspect="1"/>
          </p:cNvPicPr>
          <p:nvPr/>
        </p:nvPicPr>
        <p:blipFill>
          <a:blip r:embed="rId7"/>
          <a:stretch>
            <a:fillRect/>
          </a:stretch>
        </p:blipFill>
        <p:spPr>
          <a:xfrm>
            <a:off x="1129323" y="4616177"/>
            <a:ext cx="6826738" cy="253570"/>
          </a:xfrm>
          <a:prstGeom prst="rect">
            <a:avLst/>
          </a:prstGeom>
        </p:spPr>
      </p:pic>
    </p:spTree>
    <p:extLst>
      <p:ext uri="{BB962C8B-B14F-4D97-AF65-F5344CB8AC3E}">
        <p14:creationId xmlns:p14="http://schemas.microsoft.com/office/powerpoint/2010/main" val="2349866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00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Criação do Modelo de Árvore de Decisão</a:t>
            </a:r>
            <a:endParaRPr lang="en-US" sz="1800">
              <a:latin typeface="Calibri"/>
              <a:ea typeface="Calibri"/>
              <a:cs typeface="Arial" panose="020B0604020202020204" pitchFamily="34" charset="0"/>
            </a:endParaRPr>
          </a:p>
          <a:p>
            <a:pPr>
              <a:buNone/>
            </a:pPr>
            <a:endParaRPr lang="pt-PT" sz="1800" b="1" dirty="0">
              <a:latin typeface="Calibri"/>
              <a:ea typeface="Calibri"/>
              <a:cs typeface="Arial"/>
            </a:endParaRPr>
          </a:p>
          <a:p>
            <a:r>
              <a:rPr lang="pt-PT" sz="1800" dirty="0">
                <a:latin typeface="Calibri"/>
                <a:ea typeface="Calibri"/>
                <a:cs typeface="Arial"/>
              </a:rPr>
              <a:t>Importamos o </a:t>
            </a:r>
            <a:r>
              <a:rPr lang="pt-PT" sz="1800" b="1" err="1">
                <a:latin typeface="Calibri"/>
                <a:ea typeface="Calibri"/>
                <a:cs typeface="Arial"/>
              </a:rPr>
              <a:t>DecisionTreeClassifier</a:t>
            </a:r>
            <a:r>
              <a:rPr lang="pt-PT" sz="1800" dirty="0">
                <a:latin typeface="Calibri"/>
                <a:ea typeface="Calibri"/>
                <a:cs typeface="Arial"/>
              </a:rPr>
              <a:t> do </a:t>
            </a:r>
            <a:r>
              <a:rPr lang="pt-PT" sz="1800" err="1">
                <a:latin typeface="Calibri"/>
                <a:ea typeface="Calibri"/>
                <a:cs typeface="Arial"/>
              </a:rPr>
              <a:t>scikit-learn</a:t>
            </a:r>
            <a:r>
              <a:rPr lang="pt-PT" sz="1800" dirty="0">
                <a:latin typeface="Calibri"/>
                <a:ea typeface="Calibri"/>
                <a:cs typeface="Arial"/>
              </a:rPr>
              <a:t> para criar um objeto do modelo de árvore de decisão: </a:t>
            </a:r>
            <a:r>
              <a:rPr lang="pt-PT" sz="1800" b="1" err="1">
                <a:latin typeface="Calibri"/>
                <a:ea typeface="Calibri"/>
                <a:cs typeface="Arial"/>
              </a:rPr>
              <a:t>DecisionTree_Class_Model</a:t>
            </a:r>
            <a:r>
              <a:rPr lang="pt-PT" sz="1800" b="1" dirty="0">
                <a:latin typeface="Calibri"/>
                <a:ea typeface="Calibri"/>
                <a:cs typeface="Arial"/>
              </a:rPr>
              <a:t> = </a:t>
            </a:r>
            <a:r>
              <a:rPr lang="pt-PT" sz="1800" b="1" err="1">
                <a:latin typeface="Calibri"/>
                <a:ea typeface="Calibri"/>
                <a:cs typeface="Arial"/>
              </a:rPr>
              <a:t>DecisionTreeClassifier</a:t>
            </a:r>
            <a:r>
              <a:rPr lang="pt-PT" sz="1800" b="1" dirty="0">
                <a:latin typeface="Calibri"/>
                <a:ea typeface="Calibri"/>
                <a:cs typeface="Arial"/>
              </a:rPr>
              <a:t>()</a:t>
            </a:r>
            <a:r>
              <a:rPr lang="pt-PT" sz="1800" dirty="0">
                <a:latin typeface="Calibri"/>
                <a:ea typeface="Calibri"/>
                <a:cs typeface="Arial"/>
              </a:rPr>
              <a:t>.</a:t>
            </a:r>
            <a:endParaRPr lang="en-US" sz="1800">
              <a:latin typeface="Calibri"/>
              <a:ea typeface="Calibri"/>
              <a:cs typeface="Calibri"/>
            </a:endParaRPr>
          </a:p>
          <a:p>
            <a:r>
              <a:rPr lang="pt-PT" sz="1800" dirty="0">
                <a:latin typeface="Calibri"/>
                <a:ea typeface="Calibri"/>
                <a:cs typeface="Arial"/>
              </a:rPr>
              <a:t>Em seguida, utilizamos o método </a:t>
            </a:r>
            <a:r>
              <a:rPr lang="pt-PT" sz="1800" b="1" err="1">
                <a:latin typeface="Calibri"/>
                <a:ea typeface="Calibri"/>
                <a:cs typeface="Arial"/>
              </a:rPr>
              <a:t>fit</a:t>
            </a:r>
            <a:r>
              <a:rPr lang="pt-PT" sz="1800" b="1" dirty="0">
                <a:latin typeface="Calibri"/>
                <a:ea typeface="Calibri"/>
                <a:cs typeface="Arial"/>
              </a:rPr>
              <a:t>()</a:t>
            </a:r>
            <a:r>
              <a:rPr lang="pt-PT" sz="1800" dirty="0">
                <a:latin typeface="Calibri"/>
                <a:ea typeface="Calibri"/>
                <a:cs typeface="Arial"/>
              </a:rPr>
              <a:t> para treinar o modelo com os dados de treinamento: </a:t>
            </a:r>
            <a:r>
              <a:rPr lang="pt-PT" sz="1800" b="1" err="1">
                <a:latin typeface="Calibri"/>
                <a:ea typeface="Calibri"/>
                <a:cs typeface="Arial"/>
              </a:rPr>
              <a:t>DecisionTree_Class_Model.fit</a:t>
            </a:r>
            <a:r>
              <a:rPr lang="pt-PT" sz="1800" b="1" dirty="0">
                <a:latin typeface="Calibri"/>
                <a:ea typeface="Calibri"/>
                <a:cs typeface="Arial"/>
              </a:rPr>
              <a:t>(</a:t>
            </a:r>
            <a:r>
              <a:rPr lang="pt-PT" sz="1800" b="1" err="1">
                <a:latin typeface="Calibri"/>
                <a:ea typeface="Calibri"/>
                <a:cs typeface="Arial"/>
              </a:rPr>
              <a:t>x_train</a:t>
            </a:r>
            <a:r>
              <a:rPr lang="pt-PT" sz="1800" b="1" dirty="0">
                <a:latin typeface="Calibri"/>
                <a:ea typeface="Calibri"/>
                <a:cs typeface="Arial"/>
              </a:rPr>
              <a:t>, </a:t>
            </a:r>
            <a:r>
              <a:rPr lang="pt-PT" sz="1800" b="1" err="1">
                <a:latin typeface="Calibri"/>
                <a:ea typeface="Calibri"/>
                <a:cs typeface="Arial"/>
              </a:rPr>
              <a:t>y_train</a:t>
            </a:r>
            <a:r>
              <a:rPr lang="pt-PT" sz="1800" b="1" dirty="0">
                <a:latin typeface="Calibri"/>
                <a:ea typeface="Calibri"/>
                <a:cs typeface="Arial"/>
              </a:rPr>
              <a:t>)</a:t>
            </a:r>
            <a:r>
              <a:rPr lang="pt-PT" sz="1800" dirty="0">
                <a:latin typeface="Calibri"/>
                <a:ea typeface="Calibri"/>
                <a:cs typeface="Arial"/>
              </a:rPr>
              <a:t>.</a:t>
            </a:r>
            <a:endParaRPr lang="pt-PT" sz="1800">
              <a:latin typeface="Calibri"/>
              <a:ea typeface="Calibri"/>
              <a:cs typeface="Calibri"/>
            </a:endParaRPr>
          </a:p>
          <a:p>
            <a:pPr marL="285750" indent="-285750"/>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17</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4" descr="Graphical user interface, application, Word&#10;&#10;Description automatically generated">
            <a:extLst>
              <a:ext uri="{FF2B5EF4-FFF2-40B4-BE49-F238E27FC236}">
                <a16:creationId xmlns:a16="http://schemas.microsoft.com/office/drawing/2014/main" id="{CCAA5B07-9E07-315A-F825-462A902F26A2}"/>
              </a:ext>
            </a:extLst>
          </p:cNvPr>
          <p:cNvPicPr>
            <a:picLocks noChangeAspect="1"/>
          </p:cNvPicPr>
          <p:nvPr/>
        </p:nvPicPr>
        <p:blipFill>
          <a:blip r:embed="rId7"/>
          <a:stretch>
            <a:fillRect/>
          </a:stretch>
        </p:blipFill>
        <p:spPr>
          <a:xfrm>
            <a:off x="1060938" y="3621259"/>
            <a:ext cx="6846276" cy="1960098"/>
          </a:xfrm>
          <a:prstGeom prst="rect">
            <a:avLst/>
          </a:prstGeom>
        </p:spPr>
      </p:pic>
    </p:spTree>
    <p:extLst>
      <p:ext uri="{BB962C8B-B14F-4D97-AF65-F5344CB8AC3E}">
        <p14:creationId xmlns:p14="http://schemas.microsoft.com/office/powerpoint/2010/main" val="291142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6004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Realização de Previsões e Avaliação da Precisão</a:t>
            </a:r>
          </a:p>
          <a:p>
            <a:pPr>
              <a:buNone/>
            </a:pPr>
            <a:endParaRPr lang="pt-PT" sz="1800" b="1" dirty="0">
              <a:latin typeface="Calibri"/>
              <a:ea typeface="Calibri"/>
              <a:cs typeface="Arial"/>
            </a:endParaRPr>
          </a:p>
          <a:p>
            <a:pPr marL="285750" indent="-285750"/>
            <a:r>
              <a:rPr lang="pt-PT" sz="1800" dirty="0">
                <a:latin typeface="Calibri"/>
                <a:ea typeface="Calibri"/>
                <a:cs typeface="Arial"/>
              </a:rPr>
              <a:t>Realizamos previsões utilizando o conjunto de teste com o comando </a:t>
            </a:r>
            <a:r>
              <a:rPr lang="pt-PT" sz="1800" b="1" err="1">
                <a:latin typeface="Calibri"/>
                <a:ea typeface="Calibri"/>
                <a:cs typeface="Arial"/>
              </a:rPr>
              <a:t>y_prediction</a:t>
            </a:r>
            <a:r>
              <a:rPr lang="pt-PT" sz="1800" b="1" dirty="0">
                <a:latin typeface="Calibri"/>
                <a:ea typeface="Calibri"/>
                <a:cs typeface="Arial"/>
              </a:rPr>
              <a:t> = </a:t>
            </a:r>
            <a:r>
              <a:rPr lang="pt-PT" sz="1800" b="1" err="1">
                <a:latin typeface="Calibri"/>
                <a:ea typeface="Calibri"/>
                <a:cs typeface="Arial"/>
              </a:rPr>
              <a:t>DecisionTree_Class_Model.predict</a:t>
            </a:r>
            <a:r>
              <a:rPr lang="pt-PT" sz="1800" b="1" dirty="0">
                <a:latin typeface="Calibri"/>
                <a:ea typeface="Calibri"/>
                <a:cs typeface="Arial"/>
              </a:rPr>
              <a:t>(</a:t>
            </a:r>
            <a:r>
              <a:rPr lang="pt-PT" sz="1800" b="1" err="1">
                <a:latin typeface="Calibri"/>
                <a:ea typeface="Calibri"/>
                <a:cs typeface="Arial"/>
              </a:rPr>
              <a:t>x_test</a:t>
            </a:r>
            <a:r>
              <a:rPr lang="pt-PT" sz="1800" b="1" dirty="0">
                <a:latin typeface="Calibri"/>
                <a:ea typeface="Calibri"/>
                <a:cs typeface="Arial"/>
              </a:rPr>
              <a:t>)</a:t>
            </a:r>
            <a:r>
              <a:rPr lang="pt-PT" sz="1800" dirty="0">
                <a:latin typeface="Calibri"/>
                <a:ea typeface="Calibri"/>
                <a:cs typeface="Arial"/>
              </a:rPr>
              <a:t>.</a:t>
            </a:r>
            <a:endParaRPr lang="en-US" sz="1800">
              <a:latin typeface="Calibri"/>
              <a:ea typeface="Calibri"/>
              <a:cs typeface="Calibri"/>
            </a:endParaRPr>
          </a:p>
          <a:p>
            <a:pPr marL="285750" indent="-285750"/>
            <a:r>
              <a:rPr lang="pt-PT" sz="1800" dirty="0">
                <a:latin typeface="Calibri"/>
                <a:ea typeface="Calibri"/>
                <a:cs typeface="Arial"/>
              </a:rPr>
              <a:t>Para avaliar a precisão do modelo, utilizamos a função </a:t>
            </a:r>
            <a:r>
              <a:rPr lang="pt-PT" sz="1800" b="1" err="1">
                <a:latin typeface="Calibri"/>
                <a:ea typeface="Calibri"/>
                <a:cs typeface="Arial"/>
              </a:rPr>
              <a:t>accuracy_score</a:t>
            </a:r>
            <a:r>
              <a:rPr lang="pt-PT" sz="1800" dirty="0">
                <a:latin typeface="Calibri"/>
                <a:ea typeface="Calibri"/>
                <a:cs typeface="Arial"/>
              </a:rPr>
              <a:t> do módulo </a:t>
            </a:r>
            <a:r>
              <a:rPr lang="pt-PT" sz="1800" b="1" err="1">
                <a:latin typeface="Calibri"/>
                <a:ea typeface="Calibri"/>
                <a:cs typeface="Arial"/>
              </a:rPr>
              <a:t>metrics</a:t>
            </a:r>
            <a:r>
              <a:rPr lang="pt-PT" sz="1800" dirty="0">
                <a:latin typeface="Calibri"/>
                <a:ea typeface="Calibri"/>
                <a:cs typeface="Arial"/>
              </a:rPr>
              <a:t> do </a:t>
            </a:r>
            <a:r>
              <a:rPr lang="pt-PT" sz="1800" err="1">
                <a:latin typeface="Calibri"/>
                <a:ea typeface="Calibri"/>
                <a:cs typeface="Arial"/>
              </a:rPr>
              <a:t>scikit-learn</a:t>
            </a:r>
            <a:r>
              <a:rPr lang="pt-PT" sz="1800" dirty="0">
                <a:latin typeface="Calibri"/>
                <a:ea typeface="Calibri"/>
                <a:cs typeface="Arial"/>
              </a:rPr>
              <a:t>: </a:t>
            </a:r>
            <a:r>
              <a:rPr lang="pt-PT" sz="1800" b="1" err="1">
                <a:latin typeface="Calibri"/>
                <a:ea typeface="Calibri"/>
                <a:cs typeface="Arial"/>
              </a:rPr>
              <a:t>accuracy</a:t>
            </a:r>
            <a:r>
              <a:rPr lang="pt-PT" sz="1800" b="1" dirty="0">
                <a:latin typeface="Calibri"/>
                <a:ea typeface="Calibri"/>
                <a:cs typeface="Arial"/>
              </a:rPr>
              <a:t> = </a:t>
            </a:r>
            <a:r>
              <a:rPr lang="pt-PT" sz="1800" b="1" err="1">
                <a:latin typeface="Calibri"/>
                <a:ea typeface="Calibri"/>
                <a:cs typeface="Arial"/>
              </a:rPr>
              <a:t>metrics.accuracy_score</a:t>
            </a:r>
            <a:r>
              <a:rPr lang="pt-PT" sz="1800" b="1" dirty="0">
                <a:latin typeface="Calibri"/>
                <a:ea typeface="Calibri"/>
                <a:cs typeface="Arial"/>
              </a:rPr>
              <a:t>(</a:t>
            </a:r>
            <a:r>
              <a:rPr lang="pt-PT" sz="1800" b="1" err="1">
                <a:latin typeface="Calibri"/>
                <a:ea typeface="Calibri"/>
                <a:cs typeface="Arial"/>
              </a:rPr>
              <a:t>y_test</a:t>
            </a:r>
            <a:r>
              <a:rPr lang="pt-PT" sz="1800" b="1" dirty="0">
                <a:latin typeface="Calibri"/>
                <a:ea typeface="Calibri"/>
                <a:cs typeface="Arial"/>
              </a:rPr>
              <a:t>, </a:t>
            </a:r>
            <a:r>
              <a:rPr lang="pt-PT" sz="1800" b="1" err="1">
                <a:latin typeface="Calibri"/>
                <a:ea typeface="Calibri"/>
                <a:cs typeface="Arial"/>
              </a:rPr>
              <a:t>y_prediction</a:t>
            </a:r>
            <a:r>
              <a:rPr lang="pt-PT" sz="1800" b="1" dirty="0">
                <a:latin typeface="Calibri"/>
                <a:ea typeface="Calibri"/>
                <a:cs typeface="Arial"/>
              </a:rPr>
              <a:t>)</a:t>
            </a:r>
            <a:r>
              <a:rPr lang="pt-PT" sz="1800" dirty="0">
                <a:latin typeface="Calibri"/>
                <a:ea typeface="Calibri"/>
                <a:cs typeface="Arial"/>
              </a:rPr>
              <a:t>.</a:t>
            </a:r>
            <a:endParaRPr lang="pt-PT" sz="1800" dirty="0">
              <a:latin typeface="Calibri"/>
              <a:ea typeface="Calibri"/>
              <a:cs typeface="Calibri"/>
            </a:endParaRPr>
          </a:p>
          <a:p>
            <a:pPr marL="285750" indent="-285750"/>
            <a:r>
              <a:rPr lang="pt-PT" sz="1800" dirty="0">
                <a:latin typeface="Calibri"/>
                <a:ea typeface="Calibri"/>
                <a:cs typeface="Arial"/>
              </a:rPr>
              <a:t>Imprimimos a precisão do modelo com o comando </a:t>
            </a:r>
            <a:r>
              <a:rPr lang="pt-PT" sz="1800" b="1" dirty="0">
                <a:latin typeface="Calibri"/>
                <a:ea typeface="Calibri"/>
                <a:cs typeface="Arial"/>
              </a:rPr>
              <a:t>print("</a:t>
            </a:r>
            <a:r>
              <a:rPr lang="pt-PT" sz="1800" b="1" err="1">
                <a:latin typeface="Calibri"/>
                <a:ea typeface="Calibri"/>
                <a:cs typeface="Arial"/>
              </a:rPr>
              <a:t>Accuracy</a:t>
            </a:r>
            <a:r>
              <a:rPr lang="pt-PT" sz="1800" b="1" dirty="0">
                <a:latin typeface="Calibri"/>
                <a:ea typeface="Calibri"/>
                <a:cs typeface="Arial"/>
              </a:rPr>
              <a:t>:", </a:t>
            </a:r>
            <a:r>
              <a:rPr lang="pt-PT" sz="1800" b="1" err="1">
                <a:latin typeface="Calibri"/>
                <a:ea typeface="Calibri"/>
                <a:cs typeface="Arial"/>
              </a:rPr>
              <a:t>accuracy</a:t>
            </a:r>
            <a:r>
              <a:rPr lang="pt-PT" sz="1800" b="1" dirty="0">
                <a:latin typeface="Calibri"/>
                <a:ea typeface="Calibri"/>
                <a:cs typeface="Arial"/>
              </a:rPr>
              <a:t>)</a:t>
            </a:r>
            <a:r>
              <a:rPr lang="pt-PT" sz="1800" dirty="0">
                <a:latin typeface="Calibri"/>
                <a:ea typeface="Calibri"/>
                <a:cs typeface="Arial"/>
              </a:rPr>
              <a:t>.</a:t>
            </a:r>
            <a:endParaRPr lang="pt-PT" sz="1800" dirty="0">
              <a:latin typeface="Calibri"/>
              <a:ea typeface="Calibri"/>
              <a:cs typeface="Calibri"/>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en-US" sz="1800" dirty="0">
              <a:latin typeface="Calibri"/>
              <a:ea typeface="Calibri"/>
              <a:cs typeface="Arial" panose="020B0604020202020204" pitchFamily="34" charset="0"/>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18</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995044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00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Previsões Realizadas</a:t>
            </a:r>
            <a:endParaRPr lang="pt-PT" sz="1800" dirty="0">
              <a:latin typeface="Calibri"/>
              <a:ea typeface="Calibri"/>
              <a:cs typeface="Arial"/>
            </a:endParaRPr>
          </a:p>
          <a:p>
            <a:pPr>
              <a:buNone/>
            </a:pPr>
            <a:endParaRPr lang="pt-PT" sz="1800" b="1" dirty="0">
              <a:latin typeface="Calibri"/>
              <a:ea typeface="Calibri"/>
              <a:cs typeface="Arial"/>
            </a:endParaRPr>
          </a:p>
          <a:p>
            <a:r>
              <a:rPr lang="pt-PT" sz="1800" dirty="0">
                <a:latin typeface="Calibri"/>
                <a:ea typeface="Calibri"/>
                <a:cs typeface="Arial"/>
              </a:rPr>
              <a:t>    Utilizando o conjunto de teste, nosso modelo fez previsões para a variável dependente (</a:t>
            </a:r>
            <a:r>
              <a:rPr lang="pt-PT" sz="1800" err="1">
                <a:latin typeface="Calibri"/>
                <a:ea typeface="Calibri"/>
                <a:cs typeface="Arial"/>
              </a:rPr>
              <a:t>Divorce</a:t>
            </a:r>
            <a:r>
              <a:rPr lang="pt-PT" sz="1800" dirty="0">
                <a:latin typeface="Calibri"/>
                <a:ea typeface="Calibri"/>
                <a:cs typeface="Arial"/>
              </a:rPr>
              <a:t>).</a:t>
            </a:r>
            <a:endParaRPr lang="pt-PT" sz="1800">
              <a:latin typeface="Calibri"/>
              <a:ea typeface="Calibri"/>
              <a:cs typeface="Calibri"/>
            </a:endParaRPr>
          </a:p>
          <a:p>
            <a:r>
              <a:rPr lang="pt-PT" sz="1800" dirty="0">
                <a:latin typeface="Calibri"/>
                <a:ea typeface="Calibri"/>
                <a:cs typeface="Arial"/>
              </a:rPr>
              <a:t>     As previsões obtidas foram: [1 1 0 1 1 1 0 1 0 1 1 0 0 1 1 0 1 0 1 0 1 1 1 1 1 0 1 0 1 1 1 1 0 0 0 0 1 1 0 0 0 0 1 0 0 0 1 1 0 1 0].</a:t>
            </a:r>
            <a:endParaRPr lang="pt-PT" sz="1800" dirty="0">
              <a:latin typeface="Calibri"/>
              <a:ea typeface="Calibri"/>
              <a:cs typeface="Calibri"/>
            </a:endParaRPr>
          </a:p>
          <a:p>
            <a:pPr>
              <a:buNone/>
            </a:pPr>
            <a:endParaRPr lang="en-US" sz="1800" dirty="0">
              <a:latin typeface="Calibri"/>
              <a:ea typeface="Calibri"/>
              <a:cs typeface="Arial" panose="020B0604020202020204" pitchFamily="34" charset="0"/>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19</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4">
            <a:extLst>
              <a:ext uri="{FF2B5EF4-FFF2-40B4-BE49-F238E27FC236}">
                <a16:creationId xmlns:a16="http://schemas.microsoft.com/office/drawing/2014/main" id="{65203FDD-11C1-183C-592B-0FFDDD92E8A8}"/>
              </a:ext>
            </a:extLst>
          </p:cNvPr>
          <p:cNvPicPr>
            <a:picLocks noChangeAspect="1"/>
          </p:cNvPicPr>
          <p:nvPr/>
        </p:nvPicPr>
        <p:blipFill>
          <a:blip r:embed="rId7"/>
          <a:stretch>
            <a:fillRect/>
          </a:stretch>
        </p:blipFill>
        <p:spPr>
          <a:xfrm>
            <a:off x="924170" y="3431679"/>
            <a:ext cx="6963507" cy="1039949"/>
          </a:xfrm>
          <a:prstGeom prst="rect">
            <a:avLst/>
          </a:prstGeom>
        </p:spPr>
      </p:pic>
    </p:spTree>
    <p:extLst>
      <p:ext uri="{BB962C8B-B14F-4D97-AF65-F5344CB8AC3E}">
        <p14:creationId xmlns:p14="http://schemas.microsoft.com/office/powerpoint/2010/main" val="197207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Índice</a:t>
            </a:r>
            <a:endParaRPr lang="pt-PT" sz="20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2866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indent="-342900" algn="l">
              <a:lnSpc>
                <a:spcPct val="150000"/>
              </a:lnSpc>
              <a:buAutoNum type="arabicPeriod"/>
            </a:pPr>
            <a:r>
              <a:rPr lang="pt-PT" altLang="pt-PT" sz="1600" dirty="0">
                <a:cs typeface="Arial" panose="020B0604020202020204" pitchFamily="34" charset="0"/>
              </a:rPr>
              <a:t>Introdução</a:t>
            </a:r>
          </a:p>
          <a:p>
            <a:pPr marL="342900" indent="-342900" algn="l">
              <a:lnSpc>
                <a:spcPct val="150000"/>
              </a:lnSpc>
              <a:buAutoNum type="arabicPeriod"/>
            </a:pPr>
            <a:r>
              <a:rPr lang="pt-PT" altLang="pt-PT" sz="1600" dirty="0">
                <a:cs typeface="Arial" panose="020B0604020202020204" pitchFamily="34" charset="0"/>
              </a:rPr>
              <a:t>Objetivos</a:t>
            </a:r>
          </a:p>
          <a:p>
            <a:pPr marL="342900" indent="-342900" algn="l">
              <a:lnSpc>
                <a:spcPct val="150000"/>
              </a:lnSpc>
              <a:buAutoNum type="arabicPeriod"/>
            </a:pPr>
            <a:r>
              <a:rPr lang="pt-PT" sz="1600" dirty="0">
                <a:latin typeface="Arial"/>
                <a:cs typeface="Arial"/>
              </a:rPr>
              <a:t>Importações</a:t>
            </a:r>
            <a:endParaRPr lang="pt-PT" altLang="pt-PT" sz="1600" dirty="0">
              <a:latin typeface="Arial"/>
              <a:cs typeface="Arial"/>
            </a:endParaRPr>
          </a:p>
          <a:p>
            <a:pPr marL="342900" indent="-342900">
              <a:lnSpc>
                <a:spcPct val="150000"/>
              </a:lnSpc>
              <a:buAutoNum type="arabicPeriod"/>
            </a:pPr>
            <a:r>
              <a:rPr lang="pt-PT" sz="1600" dirty="0" err="1">
                <a:latin typeface="Arial"/>
                <a:cs typeface="Arial"/>
              </a:rPr>
              <a:t>Dataset</a:t>
            </a:r>
          </a:p>
          <a:p>
            <a:pPr marL="342900" indent="-342900">
              <a:lnSpc>
                <a:spcPct val="150000"/>
              </a:lnSpc>
              <a:buAutoNum type="arabicPeriod"/>
            </a:pPr>
            <a:r>
              <a:rPr lang="pt-PT" altLang="pt-PT" sz="1600" dirty="0">
                <a:latin typeface="Arial"/>
                <a:cs typeface="Arial"/>
              </a:rPr>
              <a:t>Árvore de Decisão</a:t>
            </a:r>
            <a:endParaRPr lang="pt-PT" altLang="pt-PT" sz="1600" dirty="0">
              <a:cs typeface="Arial" panose="020B0604020202020204" pitchFamily="34" charset="0"/>
            </a:endParaRPr>
          </a:p>
          <a:p>
            <a:pPr marL="342900" indent="-342900">
              <a:lnSpc>
                <a:spcPct val="150000"/>
              </a:lnSpc>
              <a:buAutoNum type="arabicPeriod"/>
            </a:pPr>
            <a:r>
              <a:rPr lang="pt-PT" altLang="pt-PT" sz="1600" dirty="0">
                <a:latin typeface="Arial"/>
                <a:cs typeface="Arial"/>
              </a:rPr>
              <a:t>Conclusão</a:t>
            </a:r>
          </a:p>
          <a:p>
            <a:pPr algn="just" eaLnBrk="1" hangingPunct="1">
              <a:lnSpc>
                <a:spcPct val="200000"/>
              </a:lnSpc>
              <a:spcBef>
                <a:spcPct val="0"/>
              </a:spcBef>
              <a:buFontTx/>
              <a:buNone/>
            </a:pPr>
            <a:r>
              <a:rPr lang="pt-PT" altLang="pt-PT" sz="1200" dirty="0">
                <a:cs typeface="Arial" panose="020B0604020202020204" pitchFamily="34" charset="0"/>
              </a:rPr>
              <a:t> </a:t>
            </a:r>
            <a:endParaRPr lang="pt-PT" altLang="pt-PT" sz="1200" b="1" dirty="0"/>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1617193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700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1" err="1">
                <a:latin typeface="Calibri"/>
                <a:ea typeface="Calibri"/>
                <a:cs typeface="Arial"/>
              </a:rPr>
              <a:t>Acurácia</a:t>
            </a:r>
            <a:r>
              <a:rPr lang="en-US" sz="1800" b="1" dirty="0">
                <a:latin typeface="Calibri"/>
                <a:ea typeface="Calibri"/>
                <a:cs typeface="Arial"/>
              </a:rPr>
              <a:t> do </a:t>
            </a:r>
            <a:r>
              <a:rPr lang="en-US" sz="1800" b="1" err="1">
                <a:latin typeface="Calibri"/>
                <a:ea typeface="Calibri"/>
                <a:cs typeface="Arial"/>
              </a:rPr>
              <a:t>Modelo</a:t>
            </a:r>
            <a:endParaRPr lang="en-US" sz="1800" dirty="0">
              <a:latin typeface="Calibri"/>
              <a:ea typeface="Calibri"/>
              <a:cs typeface="Arial"/>
            </a:endParaRPr>
          </a:p>
          <a:p>
            <a:pPr>
              <a:buNone/>
            </a:pPr>
            <a:endParaRPr lang="en-US" sz="1800" b="1" dirty="0">
              <a:latin typeface="Calibri"/>
              <a:ea typeface="Calibri"/>
              <a:cs typeface="Arial"/>
            </a:endParaRPr>
          </a:p>
          <a:p>
            <a:pPr marL="285750" indent="-285750"/>
            <a:r>
              <a:rPr lang="en-US" sz="1800" dirty="0">
                <a:latin typeface="Calibri"/>
                <a:ea typeface="Calibri"/>
                <a:cs typeface="Arial"/>
              </a:rPr>
              <a:t>A </a:t>
            </a:r>
            <a:r>
              <a:rPr lang="en-US" sz="1800" dirty="0" err="1">
                <a:latin typeface="Calibri"/>
                <a:ea typeface="Calibri"/>
                <a:cs typeface="Arial"/>
              </a:rPr>
              <a:t>acurácia</a:t>
            </a:r>
            <a:r>
              <a:rPr lang="en-US" sz="1800" dirty="0">
                <a:latin typeface="Calibri"/>
                <a:ea typeface="Calibri"/>
                <a:cs typeface="Arial"/>
              </a:rPr>
              <a:t> é </a:t>
            </a:r>
            <a:r>
              <a:rPr lang="en-US" sz="1800" dirty="0" err="1">
                <a:latin typeface="Calibri"/>
                <a:ea typeface="Calibri"/>
                <a:cs typeface="Arial"/>
              </a:rPr>
              <a:t>uma</a:t>
            </a:r>
            <a:r>
              <a:rPr lang="en-US" sz="1800" dirty="0">
                <a:latin typeface="Calibri"/>
                <a:ea typeface="Calibri"/>
                <a:cs typeface="Arial"/>
              </a:rPr>
              <a:t> </a:t>
            </a:r>
            <a:r>
              <a:rPr lang="en-US" sz="1800" dirty="0" err="1">
                <a:latin typeface="Calibri"/>
                <a:ea typeface="Calibri"/>
                <a:cs typeface="Arial"/>
              </a:rPr>
              <a:t>métrica</a:t>
            </a:r>
            <a:r>
              <a:rPr lang="en-US" sz="1800" dirty="0">
                <a:latin typeface="Calibri"/>
                <a:ea typeface="Calibri"/>
                <a:cs typeface="Arial"/>
              </a:rPr>
              <a:t> que </a:t>
            </a:r>
            <a:r>
              <a:rPr lang="en-US" sz="1800" dirty="0" err="1">
                <a:latin typeface="Calibri"/>
                <a:ea typeface="Calibri"/>
                <a:cs typeface="Arial"/>
              </a:rPr>
              <a:t>nos</a:t>
            </a:r>
            <a:r>
              <a:rPr lang="en-US" sz="1800" dirty="0">
                <a:latin typeface="Calibri"/>
                <a:ea typeface="Calibri"/>
                <a:cs typeface="Arial"/>
              </a:rPr>
              <a:t> indica a </a:t>
            </a:r>
            <a:r>
              <a:rPr lang="en-US" sz="1800" dirty="0" err="1">
                <a:latin typeface="Calibri"/>
                <a:ea typeface="Calibri"/>
                <a:cs typeface="Arial"/>
              </a:rPr>
              <a:t>proporção</a:t>
            </a:r>
            <a:r>
              <a:rPr lang="en-US" sz="1800" dirty="0">
                <a:latin typeface="Calibri"/>
                <a:ea typeface="Calibri"/>
                <a:cs typeface="Arial"/>
              </a:rPr>
              <a:t> de </a:t>
            </a:r>
            <a:r>
              <a:rPr lang="en-US" sz="1800" dirty="0" err="1">
                <a:latin typeface="Calibri"/>
                <a:ea typeface="Calibri"/>
                <a:cs typeface="Arial"/>
              </a:rPr>
              <a:t>previsões</a:t>
            </a:r>
            <a:r>
              <a:rPr lang="en-US" sz="1800" dirty="0">
                <a:latin typeface="Calibri"/>
                <a:ea typeface="Calibri"/>
                <a:cs typeface="Arial"/>
              </a:rPr>
              <a:t> </a:t>
            </a:r>
            <a:r>
              <a:rPr lang="en-US" sz="1800" dirty="0" err="1">
                <a:latin typeface="Calibri"/>
                <a:ea typeface="Calibri"/>
                <a:cs typeface="Arial"/>
              </a:rPr>
              <a:t>corretas</a:t>
            </a:r>
            <a:r>
              <a:rPr lang="en-US" sz="1800" dirty="0">
                <a:latin typeface="Calibri"/>
                <a:ea typeface="Calibri"/>
                <a:cs typeface="Arial"/>
              </a:rPr>
              <a:t> </a:t>
            </a:r>
            <a:r>
              <a:rPr lang="en-US" sz="1800" dirty="0" err="1">
                <a:latin typeface="Calibri"/>
                <a:ea typeface="Calibri"/>
                <a:cs typeface="Arial"/>
              </a:rPr>
              <a:t>em</a:t>
            </a:r>
            <a:r>
              <a:rPr lang="en-US" sz="1800" dirty="0">
                <a:latin typeface="Calibri"/>
                <a:ea typeface="Calibri"/>
                <a:cs typeface="Arial"/>
              </a:rPr>
              <a:t> </a:t>
            </a:r>
            <a:r>
              <a:rPr lang="en-US" sz="1800" dirty="0" err="1">
                <a:latin typeface="Calibri"/>
                <a:ea typeface="Calibri"/>
                <a:cs typeface="Arial"/>
              </a:rPr>
              <a:t>relação</a:t>
            </a:r>
            <a:r>
              <a:rPr lang="en-US" sz="1800" dirty="0">
                <a:latin typeface="Calibri"/>
                <a:ea typeface="Calibri"/>
                <a:cs typeface="Arial"/>
              </a:rPr>
              <a:t> </a:t>
            </a:r>
            <a:r>
              <a:rPr lang="en-US" sz="1800" dirty="0" err="1">
                <a:latin typeface="Calibri"/>
                <a:ea typeface="Calibri"/>
                <a:cs typeface="Arial"/>
              </a:rPr>
              <a:t>ao</a:t>
            </a:r>
            <a:r>
              <a:rPr lang="en-US" sz="1800" dirty="0">
                <a:latin typeface="Calibri"/>
                <a:ea typeface="Calibri"/>
                <a:cs typeface="Arial"/>
              </a:rPr>
              <a:t> total de </a:t>
            </a:r>
            <a:r>
              <a:rPr lang="en-US" sz="1800" dirty="0" err="1">
                <a:latin typeface="Calibri"/>
                <a:ea typeface="Calibri"/>
                <a:cs typeface="Arial"/>
              </a:rPr>
              <a:t>previsões</a:t>
            </a:r>
            <a:r>
              <a:rPr lang="en-US" sz="1800" dirty="0">
                <a:latin typeface="Calibri"/>
                <a:ea typeface="Calibri"/>
                <a:cs typeface="Arial"/>
              </a:rPr>
              <a:t> </a:t>
            </a:r>
            <a:r>
              <a:rPr lang="en-US" sz="1800" dirty="0" err="1">
                <a:latin typeface="Calibri"/>
                <a:ea typeface="Calibri"/>
                <a:cs typeface="Arial"/>
              </a:rPr>
              <a:t>realizadas</a:t>
            </a:r>
            <a:r>
              <a:rPr lang="en-US" sz="1800" dirty="0">
                <a:latin typeface="Calibri"/>
                <a:ea typeface="Calibri"/>
                <a:cs typeface="Arial"/>
              </a:rPr>
              <a:t>.</a:t>
            </a:r>
          </a:p>
          <a:p>
            <a:pPr marL="285750" indent="-285750"/>
            <a:r>
              <a:rPr lang="en-US" sz="1800" dirty="0">
                <a:latin typeface="Calibri"/>
                <a:ea typeface="Calibri"/>
                <a:cs typeface="Arial"/>
              </a:rPr>
              <a:t>No </a:t>
            </a:r>
            <a:r>
              <a:rPr lang="en-US" sz="1800" dirty="0" err="1">
                <a:latin typeface="Calibri"/>
                <a:ea typeface="Calibri"/>
                <a:cs typeface="Arial"/>
              </a:rPr>
              <a:t>nosso</a:t>
            </a:r>
            <a:r>
              <a:rPr lang="en-US" sz="1800" dirty="0">
                <a:latin typeface="Calibri"/>
                <a:ea typeface="Calibri"/>
                <a:cs typeface="Arial"/>
              </a:rPr>
              <a:t> </a:t>
            </a:r>
            <a:r>
              <a:rPr lang="en-US" sz="1800" dirty="0" err="1">
                <a:latin typeface="Calibri"/>
                <a:ea typeface="Calibri"/>
                <a:cs typeface="Arial"/>
              </a:rPr>
              <a:t>caso</a:t>
            </a:r>
            <a:r>
              <a:rPr lang="en-US" sz="1800" dirty="0">
                <a:latin typeface="Calibri"/>
                <a:ea typeface="Calibri"/>
                <a:cs typeface="Arial"/>
              </a:rPr>
              <a:t>, a </a:t>
            </a:r>
            <a:r>
              <a:rPr lang="en-US" sz="1800" dirty="0" err="1">
                <a:latin typeface="Calibri"/>
                <a:ea typeface="Calibri"/>
                <a:cs typeface="Arial"/>
              </a:rPr>
              <a:t>acurácia</a:t>
            </a:r>
            <a:r>
              <a:rPr lang="en-US" sz="1800" dirty="0">
                <a:latin typeface="Calibri"/>
                <a:ea typeface="Calibri"/>
                <a:cs typeface="Arial"/>
              </a:rPr>
              <a:t> </a:t>
            </a:r>
            <a:r>
              <a:rPr lang="en-US" sz="1800" dirty="0" err="1">
                <a:latin typeface="Calibri"/>
                <a:ea typeface="Calibri"/>
                <a:cs typeface="Arial"/>
              </a:rPr>
              <a:t>obtida</a:t>
            </a:r>
            <a:r>
              <a:rPr lang="en-US" sz="1800" dirty="0">
                <a:latin typeface="Calibri"/>
                <a:ea typeface="Calibri"/>
                <a:cs typeface="Arial"/>
              </a:rPr>
              <a:t> </a:t>
            </a:r>
            <a:r>
              <a:rPr lang="en-US" sz="1800" dirty="0" err="1">
                <a:latin typeface="Calibri"/>
                <a:ea typeface="Calibri"/>
                <a:cs typeface="Arial"/>
              </a:rPr>
              <a:t>foi</a:t>
            </a:r>
            <a:r>
              <a:rPr lang="en-US" sz="1800" dirty="0">
                <a:latin typeface="Calibri"/>
                <a:ea typeface="Calibri"/>
                <a:cs typeface="Arial"/>
              </a:rPr>
              <a:t> de 0.8823529411764706, o que </a:t>
            </a:r>
            <a:r>
              <a:rPr lang="en-US" sz="1800" dirty="0" err="1">
                <a:latin typeface="Calibri"/>
                <a:ea typeface="Calibri"/>
                <a:cs typeface="Arial"/>
              </a:rPr>
              <a:t>significa</a:t>
            </a:r>
            <a:r>
              <a:rPr lang="en-US" sz="1800" dirty="0">
                <a:latin typeface="Calibri"/>
                <a:ea typeface="Calibri"/>
                <a:cs typeface="Arial"/>
              </a:rPr>
              <a:t> que o </a:t>
            </a:r>
            <a:r>
              <a:rPr lang="en-US" sz="1800" dirty="0" err="1">
                <a:latin typeface="Calibri"/>
                <a:ea typeface="Calibri"/>
                <a:cs typeface="Arial"/>
              </a:rPr>
              <a:t>modelo</a:t>
            </a:r>
            <a:r>
              <a:rPr lang="en-US" sz="1800" dirty="0">
                <a:latin typeface="Calibri"/>
                <a:ea typeface="Calibri"/>
                <a:cs typeface="Arial"/>
              </a:rPr>
              <a:t> </a:t>
            </a:r>
            <a:r>
              <a:rPr lang="en-US" sz="1800" dirty="0" err="1">
                <a:latin typeface="Calibri"/>
                <a:ea typeface="Calibri"/>
                <a:cs typeface="Arial"/>
              </a:rPr>
              <a:t>acertou</a:t>
            </a:r>
            <a:r>
              <a:rPr lang="en-US" sz="1800" dirty="0">
                <a:latin typeface="Calibri"/>
                <a:ea typeface="Calibri"/>
                <a:cs typeface="Arial"/>
              </a:rPr>
              <a:t> </a:t>
            </a:r>
            <a:r>
              <a:rPr lang="en-US" sz="1800" dirty="0" err="1">
                <a:latin typeface="Calibri"/>
                <a:ea typeface="Calibri"/>
                <a:cs typeface="Arial"/>
              </a:rPr>
              <a:t>aproximadamente</a:t>
            </a:r>
            <a:r>
              <a:rPr lang="en-US" sz="1800" dirty="0">
                <a:latin typeface="Calibri"/>
                <a:ea typeface="Calibri"/>
                <a:cs typeface="Arial"/>
              </a:rPr>
              <a:t> 88,23% das </a:t>
            </a:r>
            <a:r>
              <a:rPr lang="en-US" sz="1800" dirty="0" err="1">
                <a:latin typeface="Calibri"/>
                <a:ea typeface="Calibri"/>
                <a:cs typeface="Arial"/>
              </a:rPr>
              <a:t>previsões</a:t>
            </a:r>
            <a:r>
              <a:rPr lang="en-US" sz="1800" dirty="0">
                <a:latin typeface="Calibri"/>
                <a:ea typeface="Calibri"/>
                <a:cs typeface="Arial"/>
              </a:rPr>
              <a:t>.</a:t>
            </a:r>
          </a:p>
          <a:p>
            <a:pPr marL="285750" indent="-285750"/>
            <a:endParaRPr lang="en-US" sz="1800"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dirty="0">
              <a:latin typeface="Calibri"/>
              <a:ea typeface="Calibri"/>
              <a:cs typeface="Arial"/>
            </a:endParaRPr>
          </a:p>
          <a:p>
            <a:pPr>
              <a:buNone/>
            </a:pPr>
            <a:endParaRPr lang="en-US"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20</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4" descr="Graphical user interface, text, application&#10;&#10;Description automatically generated">
            <a:extLst>
              <a:ext uri="{FF2B5EF4-FFF2-40B4-BE49-F238E27FC236}">
                <a16:creationId xmlns:a16="http://schemas.microsoft.com/office/drawing/2014/main" id="{94E92A3E-379D-CE34-DF52-A99429266219}"/>
              </a:ext>
            </a:extLst>
          </p:cNvPr>
          <p:cNvPicPr>
            <a:picLocks noChangeAspect="1"/>
          </p:cNvPicPr>
          <p:nvPr/>
        </p:nvPicPr>
        <p:blipFill>
          <a:blip r:embed="rId7"/>
          <a:stretch>
            <a:fillRect/>
          </a:stretch>
        </p:blipFill>
        <p:spPr>
          <a:xfrm>
            <a:off x="1227016" y="3676329"/>
            <a:ext cx="6416430" cy="1185651"/>
          </a:xfrm>
          <a:prstGeom prst="rect">
            <a:avLst/>
          </a:prstGeom>
        </p:spPr>
      </p:pic>
    </p:spTree>
    <p:extLst>
      <p:ext uri="{BB962C8B-B14F-4D97-AF65-F5344CB8AC3E}">
        <p14:creationId xmlns:p14="http://schemas.microsoft.com/office/powerpoint/2010/main" val="203020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7888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1" err="1">
                <a:latin typeface="Calibri"/>
                <a:ea typeface="Calibri"/>
                <a:cs typeface="Arial"/>
              </a:rPr>
              <a:t>Matriz</a:t>
            </a:r>
            <a:r>
              <a:rPr lang="en-US" sz="1800" b="1" dirty="0">
                <a:latin typeface="Calibri"/>
                <a:ea typeface="Calibri"/>
                <a:cs typeface="Arial"/>
              </a:rPr>
              <a:t> de </a:t>
            </a:r>
            <a:r>
              <a:rPr lang="en-US" sz="1800" b="1" err="1">
                <a:latin typeface="Calibri"/>
                <a:ea typeface="Calibri"/>
                <a:cs typeface="Arial"/>
              </a:rPr>
              <a:t>Confusão</a:t>
            </a:r>
            <a:endParaRPr lang="en-US" sz="1800" dirty="0">
              <a:latin typeface="Calibri"/>
              <a:ea typeface="Calibri"/>
              <a:cs typeface="Arial"/>
            </a:endParaRPr>
          </a:p>
          <a:p>
            <a:pPr marL="285750" indent="-285750"/>
            <a:r>
              <a:rPr lang="en-US" sz="1800" dirty="0">
                <a:latin typeface="Calibri"/>
                <a:ea typeface="Calibri"/>
                <a:cs typeface="Arial"/>
              </a:rPr>
              <a:t>A </a:t>
            </a:r>
            <a:r>
              <a:rPr lang="en-US" sz="1800" err="1">
                <a:latin typeface="Calibri"/>
                <a:ea typeface="Calibri"/>
                <a:cs typeface="Arial"/>
              </a:rPr>
              <a:t>matriz</a:t>
            </a:r>
            <a:r>
              <a:rPr lang="en-US" sz="1800" dirty="0">
                <a:latin typeface="Calibri"/>
                <a:ea typeface="Calibri"/>
                <a:cs typeface="Arial"/>
              </a:rPr>
              <a:t> de </a:t>
            </a:r>
            <a:r>
              <a:rPr lang="en-US" sz="1800" err="1">
                <a:latin typeface="Calibri"/>
                <a:ea typeface="Calibri"/>
                <a:cs typeface="Arial"/>
              </a:rPr>
              <a:t>confusão</a:t>
            </a:r>
            <a:r>
              <a:rPr lang="en-US" sz="1800" dirty="0">
                <a:latin typeface="Calibri"/>
                <a:ea typeface="Calibri"/>
                <a:cs typeface="Arial"/>
              </a:rPr>
              <a:t> é </a:t>
            </a:r>
            <a:r>
              <a:rPr lang="en-US" sz="1800" err="1">
                <a:latin typeface="Calibri"/>
                <a:ea typeface="Calibri"/>
                <a:cs typeface="Arial"/>
              </a:rPr>
              <a:t>uma</a:t>
            </a:r>
            <a:r>
              <a:rPr lang="en-US" sz="1800" dirty="0">
                <a:latin typeface="Calibri"/>
                <a:ea typeface="Calibri"/>
                <a:cs typeface="Arial"/>
              </a:rPr>
              <a:t> ferramenta para </a:t>
            </a:r>
            <a:r>
              <a:rPr lang="en-US" sz="1800" err="1">
                <a:latin typeface="Calibri"/>
                <a:ea typeface="Calibri"/>
                <a:cs typeface="Arial"/>
              </a:rPr>
              <a:t>avaliar</a:t>
            </a:r>
            <a:r>
              <a:rPr lang="en-US" sz="1800" dirty="0">
                <a:latin typeface="Calibri"/>
                <a:ea typeface="Calibri"/>
                <a:cs typeface="Arial"/>
              </a:rPr>
              <a:t> o </a:t>
            </a:r>
            <a:r>
              <a:rPr lang="en-US" sz="1800" err="1">
                <a:latin typeface="Calibri"/>
                <a:ea typeface="Calibri"/>
                <a:cs typeface="Arial"/>
              </a:rPr>
              <a:t>desempenho</a:t>
            </a:r>
            <a:r>
              <a:rPr lang="en-US" sz="1800" dirty="0">
                <a:latin typeface="Calibri"/>
                <a:ea typeface="Calibri"/>
                <a:cs typeface="Arial"/>
              </a:rPr>
              <a:t> do </a:t>
            </a:r>
            <a:r>
              <a:rPr lang="en-US" sz="1800" err="1">
                <a:latin typeface="Calibri"/>
                <a:ea typeface="Calibri"/>
                <a:cs typeface="Arial"/>
              </a:rPr>
              <a:t>modelo</a:t>
            </a:r>
            <a:r>
              <a:rPr lang="en-US" sz="1800" dirty="0">
                <a:latin typeface="Calibri"/>
                <a:ea typeface="Calibri"/>
                <a:cs typeface="Arial"/>
              </a:rPr>
              <a:t> de </a:t>
            </a:r>
            <a:r>
              <a:rPr lang="en-US" sz="1800" err="1">
                <a:latin typeface="Calibri"/>
                <a:ea typeface="Calibri"/>
                <a:cs typeface="Arial"/>
              </a:rPr>
              <a:t>classificação</a:t>
            </a:r>
            <a:r>
              <a:rPr lang="en-US" sz="1800" dirty="0">
                <a:latin typeface="Calibri"/>
                <a:ea typeface="Calibri"/>
                <a:cs typeface="Arial"/>
              </a:rPr>
              <a:t>.</a:t>
            </a:r>
          </a:p>
          <a:p>
            <a:pPr marL="285750" indent="-285750"/>
            <a:r>
              <a:rPr lang="en-US" sz="1800" err="1">
                <a:latin typeface="Calibri"/>
                <a:ea typeface="Calibri"/>
                <a:cs typeface="Arial"/>
              </a:rPr>
              <a:t>Utilizamos</a:t>
            </a:r>
            <a:r>
              <a:rPr lang="en-US" sz="1800" dirty="0">
                <a:latin typeface="Calibri"/>
                <a:ea typeface="Calibri"/>
                <a:cs typeface="Arial"/>
              </a:rPr>
              <a:t> a </a:t>
            </a:r>
            <a:r>
              <a:rPr lang="en-US" sz="1800" err="1">
                <a:latin typeface="Calibri"/>
                <a:ea typeface="Calibri"/>
                <a:cs typeface="Arial"/>
              </a:rPr>
              <a:t>função</a:t>
            </a:r>
            <a:r>
              <a:rPr lang="en-US" sz="1800" dirty="0">
                <a:latin typeface="Calibri"/>
                <a:ea typeface="Calibri"/>
                <a:cs typeface="Arial"/>
              </a:rPr>
              <a:t> </a:t>
            </a:r>
            <a:r>
              <a:rPr lang="en-US" sz="1800" b="1" err="1">
                <a:latin typeface="Calibri"/>
                <a:ea typeface="Calibri"/>
                <a:cs typeface="Arial"/>
              </a:rPr>
              <a:t>confusion_matrix</a:t>
            </a:r>
            <a:r>
              <a:rPr lang="en-US" sz="1800" dirty="0">
                <a:latin typeface="Calibri"/>
                <a:ea typeface="Calibri"/>
                <a:cs typeface="Arial"/>
              </a:rPr>
              <a:t> do </a:t>
            </a:r>
            <a:r>
              <a:rPr lang="en-US" sz="1800" err="1">
                <a:latin typeface="Calibri"/>
                <a:ea typeface="Calibri"/>
                <a:cs typeface="Arial"/>
              </a:rPr>
              <a:t>módulo</a:t>
            </a:r>
            <a:r>
              <a:rPr lang="en-US" sz="1800" dirty="0">
                <a:latin typeface="Calibri"/>
                <a:ea typeface="Calibri"/>
                <a:cs typeface="Arial"/>
              </a:rPr>
              <a:t> </a:t>
            </a:r>
            <a:r>
              <a:rPr lang="en-US" sz="1800" b="1" dirty="0">
                <a:latin typeface="Calibri"/>
                <a:ea typeface="Calibri"/>
                <a:cs typeface="Arial"/>
              </a:rPr>
              <a:t>metrics</a:t>
            </a:r>
            <a:r>
              <a:rPr lang="en-US" sz="1800" dirty="0">
                <a:latin typeface="Calibri"/>
                <a:ea typeface="Calibri"/>
                <a:cs typeface="Arial"/>
              </a:rPr>
              <a:t> do scikit-learn para </a:t>
            </a:r>
            <a:r>
              <a:rPr lang="en-US" sz="1800" err="1">
                <a:latin typeface="Calibri"/>
                <a:ea typeface="Calibri"/>
                <a:cs typeface="Arial"/>
              </a:rPr>
              <a:t>criar</a:t>
            </a:r>
            <a:r>
              <a:rPr lang="en-US" sz="1800" dirty="0">
                <a:latin typeface="Calibri"/>
                <a:ea typeface="Calibri"/>
                <a:cs typeface="Arial"/>
              </a:rPr>
              <a:t> a </a:t>
            </a:r>
            <a:r>
              <a:rPr lang="en-US" sz="1800" err="1">
                <a:latin typeface="Calibri"/>
                <a:ea typeface="Calibri"/>
                <a:cs typeface="Arial"/>
              </a:rPr>
              <a:t>matriz</a:t>
            </a:r>
            <a:r>
              <a:rPr lang="en-US" sz="1800" dirty="0">
                <a:latin typeface="Calibri"/>
                <a:ea typeface="Calibri"/>
                <a:cs typeface="Arial"/>
              </a:rPr>
              <a:t> de </a:t>
            </a:r>
            <a:r>
              <a:rPr lang="en-US" sz="1800" err="1">
                <a:latin typeface="Calibri"/>
                <a:ea typeface="Calibri"/>
                <a:cs typeface="Arial"/>
              </a:rPr>
              <a:t>confusão</a:t>
            </a:r>
            <a:r>
              <a:rPr lang="en-US" sz="1800" dirty="0">
                <a:latin typeface="Calibri"/>
                <a:ea typeface="Calibri"/>
                <a:cs typeface="Arial"/>
              </a:rPr>
              <a:t>.</a:t>
            </a:r>
          </a:p>
          <a:p>
            <a:pPr marL="285750" indent="-285750"/>
            <a:r>
              <a:rPr lang="en-US" sz="1800" err="1">
                <a:latin typeface="Calibri"/>
                <a:ea typeface="Calibri"/>
                <a:cs typeface="Arial"/>
              </a:rPr>
              <a:t>Finalmente</a:t>
            </a:r>
            <a:r>
              <a:rPr lang="en-US" sz="1800" dirty="0">
                <a:latin typeface="Calibri"/>
                <a:ea typeface="Calibri"/>
                <a:cs typeface="Arial"/>
              </a:rPr>
              <a:t>, </a:t>
            </a:r>
            <a:r>
              <a:rPr lang="en-US" sz="1800" err="1">
                <a:latin typeface="Calibri"/>
                <a:ea typeface="Calibri"/>
                <a:cs typeface="Arial"/>
              </a:rPr>
              <a:t>criamos</a:t>
            </a:r>
            <a:r>
              <a:rPr lang="en-US" sz="1800" dirty="0">
                <a:latin typeface="Calibri"/>
                <a:ea typeface="Calibri"/>
                <a:cs typeface="Arial"/>
              </a:rPr>
              <a:t> um </a:t>
            </a:r>
            <a:r>
              <a:rPr lang="en-US" sz="1800" err="1">
                <a:latin typeface="Calibri"/>
                <a:ea typeface="Calibri"/>
                <a:cs typeface="Arial"/>
              </a:rPr>
              <a:t>dataframe</a:t>
            </a:r>
            <a:r>
              <a:rPr lang="en-US" sz="1800" dirty="0">
                <a:latin typeface="Calibri"/>
                <a:ea typeface="Calibri"/>
                <a:cs typeface="Arial"/>
              </a:rPr>
              <a:t> para </a:t>
            </a:r>
            <a:r>
              <a:rPr lang="en-US" sz="1800" err="1">
                <a:latin typeface="Calibri"/>
                <a:ea typeface="Calibri"/>
                <a:cs typeface="Arial"/>
              </a:rPr>
              <a:t>exibir</a:t>
            </a:r>
            <a:r>
              <a:rPr lang="en-US" sz="1800" dirty="0">
                <a:latin typeface="Calibri"/>
                <a:ea typeface="Calibri"/>
                <a:cs typeface="Arial"/>
              </a:rPr>
              <a:t> a </a:t>
            </a:r>
            <a:r>
              <a:rPr lang="en-US" sz="1800" err="1">
                <a:latin typeface="Calibri"/>
                <a:ea typeface="Calibri"/>
                <a:cs typeface="Arial"/>
              </a:rPr>
              <a:t>matriz</a:t>
            </a:r>
            <a:r>
              <a:rPr lang="en-US" sz="1800" dirty="0">
                <a:latin typeface="Calibri"/>
                <a:ea typeface="Calibri"/>
                <a:cs typeface="Arial"/>
              </a:rPr>
              <a:t> de </a:t>
            </a:r>
            <a:r>
              <a:rPr lang="en-US" sz="1800" err="1">
                <a:latin typeface="Calibri"/>
                <a:ea typeface="Calibri"/>
                <a:cs typeface="Arial"/>
              </a:rPr>
              <a:t>confusão</a:t>
            </a:r>
            <a:r>
              <a:rPr lang="en-US" sz="1800" dirty="0">
                <a:latin typeface="Calibri"/>
                <a:ea typeface="Calibri"/>
                <a:cs typeface="Arial"/>
              </a:rPr>
              <a:t> com as </a:t>
            </a:r>
            <a:r>
              <a:rPr lang="en-US" sz="1800" err="1">
                <a:latin typeface="Calibri"/>
                <a:ea typeface="Calibri"/>
                <a:cs typeface="Arial"/>
              </a:rPr>
              <a:t>colunas</a:t>
            </a:r>
            <a:r>
              <a:rPr lang="en-US" sz="1800" dirty="0">
                <a:latin typeface="Calibri"/>
                <a:ea typeface="Calibri"/>
                <a:cs typeface="Arial"/>
              </a:rPr>
              <a:t> "Predictions of Divorce" e "Predictions of No Divorce" e as </a:t>
            </a:r>
            <a:r>
              <a:rPr lang="en-US" sz="1800" err="1">
                <a:latin typeface="Calibri"/>
                <a:ea typeface="Calibri"/>
                <a:cs typeface="Arial"/>
              </a:rPr>
              <a:t>linhas</a:t>
            </a:r>
            <a:r>
              <a:rPr lang="en-US" sz="1800" dirty="0">
                <a:latin typeface="Calibri"/>
                <a:ea typeface="Calibri"/>
                <a:cs typeface="Arial"/>
              </a:rPr>
              <a:t> "Divorce" e "No Divorce".</a:t>
            </a:r>
            <a:endParaRPr lang="en-US" sz="1800" dirty="0">
              <a:latin typeface="Calibri"/>
            </a:endParaRPr>
          </a:p>
          <a:p>
            <a:pPr>
              <a:buNone/>
            </a:pPr>
            <a:endParaRPr lang="en-US" sz="1800" b="1" dirty="0">
              <a:latin typeface="Calibri"/>
              <a:ea typeface="Calibri"/>
              <a:cs typeface="Arial"/>
            </a:endParaRPr>
          </a:p>
          <a:p>
            <a:pPr marL="285750" indent="-285750"/>
            <a:endParaRPr lang="en-US" sz="1800"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dirty="0">
              <a:latin typeface="Calibri"/>
              <a:ea typeface="Calibri"/>
              <a:cs typeface="Arial"/>
            </a:endParaRPr>
          </a:p>
          <a:p>
            <a:pPr>
              <a:buNone/>
            </a:pPr>
            <a:endParaRPr lang="en-US"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21</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4" descr="Graphical user interface, text, application&#10;&#10;Description automatically generated">
            <a:extLst>
              <a:ext uri="{FF2B5EF4-FFF2-40B4-BE49-F238E27FC236}">
                <a16:creationId xmlns:a16="http://schemas.microsoft.com/office/drawing/2014/main" id="{D2124935-D6FD-656D-F2BD-612F802A7BA4}"/>
              </a:ext>
            </a:extLst>
          </p:cNvPr>
          <p:cNvPicPr>
            <a:picLocks noChangeAspect="1"/>
          </p:cNvPicPr>
          <p:nvPr/>
        </p:nvPicPr>
        <p:blipFill>
          <a:blip r:embed="rId7"/>
          <a:stretch>
            <a:fillRect/>
          </a:stretch>
        </p:blipFill>
        <p:spPr>
          <a:xfrm>
            <a:off x="1266092" y="3674039"/>
            <a:ext cx="6699738" cy="2479768"/>
          </a:xfrm>
          <a:prstGeom prst="rect">
            <a:avLst/>
          </a:prstGeom>
        </p:spPr>
      </p:pic>
    </p:spTree>
    <p:extLst>
      <p:ext uri="{BB962C8B-B14F-4D97-AF65-F5344CB8AC3E}">
        <p14:creationId xmlns:p14="http://schemas.microsoft.com/office/powerpoint/2010/main" val="3120076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0104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1" err="1">
                <a:latin typeface="Calibri"/>
                <a:ea typeface="Calibri"/>
                <a:cs typeface="Arial"/>
              </a:rPr>
              <a:t>Interpretação</a:t>
            </a:r>
            <a:r>
              <a:rPr lang="en-US" sz="1800" b="1" dirty="0">
                <a:latin typeface="Calibri"/>
                <a:ea typeface="Calibri"/>
                <a:cs typeface="Arial"/>
              </a:rPr>
              <a:t> da </a:t>
            </a:r>
            <a:r>
              <a:rPr lang="en-US" sz="1800" b="1" err="1">
                <a:latin typeface="Calibri"/>
                <a:ea typeface="Calibri"/>
                <a:cs typeface="Arial"/>
              </a:rPr>
              <a:t>Matriz</a:t>
            </a:r>
            <a:r>
              <a:rPr lang="en-US" sz="1800" b="1" dirty="0">
                <a:latin typeface="Calibri"/>
                <a:ea typeface="Calibri"/>
                <a:cs typeface="Arial"/>
              </a:rPr>
              <a:t> de </a:t>
            </a:r>
            <a:r>
              <a:rPr lang="en-US" sz="1800" b="1" err="1">
                <a:latin typeface="Calibri"/>
                <a:ea typeface="Calibri"/>
                <a:cs typeface="Arial"/>
              </a:rPr>
              <a:t>Confusão</a:t>
            </a:r>
            <a:endParaRPr lang="en-US" sz="1800">
              <a:latin typeface="Calibri"/>
              <a:ea typeface="Calibri"/>
              <a:cs typeface="Calibri"/>
            </a:endParaRPr>
          </a:p>
          <a:p>
            <a:pPr>
              <a:buNone/>
            </a:pPr>
            <a:endParaRPr lang="en-US" sz="1800" b="1" dirty="0">
              <a:latin typeface="Calibri"/>
              <a:ea typeface="Calibri"/>
              <a:cs typeface="Arial"/>
            </a:endParaRPr>
          </a:p>
          <a:p>
            <a:pPr marL="285750" indent="-285750"/>
            <a:r>
              <a:rPr lang="en-US" sz="1800" dirty="0">
                <a:latin typeface="Calibri"/>
                <a:ea typeface="Calibri"/>
                <a:cs typeface="Arial"/>
              </a:rPr>
              <a:t>A </a:t>
            </a:r>
            <a:r>
              <a:rPr lang="en-US" sz="1800" err="1">
                <a:latin typeface="Calibri"/>
                <a:ea typeface="Calibri"/>
                <a:cs typeface="Arial"/>
              </a:rPr>
              <a:t>matriz</a:t>
            </a:r>
            <a:r>
              <a:rPr lang="en-US" sz="1800" dirty="0">
                <a:latin typeface="Calibri"/>
                <a:ea typeface="Calibri"/>
                <a:cs typeface="Arial"/>
              </a:rPr>
              <a:t> de </a:t>
            </a:r>
            <a:r>
              <a:rPr lang="en-US" sz="1800" err="1">
                <a:latin typeface="Calibri"/>
                <a:ea typeface="Calibri"/>
                <a:cs typeface="Arial"/>
              </a:rPr>
              <a:t>confusão</a:t>
            </a:r>
            <a:r>
              <a:rPr lang="en-US" sz="1800" dirty="0">
                <a:latin typeface="Calibri"/>
                <a:ea typeface="Calibri"/>
                <a:cs typeface="Arial"/>
              </a:rPr>
              <a:t> </a:t>
            </a:r>
            <a:r>
              <a:rPr lang="en-US" sz="1800" err="1">
                <a:latin typeface="Calibri"/>
                <a:ea typeface="Calibri"/>
                <a:cs typeface="Arial"/>
              </a:rPr>
              <a:t>nos</a:t>
            </a:r>
            <a:r>
              <a:rPr lang="en-US" sz="1800" dirty="0">
                <a:latin typeface="Calibri"/>
                <a:ea typeface="Calibri"/>
                <a:cs typeface="Arial"/>
              </a:rPr>
              <a:t> </a:t>
            </a:r>
            <a:r>
              <a:rPr lang="en-US" sz="1800" err="1">
                <a:latin typeface="Calibri"/>
                <a:ea typeface="Calibri"/>
                <a:cs typeface="Arial"/>
              </a:rPr>
              <a:t>mostra</a:t>
            </a:r>
            <a:r>
              <a:rPr lang="en-US" sz="1800" dirty="0">
                <a:latin typeface="Calibri"/>
                <a:ea typeface="Calibri"/>
                <a:cs typeface="Arial"/>
              </a:rPr>
              <a:t> as </a:t>
            </a:r>
            <a:r>
              <a:rPr lang="en-US" sz="1800" err="1">
                <a:latin typeface="Calibri"/>
                <a:ea typeface="Calibri"/>
                <a:cs typeface="Arial"/>
              </a:rPr>
              <a:t>classificações</a:t>
            </a:r>
            <a:r>
              <a:rPr lang="en-US" sz="1800" dirty="0">
                <a:latin typeface="Calibri"/>
                <a:ea typeface="Calibri"/>
                <a:cs typeface="Arial"/>
              </a:rPr>
              <a:t> </a:t>
            </a:r>
            <a:r>
              <a:rPr lang="en-US" sz="1800" err="1">
                <a:latin typeface="Calibri"/>
                <a:ea typeface="Calibri"/>
                <a:cs typeface="Arial"/>
              </a:rPr>
              <a:t>corretas</a:t>
            </a:r>
            <a:r>
              <a:rPr lang="en-US" sz="1800" dirty="0">
                <a:latin typeface="Calibri"/>
                <a:ea typeface="Calibri"/>
                <a:cs typeface="Arial"/>
              </a:rPr>
              <a:t> e </a:t>
            </a:r>
            <a:r>
              <a:rPr lang="en-US" sz="1800" err="1">
                <a:latin typeface="Calibri"/>
                <a:ea typeface="Calibri"/>
                <a:cs typeface="Arial"/>
              </a:rPr>
              <a:t>incorretas</a:t>
            </a:r>
            <a:r>
              <a:rPr lang="en-US" sz="1800" dirty="0">
                <a:latin typeface="Calibri"/>
                <a:ea typeface="Calibri"/>
                <a:cs typeface="Arial"/>
              </a:rPr>
              <a:t> </a:t>
            </a:r>
            <a:r>
              <a:rPr lang="en-US" sz="1800" err="1">
                <a:latin typeface="Calibri"/>
                <a:ea typeface="Calibri"/>
                <a:cs typeface="Arial"/>
              </a:rPr>
              <a:t>feitas</a:t>
            </a:r>
            <a:r>
              <a:rPr lang="en-US" sz="1800" dirty="0">
                <a:latin typeface="Calibri"/>
                <a:ea typeface="Calibri"/>
                <a:cs typeface="Arial"/>
              </a:rPr>
              <a:t> </a:t>
            </a:r>
            <a:r>
              <a:rPr lang="en-US" sz="1800" err="1">
                <a:latin typeface="Calibri"/>
                <a:ea typeface="Calibri"/>
                <a:cs typeface="Arial"/>
              </a:rPr>
              <a:t>pelo</a:t>
            </a:r>
            <a:r>
              <a:rPr lang="en-US" sz="1800" dirty="0">
                <a:latin typeface="Calibri"/>
                <a:ea typeface="Calibri"/>
                <a:cs typeface="Arial"/>
              </a:rPr>
              <a:t> </a:t>
            </a:r>
            <a:r>
              <a:rPr lang="en-US" sz="1800" err="1">
                <a:latin typeface="Calibri"/>
                <a:ea typeface="Calibri"/>
                <a:cs typeface="Arial"/>
              </a:rPr>
              <a:t>modelo</a:t>
            </a:r>
            <a:r>
              <a:rPr lang="en-US" sz="1800" dirty="0">
                <a:latin typeface="Calibri"/>
                <a:ea typeface="Calibri"/>
                <a:cs typeface="Arial"/>
              </a:rPr>
              <a:t>.</a:t>
            </a:r>
            <a:endParaRPr lang="en-US" sz="1800">
              <a:latin typeface="Calibri"/>
              <a:ea typeface="Calibri"/>
              <a:cs typeface="Calibri"/>
            </a:endParaRPr>
          </a:p>
          <a:p>
            <a:pPr marL="285750" indent="-285750"/>
            <a:r>
              <a:rPr lang="en-US" sz="1800" dirty="0">
                <a:latin typeface="Calibri"/>
                <a:ea typeface="Calibri"/>
                <a:cs typeface="Arial"/>
              </a:rPr>
              <a:t>Dos 25 </a:t>
            </a:r>
            <a:r>
              <a:rPr lang="en-US" sz="1800" err="1">
                <a:latin typeface="Calibri"/>
                <a:ea typeface="Calibri"/>
                <a:cs typeface="Arial"/>
              </a:rPr>
              <a:t>casos</a:t>
            </a:r>
            <a:r>
              <a:rPr lang="en-US" sz="1800" dirty="0">
                <a:latin typeface="Calibri"/>
                <a:ea typeface="Calibri"/>
                <a:cs typeface="Arial"/>
              </a:rPr>
              <a:t> de </a:t>
            </a:r>
            <a:r>
              <a:rPr lang="en-US" sz="1800" err="1">
                <a:latin typeface="Calibri"/>
                <a:ea typeface="Calibri"/>
                <a:cs typeface="Arial"/>
              </a:rPr>
              <a:t>divórcio</a:t>
            </a:r>
            <a:r>
              <a:rPr lang="en-US" sz="1800" dirty="0">
                <a:latin typeface="Calibri"/>
                <a:ea typeface="Calibri"/>
                <a:cs typeface="Arial"/>
              </a:rPr>
              <a:t>, o </a:t>
            </a:r>
            <a:r>
              <a:rPr lang="en-US" sz="1800" err="1">
                <a:latin typeface="Calibri"/>
                <a:ea typeface="Calibri"/>
                <a:cs typeface="Arial"/>
              </a:rPr>
              <a:t>modelo</a:t>
            </a:r>
            <a:r>
              <a:rPr lang="en-US" sz="1800" dirty="0">
                <a:latin typeface="Calibri"/>
                <a:ea typeface="Calibri"/>
                <a:cs typeface="Arial"/>
              </a:rPr>
              <a:t> </a:t>
            </a:r>
            <a:r>
              <a:rPr lang="en-US" sz="1800" err="1">
                <a:latin typeface="Calibri"/>
                <a:ea typeface="Calibri"/>
                <a:cs typeface="Arial"/>
              </a:rPr>
              <a:t>classificou</a:t>
            </a:r>
            <a:r>
              <a:rPr lang="en-US" sz="1800" dirty="0">
                <a:latin typeface="Calibri"/>
                <a:ea typeface="Calibri"/>
                <a:cs typeface="Arial"/>
              </a:rPr>
              <a:t> </a:t>
            </a:r>
            <a:r>
              <a:rPr lang="en-US" sz="1800" err="1">
                <a:latin typeface="Calibri"/>
                <a:ea typeface="Calibri"/>
                <a:cs typeface="Arial"/>
              </a:rPr>
              <a:t>corretamente</a:t>
            </a:r>
            <a:r>
              <a:rPr lang="en-US" sz="1800" dirty="0">
                <a:latin typeface="Calibri"/>
                <a:ea typeface="Calibri"/>
                <a:cs typeface="Arial"/>
              </a:rPr>
              <a:t> 21 </a:t>
            </a:r>
            <a:r>
              <a:rPr lang="en-US" sz="1800" err="1">
                <a:latin typeface="Calibri"/>
                <a:ea typeface="Calibri"/>
                <a:cs typeface="Arial"/>
              </a:rPr>
              <a:t>como</a:t>
            </a:r>
            <a:r>
              <a:rPr lang="en-US" sz="1800" dirty="0">
                <a:latin typeface="Calibri"/>
                <a:ea typeface="Calibri"/>
                <a:cs typeface="Arial"/>
              </a:rPr>
              <a:t> </a:t>
            </a:r>
            <a:r>
              <a:rPr lang="en-US" sz="1800" err="1">
                <a:latin typeface="Calibri"/>
                <a:ea typeface="Calibri"/>
                <a:cs typeface="Arial"/>
              </a:rPr>
              <a:t>divórcio</a:t>
            </a:r>
            <a:r>
              <a:rPr lang="en-US" sz="1800" dirty="0">
                <a:latin typeface="Calibri"/>
                <a:ea typeface="Calibri"/>
                <a:cs typeface="Arial"/>
              </a:rPr>
              <a:t> e </a:t>
            </a:r>
            <a:r>
              <a:rPr lang="en-US" sz="1800" err="1">
                <a:latin typeface="Calibri"/>
                <a:ea typeface="Calibri"/>
                <a:cs typeface="Arial"/>
              </a:rPr>
              <a:t>incorretamente</a:t>
            </a:r>
            <a:r>
              <a:rPr lang="en-US" sz="1800" dirty="0">
                <a:latin typeface="Calibri"/>
                <a:ea typeface="Calibri"/>
                <a:cs typeface="Arial"/>
              </a:rPr>
              <a:t> 4 </a:t>
            </a:r>
            <a:r>
              <a:rPr lang="en-US" sz="1800" err="1">
                <a:latin typeface="Calibri"/>
                <a:ea typeface="Calibri"/>
                <a:cs typeface="Arial"/>
              </a:rPr>
              <a:t>como</a:t>
            </a:r>
            <a:r>
              <a:rPr lang="en-US" sz="1800" dirty="0">
                <a:latin typeface="Calibri"/>
                <a:ea typeface="Calibri"/>
                <a:cs typeface="Arial"/>
              </a:rPr>
              <a:t> </a:t>
            </a:r>
            <a:r>
              <a:rPr lang="en-US" sz="1800" err="1">
                <a:latin typeface="Calibri"/>
                <a:ea typeface="Calibri"/>
                <a:cs typeface="Arial"/>
              </a:rPr>
              <a:t>não</a:t>
            </a:r>
            <a:r>
              <a:rPr lang="en-US" sz="1800" dirty="0">
                <a:latin typeface="Calibri"/>
                <a:ea typeface="Calibri"/>
                <a:cs typeface="Arial"/>
              </a:rPr>
              <a:t> </a:t>
            </a:r>
            <a:r>
              <a:rPr lang="en-US" sz="1800" err="1">
                <a:latin typeface="Calibri"/>
                <a:ea typeface="Calibri"/>
                <a:cs typeface="Arial"/>
              </a:rPr>
              <a:t>divórcio</a:t>
            </a:r>
            <a:r>
              <a:rPr lang="en-US" sz="1800" dirty="0">
                <a:latin typeface="Calibri"/>
                <a:ea typeface="Calibri"/>
                <a:cs typeface="Arial"/>
              </a:rPr>
              <a:t>.</a:t>
            </a:r>
            <a:endParaRPr lang="en-US" sz="1800">
              <a:latin typeface="Calibri"/>
              <a:ea typeface="Calibri"/>
              <a:cs typeface="Calibri"/>
            </a:endParaRPr>
          </a:p>
          <a:p>
            <a:pPr marL="285750" indent="-285750"/>
            <a:r>
              <a:rPr lang="en-US" sz="1800" dirty="0">
                <a:latin typeface="Calibri"/>
                <a:ea typeface="Calibri"/>
                <a:cs typeface="Arial"/>
              </a:rPr>
              <a:t>Dos 26 </a:t>
            </a:r>
            <a:r>
              <a:rPr lang="en-US" sz="1800" err="1">
                <a:latin typeface="Calibri"/>
                <a:ea typeface="Calibri"/>
                <a:cs typeface="Arial"/>
              </a:rPr>
              <a:t>casos</a:t>
            </a:r>
            <a:r>
              <a:rPr lang="en-US" sz="1800" dirty="0">
                <a:latin typeface="Calibri"/>
                <a:ea typeface="Calibri"/>
                <a:cs typeface="Arial"/>
              </a:rPr>
              <a:t> de </a:t>
            </a:r>
            <a:r>
              <a:rPr lang="en-US" sz="1800" err="1">
                <a:latin typeface="Calibri"/>
                <a:ea typeface="Calibri"/>
                <a:cs typeface="Arial"/>
              </a:rPr>
              <a:t>não</a:t>
            </a:r>
            <a:r>
              <a:rPr lang="en-US" sz="1800" dirty="0">
                <a:latin typeface="Calibri"/>
                <a:ea typeface="Calibri"/>
                <a:cs typeface="Arial"/>
              </a:rPr>
              <a:t> </a:t>
            </a:r>
            <a:r>
              <a:rPr lang="en-US" sz="1800" err="1">
                <a:latin typeface="Calibri"/>
                <a:ea typeface="Calibri"/>
                <a:cs typeface="Arial"/>
              </a:rPr>
              <a:t>divórcio</a:t>
            </a:r>
            <a:r>
              <a:rPr lang="en-US" sz="1800" dirty="0">
                <a:latin typeface="Calibri"/>
                <a:ea typeface="Calibri"/>
                <a:cs typeface="Arial"/>
              </a:rPr>
              <a:t>, o </a:t>
            </a:r>
            <a:r>
              <a:rPr lang="en-US" sz="1800" err="1">
                <a:latin typeface="Calibri"/>
                <a:ea typeface="Calibri"/>
                <a:cs typeface="Arial"/>
              </a:rPr>
              <a:t>modelo</a:t>
            </a:r>
            <a:r>
              <a:rPr lang="en-US" sz="1800" dirty="0">
                <a:latin typeface="Calibri"/>
                <a:ea typeface="Calibri"/>
                <a:cs typeface="Arial"/>
              </a:rPr>
              <a:t> </a:t>
            </a:r>
            <a:r>
              <a:rPr lang="en-US" sz="1800" err="1">
                <a:latin typeface="Calibri"/>
                <a:ea typeface="Calibri"/>
                <a:cs typeface="Arial"/>
              </a:rPr>
              <a:t>classificou</a:t>
            </a:r>
            <a:r>
              <a:rPr lang="en-US" sz="1800" dirty="0">
                <a:latin typeface="Calibri"/>
                <a:ea typeface="Calibri"/>
                <a:cs typeface="Arial"/>
              </a:rPr>
              <a:t> </a:t>
            </a:r>
            <a:r>
              <a:rPr lang="en-US" sz="1800" err="1">
                <a:latin typeface="Calibri"/>
                <a:ea typeface="Calibri"/>
                <a:cs typeface="Arial"/>
              </a:rPr>
              <a:t>corretamente</a:t>
            </a:r>
            <a:r>
              <a:rPr lang="en-US" sz="1800" dirty="0">
                <a:latin typeface="Calibri"/>
                <a:ea typeface="Calibri"/>
                <a:cs typeface="Arial"/>
              </a:rPr>
              <a:t> 24 </a:t>
            </a:r>
            <a:r>
              <a:rPr lang="en-US" sz="1800" err="1">
                <a:latin typeface="Calibri"/>
                <a:ea typeface="Calibri"/>
                <a:cs typeface="Arial"/>
              </a:rPr>
              <a:t>como</a:t>
            </a:r>
            <a:r>
              <a:rPr lang="en-US" sz="1800" dirty="0">
                <a:latin typeface="Calibri"/>
                <a:ea typeface="Calibri"/>
                <a:cs typeface="Arial"/>
              </a:rPr>
              <a:t> </a:t>
            </a:r>
            <a:r>
              <a:rPr lang="en-US" sz="1800" err="1">
                <a:latin typeface="Calibri"/>
                <a:ea typeface="Calibri"/>
                <a:cs typeface="Arial"/>
              </a:rPr>
              <a:t>não</a:t>
            </a:r>
            <a:r>
              <a:rPr lang="en-US" sz="1800" dirty="0">
                <a:latin typeface="Calibri"/>
                <a:ea typeface="Calibri"/>
                <a:cs typeface="Arial"/>
              </a:rPr>
              <a:t> </a:t>
            </a:r>
            <a:r>
              <a:rPr lang="en-US" sz="1800" err="1">
                <a:latin typeface="Calibri"/>
                <a:ea typeface="Calibri"/>
                <a:cs typeface="Arial"/>
              </a:rPr>
              <a:t>divórcio</a:t>
            </a:r>
            <a:r>
              <a:rPr lang="en-US" sz="1800" dirty="0">
                <a:latin typeface="Calibri"/>
                <a:ea typeface="Calibri"/>
                <a:cs typeface="Arial"/>
              </a:rPr>
              <a:t> e </a:t>
            </a:r>
            <a:r>
              <a:rPr lang="en-US" sz="1800" err="1">
                <a:latin typeface="Calibri"/>
                <a:ea typeface="Calibri"/>
                <a:cs typeface="Arial"/>
              </a:rPr>
              <a:t>incorretamente</a:t>
            </a:r>
            <a:r>
              <a:rPr lang="en-US" sz="1800" dirty="0">
                <a:latin typeface="Calibri"/>
                <a:ea typeface="Calibri"/>
                <a:cs typeface="Arial"/>
              </a:rPr>
              <a:t> 2 </a:t>
            </a:r>
            <a:r>
              <a:rPr lang="en-US" sz="1800" err="1">
                <a:latin typeface="Calibri"/>
                <a:ea typeface="Calibri"/>
                <a:cs typeface="Arial"/>
              </a:rPr>
              <a:t>como</a:t>
            </a:r>
            <a:r>
              <a:rPr lang="en-US" sz="1800" dirty="0">
                <a:latin typeface="Calibri"/>
                <a:ea typeface="Calibri"/>
                <a:cs typeface="Arial"/>
              </a:rPr>
              <a:t> </a:t>
            </a:r>
            <a:r>
              <a:rPr lang="en-US" sz="1800" err="1">
                <a:latin typeface="Calibri"/>
                <a:ea typeface="Calibri"/>
                <a:cs typeface="Arial"/>
              </a:rPr>
              <a:t>divórcio</a:t>
            </a:r>
            <a:r>
              <a:rPr lang="en-US" sz="1800" dirty="0">
                <a:latin typeface="Calibri"/>
                <a:ea typeface="Calibri"/>
                <a:cs typeface="Arial"/>
              </a:rPr>
              <a:t>.</a:t>
            </a:r>
            <a:endParaRPr lang="en-US" sz="1800">
              <a:latin typeface="Calibri"/>
              <a:ea typeface="Calibri"/>
              <a:cs typeface="Calibri"/>
            </a:endParaRPr>
          </a:p>
          <a:p>
            <a:pPr>
              <a:buNone/>
            </a:pPr>
            <a:endParaRPr lang="en-US" sz="1800" b="1" dirty="0">
              <a:latin typeface="Calibri"/>
              <a:ea typeface="Calibri"/>
              <a:cs typeface="Arial"/>
            </a:endParaRPr>
          </a:p>
          <a:p>
            <a:pPr>
              <a:buNone/>
            </a:pPr>
            <a:r>
              <a:rPr lang="en-US" sz="1800" b="1" dirty="0" err="1">
                <a:latin typeface="Calibri"/>
                <a:ea typeface="Calibri"/>
                <a:cs typeface="Arial"/>
              </a:rPr>
              <a:t>Conclusão</a:t>
            </a:r>
            <a:r>
              <a:rPr lang="en-US" sz="1800" b="1" dirty="0">
                <a:latin typeface="Calibri"/>
                <a:ea typeface="Calibri"/>
                <a:cs typeface="Arial"/>
              </a:rPr>
              <a:t> </a:t>
            </a:r>
            <a:r>
              <a:rPr lang="en-US" sz="1800" b="1" dirty="0" err="1">
                <a:latin typeface="Calibri"/>
                <a:ea typeface="Calibri"/>
                <a:cs typeface="Arial"/>
              </a:rPr>
              <a:t>acerca</a:t>
            </a:r>
            <a:r>
              <a:rPr lang="en-US" sz="1800" b="1" dirty="0">
                <a:latin typeface="Calibri"/>
                <a:ea typeface="Calibri"/>
                <a:cs typeface="Arial"/>
              </a:rPr>
              <a:t> dos </a:t>
            </a:r>
            <a:r>
              <a:rPr lang="en-US" sz="1800" b="1" dirty="0" err="1">
                <a:latin typeface="Calibri"/>
                <a:ea typeface="Calibri"/>
                <a:cs typeface="Arial"/>
              </a:rPr>
              <a:t>resultados</a:t>
            </a:r>
            <a:r>
              <a:rPr lang="en-US" sz="1800" b="1" dirty="0">
                <a:latin typeface="Calibri"/>
                <a:ea typeface="Calibri"/>
                <a:cs typeface="Arial"/>
              </a:rPr>
              <a:t> </a:t>
            </a:r>
            <a:r>
              <a:rPr lang="en-US" sz="1800" b="1" dirty="0" err="1">
                <a:latin typeface="Calibri"/>
                <a:ea typeface="Calibri"/>
                <a:cs typeface="Arial"/>
              </a:rPr>
              <a:t>obtidos</a:t>
            </a:r>
            <a:endParaRPr lang="en-US" sz="1800" dirty="0" err="1">
              <a:latin typeface="Calibri"/>
              <a:ea typeface="Calibri"/>
              <a:cs typeface="Calibri"/>
            </a:endParaRPr>
          </a:p>
          <a:p>
            <a:pPr>
              <a:buNone/>
            </a:pPr>
            <a:endParaRPr lang="en-US" sz="1800" b="1" dirty="0">
              <a:latin typeface="Calibri"/>
              <a:ea typeface="Calibri"/>
              <a:cs typeface="Arial"/>
            </a:endParaRPr>
          </a:p>
          <a:p>
            <a:pPr marL="285750" indent="-285750"/>
            <a:r>
              <a:rPr lang="en-US" sz="1800" dirty="0">
                <a:latin typeface="Calibri"/>
                <a:ea typeface="Calibri"/>
                <a:cs typeface="Arial"/>
              </a:rPr>
              <a:t>Com </a:t>
            </a:r>
            <a:r>
              <a:rPr lang="en-US" sz="1800" dirty="0" err="1">
                <a:latin typeface="Calibri"/>
                <a:ea typeface="Calibri"/>
                <a:cs typeface="Arial"/>
              </a:rPr>
              <a:t>uma</a:t>
            </a:r>
            <a:r>
              <a:rPr lang="en-US" sz="1800" dirty="0">
                <a:latin typeface="Calibri"/>
                <a:ea typeface="Calibri"/>
                <a:cs typeface="Arial"/>
              </a:rPr>
              <a:t> </a:t>
            </a:r>
            <a:r>
              <a:rPr lang="en-US" sz="1800" dirty="0" err="1">
                <a:latin typeface="Calibri"/>
                <a:ea typeface="Calibri"/>
                <a:cs typeface="Arial"/>
              </a:rPr>
              <a:t>acurácia</a:t>
            </a:r>
            <a:r>
              <a:rPr lang="en-US" sz="1800" dirty="0">
                <a:latin typeface="Calibri"/>
                <a:ea typeface="Calibri"/>
                <a:cs typeface="Arial"/>
              </a:rPr>
              <a:t> de 88.23% e </a:t>
            </a:r>
            <a:r>
              <a:rPr lang="en-US" sz="1800" dirty="0" err="1">
                <a:latin typeface="Calibri"/>
                <a:ea typeface="Calibri"/>
                <a:cs typeface="Arial"/>
              </a:rPr>
              <a:t>uma</a:t>
            </a:r>
            <a:r>
              <a:rPr lang="en-US" sz="1800" dirty="0">
                <a:latin typeface="Calibri"/>
                <a:ea typeface="Calibri"/>
                <a:cs typeface="Arial"/>
              </a:rPr>
              <a:t> </a:t>
            </a:r>
            <a:r>
              <a:rPr lang="en-US" sz="1800" dirty="0" err="1">
                <a:latin typeface="Calibri"/>
                <a:ea typeface="Calibri"/>
                <a:cs typeface="Arial"/>
              </a:rPr>
              <a:t>matriz</a:t>
            </a:r>
            <a:r>
              <a:rPr lang="en-US" sz="1800" dirty="0">
                <a:latin typeface="Calibri"/>
                <a:ea typeface="Calibri"/>
                <a:cs typeface="Arial"/>
              </a:rPr>
              <a:t> de </a:t>
            </a:r>
            <a:r>
              <a:rPr lang="en-US" sz="1800" dirty="0" err="1">
                <a:latin typeface="Calibri"/>
                <a:ea typeface="Calibri"/>
                <a:cs typeface="Arial"/>
              </a:rPr>
              <a:t>confusão</a:t>
            </a:r>
            <a:r>
              <a:rPr lang="en-US" sz="1800" dirty="0">
                <a:latin typeface="Calibri"/>
                <a:ea typeface="Calibri"/>
                <a:cs typeface="Arial"/>
              </a:rPr>
              <a:t> que </a:t>
            </a:r>
            <a:r>
              <a:rPr lang="en-US" sz="1800" dirty="0" err="1">
                <a:latin typeface="Calibri"/>
                <a:ea typeface="Calibri"/>
                <a:cs typeface="Arial"/>
              </a:rPr>
              <a:t>demonstra</a:t>
            </a:r>
            <a:r>
              <a:rPr lang="en-US" sz="1800" dirty="0">
                <a:latin typeface="Calibri"/>
                <a:ea typeface="Calibri"/>
                <a:cs typeface="Arial"/>
              </a:rPr>
              <a:t> um </a:t>
            </a:r>
            <a:r>
              <a:rPr lang="en-US" sz="1800" dirty="0" err="1">
                <a:latin typeface="Calibri"/>
                <a:ea typeface="Calibri"/>
                <a:cs typeface="Arial"/>
              </a:rPr>
              <a:t>bom</a:t>
            </a:r>
            <a:r>
              <a:rPr lang="en-US" sz="1800" dirty="0">
                <a:latin typeface="Calibri"/>
                <a:ea typeface="Calibri"/>
                <a:cs typeface="Arial"/>
              </a:rPr>
              <a:t> </a:t>
            </a:r>
            <a:r>
              <a:rPr lang="en-US" sz="1800" dirty="0" err="1">
                <a:latin typeface="Calibri"/>
                <a:ea typeface="Calibri"/>
                <a:cs typeface="Arial"/>
              </a:rPr>
              <a:t>desempenho</a:t>
            </a:r>
            <a:r>
              <a:rPr lang="en-US" sz="1800" dirty="0">
                <a:latin typeface="Calibri"/>
                <a:ea typeface="Calibri"/>
                <a:cs typeface="Arial"/>
              </a:rPr>
              <a:t> </a:t>
            </a:r>
            <a:r>
              <a:rPr lang="en-US" sz="1800" dirty="0" err="1">
                <a:latin typeface="Calibri"/>
                <a:ea typeface="Calibri"/>
                <a:cs typeface="Arial"/>
              </a:rPr>
              <a:t>nas</a:t>
            </a:r>
            <a:r>
              <a:rPr lang="en-US" sz="1800" dirty="0">
                <a:latin typeface="Calibri"/>
                <a:ea typeface="Calibri"/>
                <a:cs typeface="Arial"/>
              </a:rPr>
              <a:t> </a:t>
            </a:r>
            <a:r>
              <a:rPr lang="en-US" sz="1800" dirty="0" err="1">
                <a:latin typeface="Calibri"/>
                <a:ea typeface="Calibri"/>
                <a:cs typeface="Arial"/>
              </a:rPr>
              <a:t>classificações</a:t>
            </a:r>
            <a:r>
              <a:rPr lang="en-US" sz="1800" dirty="0">
                <a:latin typeface="Calibri"/>
                <a:ea typeface="Calibri"/>
                <a:cs typeface="Arial"/>
              </a:rPr>
              <a:t>, </a:t>
            </a:r>
            <a:r>
              <a:rPr lang="en-US" sz="1800" dirty="0" err="1">
                <a:latin typeface="Calibri"/>
                <a:ea typeface="Calibri"/>
                <a:cs typeface="Arial"/>
              </a:rPr>
              <a:t>podemos</a:t>
            </a:r>
            <a:r>
              <a:rPr lang="en-US" sz="1800" dirty="0">
                <a:latin typeface="Calibri"/>
                <a:ea typeface="Calibri"/>
                <a:cs typeface="Arial"/>
              </a:rPr>
              <a:t> </a:t>
            </a:r>
            <a:r>
              <a:rPr lang="en-US" sz="1800" dirty="0" err="1">
                <a:latin typeface="Calibri"/>
                <a:ea typeface="Calibri"/>
                <a:cs typeface="Arial"/>
              </a:rPr>
              <a:t>concluir</a:t>
            </a:r>
            <a:r>
              <a:rPr lang="en-US" sz="1800" dirty="0">
                <a:latin typeface="Calibri"/>
                <a:ea typeface="Calibri"/>
                <a:cs typeface="Arial"/>
              </a:rPr>
              <a:t> que </a:t>
            </a:r>
            <a:r>
              <a:rPr lang="en-US" sz="1800" dirty="0" err="1">
                <a:latin typeface="Calibri"/>
                <a:ea typeface="Calibri"/>
                <a:cs typeface="Arial"/>
              </a:rPr>
              <a:t>nosso</a:t>
            </a:r>
            <a:r>
              <a:rPr lang="en-US" sz="1800" dirty="0">
                <a:latin typeface="Calibri"/>
                <a:ea typeface="Calibri"/>
                <a:cs typeface="Arial"/>
              </a:rPr>
              <a:t> </a:t>
            </a:r>
            <a:r>
              <a:rPr lang="en-US" sz="1800" dirty="0" err="1">
                <a:latin typeface="Calibri"/>
                <a:ea typeface="Calibri"/>
                <a:cs typeface="Arial"/>
              </a:rPr>
              <a:t>modelo</a:t>
            </a:r>
            <a:r>
              <a:rPr lang="en-US" sz="1800" dirty="0">
                <a:latin typeface="Calibri"/>
                <a:ea typeface="Calibri"/>
                <a:cs typeface="Arial"/>
              </a:rPr>
              <a:t> de </a:t>
            </a:r>
            <a:r>
              <a:rPr lang="en-US" sz="1800" dirty="0" err="1">
                <a:latin typeface="Calibri"/>
                <a:ea typeface="Calibri"/>
                <a:cs typeface="Arial"/>
              </a:rPr>
              <a:t>árvore</a:t>
            </a:r>
            <a:r>
              <a:rPr lang="en-US" sz="1800" dirty="0">
                <a:latin typeface="Calibri"/>
                <a:ea typeface="Calibri"/>
                <a:cs typeface="Arial"/>
              </a:rPr>
              <a:t> de </a:t>
            </a:r>
            <a:r>
              <a:rPr lang="en-US" sz="1800" dirty="0" err="1">
                <a:latin typeface="Calibri"/>
                <a:ea typeface="Calibri"/>
                <a:cs typeface="Arial"/>
              </a:rPr>
              <a:t>decisão</a:t>
            </a:r>
            <a:r>
              <a:rPr lang="en-US" sz="1800" dirty="0">
                <a:latin typeface="Calibri"/>
                <a:ea typeface="Calibri"/>
                <a:cs typeface="Arial"/>
              </a:rPr>
              <a:t> </a:t>
            </a:r>
            <a:r>
              <a:rPr lang="en-US" sz="1800" dirty="0" err="1">
                <a:latin typeface="Calibri"/>
                <a:ea typeface="Calibri"/>
                <a:cs typeface="Arial"/>
              </a:rPr>
              <a:t>apresenta</a:t>
            </a:r>
            <a:r>
              <a:rPr lang="en-US" sz="1800" dirty="0">
                <a:latin typeface="Calibri"/>
                <a:ea typeface="Calibri"/>
                <a:cs typeface="Arial"/>
              </a:rPr>
              <a:t> </a:t>
            </a:r>
            <a:r>
              <a:rPr lang="en-US" sz="1800" dirty="0" err="1">
                <a:latin typeface="Calibri"/>
                <a:ea typeface="Calibri"/>
                <a:cs typeface="Arial"/>
              </a:rPr>
              <a:t>uma</a:t>
            </a:r>
            <a:r>
              <a:rPr lang="en-US" sz="1800" dirty="0">
                <a:latin typeface="Calibri"/>
                <a:ea typeface="Calibri"/>
                <a:cs typeface="Arial"/>
              </a:rPr>
              <a:t> </a:t>
            </a:r>
            <a:r>
              <a:rPr lang="en-US" sz="1800" dirty="0" err="1">
                <a:latin typeface="Calibri"/>
                <a:ea typeface="Calibri"/>
                <a:cs typeface="Arial"/>
              </a:rPr>
              <a:t>capacidade</a:t>
            </a:r>
            <a:r>
              <a:rPr lang="en-US" sz="1800" dirty="0">
                <a:latin typeface="Calibri"/>
                <a:ea typeface="Calibri"/>
                <a:cs typeface="Arial"/>
              </a:rPr>
              <a:t> </a:t>
            </a:r>
            <a:r>
              <a:rPr lang="en-US" sz="1800" dirty="0" err="1">
                <a:latin typeface="Calibri"/>
                <a:ea typeface="Calibri"/>
                <a:cs typeface="Arial"/>
              </a:rPr>
              <a:t>satisfatória</a:t>
            </a:r>
            <a:r>
              <a:rPr lang="en-US" sz="1800" dirty="0">
                <a:latin typeface="Calibri"/>
                <a:ea typeface="Calibri"/>
                <a:cs typeface="Arial"/>
              </a:rPr>
              <a:t> de </a:t>
            </a:r>
            <a:r>
              <a:rPr lang="en-US" sz="1800" dirty="0" err="1">
                <a:latin typeface="Calibri"/>
                <a:ea typeface="Calibri"/>
                <a:cs typeface="Arial"/>
              </a:rPr>
              <a:t>prever</a:t>
            </a:r>
            <a:r>
              <a:rPr lang="en-US" sz="1800" dirty="0">
                <a:latin typeface="Calibri"/>
                <a:ea typeface="Calibri"/>
                <a:cs typeface="Arial"/>
              </a:rPr>
              <a:t> a </a:t>
            </a:r>
            <a:r>
              <a:rPr lang="en-US" sz="1800" dirty="0" err="1">
                <a:latin typeface="Calibri"/>
                <a:ea typeface="Calibri"/>
                <a:cs typeface="Arial"/>
              </a:rPr>
              <a:t>ocorrência</a:t>
            </a:r>
            <a:r>
              <a:rPr lang="en-US" sz="1800" dirty="0">
                <a:latin typeface="Calibri"/>
                <a:ea typeface="Calibri"/>
                <a:cs typeface="Arial"/>
              </a:rPr>
              <a:t> de </a:t>
            </a:r>
            <a:r>
              <a:rPr lang="en-US" sz="1800" dirty="0" err="1">
                <a:latin typeface="Calibri"/>
                <a:ea typeface="Calibri"/>
                <a:cs typeface="Arial"/>
              </a:rPr>
              <a:t>divórcio</a:t>
            </a:r>
            <a:r>
              <a:rPr lang="en-US" sz="1800" dirty="0">
                <a:latin typeface="Calibri"/>
                <a:ea typeface="Calibri"/>
                <a:cs typeface="Arial"/>
              </a:rPr>
              <a:t> </a:t>
            </a:r>
            <a:r>
              <a:rPr lang="en-US" sz="1800" dirty="0" err="1">
                <a:latin typeface="Calibri"/>
                <a:ea typeface="Calibri"/>
                <a:cs typeface="Arial"/>
              </a:rPr>
              <a:t>em</a:t>
            </a:r>
            <a:r>
              <a:rPr lang="en-US" sz="1800" dirty="0">
                <a:latin typeface="Calibri"/>
                <a:ea typeface="Calibri"/>
                <a:cs typeface="Arial"/>
              </a:rPr>
              <a:t> </a:t>
            </a:r>
            <a:r>
              <a:rPr lang="en-US" sz="1800" dirty="0" err="1">
                <a:latin typeface="Calibri"/>
                <a:ea typeface="Calibri"/>
                <a:cs typeface="Arial"/>
              </a:rPr>
              <a:t>casais</a:t>
            </a:r>
            <a:r>
              <a:rPr lang="en-US" sz="1800" dirty="0">
                <a:latin typeface="Calibri"/>
                <a:ea typeface="Calibri"/>
                <a:cs typeface="Arial"/>
              </a:rPr>
              <a:t>.</a:t>
            </a:r>
            <a:endParaRPr lang="en-US" sz="1800">
              <a:latin typeface="Calibri"/>
              <a:ea typeface="Calibri"/>
              <a:cs typeface="Calibri"/>
            </a:endParaRPr>
          </a:p>
          <a:p>
            <a:pPr>
              <a:buNone/>
            </a:pPr>
            <a:endParaRPr lang="en-US" sz="1800" b="1" dirty="0">
              <a:latin typeface="Calibri"/>
              <a:ea typeface="Calibri"/>
              <a:cs typeface="Arial"/>
            </a:endParaRPr>
          </a:p>
          <a:p>
            <a:pPr marL="285750" indent="-285750"/>
            <a:endParaRPr lang="en-US" sz="1800"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dirty="0">
              <a:latin typeface="Calibri"/>
              <a:ea typeface="Calibri"/>
              <a:cs typeface="Arial"/>
            </a:endParaRPr>
          </a:p>
          <a:p>
            <a:pPr>
              <a:buNone/>
            </a:pPr>
            <a:endParaRPr lang="en-US"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170106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4</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0270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1" err="1">
                <a:latin typeface="Calibri"/>
                <a:ea typeface="Calibri"/>
                <a:cs typeface="Arial"/>
              </a:rPr>
              <a:t>Criação</a:t>
            </a:r>
            <a:r>
              <a:rPr lang="en-US" sz="1800" b="1" dirty="0">
                <a:latin typeface="Calibri"/>
                <a:ea typeface="Calibri"/>
                <a:cs typeface="Arial"/>
              </a:rPr>
              <a:t> de </a:t>
            </a:r>
            <a:r>
              <a:rPr lang="en-US" sz="1800" b="1" err="1">
                <a:latin typeface="Calibri"/>
                <a:ea typeface="Calibri"/>
                <a:cs typeface="Arial"/>
              </a:rPr>
              <a:t>uma</a:t>
            </a:r>
            <a:r>
              <a:rPr lang="en-US" sz="1800" b="1" dirty="0">
                <a:latin typeface="Calibri"/>
                <a:ea typeface="Calibri"/>
                <a:cs typeface="Arial"/>
              </a:rPr>
              <a:t> </a:t>
            </a:r>
            <a:r>
              <a:rPr lang="en-US" sz="1800" b="1" err="1">
                <a:latin typeface="Calibri"/>
                <a:ea typeface="Calibri"/>
                <a:cs typeface="Arial"/>
              </a:rPr>
              <a:t>Árvore</a:t>
            </a:r>
            <a:r>
              <a:rPr lang="en-US" sz="1800" b="1" dirty="0">
                <a:latin typeface="Calibri"/>
                <a:ea typeface="Calibri"/>
                <a:cs typeface="Arial"/>
              </a:rPr>
              <a:t> de </a:t>
            </a:r>
            <a:r>
              <a:rPr lang="en-US" sz="1800" b="1" err="1">
                <a:latin typeface="Calibri"/>
                <a:ea typeface="Calibri"/>
                <a:cs typeface="Arial"/>
              </a:rPr>
              <a:t>Decisão</a:t>
            </a:r>
            <a:r>
              <a:rPr lang="en-US" sz="1800" b="1" dirty="0">
                <a:latin typeface="Calibri"/>
                <a:ea typeface="Calibri"/>
                <a:cs typeface="Arial"/>
              </a:rPr>
              <a:t> </a:t>
            </a:r>
            <a:r>
              <a:rPr lang="en-US" sz="1800" b="1" err="1">
                <a:latin typeface="Calibri"/>
                <a:ea typeface="Calibri"/>
                <a:cs typeface="Arial"/>
              </a:rPr>
              <a:t>por</a:t>
            </a:r>
            <a:r>
              <a:rPr lang="en-US" sz="1800" b="1" dirty="0">
                <a:latin typeface="Calibri"/>
                <a:ea typeface="Calibri"/>
                <a:cs typeface="Arial"/>
              </a:rPr>
              <a:t> </a:t>
            </a:r>
            <a:r>
              <a:rPr lang="en-US" sz="1800" b="1" err="1">
                <a:latin typeface="Calibri"/>
                <a:ea typeface="Calibri"/>
                <a:cs typeface="Arial"/>
              </a:rPr>
              <a:t>meio</a:t>
            </a:r>
            <a:r>
              <a:rPr lang="en-US" sz="1800" b="1" dirty="0">
                <a:latin typeface="Calibri"/>
                <a:ea typeface="Calibri"/>
                <a:cs typeface="Arial"/>
              </a:rPr>
              <a:t> do </a:t>
            </a:r>
            <a:r>
              <a:rPr lang="en-US" sz="1800" b="1" err="1">
                <a:latin typeface="Calibri"/>
                <a:ea typeface="Calibri"/>
                <a:cs typeface="Arial"/>
              </a:rPr>
              <a:t>Graphviz</a:t>
            </a:r>
            <a:endParaRPr lang="en-US" sz="1800">
              <a:latin typeface="Calibri"/>
              <a:ea typeface="Calibri"/>
              <a:cs typeface="Calibri"/>
            </a:endParaRPr>
          </a:p>
          <a:p>
            <a:pPr>
              <a:buNone/>
            </a:pPr>
            <a:endParaRPr lang="en-US" sz="1800" b="1" dirty="0">
              <a:latin typeface="Calibri"/>
              <a:ea typeface="Calibri"/>
              <a:cs typeface="Arial"/>
            </a:endParaRPr>
          </a:p>
          <a:p>
            <a:pPr>
              <a:buNone/>
            </a:pPr>
            <a:r>
              <a:rPr lang="en-US" sz="1800" dirty="0" err="1">
                <a:latin typeface="Calibri"/>
                <a:ea typeface="Calibri"/>
                <a:cs typeface="Arial"/>
              </a:rPr>
              <a:t>Existem</a:t>
            </a:r>
            <a:r>
              <a:rPr lang="en-US" sz="1800" dirty="0">
                <a:latin typeface="Calibri"/>
                <a:ea typeface="Calibri"/>
                <a:cs typeface="Arial"/>
              </a:rPr>
              <a:t> </a:t>
            </a:r>
            <a:r>
              <a:rPr lang="en-US" sz="1800" dirty="0" err="1">
                <a:latin typeface="Calibri"/>
                <a:ea typeface="Calibri"/>
                <a:cs typeface="Arial"/>
              </a:rPr>
              <a:t>outras</a:t>
            </a:r>
            <a:r>
              <a:rPr lang="en-US" sz="1800" dirty="0">
                <a:latin typeface="Calibri"/>
                <a:ea typeface="Calibri"/>
                <a:cs typeface="Arial"/>
              </a:rPr>
              <a:t> </a:t>
            </a:r>
            <a:r>
              <a:rPr lang="en-US" sz="1800" dirty="0" err="1">
                <a:latin typeface="Calibri"/>
                <a:ea typeface="Calibri"/>
                <a:cs typeface="Arial"/>
              </a:rPr>
              <a:t>formas</a:t>
            </a:r>
            <a:r>
              <a:rPr lang="en-US" sz="1800" dirty="0">
                <a:latin typeface="Calibri"/>
                <a:ea typeface="Calibri"/>
                <a:cs typeface="Arial"/>
              </a:rPr>
              <a:t> de </a:t>
            </a:r>
            <a:r>
              <a:rPr lang="en-US" sz="1800" dirty="0" err="1">
                <a:latin typeface="Calibri"/>
                <a:ea typeface="Calibri"/>
                <a:cs typeface="Arial"/>
              </a:rPr>
              <a:t>criar</a:t>
            </a:r>
            <a:r>
              <a:rPr lang="en-US" sz="1800" dirty="0">
                <a:latin typeface="Calibri"/>
                <a:ea typeface="Calibri"/>
                <a:cs typeface="Arial"/>
              </a:rPr>
              <a:t> </a:t>
            </a:r>
            <a:r>
              <a:rPr lang="en-US" sz="1800" dirty="0" err="1">
                <a:latin typeface="Calibri"/>
                <a:ea typeface="Calibri"/>
                <a:cs typeface="Arial"/>
              </a:rPr>
              <a:t>uma</a:t>
            </a:r>
            <a:r>
              <a:rPr lang="en-US" sz="1800" dirty="0">
                <a:latin typeface="Calibri"/>
                <a:ea typeface="Calibri"/>
                <a:cs typeface="Arial"/>
              </a:rPr>
              <a:t> </a:t>
            </a:r>
            <a:r>
              <a:rPr lang="en-US" sz="1800" dirty="0" err="1">
                <a:latin typeface="Calibri"/>
                <a:ea typeface="Calibri"/>
                <a:cs typeface="Arial"/>
              </a:rPr>
              <a:t>árvore</a:t>
            </a:r>
            <a:r>
              <a:rPr lang="en-US" sz="1800" dirty="0">
                <a:latin typeface="Calibri"/>
                <a:ea typeface="Calibri"/>
                <a:cs typeface="Arial"/>
              </a:rPr>
              <a:t> de </a:t>
            </a:r>
            <a:r>
              <a:rPr lang="en-US" sz="1800" dirty="0" err="1">
                <a:latin typeface="Calibri"/>
                <a:ea typeface="Calibri"/>
                <a:cs typeface="Arial"/>
              </a:rPr>
              <a:t>decisão</a:t>
            </a:r>
            <a:r>
              <a:rPr lang="en-US" sz="1800" dirty="0">
                <a:latin typeface="Calibri"/>
                <a:ea typeface="Calibri"/>
                <a:cs typeface="Arial"/>
              </a:rPr>
              <a:t>, </a:t>
            </a:r>
            <a:r>
              <a:rPr lang="en-US" sz="1800" dirty="0" err="1">
                <a:latin typeface="Calibri"/>
                <a:ea typeface="Calibri"/>
                <a:cs typeface="Arial"/>
              </a:rPr>
              <a:t>uma</a:t>
            </a:r>
            <a:r>
              <a:rPr lang="en-US" sz="1800" dirty="0">
                <a:latin typeface="Calibri"/>
                <a:ea typeface="Calibri"/>
                <a:cs typeface="Arial"/>
              </a:rPr>
              <a:t> delas é </a:t>
            </a:r>
            <a:r>
              <a:rPr lang="en-US" sz="1800" dirty="0" err="1">
                <a:latin typeface="Calibri"/>
                <a:ea typeface="Calibri"/>
                <a:cs typeface="Arial"/>
              </a:rPr>
              <a:t>utilizando</a:t>
            </a:r>
            <a:r>
              <a:rPr lang="en-US" sz="1800" dirty="0">
                <a:latin typeface="Calibri"/>
                <a:ea typeface="Calibri"/>
                <a:cs typeface="Arial"/>
              </a:rPr>
              <a:t> a </a:t>
            </a:r>
            <a:r>
              <a:rPr lang="en-US" sz="1800" dirty="0" err="1">
                <a:latin typeface="Calibri"/>
                <a:ea typeface="Calibri"/>
                <a:cs typeface="Arial"/>
              </a:rPr>
              <a:t>biblioteca</a:t>
            </a:r>
            <a:r>
              <a:rPr lang="en-US" sz="1800" dirty="0">
                <a:latin typeface="Calibri"/>
                <a:ea typeface="Calibri"/>
                <a:cs typeface="Arial"/>
              </a:rPr>
              <a:t> </a:t>
            </a:r>
            <a:r>
              <a:rPr lang="en-US" sz="1800" dirty="0" err="1">
                <a:latin typeface="Calibri"/>
                <a:ea typeface="Calibri"/>
                <a:cs typeface="Arial"/>
              </a:rPr>
              <a:t>Graphviz</a:t>
            </a:r>
            <a:r>
              <a:rPr lang="en-US" sz="1800" dirty="0">
                <a:latin typeface="Calibri"/>
                <a:ea typeface="Calibri"/>
                <a:cs typeface="Arial"/>
              </a:rPr>
              <a:t>. Vamos </a:t>
            </a:r>
            <a:r>
              <a:rPr lang="en-US" sz="1800" dirty="0" err="1">
                <a:latin typeface="Calibri"/>
                <a:ea typeface="Calibri"/>
                <a:cs typeface="Arial"/>
              </a:rPr>
              <a:t>ver</a:t>
            </a:r>
            <a:r>
              <a:rPr lang="en-US" sz="1800" dirty="0">
                <a:latin typeface="Calibri"/>
                <a:ea typeface="Calibri"/>
                <a:cs typeface="Arial"/>
              </a:rPr>
              <a:t> </a:t>
            </a:r>
            <a:r>
              <a:rPr lang="en-US" sz="1800" dirty="0" err="1">
                <a:latin typeface="Calibri"/>
                <a:ea typeface="Calibri"/>
                <a:cs typeface="Arial"/>
              </a:rPr>
              <a:t>esse</a:t>
            </a:r>
            <a:r>
              <a:rPr lang="en-US" sz="1800" dirty="0">
                <a:latin typeface="Calibri"/>
                <a:ea typeface="Calibri"/>
                <a:cs typeface="Arial"/>
              </a:rPr>
              <a:t> </a:t>
            </a:r>
            <a:r>
              <a:rPr lang="en-US" sz="1800" dirty="0" err="1">
                <a:latin typeface="Calibri"/>
                <a:ea typeface="Calibri"/>
                <a:cs typeface="Arial"/>
              </a:rPr>
              <a:t>método</a:t>
            </a:r>
            <a:r>
              <a:rPr lang="en-US" sz="1800" dirty="0">
                <a:latin typeface="Calibri"/>
                <a:ea typeface="Calibri"/>
                <a:cs typeface="Arial"/>
              </a:rPr>
              <a:t>.</a:t>
            </a:r>
            <a:endParaRPr lang="en-US" sz="1800" dirty="0">
              <a:latin typeface="Calibri"/>
              <a:ea typeface="Calibri"/>
              <a:cs typeface="Calibri"/>
            </a:endParaRPr>
          </a:p>
          <a:p>
            <a:pPr>
              <a:buNone/>
            </a:pPr>
            <a:endParaRPr lang="en-US" sz="1800" dirty="0">
              <a:latin typeface="Calibri"/>
              <a:ea typeface="Calibri"/>
              <a:cs typeface="Arial"/>
            </a:endParaRPr>
          </a:p>
          <a:p>
            <a:pPr>
              <a:buNone/>
            </a:pPr>
            <a:r>
              <a:rPr lang="en-US" sz="1800" b="1" err="1">
                <a:latin typeface="Calibri"/>
                <a:ea typeface="Calibri"/>
                <a:cs typeface="Arial"/>
              </a:rPr>
              <a:t>Criação</a:t>
            </a:r>
            <a:r>
              <a:rPr lang="en-US" sz="1800" b="1" dirty="0">
                <a:latin typeface="Calibri"/>
                <a:ea typeface="Calibri"/>
                <a:cs typeface="Arial"/>
              </a:rPr>
              <a:t> do </a:t>
            </a:r>
            <a:r>
              <a:rPr lang="en-US" sz="1800" b="1" err="1">
                <a:latin typeface="Calibri"/>
                <a:ea typeface="Calibri"/>
                <a:cs typeface="Arial"/>
              </a:rPr>
              <a:t>Modelo</a:t>
            </a:r>
            <a:r>
              <a:rPr lang="en-US" sz="1800" b="1" dirty="0">
                <a:latin typeface="Calibri"/>
                <a:ea typeface="Calibri"/>
                <a:cs typeface="Arial"/>
              </a:rPr>
              <a:t> de </a:t>
            </a:r>
            <a:r>
              <a:rPr lang="en-US" sz="1800" b="1" err="1">
                <a:latin typeface="Calibri"/>
                <a:ea typeface="Calibri"/>
                <a:cs typeface="Arial"/>
              </a:rPr>
              <a:t>Árvore</a:t>
            </a:r>
            <a:r>
              <a:rPr lang="en-US" sz="1800" b="1" dirty="0">
                <a:latin typeface="Calibri"/>
                <a:ea typeface="Calibri"/>
                <a:cs typeface="Arial"/>
              </a:rPr>
              <a:t> de </a:t>
            </a:r>
            <a:r>
              <a:rPr lang="en-US" sz="1800" b="1" err="1">
                <a:latin typeface="Calibri"/>
                <a:ea typeface="Calibri"/>
                <a:cs typeface="Arial"/>
              </a:rPr>
              <a:t>Decisão</a:t>
            </a:r>
            <a:endParaRPr lang="en-US" sz="1800">
              <a:latin typeface="Calibri"/>
              <a:ea typeface="Calibri"/>
              <a:cs typeface="Calibri"/>
            </a:endParaRPr>
          </a:p>
          <a:p>
            <a:pPr>
              <a:buNone/>
            </a:pPr>
            <a:endParaRPr lang="en-US" sz="1800" b="1" dirty="0">
              <a:latin typeface="Calibri"/>
              <a:ea typeface="Calibri"/>
              <a:cs typeface="Arial"/>
            </a:endParaRPr>
          </a:p>
          <a:p>
            <a:pPr marL="285750" indent="-285750"/>
            <a:r>
              <a:rPr lang="en-US" sz="1800" err="1">
                <a:latin typeface="Calibri"/>
                <a:ea typeface="Calibri"/>
                <a:cs typeface="Arial"/>
              </a:rPr>
              <a:t>Utilizamos</a:t>
            </a:r>
            <a:r>
              <a:rPr lang="en-US" sz="1800" dirty="0">
                <a:latin typeface="Calibri"/>
                <a:ea typeface="Calibri"/>
                <a:cs typeface="Arial"/>
              </a:rPr>
              <a:t> o </a:t>
            </a:r>
            <a:r>
              <a:rPr lang="en-US" sz="1800" err="1">
                <a:latin typeface="Calibri"/>
                <a:ea typeface="Calibri"/>
                <a:cs typeface="Arial"/>
              </a:rPr>
              <a:t>comando</a:t>
            </a:r>
            <a:r>
              <a:rPr lang="en-US" sz="1800" dirty="0">
                <a:latin typeface="Calibri"/>
                <a:ea typeface="Calibri"/>
                <a:cs typeface="Arial"/>
              </a:rPr>
              <a:t> </a:t>
            </a:r>
            <a:r>
              <a:rPr lang="en-US" sz="1800" b="1" dirty="0">
                <a:latin typeface="Calibri"/>
                <a:ea typeface="Calibri"/>
                <a:cs typeface="Arial"/>
              </a:rPr>
              <a:t>model = </a:t>
            </a:r>
            <a:r>
              <a:rPr lang="en-US" sz="1800" b="1" err="1">
                <a:latin typeface="Calibri"/>
                <a:ea typeface="Calibri"/>
                <a:cs typeface="Arial"/>
              </a:rPr>
              <a:t>tree.DecisionTreeClassifier</a:t>
            </a:r>
            <a:r>
              <a:rPr lang="en-US" sz="1800" b="1" dirty="0">
                <a:latin typeface="Calibri"/>
                <a:ea typeface="Calibri"/>
                <a:cs typeface="Arial"/>
              </a:rPr>
              <a:t>()</a:t>
            </a:r>
            <a:r>
              <a:rPr lang="en-US" sz="1800" dirty="0">
                <a:latin typeface="Calibri"/>
                <a:ea typeface="Calibri"/>
                <a:cs typeface="Arial"/>
              </a:rPr>
              <a:t> para </a:t>
            </a:r>
            <a:r>
              <a:rPr lang="en-US" sz="1800" err="1">
                <a:latin typeface="Calibri"/>
                <a:ea typeface="Calibri"/>
                <a:cs typeface="Arial"/>
              </a:rPr>
              <a:t>criar</a:t>
            </a:r>
            <a:r>
              <a:rPr lang="en-US" sz="1800" dirty="0">
                <a:latin typeface="Calibri"/>
                <a:ea typeface="Calibri"/>
                <a:cs typeface="Arial"/>
              </a:rPr>
              <a:t> um </a:t>
            </a:r>
            <a:r>
              <a:rPr lang="en-US" sz="1800" err="1">
                <a:latin typeface="Calibri"/>
                <a:ea typeface="Calibri"/>
                <a:cs typeface="Arial"/>
              </a:rPr>
              <a:t>objeto</a:t>
            </a:r>
            <a:r>
              <a:rPr lang="en-US" sz="1800" dirty="0">
                <a:latin typeface="Calibri"/>
                <a:ea typeface="Calibri"/>
                <a:cs typeface="Arial"/>
              </a:rPr>
              <a:t> do </a:t>
            </a:r>
            <a:r>
              <a:rPr lang="en-US" sz="1800" err="1">
                <a:latin typeface="Calibri"/>
                <a:ea typeface="Calibri"/>
                <a:cs typeface="Arial"/>
              </a:rPr>
              <a:t>modelo</a:t>
            </a:r>
            <a:r>
              <a:rPr lang="en-US" sz="1800" dirty="0">
                <a:latin typeface="Calibri"/>
                <a:ea typeface="Calibri"/>
                <a:cs typeface="Arial"/>
              </a:rPr>
              <a:t> de </a:t>
            </a:r>
            <a:r>
              <a:rPr lang="en-US" sz="1800" err="1">
                <a:latin typeface="Calibri"/>
                <a:ea typeface="Calibri"/>
                <a:cs typeface="Arial"/>
              </a:rPr>
              <a:t>árvore</a:t>
            </a:r>
            <a:r>
              <a:rPr lang="en-US" sz="1800" dirty="0">
                <a:latin typeface="Calibri"/>
                <a:ea typeface="Calibri"/>
                <a:cs typeface="Arial"/>
              </a:rPr>
              <a:t> de </a:t>
            </a:r>
            <a:r>
              <a:rPr lang="en-US" sz="1800" err="1">
                <a:latin typeface="Calibri"/>
                <a:ea typeface="Calibri"/>
                <a:cs typeface="Arial"/>
              </a:rPr>
              <a:t>decisão</a:t>
            </a:r>
            <a:r>
              <a:rPr lang="en-US" sz="1800" dirty="0">
                <a:latin typeface="Calibri"/>
                <a:ea typeface="Calibri"/>
                <a:cs typeface="Arial"/>
              </a:rPr>
              <a:t>.</a:t>
            </a:r>
            <a:endParaRPr lang="en-US" sz="1800">
              <a:latin typeface="Calibri"/>
              <a:ea typeface="Calibri"/>
              <a:cs typeface="Calibri"/>
            </a:endParaRPr>
          </a:p>
          <a:p>
            <a:pPr marL="285750" indent="-285750"/>
            <a:r>
              <a:rPr lang="en-US" sz="1800" dirty="0">
                <a:latin typeface="Calibri"/>
                <a:ea typeface="Calibri"/>
                <a:cs typeface="Arial"/>
              </a:rPr>
              <a:t>Em </a:t>
            </a:r>
            <a:r>
              <a:rPr lang="en-US" sz="1800" dirty="0" err="1">
                <a:latin typeface="Calibri"/>
                <a:ea typeface="Calibri"/>
                <a:cs typeface="Arial"/>
              </a:rPr>
              <a:t>seguida</a:t>
            </a:r>
            <a:r>
              <a:rPr lang="en-US" sz="1800" dirty="0">
                <a:latin typeface="Calibri"/>
                <a:ea typeface="Calibri"/>
                <a:cs typeface="Arial"/>
              </a:rPr>
              <a:t>, </a:t>
            </a:r>
            <a:r>
              <a:rPr lang="en-US" sz="1800" dirty="0" err="1">
                <a:latin typeface="Calibri"/>
                <a:ea typeface="Calibri"/>
                <a:cs typeface="Arial"/>
              </a:rPr>
              <a:t>utilizamos</a:t>
            </a:r>
            <a:r>
              <a:rPr lang="en-US" sz="1800" dirty="0">
                <a:latin typeface="Calibri"/>
                <a:ea typeface="Calibri"/>
                <a:cs typeface="Arial"/>
              </a:rPr>
              <a:t> o </a:t>
            </a:r>
            <a:r>
              <a:rPr lang="en-US" sz="1800" dirty="0" err="1">
                <a:latin typeface="Calibri"/>
                <a:ea typeface="Calibri"/>
                <a:cs typeface="Arial"/>
              </a:rPr>
              <a:t>método</a:t>
            </a:r>
            <a:r>
              <a:rPr lang="en-US" sz="1800" dirty="0">
                <a:latin typeface="Calibri"/>
                <a:ea typeface="Calibri"/>
                <a:cs typeface="Arial"/>
              </a:rPr>
              <a:t> </a:t>
            </a:r>
            <a:r>
              <a:rPr lang="en-US" sz="1800" b="1" dirty="0">
                <a:latin typeface="Calibri"/>
                <a:ea typeface="Calibri"/>
                <a:cs typeface="Arial"/>
              </a:rPr>
              <a:t>fit()</a:t>
            </a:r>
            <a:r>
              <a:rPr lang="en-US" sz="1800" dirty="0">
                <a:latin typeface="Calibri"/>
                <a:ea typeface="Calibri"/>
                <a:cs typeface="Arial"/>
              </a:rPr>
              <a:t> para </a:t>
            </a:r>
            <a:r>
              <a:rPr lang="en-US" sz="1800" dirty="0" err="1">
                <a:latin typeface="Calibri"/>
                <a:ea typeface="Calibri"/>
                <a:cs typeface="Arial"/>
              </a:rPr>
              <a:t>treinar</a:t>
            </a:r>
            <a:r>
              <a:rPr lang="en-US" sz="1800" dirty="0">
                <a:latin typeface="Calibri"/>
                <a:ea typeface="Calibri"/>
                <a:cs typeface="Arial"/>
              </a:rPr>
              <a:t> o </a:t>
            </a:r>
            <a:r>
              <a:rPr lang="en-US" sz="1800" dirty="0" err="1">
                <a:latin typeface="Calibri"/>
                <a:ea typeface="Calibri"/>
                <a:cs typeface="Arial"/>
              </a:rPr>
              <a:t>modelo</a:t>
            </a:r>
            <a:r>
              <a:rPr lang="en-US" sz="1800" dirty="0">
                <a:latin typeface="Calibri"/>
                <a:ea typeface="Calibri"/>
                <a:cs typeface="Arial"/>
              </a:rPr>
              <a:t> com </a:t>
            </a:r>
            <a:r>
              <a:rPr lang="en-US" sz="1800" dirty="0" err="1">
                <a:latin typeface="Calibri"/>
                <a:ea typeface="Calibri"/>
                <a:cs typeface="Arial"/>
              </a:rPr>
              <a:t>os</a:t>
            </a:r>
            <a:r>
              <a:rPr lang="en-US" sz="1800" dirty="0">
                <a:latin typeface="Calibri"/>
                <a:ea typeface="Calibri"/>
                <a:cs typeface="Arial"/>
              </a:rPr>
              <a:t> dados de </a:t>
            </a:r>
            <a:r>
              <a:rPr lang="en-US" sz="1800" dirty="0" err="1">
                <a:latin typeface="Calibri"/>
                <a:ea typeface="Calibri"/>
                <a:cs typeface="Arial"/>
              </a:rPr>
              <a:t>treinamento</a:t>
            </a:r>
            <a:r>
              <a:rPr lang="en-US" sz="1800" dirty="0">
                <a:latin typeface="Calibri"/>
                <a:ea typeface="Calibri"/>
                <a:cs typeface="Arial"/>
              </a:rPr>
              <a:t>: </a:t>
            </a:r>
            <a:r>
              <a:rPr lang="en-US" sz="1800" b="1" dirty="0" err="1">
                <a:latin typeface="Calibri"/>
                <a:ea typeface="Calibri"/>
                <a:cs typeface="Arial"/>
              </a:rPr>
              <a:t>model.fit</a:t>
            </a:r>
            <a:r>
              <a:rPr lang="en-US" sz="1800" b="1" dirty="0">
                <a:latin typeface="Calibri"/>
                <a:ea typeface="Calibri"/>
                <a:cs typeface="Arial"/>
              </a:rPr>
              <a:t>(</a:t>
            </a:r>
            <a:r>
              <a:rPr lang="en-US" sz="1800" b="1" dirty="0" err="1">
                <a:latin typeface="Calibri"/>
                <a:ea typeface="Calibri"/>
                <a:cs typeface="Arial"/>
              </a:rPr>
              <a:t>x_train</a:t>
            </a:r>
            <a:r>
              <a:rPr lang="en-US" sz="1800" b="1" dirty="0">
                <a:latin typeface="Calibri"/>
                <a:ea typeface="Calibri"/>
                <a:cs typeface="Arial"/>
              </a:rPr>
              <a:t>, </a:t>
            </a:r>
            <a:r>
              <a:rPr lang="en-US" sz="1800" b="1" dirty="0" err="1">
                <a:latin typeface="Calibri"/>
                <a:ea typeface="Calibri"/>
                <a:cs typeface="Arial"/>
              </a:rPr>
              <a:t>y_train</a:t>
            </a:r>
            <a:r>
              <a:rPr lang="en-US" sz="1800" b="1" dirty="0">
                <a:latin typeface="Calibri"/>
                <a:ea typeface="Calibri"/>
                <a:cs typeface="Arial"/>
              </a:rPr>
              <a:t>) </a:t>
            </a:r>
            <a:r>
              <a:rPr lang="en-US" sz="1800" dirty="0">
                <a:latin typeface="Calibri"/>
                <a:ea typeface="Calibri"/>
                <a:cs typeface="Arial"/>
              </a:rPr>
              <a:t>(</a:t>
            </a:r>
            <a:r>
              <a:rPr lang="en-US" sz="1800" dirty="0" err="1">
                <a:latin typeface="Calibri"/>
                <a:ea typeface="Calibri"/>
                <a:cs typeface="Arial"/>
              </a:rPr>
              <a:t>Criados</a:t>
            </a:r>
            <a:r>
              <a:rPr lang="en-US" sz="1800" dirty="0">
                <a:latin typeface="Calibri"/>
                <a:ea typeface="Calibri"/>
                <a:cs typeface="Arial"/>
              </a:rPr>
              <a:t> </a:t>
            </a:r>
            <a:r>
              <a:rPr lang="en-US" sz="1800" dirty="0" err="1">
                <a:latin typeface="Calibri"/>
                <a:ea typeface="Calibri"/>
                <a:cs typeface="Arial"/>
              </a:rPr>
              <a:t>anteriormente</a:t>
            </a:r>
            <a:r>
              <a:rPr lang="en-US" sz="1800" dirty="0">
                <a:latin typeface="Calibri"/>
                <a:ea typeface="Calibri"/>
                <a:cs typeface="Arial"/>
              </a:rPr>
              <a:t>).</a:t>
            </a:r>
            <a:endParaRPr lang="en-US" sz="1800">
              <a:latin typeface="Calibri"/>
              <a:ea typeface="Calibri"/>
              <a:cs typeface="Calibri"/>
            </a:endParaRPr>
          </a:p>
          <a:p>
            <a:pPr>
              <a:buNone/>
            </a:pPr>
            <a:endParaRPr lang="en-US" sz="1800" b="1" dirty="0">
              <a:latin typeface="Calibri"/>
              <a:ea typeface="Calibri"/>
              <a:cs typeface="Arial"/>
            </a:endParaRPr>
          </a:p>
          <a:p>
            <a:pPr>
              <a:buNone/>
            </a:pPr>
            <a:endParaRPr lang="en-US" sz="1800"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marL="285750" indent="-285750"/>
            <a:endParaRPr lang="en-US" sz="1800"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dirty="0">
              <a:latin typeface="Calibri"/>
              <a:ea typeface="Calibri"/>
              <a:cs typeface="Arial"/>
            </a:endParaRPr>
          </a:p>
          <a:p>
            <a:pPr>
              <a:buNone/>
            </a:pPr>
            <a:endParaRPr lang="en-US"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a:extLst>
              <a:ext uri="{FF2B5EF4-FFF2-40B4-BE49-F238E27FC236}">
                <a16:creationId xmlns:a16="http://schemas.microsoft.com/office/drawing/2014/main" id="{ADD7AC09-1971-9F5D-B9E3-62636A4AEBC0}"/>
              </a:ext>
            </a:extLst>
          </p:cNvPr>
          <p:cNvPicPr>
            <a:picLocks noChangeAspect="1"/>
          </p:cNvPicPr>
          <p:nvPr/>
        </p:nvPicPr>
        <p:blipFill>
          <a:blip r:embed="rId7"/>
          <a:stretch>
            <a:fillRect/>
          </a:stretch>
        </p:blipFill>
        <p:spPr>
          <a:xfrm>
            <a:off x="1846507" y="5054600"/>
            <a:ext cx="5392371" cy="627184"/>
          </a:xfrm>
          <a:prstGeom prst="rect">
            <a:avLst/>
          </a:prstGeom>
        </p:spPr>
      </p:pic>
    </p:spTree>
    <p:extLst>
      <p:ext uri="{BB962C8B-B14F-4D97-AF65-F5344CB8AC3E}">
        <p14:creationId xmlns:p14="http://schemas.microsoft.com/office/powerpoint/2010/main" val="3534879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0658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1" dirty="0" err="1">
                <a:latin typeface="Calibri"/>
                <a:ea typeface="Calibri"/>
                <a:cs typeface="Arial"/>
              </a:rPr>
              <a:t>Geração</a:t>
            </a:r>
            <a:r>
              <a:rPr lang="en-US" sz="1800" b="1" dirty="0">
                <a:latin typeface="Calibri"/>
                <a:ea typeface="Calibri"/>
                <a:cs typeface="Arial"/>
              </a:rPr>
              <a:t> do </a:t>
            </a:r>
            <a:r>
              <a:rPr lang="en-US" sz="1800" b="1" dirty="0" err="1">
                <a:latin typeface="Calibri"/>
                <a:ea typeface="Calibri"/>
                <a:cs typeface="Arial"/>
              </a:rPr>
              <a:t>Gráfico</a:t>
            </a:r>
            <a:r>
              <a:rPr lang="en-US" sz="1800" b="1" dirty="0">
                <a:latin typeface="Calibri"/>
                <a:ea typeface="Calibri"/>
                <a:cs typeface="Arial"/>
              </a:rPr>
              <a:t> da </a:t>
            </a:r>
            <a:r>
              <a:rPr lang="en-US" sz="1800" b="1" dirty="0" err="1">
                <a:latin typeface="Calibri"/>
                <a:ea typeface="Calibri"/>
                <a:cs typeface="Arial"/>
              </a:rPr>
              <a:t>Árvore</a:t>
            </a:r>
            <a:r>
              <a:rPr lang="en-US" sz="1800" b="1" dirty="0">
                <a:latin typeface="Calibri"/>
                <a:ea typeface="Calibri"/>
                <a:cs typeface="Arial"/>
              </a:rPr>
              <a:t> de </a:t>
            </a:r>
            <a:r>
              <a:rPr lang="en-US" sz="1800" b="1" dirty="0" err="1">
                <a:latin typeface="Calibri"/>
                <a:ea typeface="Calibri"/>
                <a:cs typeface="Arial"/>
              </a:rPr>
              <a:t>Decisão</a:t>
            </a:r>
            <a:endParaRPr lang="en-US" sz="1800" b="1" dirty="0">
              <a:latin typeface="Calibri"/>
              <a:ea typeface="Calibri"/>
              <a:cs typeface="Arial"/>
            </a:endParaRPr>
          </a:p>
          <a:p>
            <a:pPr>
              <a:buNone/>
            </a:pPr>
            <a:endParaRPr lang="en-US" sz="1800" b="1" dirty="0">
              <a:latin typeface="Calibri"/>
              <a:ea typeface="Calibri"/>
              <a:cs typeface="Arial"/>
            </a:endParaRPr>
          </a:p>
          <a:p>
            <a:pPr marL="285750" indent="-285750"/>
            <a:r>
              <a:rPr lang="en-US" sz="1800" dirty="0" err="1">
                <a:latin typeface="Calibri"/>
                <a:ea typeface="Calibri"/>
                <a:cs typeface="Arial"/>
              </a:rPr>
              <a:t>Utilizamos</a:t>
            </a:r>
            <a:r>
              <a:rPr lang="en-US" sz="1800" dirty="0">
                <a:latin typeface="Calibri"/>
                <a:ea typeface="Calibri"/>
                <a:cs typeface="Arial"/>
              </a:rPr>
              <a:t> o </a:t>
            </a:r>
            <a:r>
              <a:rPr lang="en-US" sz="1800" dirty="0" err="1">
                <a:latin typeface="Calibri"/>
                <a:ea typeface="Calibri"/>
                <a:cs typeface="Arial"/>
              </a:rPr>
              <a:t>comando</a:t>
            </a:r>
            <a:r>
              <a:rPr lang="en-US" sz="1800" dirty="0">
                <a:latin typeface="Calibri"/>
                <a:ea typeface="Calibri"/>
                <a:cs typeface="Arial"/>
              </a:rPr>
              <a:t> </a:t>
            </a:r>
            <a:r>
              <a:rPr lang="en-US" sz="1800" b="1" dirty="0">
                <a:latin typeface="Calibri"/>
                <a:ea typeface="Calibri"/>
                <a:cs typeface="Arial"/>
              </a:rPr>
              <a:t>call(['dot', '-T', '</a:t>
            </a:r>
            <a:r>
              <a:rPr lang="en-US" sz="1800" b="1" dirty="0" err="1">
                <a:latin typeface="Calibri"/>
                <a:ea typeface="Calibri"/>
                <a:cs typeface="Arial"/>
              </a:rPr>
              <a:t>png</a:t>
            </a:r>
            <a:r>
              <a:rPr lang="en-US" sz="1800" b="1" dirty="0">
                <a:latin typeface="Calibri"/>
                <a:ea typeface="Calibri"/>
                <a:cs typeface="Arial"/>
              </a:rPr>
              <a:t>', 'tree.dot', '-o', 'tree.png'])</a:t>
            </a:r>
            <a:r>
              <a:rPr lang="en-US" sz="1800" dirty="0">
                <a:latin typeface="Calibri"/>
                <a:ea typeface="Calibri"/>
                <a:cs typeface="Arial"/>
              </a:rPr>
              <a:t> para </a:t>
            </a:r>
            <a:r>
              <a:rPr lang="en-US" sz="1800" dirty="0" err="1">
                <a:latin typeface="Calibri"/>
                <a:ea typeface="Calibri"/>
                <a:cs typeface="Arial"/>
              </a:rPr>
              <a:t>gerar</a:t>
            </a:r>
            <a:r>
              <a:rPr lang="en-US" sz="1800" dirty="0">
                <a:latin typeface="Calibri"/>
                <a:ea typeface="Calibri"/>
                <a:cs typeface="Arial"/>
              </a:rPr>
              <a:t> o </a:t>
            </a:r>
            <a:r>
              <a:rPr lang="en-US" sz="1800" dirty="0" err="1">
                <a:latin typeface="Calibri"/>
                <a:ea typeface="Calibri"/>
                <a:cs typeface="Arial"/>
              </a:rPr>
              <a:t>gráfico</a:t>
            </a:r>
            <a:r>
              <a:rPr lang="en-US" sz="1800" dirty="0">
                <a:latin typeface="Calibri"/>
                <a:ea typeface="Calibri"/>
                <a:cs typeface="Arial"/>
              </a:rPr>
              <a:t> da </a:t>
            </a:r>
            <a:r>
              <a:rPr lang="en-US" sz="1800" dirty="0" err="1">
                <a:latin typeface="Calibri"/>
                <a:ea typeface="Calibri"/>
                <a:cs typeface="Arial"/>
              </a:rPr>
              <a:t>árvore</a:t>
            </a:r>
            <a:r>
              <a:rPr lang="en-US" sz="1800" dirty="0">
                <a:latin typeface="Calibri"/>
                <a:ea typeface="Calibri"/>
                <a:cs typeface="Arial"/>
              </a:rPr>
              <a:t> de </a:t>
            </a:r>
            <a:r>
              <a:rPr lang="en-US" sz="1800" dirty="0" err="1">
                <a:latin typeface="Calibri"/>
                <a:ea typeface="Calibri"/>
                <a:cs typeface="Arial"/>
              </a:rPr>
              <a:t>decisão</a:t>
            </a:r>
            <a:r>
              <a:rPr lang="en-US" sz="1800" dirty="0">
                <a:latin typeface="Calibri"/>
                <a:ea typeface="Calibri"/>
                <a:cs typeface="Arial"/>
              </a:rPr>
              <a:t> no </a:t>
            </a:r>
            <a:r>
              <a:rPr lang="en-US" sz="1800" dirty="0" err="1">
                <a:latin typeface="Calibri"/>
                <a:ea typeface="Calibri"/>
                <a:cs typeface="Arial"/>
              </a:rPr>
              <a:t>formato</a:t>
            </a:r>
            <a:r>
              <a:rPr lang="en-US" sz="1800" dirty="0">
                <a:latin typeface="Calibri"/>
                <a:ea typeface="Calibri"/>
                <a:cs typeface="Arial"/>
              </a:rPr>
              <a:t> PNG.</a:t>
            </a:r>
            <a:endParaRPr lang="en-US" sz="1800">
              <a:latin typeface="Calibri"/>
              <a:ea typeface="Calibri"/>
              <a:cs typeface="Calibri"/>
            </a:endParaRPr>
          </a:p>
          <a:p>
            <a:pPr marL="285750" indent="-285750"/>
            <a:r>
              <a:rPr lang="en-US" sz="1800" dirty="0">
                <a:latin typeface="Calibri"/>
                <a:ea typeface="Calibri"/>
                <a:cs typeface="Arial"/>
              </a:rPr>
              <a:t>O </a:t>
            </a:r>
            <a:r>
              <a:rPr lang="en-US" sz="1800" dirty="0" err="1">
                <a:latin typeface="Calibri"/>
                <a:ea typeface="Calibri"/>
                <a:cs typeface="Arial"/>
              </a:rPr>
              <a:t>arquivo</a:t>
            </a:r>
            <a:r>
              <a:rPr lang="en-US" sz="1800" dirty="0">
                <a:latin typeface="Calibri"/>
                <a:ea typeface="Calibri"/>
                <a:cs typeface="Arial"/>
              </a:rPr>
              <a:t> </a:t>
            </a:r>
            <a:r>
              <a:rPr lang="en-US" sz="1800" dirty="0" err="1">
                <a:latin typeface="Calibri"/>
                <a:ea typeface="Calibri"/>
                <a:cs typeface="Arial"/>
              </a:rPr>
              <a:t>gerado</a:t>
            </a:r>
            <a:r>
              <a:rPr lang="en-US" sz="1800" dirty="0">
                <a:latin typeface="Calibri"/>
                <a:ea typeface="Calibri"/>
                <a:cs typeface="Arial"/>
              </a:rPr>
              <a:t> </a:t>
            </a:r>
            <a:r>
              <a:rPr lang="en-US" sz="1800" dirty="0" err="1">
                <a:latin typeface="Calibri"/>
                <a:ea typeface="Calibri"/>
                <a:cs typeface="Arial"/>
              </a:rPr>
              <a:t>será</a:t>
            </a:r>
            <a:r>
              <a:rPr lang="en-US" sz="1800" dirty="0">
                <a:latin typeface="Calibri"/>
                <a:ea typeface="Calibri"/>
                <a:cs typeface="Arial"/>
              </a:rPr>
              <a:t> salvo </a:t>
            </a:r>
            <a:r>
              <a:rPr lang="en-US" sz="1800" dirty="0" err="1">
                <a:latin typeface="Calibri"/>
                <a:ea typeface="Calibri"/>
                <a:cs typeface="Arial"/>
              </a:rPr>
              <a:t>como</a:t>
            </a:r>
            <a:r>
              <a:rPr lang="en-US" sz="1800" dirty="0">
                <a:latin typeface="Calibri"/>
                <a:ea typeface="Calibri"/>
                <a:cs typeface="Arial"/>
              </a:rPr>
              <a:t> 'tree.png'.</a:t>
            </a:r>
          </a:p>
          <a:p>
            <a:pPr>
              <a:buNone/>
            </a:pPr>
            <a:endParaRPr lang="en-US" sz="1800" dirty="0">
              <a:latin typeface="Calibri"/>
              <a:ea typeface="Calibri"/>
              <a:cs typeface="Arial"/>
            </a:endParaRPr>
          </a:p>
          <a:p>
            <a:pPr>
              <a:buNone/>
            </a:pPr>
            <a:r>
              <a:rPr lang="en-US" sz="1800" b="1" dirty="0" err="1">
                <a:latin typeface="Calibri"/>
                <a:ea typeface="Calibri"/>
                <a:cs typeface="Arial"/>
              </a:rPr>
              <a:t>Visualização</a:t>
            </a:r>
            <a:r>
              <a:rPr lang="en-US" sz="1800" b="1" dirty="0">
                <a:latin typeface="Calibri"/>
                <a:ea typeface="Calibri"/>
                <a:cs typeface="Arial"/>
              </a:rPr>
              <a:t> da </a:t>
            </a:r>
            <a:r>
              <a:rPr lang="en-US" sz="1800" b="1" dirty="0" err="1">
                <a:latin typeface="Calibri"/>
                <a:ea typeface="Calibri"/>
                <a:cs typeface="Arial"/>
              </a:rPr>
              <a:t>Árvore</a:t>
            </a:r>
            <a:r>
              <a:rPr lang="en-US" sz="1800" b="1" dirty="0">
                <a:latin typeface="Calibri"/>
                <a:ea typeface="Calibri"/>
                <a:cs typeface="Arial"/>
              </a:rPr>
              <a:t> de </a:t>
            </a:r>
            <a:r>
              <a:rPr lang="en-US" sz="1800" b="1" dirty="0" err="1">
                <a:latin typeface="Calibri"/>
                <a:ea typeface="Calibri"/>
                <a:cs typeface="Arial"/>
              </a:rPr>
              <a:t>Decisão</a:t>
            </a:r>
            <a:endParaRPr lang="en-US" sz="1800" dirty="0" err="1">
              <a:latin typeface="Calibri"/>
              <a:ea typeface="Calibri"/>
              <a:cs typeface="Calibri"/>
            </a:endParaRPr>
          </a:p>
          <a:p>
            <a:pPr>
              <a:buNone/>
            </a:pPr>
            <a:endParaRPr lang="en-US" sz="1800" b="1" dirty="0">
              <a:latin typeface="Calibri"/>
              <a:ea typeface="Calibri"/>
              <a:cs typeface="Arial"/>
            </a:endParaRPr>
          </a:p>
          <a:p>
            <a:pPr marL="285750" indent="-285750"/>
            <a:r>
              <a:rPr lang="en-US" sz="1800" dirty="0" err="1">
                <a:latin typeface="Calibri"/>
                <a:ea typeface="Calibri"/>
                <a:cs typeface="Arial"/>
              </a:rPr>
              <a:t>Utilizando</a:t>
            </a:r>
            <a:r>
              <a:rPr lang="en-US" sz="1800" dirty="0">
                <a:latin typeface="Calibri"/>
                <a:ea typeface="Calibri"/>
                <a:cs typeface="Arial"/>
              </a:rPr>
              <a:t> a </a:t>
            </a:r>
            <a:r>
              <a:rPr lang="en-US" sz="1800" dirty="0" err="1">
                <a:latin typeface="Calibri"/>
                <a:ea typeface="Calibri"/>
                <a:cs typeface="Arial"/>
              </a:rPr>
              <a:t>biblioteca</a:t>
            </a:r>
            <a:r>
              <a:rPr lang="en-US" sz="1800" dirty="0">
                <a:latin typeface="Calibri"/>
                <a:ea typeface="Calibri"/>
                <a:cs typeface="Arial"/>
              </a:rPr>
              <a:t> </a:t>
            </a:r>
            <a:r>
              <a:rPr lang="en-US" sz="1800" b="1" dirty="0" err="1">
                <a:latin typeface="Calibri"/>
                <a:ea typeface="Calibri"/>
                <a:cs typeface="Arial"/>
              </a:rPr>
              <a:t>IPython.display</a:t>
            </a:r>
            <a:r>
              <a:rPr lang="en-US" sz="1800" dirty="0">
                <a:latin typeface="Calibri"/>
                <a:ea typeface="Calibri"/>
                <a:cs typeface="Arial"/>
              </a:rPr>
              <a:t>, </a:t>
            </a:r>
            <a:r>
              <a:rPr lang="en-US" sz="1800" dirty="0" err="1">
                <a:latin typeface="Calibri"/>
                <a:ea typeface="Calibri"/>
                <a:cs typeface="Arial"/>
              </a:rPr>
              <a:t>carregamos</a:t>
            </a:r>
            <a:r>
              <a:rPr lang="en-US" sz="1800" dirty="0">
                <a:latin typeface="Calibri"/>
                <a:ea typeface="Calibri"/>
                <a:cs typeface="Arial"/>
              </a:rPr>
              <a:t> a </a:t>
            </a:r>
            <a:r>
              <a:rPr lang="en-US" sz="1800" dirty="0" err="1">
                <a:latin typeface="Calibri"/>
                <a:ea typeface="Calibri"/>
                <a:cs typeface="Arial"/>
              </a:rPr>
              <a:t>imagem</a:t>
            </a:r>
            <a:r>
              <a:rPr lang="en-US" sz="1800" dirty="0">
                <a:latin typeface="Calibri"/>
                <a:ea typeface="Calibri"/>
                <a:cs typeface="Arial"/>
              </a:rPr>
              <a:t> da </a:t>
            </a:r>
            <a:r>
              <a:rPr lang="en-US" sz="1800" dirty="0" err="1">
                <a:latin typeface="Calibri"/>
                <a:ea typeface="Calibri"/>
                <a:cs typeface="Arial"/>
              </a:rPr>
              <a:t>árvore</a:t>
            </a:r>
            <a:r>
              <a:rPr lang="en-US" sz="1800" dirty="0">
                <a:latin typeface="Calibri"/>
                <a:ea typeface="Calibri"/>
                <a:cs typeface="Arial"/>
              </a:rPr>
              <a:t> de </a:t>
            </a:r>
            <a:r>
              <a:rPr lang="en-US" sz="1800" dirty="0" err="1">
                <a:latin typeface="Calibri"/>
                <a:ea typeface="Calibri"/>
                <a:cs typeface="Arial"/>
              </a:rPr>
              <a:t>decisão</a:t>
            </a:r>
            <a:r>
              <a:rPr lang="en-US" sz="1800" dirty="0">
                <a:latin typeface="Calibri"/>
                <a:ea typeface="Calibri"/>
                <a:cs typeface="Arial"/>
              </a:rPr>
              <a:t>: </a:t>
            </a:r>
            <a:r>
              <a:rPr lang="en-US" sz="1800" b="1" dirty="0">
                <a:latin typeface="Calibri"/>
                <a:ea typeface="Calibri"/>
                <a:cs typeface="Arial"/>
              </a:rPr>
              <a:t>Image(filename='tree.png')</a:t>
            </a:r>
            <a:r>
              <a:rPr lang="en-US" sz="1800" dirty="0">
                <a:latin typeface="Calibri"/>
                <a:ea typeface="Calibri"/>
                <a:cs typeface="Arial"/>
              </a:rPr>
              <a:t>.</a:t>
            </a:r>
            <a:endParaRPr lang="en-US" sz="1800">
              <a:latin typeface="Calibri"/>
              <a:ea typeface="Calibri"/>
              <a:cs typeface="Calibri"/>
            </a:endParaRPr>
          </a:p>
          <a:p>
            <a:pPr marL="285750" indent="-285750"/>
            <a:r>
              <a:rPr lang="en-US" sz="1800" dirty="0">
                <a:latin typeface="Calibri"/>
                <a:ea typeface="Calibri"/>
                <a:cs typeface="Arial"/>
              </a:rPr>
              <a:t>Agora </a:t>
            </a:r>
            <a:r>
              <a:rPr lang="en-US" sz="1800" err="1">
                <a:latin typeface="Calibri"/>
                <a:ea typeface="Calibri"/>
                <a:cs typeface="Arial"/>
              </a:rPr>
              <a:t>podemos</a:t>
            </a:r>
            <a:r>
              <a:rPr lang="en-US" sz="1800" dirty="0">
                <a:latin typeface="Calibri"/>
                <a:ea typeface="Calibri"/>
                <a:cs typeface="Arial"/>
              </a:rPr>
              <a:t> </a:t>
            </a:r>
            <a:r>
              <a:rPr lang="en-US" sz="1800" err="1">
                <a:latin typeface="Calibri"/>
                <a:ea typeface="Calibri"/>
                <a:cs typeface="Arial"/>
              </a:rPr>
              <a:t>visualizar</a:t>
            </a:r>
            <a:r>
              <a:rPr lang="en-US" sz="1800" dirty="0">
                <a:latin typeface="Calibri"/>
                <a:ea typeface="Calibri"/>
                <a:cs typeface="Arial"/>
              </a:rPr>
              <a:t> a </a:t>
            </a:r>
            <a:r>
              <a:rPr lang="en-US" sz="1800" err="1">
                <a:latin typeface="Calibri"/>
                <a:ea typeface="Calibri"/>
                <a:cs typeface="Arial"/>
              </a:rPr>
              <a:t>árvore</a:t>
            </a:r>
            <a:r>
              <a:rPr lang="en-US" sz="1800" dirty="0">
                <a:latin typeface="Calibri"/>
                <a:ea typeface="Calibri"/>
                <a:cs typeface="Arial"/>
              </a:rPr>
              <a:t> de </a:t>
            </a:r>
            <a:r>
              <a:rPr lang="en-US" sz="1800" err="1">
                <a:latin typeface="Calibri"/>
                <a:ea typeface="Calibri"/>
                <a:cs typeface="Arial"/>
              </a:rPr>
              <a:t>decisão</a:t>
            </a:r>
            <a:r>
              <a:rPr lang="en-US" sz="1800" dirty="0">
                <a:latin typeface="Calibri"/>
                <a:ea typeface="Calibri"/>
                <a:cs typeface="Arial"/>
              </a:rPr>
              <a:t> </a:t>
            </a:r>
            <a:r>
              <a:rPr lang="en-US" sz="1800" err="1">
                <a:latin typeface="Calibri"/>
                <a:ea typeface="Calibri"/>
                <a:cs typeface="Arial"/>
              </a:rPr>
              <a:t>criada</a:t>
            </a:r>
            <a:r>
              <a:rPr lang="en-US" sz="1800" dirty="0">
                <a:latin typeface="Calibri"/>
                <a:ea typeface="Calibri"/>
                <a:cs typeface="Arial"/>
              </a:rPr>
              <a:t>.</a:t>
            </a:r>
            <a:endParaRPr lang="en-US" sz="1800">
              <a:latin typeface="Calibri"/>
              <a:ea typeface="Calibri"/>
              <a:cs typeface="Calibri"/>
            </a:endParaRPr>
          </a:p>
          <a:p>
            <a:pPr>
              <a:buNone/>
            </a:pPr>
            <a:endParaRPr lang="en-US" sz="1800"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marL="285750" indent="-285750"/>
            <a:endParaRPr lang="en-US" sz="1800"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dirty="0">
              <a:latin typeface="Calibri"/>
              <a:ea typeface="Calibri"/>
              <a:cs typeface="Arial"/>
            </a:endParaRPr>
          </a:p>
          <a:p>
            <a:pPr>
              <a:buNone/>
            </a:pPr>
            <a:endParaRPr lang="en-US"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4" descr="Chart, scatter chart&#10;&#10;Description automatically generated">
            <a:extLst>
              <a:ext uri="{FF2B5EF4-FFF2-40B4-BE49-F238E27FC236}">
                <a16:creationId xmlns:a16="http://schemas.microsoft.com/office/drawing/2014/main" id="{116E649B-C5D6-5593-BA10-2646012ED4F7}"/>
              </a:ext>
            </a:extLst>
          </p:cNvPr>
          <p:cNvPicPr>
            <a:picLocks noChangeAspect="1"/>
          </p:cNvPicPr>
          <p:nvPr/>
        </p:nvPicPr>
        <p:blipFill>
          <a:blip r:embed="rId7"/>
          <a:stretch>
            <a:fillRect/>
          </a:stretch>
        </p:blipFill>
        <p:spPr>
          <a:xfrm>
            <a:off x="1100016" y="4846381"/>
            <a:ext cx="6787661" cy="1522314"/>
          </a:xfrm>
          <a:prstGeom prst="rect">
            <a:avLst/>
          </a:prstGeom>
        </p:spPr>
      </p:pic>
    </p:spTree>
    <p:extLst>
      <p:ext uri="{BB962C8B-B14F-4D97-AF65-F5344CB8AC3E}">
        <p14:creationId xmlns:p14="http://schemas.microsoft.com/office/powerpoint/2010/main" val="692820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6780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marL="285750" indent="-285750"/>
            <a:endParaRPr lang="en-US" sz="1800"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dirty="0">
              <a:latin typeface="Calibri"/>
              <a:ea typeface="Calibri"/>
              <a:cs typeface="Arial"/>
            </a:endParaRPr>
          </a:p>
          <a:p>
            <a:pPr>
              <a:buNone/>
            </a:pPr>
            <a:endParaRPr lang="en-US"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25</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4">
            <a:extLst>
              <a:ext uri="{FF2B5EF4-FFF2-40B4-BE49-F238E27FC236}">
                <a16:creationId xmlns:a16="http://schemas.microsoft.com/office/drawing/2014/main" id="{6E48B6BF-3A4C-2169-CA6F-4BC533501FA8}"/>
              </a:ext>
            </a:extLst>
          </p:cNvPr>
          <p:cNvPicPr>
            <a:picLocks noChangeAspect="1"/>
          </p:cNvPicPr>
          <p:nvPr/>
        </p:nvPicPr>
        <p:blipFill>
          <a:blip r:embed="rId7"/>
          <a:stretch>
            <a:fillRect/>
          </a:stretch>
        </p:blipFill>
        <p:spPr>
          <a:xfrm>
            <a:off x="1168399" y="1200706"/>
            <a:ext cx="4501661" cy="5042739"/>
          </a:xfrm>
          <a:prstGeom prst="rect">
            <a:avLst/>
          </a:prstGeom>
        </p:spPr>
      </p:pic>
      <p:sp>
        <p:nvSpPr>
          <p:cNvPr id="5" name="TextBox 4">
            <a:extLst>
              <a:ext uri="{FF2B5EF4-FFF2-40B4-BE49-F238E27FC236}">
                <a16:creationId xmlns:a16="http://schemas.microsoft.com/office/drawing/2014/main" id="{680977BC-CC4A-BBCB-4F99-A372797117F5}"/>
              </a:ext>
            </a:extLst>
          </p:cNvPr>
          <p:cNvSpPr txBox="1"/>
          <p:nvPr/>
        </p:nvSpPr>
        <p:spPr>
          <a:xfrm>
            <a:off x="5255846" y="5927480"/>
            <a:ext cx="30650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Calibri"/>
                <a:cs typeface="Calibri"/>
              </a:rPr>
              <a:t>Árvore</a:t>
            </a:r>
            <a:r>
              <a:rPr lang="en-US" dirty="0">
                <a:ea typeface="Calibri"/>
                <a:cs typeface="Calibri"/>
              </a:rPr>
              <a:t> de </a:t>
            </a:r>
            <a:r>
              <a:rPr lang="en-US" dirty="0" err="1">
                <a:ea typeface="Calibri"/>
                <a:cs typeface="Calibri"/>
              </a:rPr>
              <a:t>Decisão</a:t>
            </a:r>
            <a:r>
              <a:rPr lang="en-US" dirty="0">
                <a:ea typeface="Calibri"/>
                <a:cs typeface="Calibri"/>
              </a:rPr>
              <a:t> </a:t>
            </a:r>
            <a:r>
              <a:rPr lang="en-US" dirty="0" err="1">
                <a:ea typeface="Calibri"/>
                <a:cs typeface="Calibri"/>
              </a:rPr>
              <a:t>obtida</a:t>
            </a:r>
            <a:r>
              <a:rPr lang="en-US" dirty="0">
                <a:ea typeface="Calibri"/>
                <a:cs typeface="Calibri"/>
              </a:rPr>
              <a:t>.</a:t>
            </a:r>
            <a:endParaRPr lang="en-US" dirty="0"/>
          </a:p>
        </p:txBody>
      </p:sp>
    </p:spTree>
    <p:extLst>
      <p:ext uri="{BB962C8B-B14F-4D97-AF65-F5344CB8AC3E}">
        <p14:creationId xmlns:p14="http://schemas.microsoft.com/office/powerpoint/2010/main" val="2482378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171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1" err="1">
                <a:latin typeface="Calibri"/>
                <a:ea typeface="Calibri"/>
                <a:cs typeface="Arial"/>
              </a:rPr>
              <a:t>Análise</a:t>
            </a:r>
            <a:r>
              <a:rPr lang="en-US" sz="1800" b="1" dirty="0">
                <a:latin typeface="Calibri"/>
                <a:ea typeface="Calibri"/>
                <a:cs typeface="Arial"/>
              </a:rPr>
              <a:t> de um </a:t>
            </a:r>
            <a:r>
              <a:rPr lang="en-US" sz="1800" b="1" err="1">
                <a:latin typeface="Calibri"/>
                <a:ea typeface="Calibri"/>
                <a:cs typeface="Arial"/>
              </a:rPr>
              <a:t>Nó</a:t>
            </a:r>
            <a:r>
              <a:rPr lang="en-US" sz="1800" b="1" dirty="0">
                <a:latin typeface="Calibri"/>
                <a:ea typeface="Calibri"/>
                <a:cs typeface="Arial"/>
              </a:rPr>
              <a:t> </a:t>
            </a:r>
            <a:r>
              <a:rPr lang="en-US" sz="1800" b="1" err="1">
                <a:latin typeface="Calibri"/>
                <a:ea typeface="Calibri"/>
                <a:cs typeface="Arial"/>
              </a:rPr>
              <a:t>na</a:t>
            </a:r>
            <a:r>
              <a:rPr lang="en-US" sz="1800" b="1" dirty="0">
                <a:latin typeface="Calibri"/>
                <a:ea typeface="Calibri"/>
                <a:cs typeface="Arial"/>
              </a:rPr>
              <a:t> </a:t>
            </a:r>
            <a:r>
              <a:rPr lang="en-US" sz="1800" b="1" err="1">
                <a:latin typeface="Calibri"/>
                <a:ea typeface="Calibri"/>
                <a:cs typeface="Arial"/>
              </a:rPr>
              <a:t>Árvore</a:t>
            </a:r>
            <a:r>
              <a:rPr lang="en-US" sz="1800" b="1" dirty="0">
                <a:latin typeface="Calibri"/>
                <a:ea typeface="Calibri"/>
                <a:cs typeface="Arial"/>
              </a:rPr>
              <a:t> de </a:t>
            </a:r>
            <a:r>
              <a:rPr lang="en-US" sz="1800" b="1" err="1">
                <a:latin typeface="Calibri"/>
                <a:ea typeface="Calibri"/>
                <a:cs typeface="Arial"/>
              </a:rPr>
              <a:t>Decisão</a:t>
            </a:r>
            <a:endParaRPr lang="en-US" sz="1800">
              <a:latin typeface="Calibri"/>
              <a:ea typeface="Calibri"/>
              <a:cs typeface="Calibri"/>
            </a:endParaRPr>
          </a:p>
          <a:p>
            <a:pPr>
              <a:buNone/>
            </a:pPr>
            <a:endParaRPr lang="en-US" sz="1800" b="1" dirty="0">
              <a:latin typeface="Calibri"/>
              <a:ea typeface="Calibri"/>
              <a:cs typeface="Arial"/>
            </a:endParaRPr>
          </a:p>
          <a:p>
            <a:pPr>
              <a:buNone/>
            </a:pPr>
            <a:r>
              <a:rPr lang="en-US" sz="1800" dirty="0">
                <a:latin typeface="Calibri"/>
                <a:ea typeface="Calibri"/>
                <a:cs typeface="Arial"/>
              </a:rPr>
              <a:t>Durante a </a:t>
            </a:r>
            <a:r>
              <a:rPr lang="en-US" sz="1800" dirty="0" err="1">
                <a:latin typeface="Calibri"/>
                <a:ea typeface="Calibri"/>
                <a:cs typeface="Arial"/>
              </a:rPr>
              <a:t>construção</a:t>
            </a:r>
            <a:r>
              <a:rPr lang="en-US" sz="1800" dirty="0">
                <a:latin typeface="Calibri"/>
                <a:ea typeface="Calibri"/>
                <a:cs typeface="Arial"/>
              </a:rPr>
              <a:t> da </a:t>
            </a:r>
            <a:r>
              <a:rPr lang="en-US" sz="1800" dirty="0" err="1">
                <a:latin typeface="Calibri"/>
                <a:ea typeface="Calibri"/>
                <a:cs typeface="Arial"/>
              </a:rPr>
              <a:t>árvore</a:t>
            </a:r>
            <a:r>
              <a:rPr lang="en-US" sz="1800" dirty="0">
                <a:latin typeface="Calibri"/>
                <a:ea typeface="Calibri"/>
                <a:cs typeface="Arial"/>
              </a:rPr>
              <a:t> de </a:t>
            </a:r>
            <a:r>
              <a:rPr lang="en-US" sz="1800" dirty="0" err="1">
                <a:latin typeface="Calibri"/>
                <a:ea typeface="Calibri"/>
                <a:cs typeface="Arial"/>
              </a:rPr>
              <a:t>decisão</a:t>
            </a:r>
            <a:r>
              <a:rPr lang="en-US" sz="1800" dirty="0">
                <a:latin typeface="Calibri"/>
                <a:ea typeface="Calibri"/>
                <a:cs typeface="Arial"/>
              </a:rPr>
              <a:t>, </a:t>
            </a:r>
            <a:r>
              <a:rPr lang="en-US" sz="1800" dirty="0" err="1">
                <a:latin typeface="Calibri"/>
                <a:ea typeface="Calibri"/>
                <a:cs typeface="Arial"/>
              </a:rPr>
              <a:t>cada</a:t>
            </a:r>
            <a:r>
              <a:rPr lang="en-US" sz="1800" dirty="0">
                <a:latin typeface="Calibri"/>
                <a:ea typeface="Calibri"/>
                <a:cs typeface="Arial"/>
              </a:rPr>
              <a:t> </a:t>
            </a:r>
            <a:r>
              <a:rPr lang="en-US" sz="1800" dirty="0" err="1">
                <a:latin typeface="Calibri"/>
                <a:ea typeface="Calibri"/>
                <a:cs typeface="Arial"/>
              </a:rPr>
              <a:t>nó</a:t>
            </a:r>
            <a:r>
              <a:rPr lang="en-US" sz="1800" dirty="0">
                <a:latin typeface="Calibri"/>
                <a:ea typeface="Calibri"/>
                <a:cs typeface="Arial"/>
              </a:rPr>
              <a:t> </a:t>
            </a:r>
            <a:r>
              <a:rPr lang="en-US" sz="1800" dirty="0" err="1">
                <a:latin typeface="Calibri"/>
                <a:ea typeface="Calibri"/>
                <a:cs typeface="Arial"/>
              </a:rPr>
              <a:t>representa</a:t>
            </a:r>
            <a:r>
              <a:rPr lang="en-US" sz="1800" dirty="0">
                <a:latin typeface="Calibri"/>
                <a:ea typeface="Calibri"/>
                <a:cs typeface="Arial"/>
              </a:rPr>
              <a:t> </a:t>
            </a:r>
            <a:r>
              <a:rPr lang="en-US" sz="1800" dirty="0" err="1">
                <a:latin typeface="Calibri"/>
                <a:ea typeface="Calibri"/>
                <a:cs typeface="Arial"/>
              </a:rPr>
              <a:t>uma</a:t>
            </a:r>
            <a:r>
              <a:rPr lang="en-US" sz="1800" dirty="0">
                <a:latin typeface="Calibri"/>
                <a:ea typeface="Calibri"/>
                <a:cs typeface="Arial"/>
              </a:rPr>
              <a:t> </a:t>
            </a:r>
            <a:r>
              <a:rPr lang="en-US" sz="1800" dirty="0" err="1">
                <a:latin typeface="Calibri"/>
                <a:ea typeface="Calibri"/>
                <a:cs typeface="Arial"/>
              </a:rPr>
              <a:t>condição</a:t>
            </a:r>
            <a:r>
              <a:rPr lang="en-US" sz="1800" dirty="0">
                <a:latin typeface="Calibri"/>
                <a:ea typeface="Calibri"/>
                <a:cs typeface="Arial"/>
              </a:rPr>
              <a:t> que é </a:t>
            </a:r>
            <a:r>
              <a:rPr lang="en-US" sz="1800" dirty="0" err="1">
                <a:latin typeface="Calibri"/>
                <a:ea typeface="Calibri"/>
                <a:cs typeface="Arial"/>
              </a:rPr>
              <a:t>avaliada</a:t>
            </a:r>
            <a:r>
              <a:rPr lang="en-US" sz="1800" dirty="0">
                <a:latin typeface="Calibri"/>
                <a:ea typeface="Calibri"/>
                <a:cs typeface="Arial"/>
              </a:rPr>
              <a:t> para </a:t>
            </a:r>
            <a:r>
              <a:rPr lang="en-US" sz="1800" dirty="0" err="1">
                <a:latin typeface="Calibri"/>
                <a:ea typeface="Calibri"/>
                <a:cs typeface="Arial"/>
              </a:rPr>
              <a:t>tomar</a:t>
            </a:r>
            <a:r>
              <a:rPr lang="en-US" sz="1800" dirty="0">
                <a:latin typeface="Calibri"/>
                <a:ea typeface="Calibri"/>
                <a:cs typeface="Arial"/>
              </a:rPr>
              <a:t> </a:t>
            </a:r>
            <a:r>
              <a:rPr lang="en-US" sz="1800" dirty="0" err="1">
                <a:latin typeface="Calibri"/>
                <a:ea typeface="Calibri"/>
                <a:cs typeface="Arial"/>
              </a:rPr>
              <a:t>uma</a:t>
            </a:r>
            <a:r>
              <a:rPr lang="en-US" sz="1800" dirty="0">
                <a:latin typeface="Calibri"/>
                <a:ea typeface="Calibri"/>
                <a:cs typeface="Arial"/>
              </a:rPr>
              <a:t> </a:t>
            </a:r>
            <a:r>
              <a:rPr lang="en-US" sz="1800" dirty="0" err="1">
                <a:latin typeface="Calibri"/>
                <a:ea typeface="Calibri"/>
                <a:cs typeface="Arial"/>
              </a:rPr>
              <a:t>decisão</a:t>
            </a:r>
            <a:r>
              <a:rPr lang="en-US" sz="1800" dirty="0">
                <a:latin typeface="Calibri"/>
                <a:ea typeface="Calibri"/>
                <a:cs typeface="Arial"/>
              </a:rPr>
              <a:t>. Vamos </a:t>
            </a:r>
            <a:r>
              <a:rPr lang="en-US" sz="1800" dirty="0" err="1">
                <a:latin typeface="Calibri"/>
                <a:ea typeface="Calibri"/>
                <a:cs typeface="Arial"/>
              </a:rPr>
              <a:t>analisar</a:t>
            </a:r>
            <a:r>
              <a:rPr lang="en-US" sz="1800" dirty="0">
                <a:latin typeface="Calibri"/>
                <a:ea typeface="Calibri"/>
                <a:cs typeface="Arial"/>
              </a:rPr>
              <a:t> o </a:t>
            </a:r>
            <a:r>
              <a:rPr lang="en-US" sz="1800" dirty="0" err="1">
                <a:latin typeface="Calibri"/>
                <a:ea typeface="Calibri"/>
                <a:cs typeface="Arial"/>
              </a:rPr>
              <a:t>primeiro</a:t>
            </a:r>
            <a:r>
              <a:rPr lang="en-US" sz="1800" dirty="0">
                <a:latin typeface="Calibri"/>
                <a:ea typeface="Calibri"/>
                <a:cs typeface="Arial"/>
              </a:rPr>
              <a:t> </a:t>
            </a:r>
            <a:r>
              <a:rPr lang="en-US" sz="1800" dirty="0" err="1">
                <a:latin typeface="Calibri"/>
                <a:ea typeface="Calibri"/>
                <a:cs typeface="Arial"/>
              </a:rPr>
              <a:t>nó</a:t>
            </a:r>
            <a:r>
              <a:rPr lang="en-US" sz="1800" dirty="0">
                <a:latin typeface="Calibri"/>
                <a:ea typeface="Calibri"/>
                <a:cs typeface="Arial"/>
              </a:rPr>
              <a:t> da </a:t>
            </a:r>
            <a:r>
              <a:rPr lang="en-US" sz="1800" dirty="0" err="1">
                <a:latin typeface="Calibri"/>
                <a:ea typeface="Calibri"/>
                <a:cs typeface="Arial"/>
              </a:rPr>
              <a:t>árvore</a:t>
            </a:r>
            <a:r>
              <a:rPr lang="en-US" sz="1800" dirty="0">
                <a:latin typeface="Calibri"/>
                <a:ea typeface="Calibri"/>
                <a:cs typeface="Arial"/>
              </a:rPr>
              <a:t> de </a:t>
            </a:r>
            <a:r>
              <a:rPr lang="en-US" sz="1800" dirty="0" err="1">
                <a:latin typeface="Calibri"/>
                <a:ea typeface="Calibri"/>
                <a:cs typeface="Arial"/>
              </a:rPr>
              <a:t>decisão</a:t>
            </a:r>
            <a:r>
              <a:rPr lang="en-US" sz="1800" dirty="0">
                <a:latin typeface="Calibri"/>
                <a:ea typeface="Calibri"/>
                <a:cs typeface="Arial"/>
              </a:rPr>
              <a:t>.</a:t>
            </a:r>
            <a:endParaRPr lang="en-US" sz="1800">
              <a:latin typeface="Calibri"/>
              <a:ea typeface="Calibri"/>
              <a:cs typeface="Calibri"/>
            </a:endParaRPr>
          </a:p>
          <a:p>
            <a:pPr>
              <a:buNone/>
            </a:pPr>
            <a:endParaRPr lang="en-US" sz="1800" b="1" dirty="0">
              <a:latin typeface="Calibri"/>
              <a:ea typeface="Calibri"/>
              <a:cs typeface="Arial"/>
            </a:endParaRPr>
          </a:p>
          <a:p>
            <a:pPr>
              <a:buNone/>
            </a:pPr>
            <a:r>
              <a:rPr lang="en-US" sz="1800" b="1" dirty="0" err="1">
                <a:latin typeface="Calibri"/>
                <a:ea typeface="Calibri"/>
                <a:cs typeface="Arial"/>
              </a:rPr>
              <a:t>Condição</a:t>
            </a:r>
            <a:r>
              <a:rPr lang="en-US" sz="1800" b="1" dirty="0">
                <a:latin typeface="Calibri"/>
                <a:ea typeface="Calibri"/>
                <a:cs typeface="Arial"/>
              </a:rPr>
              <a:t> do </a:t>
            </a:r>
            <a:r>
              <a:rPr lang="en-US" sz="1800" b="1" dirty="0" err="1">
                <a:latin typeface="Calibri"/>
                <a:ea typeface="Calibri"/>
                <a:cs typeface="Arial"/>
              </a:rPr>
              <a:t>Nó</a:t>
            </a:r>
            <a:endParaRPr lang="en-US" sz="1800">
              <a:latin typeface="Calibri"/>
              <a:ea typeface="Calibri"/>
              <a:cs typeface="Calibri"/>
            </a:endParaRPr>
          </a:p>
          <a:p>
            <a:pPr>
              <a:buNone/>
            </a:pPr>
            <a:endParaRPr lang="en-US" sz="1800" b="1" dirty="0">
              <a:latin typeface="Calibri"/>
              <a:ea typeface="Calibri"/>
              <a:cs typeface="Arial"/>
            </a:endParaRPr>
          </a:p>
          <a:p>
            <a:pPr>
              <a:buNone/>
            </a:pPr>
            <a:r>
              <a:rPr lang="en-US" sz="1800" dirty="0">
                <a:latin typeface="Calibri"/>
                <a:ea typeface="Calibri"/>
                <a:cs typeface="Arial"/>
              </a:rPr>
              <a:t>A </a:t>
            </a:r>
            <a:r>
              <a:rPr lang="en-US" sz="1800" dirty="0" err="1">
                <a:latin typeface="Calibri"/>
                <a:ea typeface="Calibri"/>
                <a:cs typeface="Arial"/>
              </a:rPr>
              <a:t>condição</a:t>
            </a:r>
            <a:r>
              <a:rPr lang="en-US" sz="1800" dirty="0">
                <a:latin typeface="Calibri"/>
                <a:ea typeface="Calibri"/>
                <a:cs typeface="Arial"/>
              </a:rPr>
              <a:t> do </a:t>
            </a:r>
            <a:r>
              <a:rPr lang="en-US" sz="1800" dirty="0" err="1">
                <a:latin typeface="Calibri"/>
                <a:ea typeface="Calibri"/>
                <a:cs typeface="Arial"/>
              </a:rPr>
              <a:t>nó</a:t>
            </a:r>
            <a:r>
              <a:rPr lang="en-US" sz="1800" dirty="0">
                <a:latin typeface="Calibri"/>
                <a:ea typeface="Calibri"/>
                <a:cs typeface="Arial"/>
              </a:rPr>
              <a:t> é </a:t>
            </a:r>
            <a:r>
              <a:rPr lang="en-US" sz="1800" dirty="0" err="1">
                <a:latin typeface="Calibri"/>
                <a:ea typeface="Calibri"/>
                <a:cs typeface="Arial"/>
              </a:rPr>
              <a:t>representada</a:t>
            </a:r>
            <a:r>
              <a:rPr lang="en-US" sz="1800" dirty="0">
                <a:latin typeface="Calibri"/>
                <a:ea typeface="Calibri"/>
                <a:cs typeface="Arial"/>
              </a:rPr>
              <a:t> </a:t>
            </a:r>
            <a:r>
              <a:rPr lang="en-US" sz="1800" dirty="0" err="1">
                <a:latin typeface="Calibri"/>
                <a:ea typeface="Calibri"/>
                <a:cs typeface="Arial"/>
              </a:rPr>
              <a:t>por</a:t>
            </a:r>
            <a:r>
              <a:rPr lang="en-US" sz="1800" dirty="0">
                <a:latin typeface="Calibri"/>
                <a:ea typeface="Calibri"/>
                <a:cs typeface="Arial"/>
              </a:rPr>
              <a:t> </a:t>
            </a:r>
            <a:r>
              <a:rPr lang="en-US" sz="1800" b="1" dirty="0">
                <a:latin typeface="Calibri"/>
                <a:ea typeface="Calibri"/>
                <a:cs typeface="Arial"/>
              </a:rPr>
              <a:t>Q38 &lt;= 1.5</a:t>
            </a:r>
            <a:r>
              <a:rPr lang="en-US" sz="1800" dirty="0">
                <a:latin typeface="Calibri"/>
                <a:ea typeface="Calibri"/>
                <a:cs typeface="Arial"/>
              </a:rPr>
              <a:t>. </a:t>
            </a:r>
            <a:r>
              <a:rPr lang="en-US" sz="1800" dirty="0" err="1">
                <a:latin typeface="Calibri"/>
                <a:ea typeface="Calibri"/>
                <a:cs typeface="Arial"/>
              </a:rPr>
              <a:t>Isso</a:t>
            </a:r>
            <a:r>
              <a:rPr lang="en-US" sz="1800" dirty="0">
                <a:latin typeface="Calibri"/>
                <a:ea typeface="Calibri"/>
                <a:cs typeface="Arial"/>
              </a:rPr>
              <a:t> </a:t>
            </a:r>
            <a:r>
              <a:rPr lang="en-US" sz="1800" dirty="0" err="1">
                <a:latin typeface="Calibri"/>
                <a:ea typeface="Calibri"/>
                <a:cs typeface="Arial"/>
              </a:rPr>
              <a:t>significa</a:t>
            </a:r>
            <a:r>
              <a:rPr lang="en-US" sz="1800" dirty="0">
                <a:latin typeface="Calibri"/>
                <a:ea typeface="Calibri"/>
                <a:cs typeface="Arial"/>
              </a:rPr>
              <a:t> que a </a:t>
            </a:r>
            <a:r>
              <a:rPr lang="en-US" sz="1800" dirty="0" err="1">
                <a:latin typeface="Calibri"/>
                <a:ea typeface="Calibri"/>
                <a:cs typeface="Arial"/>
              </a:rPr>
              <a:t>coluna</a:t>
            </a:r>
            <a:r>
              <a:rPr lang="en-US" sz="1800" dirty="0">
                <a:latin typeface="Calibri"/>
                <a:ea typeface="Calibri"/>
                <a:cs typeface="Arial"/>
              </a:rPr>
              <a:t> da </a:t>
            </a:r>
            <a:r>
              <a:rPr lang="en-US" sz="1800" dirty="0" err="1">
                <a:latin typeface="Calibri"/>
                <a:ea typeface="Calibri"/>
                <a:cs typeface="Arial"/>
              </a:rPr>
              <a:t>questão</a:t>
            </a:r>
            <a:r>
              <a:rPr lang="en-US" sz="1800" dirty="0">
                <a:latin typeface="Calibri"/>
                <a:ea typeface="Calibri"/>
                <a:cs typeface="Arial"/>
              </a:rPr>
              <a:t> 38(Q38), é </a:t>
            </a:r>
            <a:r>
              <a:rPr lang="en-US" sz="1800" dirty="0" err="1">
                <a:latin typeface="Calibri"/>
                <a:ea typeface="Calibri"/>
                <a:cs typeface="Arial"/>
              </a:rPr>
              <a:t>comparada</a:t>
            </a:r>
            <a:r>
              <a:rPr lang="en-US" sz="1800" dirty="0">
                <a:latin typeface="Calibri"/>
                <a:ea typeface="Calibri"/>
                <a:cs typeface="Arial"/>
              </a:rPr>
              <a:t> com o valor 1.5. </a:t>
            </a:r>
            <a:r>
              <a:rPr lang="en-US" sz="1800" dirty="0" err="1">
                <a:latin typeface="Calibri"/>
                <a:ea typeface="Calibri"/>
                <a:cs typeface="Arial"/>
              </a:rPr>
              <a:t>Dependendo</a:t>
            </a:r>
            <a:r>
              <a:rPr lang="en-US" sz="1800" dirty="0">
                <a:latin typeface="Calibri"/>
                <a:ea typeface="Calibri"/>
                <a:cs typeface="Arial"/>
              </a:rPr>
              <a:t> do </a:t>
            </a:r>
            <a:r>
              <a:rPr lang="en-US" sz="1800" dirty="0" err="1">
                <a:latin typeface="Calibri"/>
                <a:ea typeface="Calibri"/>
                <a:cs typeface="Arial"/>
              </a:rPr>
              <a:t>resultado</a:t>
            </a:r>
            <a:r>
              <a:rPr lang="en-US" sz="1800" dirty="0">
                <a:latin typeface="Calibri"/>
                <a:ea typeface="Calibri"/>
                <a:cs typeface="Arial"/>
              </a:rPr>
              <a:t> dessa </a:t>
            </a:r>
            <a:r>
              <a:rPr lang="en-US" sz="1800" dirty="0" err="1">
                <a:latin typeface="Calibri"/>
                <a:ea typeface="Calibri"/>
                <a:cs typeface="Arial"/>
              </a:rPr>
              <a:t>comparação</a:t>
            </a:r>
            <a:r>
              <a:rPr lang="en-US" sz="1800" dirty="0">
                <a:latin typeface="Calibri"/>
                <a:ea typeface="Calibri"/>
                <a:cs typeface="Arial"/>
              </a:rPr>
              <a:t>, a </a:t>
            </a:r>
            <a:r>
              <a:rPr lang="en-US" sz="1800" dirty="0" err="1">
                <a:latin typeface="Calibri"/>
                <a:ea typeface="Calibri"/>
                <a:cs typeface="Arial"/>
              </a:rPr>
              <a:t>árvore</a:t>
            </a:r>
            <a:r>
              <a:rPr lang="en-US" sz="1800" dirty="0">
                <a:latin typeface="Calibri"/>
                <a:ea typeface="Calibri"/>
                <a:cs typeface="Arial"/>
              </a:rPr>
              <a:t> de </a:t>
            </a:r>
            <a:r>
              <a:rPr lang="en-US" sz="1800" dirty="0" err="1">
                <a:latin typeface="Calibri"/>
                <a:ea typeface="Calibri"/>
                <a:cs typeface="Arial"/>
              </a:rPr>
              <a:t>decisão</a:t>
            </a:r>
            <a:r>
              <a:rPr lang="en-US" sz="1800" dirty="0">
                <a:latin typeface="Calibri"/>
                <a:ea typeface="Calibri"/>
                <a:cs typeface="Arial"/>
              </a:rPr>
              <a:t> </a:t>
            </a:r>
            <a:r>
              <a:rPr lang="en-US" sz="1800" dirty="0" err="1">
                <a:latin typeface="Calibri"/>
                <a:ea typeface="Calibri"/>
                <a:cs typeface="Arial"/>
              </a:rPr>
              <a:t>seguirá</a:t>
            </a:r>
            <a:r>
              <a:rPr lang="en-US" sz="1800" dirty="0">
                <a:latin typeface="Calibri"/>
                <a:ea typeface="Calibri"/>
                <a:cs typeface="Arial"/>
              </a:rPr>
              <a:t> um </a:t>
            </a:r>
            <a:r>
              <a:rPr lang="en-US" sz="1800" dirty="0" err="1">
                <a:latin typeface="Calibri"/>
                <a:ea typeface="Calibri"/>
                <a:cs typeface="Arial"/>
              </a:rPr>
              <a:t>ramo</a:t>
            </a:r>
            <a:r>
              <a:rPr lang="en-US" sz="1800" dirty="0">
                <a:latin typeface="Calibri"/>
                <a:ea typeface="Calibri"/>
                <a:cs typeface="Arial"/>
              </a:rPr>
              <a:t> </a:t>
            </a:r>
            <a:r>
              <a:rPr lang="en-US" sz="1800" dirty="0" err="1">
                <a:latin typeface="Calibri"/>
                <a:ea typeface="Calibri"/>
                <a:cs typeface="Arial"/>
              </a:rPr>
              <a:t>específico</a:t>
            </a:r>
            <a:r>
              <a:rPr lang="en-US" sz="1800" dirty="0">
                <a:latin typeface="Calibri"/>
                <a:ea typeface="Calibri"/>
                <a:cs typeface="Arial"/>
              </a:rPr>
              <a:t>.</a:t>
            </a:r>
            <a:endParaRPr lang="en-US" sz="1800">
              <a:latin typeface="Calibri"/>
              <a:ea typeface="Calibri"/>
              <a:cs typeface="Calibri"/>
            </a:endParaRPr>
          </a:p>
          <a:p>
            <a:pPr>
              <a:buNone/>
            </a:pPr>
            <a:br>
              <a:rPr lang="en-US" sz="1800" b="1" dirty="0">
                <a:latin typeface="Calibri"/>
                <a:ea typeface="Calibri"/>
                <a:cs typeface="Arial"/>
              </a:rPr>
            </a:br>
            <a:r>
              <a:rPr lang="en-US" sz="1800" b="1" dirty="0" err="1">
                <a:latin typeface="Calibri"/>
                <a:ea typeface="Calibri"/>
                <a:cs typeface="Arial"/>
              </a:rPr>
              <a:t>Índice</a:t>
            </a:r>
            <a:r>
              <a:rPr lang="en-US" sz="1800" b="1" dirty="0">
                <a:latin typeface="Calibri"/>
                <a:ea typeface="Calibri"/>
                <a:cs typeface="Arial"/>
              </a:rPr>
              <a:t> Gini</a:t>
            </a:r>
          </a:p>
          <a:p>
            <a:pPr>
              <a:buNone/>
            </a:pPr>
            <a:endParaRPr lang="en-US" sz="1800" b="1" dirty="0">
              <a:latin typeface="Calibri"/>
              <a:ea typeface="Calibri"/>
              <a:cs typeface="Arial"/>
            </a:endParaRPr>
          </a:p>
          <a:p>
            <a:pPr>
              <a:buNone/>
            </a:pPr>
            <a:r>
              <a:rPr lang="en-US" sz="1800" dirty="0">
                <a:latin typeface="Calibri"/>
                <a:ea typeface="Calibri"/>
                <a:cs typeface="Arial"/>
              </a:rPr>
              <a:t>O </a:t>
            </a:r>
            <a:r>
              <a:rPr lang="en-US" sz="1800" dirty="0" err="1">
                <a:latin typeface="Calibri"/>
                <a:ea typeface="Calibri"/>
                <a:cs typeface="Arial"/>
              </a:rPr>
              <a:t>índice</a:t>
            </a:r>
            <a:r>
              <a:rPr lang="en-US" sz="1800" dirty="0">
                <a:latin typeface="Calibri"/>
                <a:ea typeface="Calibri"/>
                <a:cs typeface="Arial"/>
              </a:rPr>
              <a:t> Gini é </a:t>
            </a:r>
            <a:r>
              <a:rPr lang="en-US" sz="1800" dirty="0" err="1">
                <a:latin typeface="Calibri"/>
                <a:ea typeface="Calibri"/>
                <a:cs typeface="Arial"/>
              </a:rPr>
              <a:t>uma</a:t>
            </a:r>
            <a:r>
              <a:rPr lang="en-US" sz="1800" dirty="0">
                <a:latin typeface="Calibri"/>
                <a:ea typeface="Calibri"/>
                <a:cs typeface="Arial"/>
              </a:rPr>
              <a:t> </a:t>
            </a:r>
            <a:r>
              <a:rPr lang="en-US" sz="1800" dirty="0" err="1">
                <a:latin typeface="Calibri"/>
                <a:ea typeface="Calibri"/>
                <a:cs typeface="Arial"/>
              </a:rPr>
              <a:t>medida</a:t>
            </a:r>
            <a:r>
              <a:rPr lang="en-US" sz="1800" dirty="0">
                <a:latin typeface="Calibri"/>
                <a:ea typeface="Calibri"/>
                <a:cs typeface="Arial"/>
              </a:rPr>
              <a:t> de </a:t>
            </a:r>
            <a:r>
              <a:rPr lang="en-US" sz="1800" dirty="0" err="1">
                <a:latin typeface="Calibri"/>
                <a:ea typeface="Calibri"/>
                <a:cs typeface="Arial"/>
              </a:rPr>
              <a:t>impureza</a:t>
            </a:r>
            <a:r>
              <a:rPr lang="en-US" sz="1800" dirty="0">
                <a:latin typeface="Calibri"/>
                <a:ea typeface="Calibri"/>
                <a:cs typeface="Arial"/>
              </a:rPr>
              <a:t> do </a:t>
            </a:r>
            <a:r>
              <a:rPr lang="en-US" sz="1800" dirty="0" err="1">
                <a:latin typeface="Calibri"/>
                <a:ea typeface="Calibri"/>
                <a:cs typeface="Arial"/>
              </a:rPr>
              <a:t>nó</a:t>
            </a:r>
            <a:r>
              <a:rPr lang="en-US" sz="1800" dirty="0">
                <a:latin typeface="Calibri"/>
                <a:ea typeface="Calibri"/>
                <a:cs typeface="Arial"/>
              </a:rPr>
              <a:t>. No </a:t>
            </a:r>
            <a:r>
              <a:rPr lang="en-US" sz="1800" dirty="0" err="1">
                <a:latin typeface="Calibri"/>
                <a:ea typeface="Calibri"/>
                <a:cs typeface="Arial"/>
              </a:rPr>
              <a:t>caso</a:t>
            </a:r>
            <a:r>
              <a:rPr lang="en-US" sz="1800" dirty="0">
                <a:latin typeface="Calibri"/>
                <a:ea typeface="Calibri"/>
                <a:cs typeface="Arial"/>
              </a:rPr>
              <a:t> </a:t>
            </a:r>
            <a:r>
              <a:rPr lang="en-US" sz="1800" dirty="0" err="1">
                <a:latin typeface="Calibri"/>
                <a:ea typeface="Calibri"/>
                <a:cs typeface="Arial"/>
              </a:rPr>
              <a:t>desse</a:t>
            </a:r>
            <a:r>
              <a:rPr lang="en-US" sz="1800" dirty="0">
                <a:latin typeface="Calibri"/>
                <a:ea typeface="Calibri"/>
                <a:cs typeface="Arial"/>
              </a:rPr>
              <a:t> </a:t>
            </a:r>
            <a:r>
              <a:rPr lang="en-US" sz="1800" dirty="0" err="1">
                <a:latin typeface="Calibri"/>
                <a:ea typeface="Calibri"/>
                <a:cs typeface="Arial"/>
              </a:rPr>
              <a:t>nó</a:t>
            </a:r>
            <a:r>
              <a:rPr lang="en-US" sz="1800" dirty="0">
                <a:latin typeface="Calibri"/>
                <a:ea typeface="Calibri"/>
                <a:cs typeface="Arial"/>
              </a:rPr>
              <a:t> </a:t>
            </a:r>
            <a:r>
              <a:rPr lang="en-US" sz="1800" dirty="0" err="1">
                <a:latin typeface="Calibri"/>
                <a:ea typeface="Calibri"/>
                <a:cs typeface="Arial"/>
              </a:rPr>
              <a:t>específico</a:t>
            </a:r>
            <a:r>
              <a:rPr lang="en-US" sz="1800" dirty="0">
                <a:latin typeface="Calibri"/>
                <a:ea typeface="Calibri"/>
                <a:cs typeface="Arial"/>
              </a:rPr>
              <a:t>, o valor do </a:t>
            </a:r>
            <a:r>
              <a:rPr lang="en-US" sz="1800" dirty="0" err="1">
                <a:latin typeface="Calibri"/>
                <a:ea typeface="Calibri"/>
                <a:cs typeface="Arial"/>
              </a:rPr>
              <a:t>índice</a:t>
            </a:r>
            <a:r>
              <a:rPr lang="en-US" sz="1800" dirty="0">
                <a:latin typeface="Calibri"/>
                <a:ea typeface="Calibri"/>
                <a:cs typeface="Arial"/>
              </a:rPr>
              <a:t> Gini é 0.5. Um </a:t>
            </a:r>
            <a:r>
              <a:rPr lang="en-US" sz="1800" dirty="0" err="1">
                <a:latin typeface="Calibri"/>
                <a:ea typeface="Calibri"/>
                <a:cs typeface="Arial"/>
              </a:rPr>
              <a:t>índice</a:t>
            </a:r>
            <a:r>
              <a:rPr lang="en-US" sz="1800" dirty="0">
                <a:latin typeface="Calibri"/>
                <a:ea typeface="Calibri"/>
                <a:cs typeface="Arial"/>
              </a:rPr>
              <a:t> Gini </a:t>
            </a:r>
            <a:r>
              <a:rPr lang="en-US" sz="1800" dirty="0" err="1">
                <a:latin typeface="Calibri"/>
                <a:ea typeface="Calibri"/>
                <a:cs typeface="Arial"/>
              </a:rPr>
              <a:t>próximo</a:t>
            </a:r>
            <a:r>
              <a:rPr lang="en-US" sz="1800" dirty="0">
                <a:latin typeface="Calibri"/>
                <a:ea typeface="Calibri"/>
                <a:cs typeface="Arial"/>
              </a:rPr>
              <a:t> de 0 indica que o </a:t>
            </a:r>
            <a:r>
              <a:rPr lang="en-US" sz="1800" dirty="0" err="1">
                <a:latin typeface="Calibri"/>
                <a:ea typeface="Calibri"/>
                <a:cs typeface="Arial"/>
              </a:rPr>
              <a:t>nó</a:t>
            </a:r>
            <a:r>
              <a:rPr lang="en-US" sz="1800" dirty="0">
                <a:latin typeface="Calibri"/>
                <a:ea typeface="Calibri"/>
                <a:cs typeface="Arial"/>
              </a:rPr>
              <a:t> é puro, </a:t>
            </a:r>
            <a:r>
              <a:rPr lang="en-US" sz="1800" dirty="0" err="1">
                <a:latin typeface="Calibri"/>
                <a:ea typeface="Calibri"/>
                <a:cs typeface="Arial"/>
              </a:rPr>
              <a:t>ou</a:t>
            </a:r>
            <a:r>
              <a:rPr lang="en-US" sz="1800" dirty="0">
                <a:latin typeface="Calibri"/>
                <a:ea typeface="Calibri"/>
                <a:cs typeface="Arial"/>
              </a:rPr>
              <a:t> </a:t>
            </a:r>
            <a:r>
              <a:rPr lang="en-US" sz="1800" dirty="0" err="1">
                <a:latin typeface="Calibri"/>
                <a:ea typeface="Calibri"/>
                <a:cs typeface="Arial"/>
              </a:rPr>
              <a:t>seja</a:t>
            </a:r>
            <a:r>
              <a:rPr lang="en-US" sz="1800" dirty="0">
                <a:latin typeface="Calibri"/>
                <a:ea typeface="Calibri"/>
                <a:cs typeface="Arial"/>
              </a:rPr>
              <a:t>, </a:t>
            </a:r>
            <a:r>
              <a:rPr lang="en-US" sz="1800" dirty="0" err="1">
                <a:latin typeface="Calibri"/>
                <a:ea typeface="Calibri"/>
                <a:cs typeface="Arial"/>
              </a:rPr>
              <a:t>contém</a:t>
            </a:r>
            <a:r>
              <a:rPr lang="en-US" sz="1800" dirty="0">
                <a:latin typeface="Calibri"/>
                <a:ea typeface="Calibri"/>
                <a:cs typeface="Arial"/>
              </a:rPr>
              <a:t> </a:t>
            </a:r>
            <a:r>
              <a:rPr lang="en-US" sz="1800" dirty="0" err="1">
                <a:latin typeface="Calibri"/>
                <a:ea typeface="Calibri"/>
                <a:cs typeface="Arial"/>
              </a:rPr>
              <a:t>apenas</a:t>
            </a:r>
            <a:r>
              <a:rPr lang="en-US" sz="1800" dirty="0">
                <a:latin typeface="Calibri"/>
                <a:ea typeface="Calibri"/>
                <a:cs typeface="Arial"/>
              </a:rPr>
              <a:t> </a:t>
            </a:r>
            <a:r>
              <a:rPr lang="en-US" sz="1800" dirty="0" err="1">
                <a:latin typeface="Calibri"/>
                <a:ea typeface="Calibri"/>
                <a:cs typeface="Arial"/>
              </a:rPr>
              <a:t>uma</a:t>
            </a:r>
            <a:r>
              <a:rPr lang="en-US" sz="1800" dirty="0">
                <a:latin typeface="Calibri"/>
                <a:ea typeface="Calibri"/>
                <a:cs typeface="Arial"/>
              </a:rPr>
              <a:t> </a:t>
            </a:r>
            <a:r>
              <a:rPr lang="en-US" sz="1800" dirty="0" err="1">
                <a:latin typeface="Calibri"/>
                <a:ea typeface="Calibri"/>
                <a:cs typeface="Arial"/>
              </a:rPr>
              <a:t>classe</a:t>
            </a:r>
            <a:r>
              <a:rPr lang="en-US" sz="1800" dirty="0">
                <a:latin typeface="Calibri"/>
                <a:ea typeface="Calibri"/>
                <a:cs typeface="Arial"/>
              </a:rPr>
              <a:t>. Um valor </a:t>
            </a:r>
            <a:r>
              <a:rPr lang="en-US" sz="1800" dirty="0" err="1">
                <a:latin typeface="Calibri"/>
                <a:ea typeface="Calibri"/>
                <a:cs typeface="Arial"/>
              </a:rPr>
              <a:t>próximo</a:t>
            </a:r>
            <a:r>
              <a:rPr lang="en-US" sz="1800" dirty="0">
                <a:latin typeface="Calibri"/>
                <a:ea typeface="Calibri"/>
                <a:cs typeface="Arial"/>
              </a:rPr>
              <a:t> de 0.5 indica </a:t>
            </a:r>
            <a:r>
              <a:rPr lang="en-US" sz="1800" dirty="0" err="1">
                <a:latin typeface="Calibri"/>
                <a:ea typeface="Calibri"/>
                <a:cs typeface="Arial"/>
              </a:rPr>
              <a:t>impureza</a:t>
            </a:r>
            <a:r>
              <a:rPr lang="en-US" sz="1800" dirty="0">
                <a:latin typeface="Calibri"/>
                <a:ea typeface="Calibri"/>
                <a:cs typeface="Arial"/>
              </a:rPr>
              <a:t>, com </a:t>
            </a:r>
            <a:r>
              <a:rPr lang="en-US" sz="1800" dirty="0" err="1">
                <a:latin typeface="Calibri"/>
                <a:ea typeface="Calibri"/>
                <a:cs typeface="Arial"/>
              </a:rPr>
              <a:t>uma</a:t>
            </a:r>
            <a:r>
              <a:rPr lang="en-US" sz="1800" dirty="0">
                <a:latin typeface="Calibri"/>
                <a:ea typeface="Calibri"/>
                <a:cs typeface="Arial"/>
              </a:rPr>
              <a:t> </a:t>
            </a:r>
            <a:r>
              <a:rPr lang="en-US" sz="1800" dirty="0" err="1">
                <a:latin typeface="Calibri"/>
                <a:ea typeface="Calibri"/>
                <a:cs typeface="Arial"/>
              </a:rPr>
              <a:t>mistura</a:t>
            </a:r>
            <a:r>
              <a:rPr lang="en-US" sz="1800" dirty="0">
                <a:latin typeface="Calibri"/>
                <a:ea typeface="Calibri"/>
                <a:cs typeface="Arial"/>
              </a:rPr>
              <a:t> de classes no </a:t>
            </a:r>
            <a:r>
              <a:rPr lang="en-US" sz="1800" dirty="0" err="1">
                <a:latin typeface="Calibri"/>
                <a:ea typeface="Calibri"/>
                <a:cs typeface="Arial"/>
              </a:rPr>
              <a:t>nó</a:t>
            </a:r>
            <a:r>
              <a:rPr lang="en-US" sz="1800" dirty="0">
                <a:latin typeface="Calibri"/>
                <a:ea typeface="Calibri"/>
                <a:cs typeface="Arial"/>
              </a:rPr>
              <a:t>.</a:t>
            </a:r>
            <a:endParaRPr lang="en-US" sz="1800">
              <a:cs typeface="Arial" panose="020B0604020202020204" pitchFamily="34" charset="0"/>
            </a:endParaRPr>
          </a:p>
          <a:p>
            <a:pPr>
              <a:buNone/>
            </a:pPr>
            <a:endParaRPr lang="en-US" sz="1800" b="1" dirty="0">
              <a:latin typeface="Calibri"/>
              <a:ea typeface="Calibri"/>
              <a:cs typeface="Arial"/>
            </a:endParaRPr>
          </a:p>
          <a:p>
            <a:pPr>
              <a:buNone/>
            </a:pPr>
            <a:endParaRPr lang="en-US" sz="1800"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marL="285750" indent="-285750"/>
            <a:endParaRPr lang="en-US" sz="1800"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dirty="0">
              <a:latin typeface="Calibri"/>
              <a:ea typeface="Calibri"/>
              <a:cs typeface="Arial"/>
            </a:endParaRPr>
          </a:p>
          <a:p>
            <a:pPr>
              <a:buNone/>
            </a:pPr>
            <a:endParaRPr lang="en-US"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595126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0215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1" dirty="0" err="1">
                <a:latin typeface="Calibri"/>
                <a:ea typeface="Calibri"/>
                <a:cs typeface="Arial"/>
              </a:rPr>
              <a:t>Amostras</a:t>
            </a:r>
            <a:r>
              <a:rPr lang="en-US" sz="1800" b="1" dirty="0">
                <a:latin typeface="Calibri"/>
                <a:ea typeface="Calibri"/>
                <a:cs typeface="Arial"/>
              </a:rPr>
              <a:t> no </a:t>
            </a:r>
            <a:r>
              <a:rPr lang="en-US" sz="1800" b="1" dirty="0" err="1">
                <a:latin typeface="Calibri"/>
                <a:ea typeface="Calibri"/>
                <a:cs typeface="Arial"/>
              </a:rPr>
              <a:t>Nó</a:t>
            </a:r>
            <a:endParaRPr lang="en-US" sz="1800" dirty="0">
              <a:latin typeface="Calibri"/>
              <a:ea typeface="Calibri"/>
              <a:cs typeface="Arial"/>
            </a:endParaRPr>
          </a:p>
          <a:p>
            <a:pPr>
              <a:buNone/>
            </a:pPr>
            <a:endParaRPr lang="en-US" sz="1800" b="1" dirty="0">
              <a:latin typeface="Calibri"/>
              <a:ea typeface="Calibri"/>
              <a:cs typeface="Arial"/>
            </a:endParaRPr>
          </a:p>
          <a:p>
            <a:pPr>
              <a:buNone/>
            </a:pPr>
            <a:r>
              <a:rPr lang="en-US" sz="1800" dirty="0">
                <a:latin typeface="Calibri"/>
                <a:ea typeface="Calibri"/>
                <a:cs typeface="Arial"/>
              </a:rPr>
              <a:t>O </a:t>
            </a:r>
            <a:r>
              <a:rPr lang="en-US" sz="1800" dirty="0" err="1">
                <a:latin typeface="Calibri"/>
                <a:ea typeface="Calibri"/>
                <a:cs typeface="Arial"/>
              </a:rPr>
              <a:t>número</a:t>
            </a:r>
            <a:r>
              <a:rPr lang="en-US" sz="1800" dirty="0">
                <a:latin typeface="Calibri"/>
                <a:ea typeface="Calibri"/>
                <a:cs typeface="Arial"/>
              </a:rPr>
              <a:t> de </a:t>
            </a:r>
            <a:r>
              <a:rPr lang="en-US" sz="1800" dirty="0" err="1">
                <a:latin typeface="Calibri"/>
                <a:ea typeface="Calibri"/>
                <a:cs typeface="Arial"/>
              </a:rPr>
              <a:t>amostras</a:t>
            </a:r>
            <a:r>
              <a:rPr lang="en-US" sz="1800" dirty="0">
                <a:latin typeface="Calibri"/>
                <a:ea typeface="Calibri"/>
                <a:cs typeface="Arial"/>
              </a:rPr>
              <a:t> </a:t>
            </a:r>
            <a:r>
              <a:rPr lang="en-US" sz="1800" dirty="0" err="1">
                <a:latin typeface="Calibri"/>
                <a:ea typeface="Calibri"/>
                <a:cs typeface="Arial"/>
              </a:rPr>
              <a:t>presentes</a:t>
            </a:r>
            <a:r>
              <a:rPr lang="en-US" sz="1800" dirty="0">
                <a:latin typeface="Calibri"/>
                <a:ea typeface="Calibri"/>
                <a:cs typeface="Arial"/>
              </a:rPr>
              <a:t> </a:t>
            </a:r>
            <a:r>
              <a:rPr lang="en-US" sz="1800" dirty="0" err="1">
                <a:latin typeface="Calibri"/>
                <a:ea typeface="Calibri"/>
                <a:cs typeface="Arial"/>
              </a:rPr>
              <a:t>nesse</a:t>
            </a:r>
            <a:r>
              <a:rPr lang="en-US" sz="1800" dirty="0">
                <a:latin typeface="Calibri"/>
                <a:ea typeface="Calibri"/>
                <a:cs typeface="Arial"/>
              </a:rPr>
              <a:t> </a:t>
            </a:r>
            <a:r>
              <a:rPr lang="en-US" sz="1800" dirty="0" err="1">
                <a:latin typeface="Calibri"/>
                <a:ea typeface="Calibri"/>
                <a:cs typeface="Arial"/>
              </a:rPr>
              <a:t>nó</a:t>
            </a:r>
            <a:r>
              <a:rPr lang="en-US" sz="1800" dirty="0">
                <a:latin typeface="Calibri"/>
                <a:ea typeface="Calibri"/>
                <a:cs typeface="Arial"/>
              </a:rPr>
              <a:t> é de 119(</a:t>
            </a:r>
            <a:r>
              <a:rPr lang="en-US" sz="1800" dirty="0" err="1">
                <a:latin typeface="Calibri"/>
                <a:ea typeface="Calibri"/>
                <a:cs typeface="Arial"/>
              </a:rPr>
              <a:t>casos</a:t>
            </a:r>
            <a:r>
              <a:rPr lang="en-US" sz="1800" dirty="0">
                <a:latin typeface="Calibri"/>
                <a:ea typeface="Calibri"/>
                <a:cs typeface="Arial"/>
              </a:rPr>
              <a:t> de </a:t>
            </a:r>
            <a:r>
              <a:rPr lang="en-US" sz="1800" dirty="0" err="1">
                <a:latin typeface="Calibri"/>
                <a:ea typeface="Calibri"/>
                <a:cs typeface="Arial"/>
              </a:rPr>
              <a:t>treino</a:t>
            </a:r>
            <a:r>
              <a:rPr lang="en-US" sz="1800" dirty="0">
                <a:latin typeface="Calibri"/>
                <a:ea typeface="Calibri"/>
                <a:cs typeface="Arial"/>
              </a:rPr>
              <a:t>). </a:t>
            </a:r>
            <a:r>
              <a:rPr lang="en-US" sz="1800" dirty="0" err="1">
                <a:latin typeface="Calibri"/>
                <a:ea typeface="Calibri"/>
                <a:cs typeface="Arial"/>
              </a:rPr>
              <a:t>Isso</a:t>
            </a:r>
            <a:r>
              <a:rPr lang="en-US" sz="1800" dirty="0">
                <a:latin typeface="Calibri"/>
                <a:ea typeface="Calibri"/>
                <a:cs typeface="Arial"/>
              </a:rPr>
              <a:t> </a:t>
            </a:r>
            <a:r>
              <a:rPr lang="en-US" sz="1800" dirty="0" err="1">
                <a:latin typeface="Calibri"/>
                <a:ea typeface="Calibri"/>
                <a:cs typeface="Arial"/>
              </a:rPr>
              <a:t>significa</a:t>
            </a:r>
            <a:r>
              <a:rPr lang="en-US" sz="1800" dirty="0">
                <a:latin typeface="Calibri"/>
                <a:ea typeface="Calibri"/>
                <a:cs typeface="Arial"/>
              </a:rPr>
              <a:t> que 119 </a:t>
            </a:r>
            <a:r>
              <a:rPr lang="en-US" sz="1800" dirty="0" err="1">
                <a:latin typeface="Calibri"/>
                <a:ea typeface="Calibri"/>
                <a:cs typeface="Arial"/>
              </a:rPr>
              <a:t>casais</a:t>
            </a:r>
            <a:r>
              <a:rPr lang="en-US" sz="1800" dirty="0">
                <a:latin typeface="Calibri"/>
                <a:ea typeface="Calibri"/>
                <a:cs typeface="Arial"/>
              </a:rPr>
              <a:t> </a:t>
            </a:r>
            <a:r>
              <a:rPr lang="en-US" sz="1800" dirty="0" err="1">
                <a:latin typeface="Calibri"/>
                <a:ea typeface="Calibri"/>
                <a:cs typeface="Arial"/>
              </a:rPr>
              <a:t>foram</a:t>
            </a:r>
            <a:r>
              <a:rPr lang="en-US" sz="1800" dirty="0">
                <a:latin typeface="Calibri"/>
                <a:ea typeface="Calibri"/>
                <a:cs typeface="Arial"/>
              </a:rPr>
              <a:t> </a:t>
            </a:r>
            <a:r>
              <a:rPr lang="en-US" sz="1800" dirty="0" err="1">
                <a:latin typeface="Calibri"/>
                <a:ea typeface="Calibri"/>
                <a:cs typeface="Arial"/>
              </a:rPr>
              <a:t>avaliados</a:t>
            </a:r>
            <a:r>
              <a:rPr lang="en-US" sz="1800" dirty="0">
                <a:latin typeface="Calibri"/>
                <a:ea typeface="Calibri"/>
                <a:cs typeface="Arial"/>
              </a:rPr>
              <a:t> </a:t>
            </a:r>
            <a:r>
              <a:rPr lang="en-US" sz="1800" dirty="0" err="1">
                <a:latin typeface="Calibri"/>
                <a:ea typeface="Calibri"/>
                <a:cs typeface="Arial"/>
              </a:rPr>
              <a:t>nesse</a:t>
            </a:r>
            <a:r>
              <a:rPr lang="en-US" sz="1800" dirty="0">
                <a:latin typeface="Calibri"/>
                <a:ea typeface="Calibri"/>
                <a:cs typeface="Arial"/>
              </a:rPr>
              <a:t> </a:t>
            </a:r>
            <a:r>
              <a:rPr lang="en-US" sz="1800" dirty="0" err="1">
                <a:latin typeface="Calibri"/>
                <a:ea typeface="Calibri"/>
                <a:cs typeface="Arial"/>
              </a:rPr>
              <a:t>ponto</a:t>
            </a:r>
            <a:r>
              <a:rPr lang="en-US" sz="1800" dirty="0">
                <a:latin typeface="Calibri"/>
                <a:ea typeface="Calibri"/>
                <a:cs typeface="Arial"/>
              </a:rPr>
              <a:t> da </a:t>
            </a:r>
            <a:r>
              <a:rPr lang="en-US" sz="1800" dirty="0" err="1">
                <a:latin typeface="Calibri"/>
                <a:ea typeface="Calibri"/>
                <a:cs typeface="Arial"/>
              </a:rPr>
              <a:t>árvore</a:t>
            </a:r>
            <a:r>
              <a:rPr lang="en-US" sz="1800" dirty="0">
                <a:latin typeface="Calibri"/>
                <a:ea typeface="Calibri"/>
                <a:cs typeface="Arial"/>
              </a:rPr>
              <a:t> de </a:t>
            </a:r>
            <a:r>
              <a:rPr lang="en-US" sz="1800" dirty="0" err="1">
                <a:latin typeface="Calibri"/>
                <a:ea typeface="Calibri"/>
                <a:cs typeface="Arial"/>
              </a:rPr>
              <a:t>decisão</a:t>
            </a:r>
            <a:r>
              <a:rPr lang="en-US" sz="1800" dirty="0">
                <a:latin typeface="Calibri"/>
                <a:ea typeface="Calibri"/>
                <a:cs typeface="Arial"/>
              </a:rPr>
              <a:t>.</a:t>
            </a:r>
          </a:p>
          <a:p>
            <a:pPr>
              <a:buNone/>
            </a:pPr>
            <a:endParaRPr lang="en-US" sz="1800" dirty="0">
              <a:latin typeface="Calibri"/>
              <a:ea typeface="Calibri"/>
              <a:cs typeface="Arial"/>
            </a:endParaRPr>
          </a:p>
          <a:p>
            <a:pPr>
              <a:buNone/>
            </a:pPr>
            <a:r>
              <a:rPr lang="en-US" sz="1800" b="1" dirty="0" err="1">
                <a:latin typeface="Calibri"/>
                <a:ea typeface="Calibri"/>
                <a:cs typeface="Arial"/>
              </a:rPr>
              <a:t>Contagem</a:t>
            </a:r>
            <a:r>
              <a:rPr lang="en-US" sz="1800" b="1" dirty="0">
                <a:latin typeface="Calibri"/>
                <a:ea typeface="Calibri"/>
                <a:cs typeface="Arial"/>
              </a:rPr>
              <a:t> das Classes</a:t>
            </a:r>
            <a:endParaRPr lang="en-US" sz="1800" dirty="0">
              <a:latin typeface="Calibri"/>
              <a:ea typeface="Calibri"/>
              <a:cs typeface="Arial"/>
            </a:endParaRPr>
          </a:p>
          <a:p>
            <a:pPr>
              <a:buNone/>
            </a:pPr>
            <a:endParaRPr lang="en-US" sz="1800" b="1" dirty="0">
              <a:latin typeface="Calibri"/>
              <a:ea typeface="Calibri"/>
              <a:cs typeface="Arial"/>
            </a:endParaRPr>
          </a:p>
          <a:p>
            <a:pPr>
              <a:buNone/>
            </a:pPr>
            <a:r>
              <a:rPr lang="en-US" sz="1800" dirty="0">
                <a:latin typeface="Calibri"/>
                <a:ea typeface="Calibri"/>
                <a:cs typeface="Arial"/>
              </a:rPr>
              <a:t>A </a:t>
            </a:r>
            <a:r>
              <a:rPr lang="en-US" sz="1800" dirty="0" err="1">
                <a:latin typeface="Calibri"/>
                <a:ea typeface="Calibri"/>
                <a:cs typeface="Arial"/>
              </a:rPr>
              <a:t>contagem</a:t>
            </a:r>
            <a:r>
              <a:rPr lang="en-US" sz="1800" dirty="0">
                <a:latin typeface="Calibri"/>
                <a:ea typeface="Calibri"/>
                <a:cs typeface="Arial"/>
              </a:rPr>
              <a:t> das classes é </a:t>
            </a:r>
            <a:r>
              <a:rPr lang="en-US" sz="1800" dirty="0" err="1">
                <a:latin typeface="Calibri"/>
                <a:ea typeface="Calibri"/>
                <a:cs typeface="Arial"/>
              </a:rPr>
              <a:t>representada</a:t>
            </a:r>
            <a:r>
              <a:rPr lang="en-US" sz="1800" dirty="0">
                <a:latin typeface="Calibri"/>
                <a:ea typeface="Calibri"/>
                <a:cs typeface="Arial"/>
              </a:rPr>
              <a:t> </a:t>
            </a:r>
            <a:r>
              <a:rPr lang="en-US" sz="1800" dirty="0" err="1">
                <a:latin typeface="Calibri"/>
                <a:ea typeface="Calibri"/>
                <a:cs typeface="Arial"/>
              </a:rPr>
              <a:t>por</a:t>
            </a:r>
            <a:r>
              <a:rPr lang="en-US" sz="1800" dirty="0">
                <a:latin typeface="Calibri"/>
                <a:ea typeface="Calibri"/>
                <a:cs typeface="Arial"/>
              </a:rPr>
              <a:t> </a:t>
            </a:r>
            <a:r>
              <a:rPr lang="en-US" sz="1800" b="1" dirty="0">
                <a:latin typeface="Calibri"/>
                <a:ea typeface="Calibri"/>
                <a:cs typeface="Arial"/>
              </a:rPr>
              <a:t>[61, 58]</a:t>
            </a:r>
            <a:r>
              <a:rPr lang="en-US" sz="1800" dirty="0">
                <a:latin typeface="Calibri"/>
                <a:ea typeface="Calibri"/>
                <a:cs typeface="Arial"/>
              </a:rPr>
              <a:t>. </a:t>
            </a:r>
            <a:r>
              <a:rPr lang="en-US" sz="1800" dirty="0" err="1">
                <a:latin typeface="Calibri"/>
                <a:ea typeface="Calibri"/>
                <a:cs typeface="Arial"/>
              </a:rPr>
              <a:t>Isso</a:t>
            </a:r>
            <a:r>
              <a:rPr lang="en-US" sz="1800" dirty="0">
                <a:latin typeface="Calibri"/>
                <a:ea typeface="Calibri"/>
                <a:cs typeface="Arial"/>
              </a:rPr>
              <a:t> indica que, das 119 </a:t>
            </a:r>
            <a:r>
              <a:rPr lang="en-US" sz="1800" dirty="0" err="1">
                <a:latin typeface="Calibri"/>
                <a:ea typeface="Calibri"/>
                <a:cs typeface="Arial"/>
              </a:rPr>
              <a:t>amostras</a:t>
            </a:r>
            <a:r>
              <a:rPr lang="en-US" sz="1800" dirty="0">
                <a:latin typeface="Calibri"/>
                <a:ea typeface="Calibri"/>
                <a:cs typeface="Arial"/>
              </a:rPr>
              <a:t>, 61 </a:t>
            </a:r>
            <a:r>
              <a:rPr lang="en-US" sz="1800" dirty="0" err="1">
                <a:latin typeface="Calibri"/>
                <a:ea typeface="Calibri"/>
                <a:cs typeface="Arial"/>
              </a:rPr>
              <a:t>foram</a:t>
            </a:r>
            <a:r>
              <a:rPr lang="en-US" sz="1800" dirty="0">
                <a:latin typeface="Calibri"/>
                <a:ea typeface="Calibri"/>
                <a:cs typeface="Arial"/>
              </a:rPr>
              <a:t> </a:t>
            </a:r>
            <a:r>
              <a:rPr lang="en-US" sz="1800" dirty="0" err="1">
                <a:latin typeface="Calibri"/>
                <a:ea typeface="Calibri"/>
                <a:cs typeface="Arial"/>
              </a:rPr>
              <a:t>classificadas</a:t>
            </a:r>
            <a:r>
              <a:rPr lang="en-US" sz="1800" dirty="0">
                <a:latin typeface="Calibri"/>
                <a:ea typeface="Calibri"/>
                <a:cs typeface="Arial"/>
              </a:rPr>
              <a:t> </a:t>
            </a:r>
            <a:r>
              <a:rPr lang="en-US" sz="1800" dirty="0" err="1">
                <a:latin typeface="Calibri"/>
                <a:ea typeface="Calibri"/>
                <a:cs typeface="Arial"/>
              </a:rPr>
              <a:t>como</a:t>
            </a:r>
            <a:r>
              <a:rPr lang="en-US" sz="1800" dirty="0">
                <a:latin typeface="Calibri"/>
                <a:ea typeface="Calibri"/>
                <a:cs typeface="Arial"/>
              </a:rPr>
              <a:t> </a:t>
            </a:r>
            <a:r>
              <a:rPr lang="en-US" sz="1800" dirty="0" err="1">
                <a:latin typeface="Calibri"/>
                <a:ea typeface="Calibri"/>
                <a:cs typeface="Arial"/>
              </a:rPr>
              <a:t>uma</a:t>
            </a:r>
            <a:r>
              <a:rPr lang="en-US" sz="1800" dirty="0">
                <a:latin typeface="Calibri"/>
                <a:ea typeface="Calibri"/>
                <a:cs typeface="Arial"/>
              </a:rPr>
              <a:t> </a:t>
            </a:r>
            <a:r>
              <a:rPr lang="en-US" sz="1800" dirty="0" err="1">
                <a:latin typeface="Calibri"/>
                <a:ea typeface="Calibri"/>
                <a:cs typeface="Arial"/>
              </a:rPr>
              <a:t>classe</a:t>
            </a:r>
            <a:r>
              <a:rPr lang="en-US" sz="1800" dirty="0">
                <a:latin typeface="Calibri"/>
                <a:ea typeface="Calibri"/>
                <a:cs typeface="Arial"/>
              </a:rPr>
              <a:t> </a:t>
            </a:r>
            <a:r>
              <a:rPr lang="en-US" sz="1800" dirty="0" err="1">
                <a:latin typeface="Calibri"/>
                <a:ea typeface="Calibri"/>
                <a:cs typeface="Arial"/>
              </a:rPr>
              <a:t>específica</a:t>
            </a:r>
            <a:r>
              <a:rPr lang="en-US" sz="1800" dirty="0">
                <a:latin typeface="Calibri"/>
                <a:ea typeface="Calibri"/>
                <a:cs typeface="Arial"/>
              </a:rPr>
              <a:t> e 58 </a:t>
            </a:r>
            <a:r>
              <a:rPr lang="en-US" sz="1800" dirty="0" err="1">
                <a:latin typeface="Calibri"/>
                <a:ea typeface="Calibri"/>
                <a:cs typeface="Arial"/>
              </a:rPr>
              <a:t>como</a:t>
            </a:r>
            <a:r>
              <a:rPr lang="en-US" sz="1800" dirty="0">
                <a:latin typeface="Calibri"/>
                <a:ea typeface="Calibri"/>
                <a:cs typeface="Arial"/>
              </a:rPr>
              <a:t> a </a:t>
            </a:r>
            <a:r>
              <a:rPr lang="en-US" sz="1800" dirty="0" err="1">
                <a:latin typeface="Calibri"/>
                <a:ea typeface="Calibri"/>
                <a:cs typeface="Arial"/>
              </a:rPr>
              <a:t>outra</a:t>
            </a:r>
            <a:r>
              <a:rPr lang="en-US" sz="1800" dirty="0">
                <a:latin typeface="Calibri"/>
                <a:ea typeface="Calibri"/>
                <a:cs typeface="Arial"/>
              </a:rPr>
              <a:t> </a:t>
            </a:r>
            <a:r>
              <a:rPr lang="en-US" sz="1800" dirty="0" err="1">
                <a:latin typeface="Calibri"/>
                <a:ea typeface="Calibri"/>
                <a:cs typeface="Arial"/>
              </a:rPr>
              <a:t>classe</a:t>
            </a:r>
            <a:r>
              <a:rPr lang="en-US" sz="1800" dirty="0">
                <a:latin typeface="Calibri"/>
                <a:ea typeface="Calibri"/>
                <a:cs typeface="Arial"/>
              </a:rPr>
              <a:t>. A </a:t>
            </a:r>
            <a:r>
              <a:rPr lang="en-US" sz="1800" dirty="0" err="1">
                <a:latin typeface="Calibri"/>
                <a:ea typeface="Calibri"/>
                <a:cs typeface="Arial"/>
              </a:rPr>
              <a:t>classe</a:t>
            </a:r>
            <a:r>
              <a:rPr lang="en-US" sz="1800" dirty="0">
                <a:latin typeface="Calibri"/>
                <a:ea typeface="Calibri"/>
                <a:cs typeface="Arial"/>
              </a:rPr>
              <a:t> </a:t>
            </a:r>
            <a:r>
              <a:rPr lang="en-US" sz="1800" dirty="0" err="1">
                <a:latin typeface="Calibri"/>
                <a:ea typeface="Calibri"/>
                <a:cs typeface="Arial"/>
              </a:rPr>
              <a:t>referente</a:t>
            </a:r>
            <a:r>
              <a:rPr lang="en-US" sz="1800" dirty="0">
                <a:latin typeface="Calibri"/>
                <a:ea typeface="Calibri"/>
                <a:cs typeface="Arial"/>
              </a:rPr>
              <a:t> </a:t>
            </a:r>
            <a:r>
              <a:rPr lang="en-US" sz="1800" dirty="0" err="1">
                <a:latin typeface="Calibri"/>
                <a:ea typeface="Calibri"/>
                <a:cs typeface="Arial"/>
              </a:rPr>
              <a:t>pode</a:t>
            </a:r>
            <a:r>
              <a:rPr lang="en-US" sz="1800" dirty="0">
                <a:latin typeface="Calibri"/>
                <a:ea typeface="Calibri"/>
                <a:cs typeface="Arial"/>
              </a:rPr>
              <a:t> ser </a:t>
            </a:r>
            <a:r>
              <a:rPr lang="en-US" sz="1800" dirty="0" err="1">
                <a:latin typeface="Calibri"/>
                <a:ea typeface="Calibri"/>
                <a:cs typeface="Arial"/>
              </a:rPr>
              <a:t>Divorciado</a:t>
            </a:r>
            <a:r>
              <a:rPr lang="en-US" sz="1800" dirty="0">
                <a:latin typeface="Calibri"/>
                <a:ea typeface="Calibri"/>
                <a:cs typeface="Arial"/>
              </a:rPr>
              <a:t> </a:t>
            </a:r>
            <a:r>
              <a:rPr lang="en-US" sz="1800" dirty="0" err="1">
                <a:latin typeface="Calibri"/>
                <a:ea typeface="Calibri"/>
                <a:cs typeface="Arial"/>
              </a:rPr>
              <a:t>ou</a:t>
            </a:r>
            <a:r>
              <a:rPr lang="en-US" sz="1800" dirty="0">
                <a:latin typeface="Calibri"/>
                <a:ea typeface="Calibri"/>
                <a:cs typeface="Arial"/>
              </a:rPr>
              <a:t> </a:t>
            </a:r>
            <a:r>
              <a:rPr lang="en-US" sz="1800" dirty="0" err="1">
                <a:latin typeface="Calibri"/>
                <a:ea typeface="Calibri"/>
                <a:cs typeface="Arial"/>
              </a:rPr>
              <a:t>Não</a:t>
            </a:r>
            <a:r>
              <a:rPr lang="en-US" sz="1800" dirty="0">
                <a:latin typeface="Calibri"/>
                <a:ea typeface="Calibri"/>
                <a:cs typeface="Arial"/>
              </a:rPr>
              <a:t> </a:t>
            </a:r>
            <a:r>
              <a:rPr lang="en-US" sz="1800" dirty="0" err="1">
                <a:latin typeface="Calibri"/>
                <a:ea typeface="Calibri"/>
                <a:cs typeface="Arial"/>
              </a:rPr>
              <a:t>Divorciado</a:t>
            </a:r>
            <a:r>
              <a:rPr lang="en-US" sz="1800" dirty="0">
                <a:latin typeface="Calibri"/>
                <a:ea typeface="Calibri"/>
                <a:cs typeface="Arial"/>
              </a:rPr>
              <a:t> Essa </a:t>
            </a:r>
            <a:r>
              <a:rPr lang="en-US" sz="1800" dirty="0" err="1">
                <a:latin typeface="Calibri"/>
                <a:ea typeface="Calibri"/>
                <a:cs typeface="Arial"/>
              </a:rPr>
              <a:t>informação</a:t>
            </a:r>
            <a:r>
              <a:rPr lang="en-US" sz="1800" dirty="0">
                <a:latin typeface="Calibri"/>
                <a:ea typeface="Calibri"/>
                <a:cs typeface="Arial"/>
              </a:rPr>
              <a:t> </a:t>
            </a:r>
            <a:r>
              <a:rPr lang="en-US" sz="1800" dirty="0" err="1">
                <a:latin typeface="Calibri"/>
                <a:ea typeface="Calibri"/>
                <a:cs typeface="Arial"/>
              </a:rPr>
              <a:t>nos</a:t>
            </a:r>
            <a:r>
              <a:rPr lang="en-US" sz="1800" dirty="0">
                <a:latin typeface="Calibri"/>
                <a:ea typeface="Calibri"/>
                <a:cs typeface="Arial"/>
              </a:rPr>
              <a:t> </a:t>
            </a:r>
            <a:r>
              <a:rPr lang="en-US" sz="1800" dirty="0" err="1">
                <a:latin typeface="Calibri"/>
                <a:ea typeface="Calibri"/>
                <a:cs typeface="Arial"/>
              </a:rPr>
              <a:t>permite</a:t>
            </a:r>
            <a:r>
              <a:rPr lang="en-US" sz="1800" dirty="0">
                <a:latin typeface="Calibri"/>
                <a:ea typeface="Calibri"/>
                <a:cs typeface="Arial"/>
              </a:rPr>
              <a:t> </a:t>
            </a:r>
            <a:r>
              <a:rPr lang="en-US" sz="1800" dirty="0" err="1">
                <a:latin typeface="Calibri"/>
                <a:ea typeface="Calibri"/>
                <a:cs typeface="Arial"/>
              </a:rPr>
              <a:t>entender</a:t>
            </a:r>
            <a:r>
              <a:rPr lang="en-US" sz="1800" dirty="0">
                <a:latin typeface="Calibri"/>
                <a:ea typeface="Calibri"/>
                <a:cs typeface="Arial"/>
              </a:rPr>
              <a:t> a </a:t>
            </a:r>
            <a:r>
              <a:rPr lang="en-US" sz="1800" dirty="0" err="1">
                <a:latin typeface="Calibri"/>
                <a:ea typeface="Calibri"/>
                <a:cs typeface="Arial"/>
              </a:rPr>
              <a:t>distribuição</a:t>
            </a:r>
            <a:r>
              <a:rPr lang="en-US" sz="1800" dirty="0">
                <a:latin typeface="Calibri"/>
                <a:ea typeface="Calibri"/>
                <a:cs typeface="Arial"/>
              </a:rPr>
              <a:t> das classes no </a:t>
            </a:r>
            <a:r>
              <a:rPr lang="en-US" sz="1800" dirty="0" err="1">
                <a:latin typeface="Calibri"/>
                <a:ea typeface="Calibri"/>
                <a:cs typeface="Arial"/>
              </a:rPr>
              <a:t>nó</a:t>
            </a:r>
            <a:r>
              <a:rPr lang="en-US" sz="1800" dirty="0">
                <a:latin typeface="Calibri"/>
                <a:ea typeface="Calibri"/>
                <a:cs typeface="Arial"/>
              </a:rPr>
              <a:t>.</a:t>
            </a:r>
          </a:p>
          <a:p>
            <a:pPr>
              <a:buNone/>
            </a:pPr>
            <a:endParaRPr lang="en-US" sz="1800" b="1" dirty="0">
              <a:latin typeface="Calibri"/>
              <a:ea typeface="Calibri"/>
              <a:cs typeface="Arial" panose="020B0604020202020204" pitchFamily="34" charset="0"/>
            </a:endParaRPr>
          </a:p>
          <a:p>
            <a:pPr>
              <a:buNone/>
            </a:pPr>
            <a:endParaRPr lang="en-US" sz="1800" b="1" dirty="0">
              <a:latin typeface="Calibri"/>
              <a:ea typeface="Calibri"/>
              <a:cs typeface="Arial"/>
            </a:endParaRPr>
          </a:p>
          <a:p>
            <a:pPr>
              <a:buNone/>
            </a:pPr>
            <a:endParaRPr lang="en-US" sz="1800"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marL="285750" indent="-285750"/>
            <a:endParaRPr lang="en-US" sz="1800"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dirty="0">
              <a:latin typeface="Calibri"/>
              <a:ea typeface="Calibri"/>
              <a:cs typeface="Arial"/>
            </a:endParaRPr>
          </a:p>
          <a:p>
            <a:pPr>
              <a:buNone/>
            </a:pPr>
            <a:endParaRPr lang="en-US"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27</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Text&#10;&#10;Description automatically generated">
            <a:extLst>
              <a:ext uri="{FF2B5EF4-FFF2-40B4-BE49-F238E27FC236}">
                <a16:creationId xmlns:a16="http://schemas.microsoft.com/office/drawing/2014/main" id="{6916F0B5-2692-0EEC-D75C-C3EC40F0DB63}"/>
              </a:ext>
            </a:extLst>
          </p:cNvPr>
          <p:cNvPicPr>
            <a:picLocks noChangeAspect="1"/>
          </p:cNvPicPr>
          <p:nvPr/>
        </p:nvPicPr>
        <p:blipFill>
          <a:blip r:embed="rId7"/>
          <a:stretch>
            <a:fillRect/>
          </a:stretch>
        </p:blipFill>
        <p:spPr>
          <a:xfrm>
            <a:off x="3969361" y="4676409"/>
            <a:ext cx="2113817" cy="1383567"/>
          </a:xfrm>
          <a:prstGeom prst="rect">
            <a:avLst/>
          </a:prstGeom>
        </p:spPr>
      </p:pic>
    </p:spTree>
    <p:extLst>
      <p:ext uri="{BB962C8B-B14F-4D97-AF65-F5344CB8AC3E}">
        <p14:creationId xmlns:p14="http://schemas.microsoft.com/office/powerpoint/2010/main" val="4015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1" dirty="0" err="1">
                <a:latin typeface="Calibri"/>
                <a:ea typeface="Söhne"/>
                <a:cs typeface="Söhne"/>
              </a:rPr>
              <a:t>Comparação</a:t>
            </a:r>
            <a:r>
              <a:rPr lang="en-US" sz="1800" b="1" dirty="0">
                <a:latin typeface="Calibri"/>
                <a:ea typeface="Söhne"/>
                <a:cs typeface="Söhne"/>
              </a:rPr>
              <a:t> dos </a:t>
            </a:r>
            <a:r>
              <a:rPr lang="en-US" sz="1800" b="1" dirty="0" err="1">
                <a:latin typeface="Calibri"/>
                <a:ea typeface="Söhne"/>
                <a:cs typeface="Söhne"/>
              </a:rPr>
              <a:t>Resultados</a:t>
            </a:r>
            <a:r>
              <a:rPr lang="en-US" sz="1800" b="1" dirty="0">
                <a:latin typeface="Calibri"/>
                <a:ea typeface="Söhne"/>
                <a:cs typeface="Söhne"/>
              </a:rPr>
              <a:t> com o </a:t>
            </a:r>
            <a:r>
              <a:rPr lang="en-US" sz="1800" b="1" dirty="0" err="1">
                <a:latin typeface="Calibri"/>
                <a:ea typeface="Söhne"/>
                <a:cs typeface="Söhne"/>
              </a:rPr>
              <a:t>Método</a:t>
            </a:r>
            <a:r>
              <a:rPr lang="en-US" sz="1800" b="1" dirty="0">
                <a:latin typeface="Calibri"/>
                <a:ea typeface="Söhne"/>
                <a:cs typeface="Söhne"/>
              </a:rPr>
              <a:t> Anterior</a:t>
            </a:r>
            <a:endParaRPr lang="en-US" sz="1800" dirty="0">
              <a:latin typeface="Calibri"/>
              <a:ea typeface="Calibri"/>
              <a:cs typeface="Calibri"/>
            </a:endParaRPr>
          </a:p>
          <a:p>
            <a:pPr>
              <a:buNone/>
            </a:pPr>
            <a:endParaRPr lang="en-US" sz="1800" b="1" dirty="0">
              <a:latin typeface="Calibri"/>
              <a:ea typeface="Söhne"/>
              <a:cs typeface="Söhne"/>
            </a:endParaRPr>
          </a:p>
          <a:p>
            <a:r>
              <a:rPr lang="en-US" sz="1800" dirty="0">
                <a:latin typeface="Calibri"/>
                <a:ea typeface="Söhne"/>
                <a:cs typeface="Söhne"/>
              </a:rPr>
              <a:t>    Ao </a:t>
            </a:r>
            <a:r>
              <a:rPr lang="en-US" sz="1800" err="1">
                <a:latin typeface="Calibri"/>
                <a:ea typeface="Söhne"/>
                <a:cs typeface="Söhne"/>
              </a:rPr>
              <a:t>utilizar</a:t>
            </a:r>
            <a:r>
              <a:rPr lang="en-US" sz="1800" dirty="0">
                <a:latin typeface="Calibri"/>
                <a:ea typeface="Söhne"/>
                <a:cs typeface="Söhne"/>
              </a:rPr>
              <a:t> o </a:t>
            </a:r>
            <a:r>
              <a:rPr lang="en-US" sz="1800" err="1">
                <a:latin typeface="Calibri"/>
                <a:ea typeface="Söhne"/>
                <a:cs typeface="Söhne"/>
              </a:rPr>
              <a:t>método</a:t>
            </a:r>
            <a:r>
              <a:rPr lang="en-US" sz="1800" dirty="0">
                <a:latin typeface="Calibri"/>
                <a:ea typeface="Söhne"/>
                <a:cs typeface="Söhne"/>
              </a:rPr>
              <a:t> alternativo para </a:t>
            </a:r>
            <a:r>
              <a:rPr lang="en-US" sz="1800" err="1">
                <a:latin typeface="Calibri"/>
                <a:ea typeface="Söhne"/>
                <a:cs typeface="Söhne"/>
              </a:rPr>
              <a:t>criar</a:t>
            </a:r>
            <a:r>
              <a:rPr lang="en-US" sz="1800" dirty="0">
                <a:latin typeface="Calibri"/>
                <a:ea typeface="Söhne"/>
                <a:cs typeface="Söhne"/>
              </a:rPr>
              <a:t> a </a:t>
            </a:r>
            <a:r>
              <a:rPr lang="en-US" sz="1800" err="1">
                <a:latin typeface="Calibri"/>
                <a:ea typeface="Söhne"/>
                <a:cs typeface="Söhne"/>
              </a:rPr>
              <a:t>árvore</a:t>
            </a:r>
            <a:r>
              <a:rPr lang="en-US" sz="1800" dirty="0">
                <a:latin typeface="Calibri"/>
                <a:ea typeface="Söhne"/>
                <a:cs typeface="Söhne"/>
              </a:rPr>
              <a:t> de </a:t>
            </a:r>
            <a:r>
              <a:rPr lang="en-US" sz="1800" err="1">
                <a:latin typeface="Calibri"/>
                <a:ea typeface="Söhne"/>
                <a:cs typeface="Söhne"/>
              </a:rPr>
              <a:t>decisão</a:t>
            </a:r>
            <a:r>
              <a:rPr lang="en-US" sz="1800" dirty="0">
                <a:latin typeface="Calibri"/>
                <a:ea typeface="Söhne"/>
                <a:cs typeface="Söhne"/>
              </a:rPr>
              <a:t>, </a:t>
            </a:r>
            <a:r>
              <a:rPr lang="en-US" sz="1800" err="1">
                <a:latin typeface="Calibri"/>
                <a:ea typeface="Söhne"/>
                <a:cs typeface="Söhne"/>
              </a:rPr>
              <a:t>obtivemos</a:t>
            </a:r>
            <a:r>
              <a:rPr lang="en-US" sz="1800" dirty="0">
                <a:latin typeface="Calibri"/>
                <a:ea typeface="Söhne"/>
                <a:cs typeface="Söhne"/>
              </a:rPr>
              <a:t> </a:t>
            </a:r>
            <a:r>
              <a:rPr lang="en-US" sz="1800" err="1">
                <a:latin typeface="Calibri"/>
                <a:ea typeface="Söhne"/>
                <a:cs typeface="Söhne"/>
              </a:rPr>
              <a:t>resultados</a:t>
            </a:r>
            <a:r>
              <a:rPr lang="en-US" sz="1800" dirty="0">
                <a:latin typeface="Calibri"/>
                <a:ea typeface="Söhne"/>
                <a:cs typeface="Söhne"/>
              </a:rPr>
              <a:t> </a:t>
            </a:r>
            <a:r>
              <a:rPr lang="en-US" sz="1800" err="1">
                <a:latin typeface="Calibri"/>
                <a:ea typeface="Söhne"/>
                <a:cs typeface="Söhne"/>
              </a:rPr>
              <a:t>consistentes</a:t>
            </a:r>
            <a:r>
              <a:rPr lang="en-US" sz="1800" dirty="0">
                <a:latin typeface="Calibri"/>
                <a:ea typeface="Söhne"/>
                <a:cs typeface="Söhne"/>
              </a:rPr>
              <a:t> com </a:t>
            </a:r>
            <a:r>
              <a:rPr lang="en-US" sz="1800" err="1">
                <a:latin typeface="Calibri"/>
                <a:ea typeface="Söhne"/>
                <a:cs typeface="Söhne"/>
              </a:rPr>
              <a:t>os</a:t>
            </a:r>
            <a:r>
              <a:rPr lang="en-US" sz="1800" dirty="0">
                <a:latin typeface="Calibri"/>
                <a:ea typeface="Söhne"/>
                <a:cs typeface="Söhne"/>
              </a:rPr>
              <a:t> </a:t>
            </a:r>
            <a:r>
              <a:rPr lang="en-US" sz="1800" err="1">
                <a:latin typeface="Calibri"/>
                <a:ea typeface="Söhne"/>
                <a:cs typeface="Söhne"/>
              </a:rPr>
              <a:t>obtidos</a:t>
            </a:r>
            <a:r>
              <a:rPr lang="en-US" sz="1800" dirty="0">
                <a:latin typeface="Calibri"/>
                <a:ea typeface="Söhne"/>
                <a:cs typeface="Söhne"/>
              </a:rPr>
              <a:t> </a:t>
            </a:r>
            <a:r>
              <a:rPr lang="en-US" sz="1800" err="1">
                <a:latin typeface="Calibri"/>
                <a:ea typeface="Söhne"/>
                <a:cs typeface="Söhne"/>
              </a:rPr>
              <a:t>anteriormente</a:t>
            </a:r>
            <a:r>
              <a:rPr lang="en-US" sz="1800" dirty="0">
                <a:latin typeface="Calibri"/>
                <a:ea typeface="Söhne"/>
                <a:cs typeface="Söhne"/>
              </a:rPr>
              <a:t>.</a:t>
            </a:r>
          </a:p>
          <a:p>
            <a:r>
              <a:rPr lang="en-US" sz="1800" dirty="0">
                <a:latin typeface="Calibri"/>
                <a:ea typeface="Calibri"/>
                <a:cs typeface="Arial"/>
              </a:rPr>
              <a:t>Ao </a:t>
            </a:r>
            <a:r>
              <a:rPr lang="en-US" sz="1800" err="1">
                <a:latin typeface="Calibri"/>
                <a:ea typeface="Calibri"/>
                <a:cs typeface="Arial"/>
              </a:rPr>
              <a:t>utilizar</a:t>
            </a:r>
            <a:r>
              <a:rPr lang="en-US" sz="1800" dirty="0">
                <a:latin typeface="Calibri"/>
                <a:ea typeface="Calibri"/>
                <a:cs typeface="Arial"/>
              </a:rPr>
              <a:t> o </a:t>
            </a:r>
            <a:r>
              <a:rPr lang="en-US" sz="1800" err="1">
                <a:latin typeface="Calibri"/>
                <a:ea typeface="Calibri"/>
                <a:cs typeface="Arial"/>
              </a:rPr>
              <a:t>método</a:t>
            </a:r>
            <a:r>
              <a:rPr lang="en-US" sz="1800" dirty="0">
                <a:latin typeface="Calibri"/>
                <a:ea typeface="Calibri"/>
                <a:cs typeface="Arial"/>
              </a:rPr>
              <a:t> alternativo para </a:t>
            </a:r>
            <a:r>
              <a:rPr lang="en-US" sz="1800" err="1">
                <a:latin typeface="Calibri"/>
                <a:ea typeface="Calibri"/>
                <a:cs typeface="Arial"/>
              </a:rPr>
              <a:t>criar</a:t>
            </a:r>
            <a:r>
              <a:rPr lang="en-US" sz="1800" dirty="0">
                <a:latin typeface="Calibri"/>
                <a:ea typeface="Calibri"/>
                <a:cs typeface="Arial"/>
              </a:rPr>
              <a:t> a </a:t>
            </a:r>
            <a:r>
              <a:rPr lang="en-US" sz="1800" err="1">
                <a:latin typeface="Calibri"/>
                <a:ea typeface="Calibri"/>
                <a:cs typeface="Arial"/>
              </a:rPr>
              <a:t>árvore</a:t>
            </a:r>
            <a:r>
              <a:rPr lang="en-US" sz="1800" dirty="0">
                <a:latin typeface="Calibri"/>
                <a:ea typeface="Calibri"/>
                <a:cs typeface="Arial"/>
              </a:rPr>
              <a:t> de </a:t>
            </a:r>
            <a:r>
              <a:rPr lang="en-US" sz="1800" err="1">
                <a:latin typeface="Calibri"/>
                <a:ea typeface="Calibri"/>
                <a:cs typeface="Arial"/>
              </a:rPr>
              <a:t>decisão</a:t>
            </a:r>
            <a:r>
              <a:rPr lang="en-US" sz="1800" dirty="0">
                <a:latin typeface="Calibri"/>
                <a:ea typeface="Calibri"/>
                <a:cs typeface="Arial"/>
              </a:rPr>
              <a:t>, </a:t>
            </a:r>
            <a:r>
              <a:rPr lang="en-US" sz="1800" err="1">
                <a:latin typeface="Calibri"/>
                <a:ea typeface="Calibri"/>
                <a:cs typeface="Arial"/>
              </a:rPr>
              <a:t>obtivemos</a:t>
            </a:r>
            <a:r>
              <a:rPr lang="en-US" sz="1800" dirty="0">
                <a:latin typeface="Calibri"/>
                <a:ea typeface="Calibri"/>
                <a:cs typeface="Arial"/>
              </a:rPr>
              <a:t> </a:t>
            </a:r>
            <a:r>
              <a:rPr lang="en-US" sz="1800" err="1">
                <a:latin typeface="Calibri"/>
                <a:ea typeface="Calibri"/>
                <a:cs typeface="Arial"/>
              </a:rPr>
              <a:t>resultados</a:t>
            </a:r>
            <a:r>
              <a:rPr lang="en-US" sz="1800" dirty="0">
                <a:latin typeface="Calibri"/>
                <a:ea typeface="Calibri"/>
                <a:cs typeface="Arial"/>
              </a:rPr>
              <a:t> </a:t>
            </a:r>
            <a:r>
              <a:rPr lang="en-US" sz="1800" err="1">
                <a:latin typeface="Calibri"/>
                <a:ea typeface="Calibri"/>
                <a:cs typeface="Arial"/>
              </a:rPr>
              <a:t>idênticos</a:t>
            </a:r>
            <a:r>
              <a:rPr lang="en-US" sz="1800" dirty="0">
                <a:latin typeface="Calibri"/>
                <a:ea typeface="Calibri"/>
                <a:cs typeface="Arial"/>
              </a:rPr>
              <a:t> </a:t>
            </a:r>
            <a:r>
              <a:rPr lang="en-US" sz="1800" err="1">
                <a:latin typeface="Calibri"/>
                <a:ea typeface="Calibri"/>
                <a:cs typeface="Arial"/>
              </a:rPr>
              <a:t>aos</a:t>
            </a:r>
            <a:r>
              <a:rPr lang="en-US" sz="1800" dirty="0">
                <a:latin typeface="Calibri"/>
                <a:ea typeface="Calibri"/>
                <a:cs typeface="Arial"/>
              </a:rPr>
              <a:t> </a:t>
            </a:r>
            <a:r>
              <a:rPr lang="en-US" sz="1800" err="1">
                <a:latin typeface="Calibri"/>
                <a:ea typeface="Calibri"/>
                <a:cs typeface="Arial"/>
              </a:rPr>
              <a:t>obtidos</a:t>
            </a:r>
            <a:r>
              <a:rPr lang="en-US" sz="1800" dirty="0">
                <a:latin typeface="Calibri"/>
                <a:ea typeface="Calibri"/>
                <a:cs typeface="Arial"/>
              </a:rPr>
              <a:t> </a:t>
            </a:r>
            <a:r>
              <a:rPr lang="en-US" sz="1800" err="1">
                <a:latin typeface="Calibri"/>
                <a:ea typeface="Calibri"/>
                <a:cs typeface="Arial"/>
              </a:rPr>
              <a:t>anteriormente</a:t>
            </a:r>
            <a:r>
              <a:rPr lang="en-US" sz="1800" dirty="0">
                <a:latin typeface="Calibri"/>
                <a:ea typeface="Calibri"/>
                <a:cs typeface="Arial"/>
              </a:rPr>
              <a:t>.</a:t>
            </a:r>
            <a:endParaRPr lang="en-US" sz="1800">
              <a:latin typeface="Calibri"/>
              <a:ea typeface="Calibri"/>
              <a:cs typeface="Calibri"/>
            </a:endParaRPr>
          </a:p>
          <a:p>
            <a:r>
              <a:rPr lang="en-US" sz="1800" dirty="0" err="1">
                <a:latin typeface="Calibri"/>
                <a:ea typeface="Calibri"/>
                <a:cs typeface="Arial"/>
              </a:rPr>
              <a:t>Isso</a:t>
            </a:r>
            <a:r>
              <a:rPr lang="en-US" sz="1800" dirty="0">
                <a:latin typeface="Calibri"/>
                <a:ea typeface="Calibri"/>
                <a:cs typeface="Arial"/>
              </a:rPr>
              <a:t> </a:t>
            </a:r>
            <a:r>
              <a:rPr lang="en-US" sz="1800" dirty="0" err="1">
                <a:latin typeface="Calibri"/>
                <a:ea typeface="Calibri"/>
                <a:cs typeface="Arial"/>
              </a:rPr>
              <a:t>valida</a:t>
            </a:r>
            <a:r>
              <a:rPr lang="en-US" sz="1800" dirty="0">
                <a:latin typeface="Calibri"/>
                <a:ea typeface="Calibri"/>
                <a:cs typeface="Arial"/>
              </a:rPr>
              <a:t> a </a:t>
            </a:r>
            <a:r>
              <a:rPr lang="en-US" sz="1800" dirty="0" err="1">
                <a:latin typeface="Calibri"/>
                <a:ea typeface="Calibri"/>
                <a:cs typeface="Arial"/>
              </a:rPr>
              <a:t>consistência</a:t>
            </a:r>
            <a:r>
              <a:rPr lang="en-US" sz="1800" dirty="0">
                <a:latin typeface="Calibri"/>
                <a:ea typeface="Calibri"/>
                <a:cs typeface="Arial"/>
              </a:rPr>
              <a:t> e a </a:t>
            </a:r>
            <a:r>
              <a:rPr lang="en-US" sz="1800" dirty="0" err="1">
                <a:latin typeface="Calibri"/>
                <a:ea typeface="Calibri"/>
                <a:cs typeface="Arial"/>
              </a:rPr>
              <a:t>confiabilidade</a:t>
            </a:r>
            <a:r>
              <a:rPr lang="en-US" sz="1800" dirty="0">
                <a:latin typeface="Calibri"/>
                <a:ea typeface="Calibri"/>
                <a:cs typeface="Arial"/>
              </a:rPr>
              <a:t> do </a:t>
            </a:r>
            <a:r>
              <a:rPr lang="en-US" sz="1800" dirty="0" err="1">
                <a:latin typeface="Calibri"/>
                <a:ea typeface="Calibri"/>
                <a:cs typeface="Arial"/>
              </a:rPr>
              <a:t>modelo</a:t>
            </a:r>
            <a:r>
              <a:rPr lang="en-US" sz="1800" dirty="0">
                <a:latin typeface="Calibri"/>
                <a:ea typeface="Calibri"/>
                <a:cs typeface="Arial"/>
              </a:rPr>
              <a:t> de </a:t>
            </a:r>
            <a:r>
              <a:rPr lang="en-US" sz="1800" dirty="0" err="1">
                <a:latin typeface="Calibri"/>
                <a:ea typeface="Calibri"/>
                <a:cs typeface="Arial"/>
              </a:rPr>
              <a:t>árvore</a:t>
            </a:r>
            <a:r>
              <a:rPr lang="en-US" sz="1800" dirty="0">
                <a:latin typeface="Calibri"/>
                <a:ea typeface="Calibri"/>
                <a:cs typeface="Arial"/>
              </a:rPr>
              <a:t> de </a:t>
            </a:r>
            <a:r>
              <a:rPr lang="en-US" sz="1800" dirty="0" err="1">
                <a:latin typeface="Calibri"/>
                <a:ea typeface="Calibri"/>
                <a:cs typeface="Arial"/>
              </a:rPr>
              <a:t>decisão</a:t>
            </a:r>
            <a:r>
              <a:rPr lang="en-US" sz="1800" dirty="0">
                <a:latin typeface="Calibri"/>
                <a:ea typeface="Calibri"/>
                <a:cs typeface="Arial"/>
              </a:rPr>
              <a:t> </a:t>
            </a:r>
            <a:r>
              <a:rPr lang="en-US" sz="1800" dirty="0" err="1">
                <a:latin typeface="Calibri"/>
                <a:ea typeface="Calibri"/>
                <a:cs typeface="Arial"/>
              </a:rPr>
              <a:t>em</a:t>
            </a:r>
            <a:r>
              <a:rPr lang="en-US" sz="1800" dirty="0">
                <a:latin typeface="Calibri"/>
                <a:ea typeface="Calibri"/>
                <a:cs typeface="Arial"/>
              </a:rPr>
              <a:t> </a:t>
            </a:r>
            <a:r>
              <a:rPr lang="en-US" sz="1800" dirty="0" err="1">
                <a:latin typeface="Calibri"/>
                <a:ea typeface="Calibri"/>
                <a:cs typeface="Arial"/>
              </a:rPr>
              <a:t>prever</a:t>
            </a:r>
            <a:r>
              <a:rPr lang="en-US" sz="1800" dirty="0">
                <a:latin typeface="Calibri"/>
                <a:ea typeface="Calibri"/>
                <a:cs typeface="Arial"/>
              </a:rPr>
              <a:t> a </a:t>
            </a:r>
            <a:r>
              <a:rPr lang="en-US" sz="1800" dirty="0" err="1">
                <a:latin typeface="Calibri"/>
                <a:ea typeface="Calibri"/>
                <a:cs typeface="Arial"/>
              </a:rPr>
              <a:t>ocorrência</a:t>
            </a:r>
            <a:r>
              <a:rPr lang="en-US" sz="1800" dirty="0">
                <a:latin typeface="Calibri"/>
                <a:ea typeface="Calibri"/>
                <a:cs typeface="Arial"/>
              </a:rPr>
              <a:t> de </a:t>
            </a:r>
            <a:r>
              <a:rPr lang="en-US" sz="1800" dirty="0" err="1">
                <a:latin typeface="Calibri"/>
                <a:ea typeface="Calibri"/>
                <a:cs typeface="Arial"/>
              </a:rPr>
              <a:t>divórcio</a:t>
            </a:r>
            <a:r>
              <a:rPr lang="en-US" sz="1800" dirty="0">
                <a:latin typeface="Calibri"/>
                <a:ea typeface="Calibri"/>
                <a:cs typeface="Arial"/>
              </a:rPr>
              <a:t> </a:t>
            </a:r>
            <a:r>
              <a:rPr lang="en-US" sz="1800" dirty="0" err="1">
                <a:latin typeface="Calibri"/>
                <a:ea typeface="Calibri"/>
                <a:cs typeface="Arial"/>
              </a:rPr>
              <a:t>em</a:t>
            </a:r>
            <a:r>
              <a:rPr lang="en-US" sz="1800" dirty="0">
                <a:latin typeface="Calibri"/>
                <a:ea typeface="Calibri"/>
                <a:cs typeface="Arial"/>
              </a:rPr>
              <a:t> </a:t>
            </a:r>
            <a:r>
              <a:rPr lang="en-US" sz="1800" dirty="0" err="1">
                <a:latin typeface="Calibri"/>
                <a:ea typeface="Calibri"/>
                <a:cs typeface="Arial"/>
              </a:rPr>
              <a:t>casais</a:t>
            </a:r>
            <a:r>
              <a:rPr lang="en-US" sz="1800" dirty="0">
                <a:latin typeface="Calibri"/>
                <a:ea typeface="Calibri"/>
                <a:cs typeface="Arial"/>
              </a:rPr>
              <a:t>.</a:t>
            </a:r>
            <a:endParaRPr lang="en-US" sz="1800" dirty="0">
              <a:latin typeface="Calibri"/>
            </a:endParaRPr>
          </a:p>
          <a:p>
            <a:pPr>
              <a:buNone/>
            </a:pPr>
            <a:endParaRPr lang="en-US" sz="1800" dirty="0">
              <a:solidFill>
                <a:srgbClr val="000000"/>
              </a:solidFill>
              <a:latin typeface="Söhne"/>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28</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5" descr="Graphical user interface, text, application, email&#10;&#10;Description automatically generated">
            <a:extLst>
              <a:ext uri="{FF2B5EF4-FFF2-40B4-BE49-F238E27FC236}">
                <a16:creationId xmlns:a16="http://schemas.microsoft.com/office/drawing/2014/main" id="{4A028339-BFF7-7972-1B10-BCE9D48FF977}"/>
              </a:ext>
            </a:extLst>
          </p:cNvPr>
          <p:cNvPicPr>
            <a:picLocks noChangeAspect="1"/>
          </p:cNvPicPr>
          <p:nvPr/>
        </p:nvPicPr>
        <p:blipFill>
          <a:blip r:embed="rId7"/>
          <a:stretch>
            <a:fillRect/>
          </a:stretch>
        </p:blipFill>
        <p:spPr>
          <a:xfrm>
            <a:off x="4001476" y="3439174"/>
            <a:ext cx="4022970" cy="2920189"/>
          </a:xfrm>
          <a:prstGeom prst="rect">
            <a:avLst/>
          </a:prstGeom>
        </p:spPr>
      </p:pic>
    </p:spTree>
    <p:extLst>
      <p:ext uri="{BB962C8B-B14F-4D97-AF65-F5344CB8AC3E}">
        <p14:creationId xmlns:p14="http://schemas.microsoft.com/office/powerpoint/2010/main" val="2961919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385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1" dirty="0" err="1">
                <a:latin typeface="Calibri"/>
                <a:ea typeface="Calibri"/>
                <a:cs typeface="Arial"/>
              </a:rPr>
              <a:t>Guardar</a:t>
            </a:r>
            <a:r>
              <a:rPr lang="en-US" sz="1800" b="1" dirty="0">
                <a:latin typeface="Calibri"/>
                <a:ea typeface="Calibri"/>
                <a:cs typeface="Arial"/>
              </a:rPr>
              <a:t> e </a:t>
            </a:r>
            <a:r>
              <a:rPr lang="en-US" sz="1800" b="1" dirty="0" err="1">
                <a:latin typeface="Calibri"/>
                <a:ea typeface="Calibri"/>
                <a:cs typeface="Arial"/>
              </a:rPr>
              <a:t>Carregar</a:t>
            </a:r>
            <a:r>
              <a:rPr lang="en-US" sz="1800" b="1" dirty="0">
                <a:latin typeface="Calibri"/>
                <a:ea typeface="Calibri"/>
                <a:cs typeface="Arial"/>
              </a:rPr>
              <a:t> o </a:t>
            </a:r>
            <a:r>
              <a:rPr lang="en-US" sz="1800" b="1" dirty="0" err="1">
                <a:latin typeface="Calibri"/>
                <a:ea typeface="Calibri"/>
                <a:cs typeface="Arial"/>
              </a:rPr>
              <a:t>Modelo</a:t>
            </a:r>
            <a:r>
              <a:rPr lang="en-US" sz="1800" b="1" dirty="0">
                <a:latin typeface="Calibri"/>
                <a:ea typeface="Calibri"/>
                <a:cs typeface="Arial"/>
              </a:rPr>
              <a:t> </a:t>
            </a:r>
            <a:r>
              <a:rPr lang="en-US" sz="1800" b="1" dirty="0">
                <a:latin typeface="Calibri"/>
                <a:ea typeface="Söhne"/>
                <a:cs typeface="Arial"/>
              </a:rPr>
              <a:t>com o </a:t>
            </a:r>
            <a:r>
              <a:rPr lang="en-US" sz="1800" b="1" dirty="0">
                <a:latin typeface="Calibri"/>
                <a:ea typeface="Calibri"/>
                <a:cs typeface="Arial"/>
              </a:rPr>
              <a:t>Pickle</a:t>
            </a:r>
            <a:endParaRPr lang="en-US" sz="1800" dirty="0">
              <a:latin typeface="Calibri"/>
              <a:ea typeface="Calibri"/>
              <a:cs typeface="Calibri"/>
            </a:endParaRPr>
          </a:p>
          <a:p>
            <a:pPr>
              <a:buNone/>
            </a:pPr>
            <a:endParaRPr lang="en-US" sz="1800" b="1" dirty="0">
              <a:latin typeface="Calibri"/>
              <a:ea typeface="Calibri"/>
              <a:cs typeface="Arial"/>
            </a:endParaRPr>
          </a:p>
          <a:p>
            <a:pPr>
              <a:buNone/>
            </a:pPr>
            <a:r>
              <a:rPr lang="en-US" sz="1800" dirty="0">
                <a:latin typeface="Calibri"/>
                <a:ea typeface="Calibri"/>
                <a:cs typeface="Arial"/>
              </a:rPr>
              <a:t>Podemos </a:t>
            </a:r>
            <a:r>
              <a:rPr lang="en-US" sz="1800" err="1">
                <a:latin typeface="Calibri"/>
                <a:ea typeface="Calibri"/>
                <a:cs typeface="Arial"/>
              </a:rPr>
              <a:t>utilizar</a:t>
            </a:r>
            <a:r>
              <a:rPr lang="en-US" sz="1800" dirty="0">
                <a:latin typeface="Calibri"/>
                <a:ea typeface="Calibri"/>
                <a:cs typeface="Arial"/>
              </a:rPr>
              <a:t> o </a:t>
            </a:r>
            <a:r>
              <a:rPr lang="en-US" sz="1800" err="1">
                <a:latin typeface="Calibri"/>
                <a:ea typeface="Calibri"/>
                <a:cs typeface="Arial"/>
              </a:rPr>
              <a:t>módulo</a:t>
            </a:r>
            <a:r>
              <a:rPr lang="en-US" sz="1800" dirty="0">
                <a:latin typeface="Calibri"/>
                <a:ea typeface="Calibri"/>
                <a:cs typeface="Arial"/>
              </a:rPr>
              <a:t> </a:t>
            </a:r>
            <a:r>
              <a:rPr lang="en-US" sz="1800" b="1" dirty="0">
                <a:latin typeface="Calibri"/>
                <a:ea typeface="Calibri"/>
                <a:cs typeface="Arial"/>
              </a:rPr>
              <a:t>pickle</a:t>
            </a:r>
            <a:r>
              <a:rPr lang="en-US" sz="1800" dirty="0">
                <a:latin typeface="Calibri"/>
                <a:ea typeface="Calibri"/>
                <a:cs typeface="Arial"/>
              </a:rPr>
              <a:t> para </a:t>
            </a:r>
            <a:r>
              <a:rPr lang="en-US" sz="1800" err="1">
                <a:latin typeface="Calibri"/>
                <a:ea typeface="Calibri"/>
                <a:cs typeface="Arial"/>
              </a:rPr>
              <a:t>salvar</a:t>
            </a:r>
            <a:r>
              <a:rPr lang="en-US" sz="1800" dirty="0">
                <a:latin typeface="Calibri"/>
                <a:ea typeface="Calibri"/>
                <a:cs typeface="Arial"/>
              </a:rPr>
              <a:t> </a:t>
            </a:r>
            <a:r>
              <a:rPr lang="en-US" sz="1800" err="1">
                <a:latin typeface="Calibri"/>
                <a:ea typeface="Calibri"/>
                <a:cs typeface="Arial"/>
              </a:rPr>
              <a:t>nosso</a:t>
            </a:r>
            <a:r>
              <a:rPr lang="en-US" sz="1800" dirty="0">
                <a:latin typeface="Calibri"/>
                <a:ea typeface="Calibri"/>
                <a:cs typeface="Arial"/>
              </a:rPr>
              <a:t> </a:t>
            </a:r>
            <a:r>
              <a:rPr lang="en-US" sz="1800" err="1">
                <a:latin typeface="Calibri"/>
                <a:ea typeface="Calibri"/>
                <a:cs typeface="Arial"/>
              </a:rPr>
              <a:t>modelo</a:t>
            </a:r>
            <a:r>
              <a:rPr lang="en-US" sz="1800" dirty="0">
                <a:latin typeface="Calibri"/>
                <a:ea typeface="Calibri"/>
                <a:cs typeface="Arial"/>
              </a:rPr>
              <a:t> de </a:t>
            </a:r>
            <a:r>
              <a:rPr lang="en-US" sz="1800" err="1">
                <a:latin typeface="Calibri"/>
                <a:ea typeface="Calibri"/>
                <a:cs typeface="Arial"/>
              </a:rPr>
              <a:t>árvore</a:t>
            </a:r>
            <a:r>
              <a:rPr lang="en-US" sz="1800" dirty="0">
                <a:latin typeface="Calibri"/>
                <a:ea typeface="Calibri"/>
                <a:cs typeface="Arial"/>
              </a:rPr>
              <a:t> de </a:t>
            </a:r>
            <a:r>
              <a:rPr lang="en-US" sz="1800" err="1">
                <a:latin typeface="Calibri"/>
                <a:ea typeface="Calibri"/>
                <a:cs typeface="Arial"/>
              </a:rPr>
              <a:t>decisão</a:t>
            </a:r>
            <a:r>
              <a:rPr lang="en-US" sz="1800" dirty="0">
                <a:latin typeface="Calibri"/>
                <a:ea typeface="Calibri"/>
                <a:cs typeface="Arial"/>
              </a:rPr>
              <a:t> </a:t>
            </a:r>
            <a:r>
              <a:rPr lang="en-US" sz="1800" err="1">
                <a:latin typeface="Calibri"/>
                <a:ea typeface="Calibri"/>
                <a:cs typeface="Arial"/>
              </a:rPr>
              <a:t>em</a:t>
            </a:r>
            <a:r>
              <a:rPr lang="en-US" sz="1800" dirty="0">
                <a:latin typeface="Calibri"/>
                <a:ea typeface="Calibri"/>
                <a:cs typeface="Arial"/>
              </a:rPr>
              <a:t> um </a:t>
            </a:r>
            <a:r>
              <a:rPr lang="en-US" sz="1800" err="1">
                <a:latin typeface="Calibri"/>
                <a:ea typeface="Calibri"/>
                <a:cs typeface="Arial"/>
              </a:rPr>
              <a:t>arquivo</a:t>
            </a:r>
            <a:r>
              <a:rPr lang="en-US" sz="1800" dirty="0">
                <a:latin typeface="Calibri"/>
                <a:ea typeface="Calibri"/>
                <a:cs typeface="Arial"/>
              </a:rPr>
              <a:t> e </a:t>
            </a:r>
            <a:r>
              <a:rPr lang="en-US" sz="1800" err="1">
                <a:latin typeface="Calibri"/>
                <a:ea typeface="Calibri"/>
                <a:cs typeface="Arial"/>
              </a:rPr>
              <a:t>carregá</a:t>
            </a:r>
            <a:r>
              <a:rPr lang="en-US" sz="1800" dirty="0">
                <a:latin typeface="Calibri"/>
                <a:ea typeface="Calibri"/>
                <a:cs typeface="Arial"/>
              </a:rPr>
              <a:t>-lo </a:t>
            </a:r>
            <a:r>
              <a:rPr lang="en-US" sz="1800" err="1">
                <a:latin typeface="Calibri"/>
                <a:ea typeface="Calibri"/>
                <a:cs typeface="Arial"/>
              </a:rPr>
              <a:t>posteriormente</a:t>
            </a:r>
            <a:r>
              <a:rPr lang="en-US" sz="1800" dirty="0">
                <a:latin typeface="Calibri"/>
                <a:ea typeface="Calibri"/>
                <a:cs typeface="Arial"/>
              </a:rPr>
              <a:t>.</a:t>
            </a:r>
            <a:endParaRPr lang="en-US" sz="1800">
              <a:latin typeface="Calibri"/>
              <a:ea typeface="Calibri"/>
              <a:cs typeface="Calibri"/>
            </a:endParaRPr>
          </a:p>
          <a:p>
            <a:pPr>
              <a:buNone/>
            </a:pPr>
            <a:br>
              <a:rPr lang="en-US" sz="1800" b="1" dirty="0">
                <a:latin typeface="Calibri"/>
                <a:ea typeface="Calibri"/>
                <a:cs typeface="Calibri"/>
              </a:rPr>
            </a:br>
            <a:r>
              <a:rPr lang="en-US" sz="1800" b="1" err="1">
                <a:latin typeface="Calibri"/>
                <a:ea typeface="Calibri"/>
                <a:cs typeface="Arial"/>
              </a:rPr>
              <a:t>Guardar</a:t>
            </a:r>
            <a:r>
              <a:rPr lang="en-US" sz="1800" b="1" dirty="0">
                <a:latin typeface="Calibri"/>
                <a:ea typeface="Calibri"/>
                <a:cs typeface="Arial"/>
              </a:rPr>
              <a:t> o </a:t>
            </a:r>
            <a:r>
              <a:rPr lang="en-US" sz="1800" b="1" err="1">
                <a:latin typeface="Calibri"/>
                <a:ea typeface="Calibri"/>
                <a:cs typeface="Arial"/>
              </a:rPr>
              <a:t>Modelo</a:t>
            </a:r>
            <a:r>
              <a:rPr lang="en-US" sz="1800" b="1" dirty="0">
                <a:latin typeface="Calibri"/>
                <a:ea typeface="Calibri"/>
                <a:cs typeface="Arial"/>
              </a:rPr>
              <a:t> </a:t>
            </a:r>
            <a:r>
              <a:rPr lang="en-US" sz="1800" b="1" err="1">
                <a:latin typeface="Calibri"/>
                <a:ea typeface="Calibri"/>
                <a:cs typeface="Arial"/>
              </a:rPr>
              <a:t>em</a:t>
            </a:r>
            <a:r>
              <a:rPr lang="en-US" sz="1800" b="1" dirty="0">
                <a:latin typeface="Calibri"/>
                <a:ea typeface="Calibri"/>
                <a:cs typeface="Arial"/>
              </a:rPr>
              <a:t> um </a:t>
            </a:r>
            <a:r>
              <a:rPr lang="en-US" sz="1800" b="1" err="1">
                <a:latin typeface="Calibri"/>
                <a:ea typeface="Calibri"/>
                <a:cs typeface="Arial"/>
              </a:rPr>
              <a:t>Arquivo</a:t>
            </a:r>
            <a:endParaRPr lang="en-US" sz="1800" b="1" dirty="0">
              <a:latin typeface="Calibri"/>
              <a:ea typeface="Calibri"/>
              <a:cs typeface="Calibri"/>
            </a:endParaRPr>
          </a:p>
          <a:p>
            <a:pPr>
              <a:buNone/>
            </a:pPr>
            <a:endParaRPr lang="en-US" sz="1800" b="1" dirty="0">
              <a:latin typeface="Calibri"/>
              <a:ea typeface="Calibri"/>
              <a:cs typeface="Arial"/>
            </a:endParaRPr>
          </a:p>
          <a:p>
            <a:pPr marL="285750" indent="-285750"/>
            <a:r>
              <a:rPr lang="en-US" sz="1800" err="1">
                <a:latin typeface="Calibri"/>
                <a:ea typeface="Calibri"/>
                <a:cs typeface="Arial"/>
              </a:rPr>
              <a:t>Utilizamos</a:t>
            </a:r>
            <a:r>
              <a:rPr lang="en-US" sz="1800" dirty="0">
                <a:latin typeface="Calibri"/>
                <a:ea typeface="Calibri"/>
                <a:cs typeface="Arial"/>
              </a:rPr>
              <a:t> o </a:t>
            </a:r>
            <a:r>
              <a:rPr lang="en-US" sz="1800" err="1">
                <a:latin typeface="Calibri"/>
                <a:ea typeface="Calibri"/>
                <a:cs typeface="Arial"/>
              </a:rPr>
              <a:t>comando</a:t>
            </a:r>
            <a:r>
              <a:rPr lang="en-US" sz="1800" dirty="0">
                <a:latin typeface="Calibri"/>
                <a:ea typeface="Calibri"/>
                <a:cs typeface="Arial"/>
              </a:rPr>
              <a:t> </a:t>
            </a:r>
            <a:r>
              <a:rPr lang="en-US" sz="1800" b="1" err="1">
                <a:latin typeface="Calibri"/>
                <a:ea typeface="Calibri"/>
                <a:cs typeface="Calibri"/>
              </a:rPr>
              <a:t>pickle.dump</a:t>
            </a:r>
            <a:r>
              <a:rPr lang="en-US" sz="1800" b="1" dirty="0">
                <a:latin typeface="Calibri"/>
                <a:ea typeface="Calibri"/>
                <a:cs typeface="Calibri"/>
              </a:rPr>
              <a:t>(model, open(filename, '</a:t>
            </a:r>
            <a:r>
              <a:rPr lang="en-US" sz="1800" b="1" err="1">
                <a:latin typeface="Calibri"/>
                <a:ea typeface="Calibri"/>
                <a:cs typeface="Calibri"/>
              </a:rPr>
              <a:t>wb</a:t>
            </a:r>
            <a:r>
              <a:rPr lang="en-US" sz="1800" b="1" dirty="0">
                <a:latin typeface="Calibri"/>
                <a:ea typeface="Calibri"/>
                <a:cs typeface="Calibri"/>
              </a:rPr>
              <a:t>'))</a:t>
            </a:r>
            <a:r>
              <a:rPr lang="en-US" sz="1800" dirty="0">
                <a:latin typeface="Calibri"/>
                <a:ea typeface="Calibri"/>
                <a:cs typeface="Arial"/>
              </a:rPr>
              <a:t> para </a:t>
            </a:r>
            <a:r>
              <a:rPr lang="en-US" sz="1800" err="1">
                <a:latin typeface="Calibri"/>
                <a:ea typeface="Calibri"/>
                <a:cs typeface="Arial"/>
              </a:rPr>
              <a:t>salvar</a:t>
            </a:r>
            <a:r>
              <a:rPr lang="en-US" sz="1800" dirty="0">
                <a:latin typeface="Calibri"/>
                <a:ea typeface="Calibri"/>
                <a:cs typeface="Arial"/>
              </a:rPr>
              <a:t> o </a:t>
            </a:r>
            <a:r>
              <a:rPr lang="en-US" sz="1800" err="1">
                <a:latin typeface="Calibri"/>
                <a:ea typeface="Calibri"/>
                <a:cs typeface="Arial"/>
              </a:rPr>
              <a:t>modelo</a:t>
            </a:r>
            <a:r>
              <a:rPr lang="en-US" sz="1800" dirty="0">
                <a:latin typeface="Calibri"/>
                <a:ea typeface="Calibri"/>
                <a:cs typeface="Arial"/>
              </a:rPr>
              <a:t> </a:t>
            </a:r>
            <a:r>
              <a:rPr lang="en-US" sz="1800" err="1">
                <a:latin typeface="Calibri"/>
                <a:ea typeface="Calibri"/>
                <a:cs typeface="Arial"/>
              </a:rPr>
              <a:t>em</a:t>
            </a:r>
            <a:r>
              <a:rPr lang="en-US" sz="1800" dirty="0">
                <a:latin typeface="Calibri"/>
                <a:ea typeface="Calibri"/>
                <a:cs typeface="Arial"/>
              </a:rPr>
              <a:t> um </a:t>
            </a:r>
            <a:r>
              <a:rPr lang="en-US" sz="1800" err="1">
                <a:latin typeface="Calibri"/>
                <a:ea typeface="Calibri"/>
                <a:cs typeface="Arial"/>
              </a:rPr>
              <a:t>arquivo</a:t>
            </a:r>
            <a:r>
              <a:rPr lang="en-US" sz="1800" dirty="0">
                <a:latin typeface="Calibri"/>
                <a:ea typeface="Calibri"/>
                <a:cs typeface="Arial"/>
              </a:rPr>
              <a:t>.</a:t>
            </a:r>
            <a:endParaRPr lang="en-US" sz="1800">
              <a:latin typeface="Calibri"/>
              <a:ea typeface="Calibri"/>
              <a:cs typeface="Calibri"/>
            </a:endParaRPr>
          </a:p>
          <a:p>
            <a:pPr marL="285750" indent="-285750"/>
            <a:r>
              <a:rPr lang="en-US" sz="1800" dirty="0">
                <a:latin typeface="Calibri"/>
                <a:ea typeface="Calibri"/>
                <a:cs typeface="Arial"/>
              </a:rPr>
              <a:t>O </a:t>
            </a:r>
            <a:r>
              <a:rPr lang="en-US" sz="1800" err="1">
                <a:latin typeface="Calibri"/>
                <a:ea typeface="Calibri"/>
                <a:cs typeface="Arial"/>
              </a:rPr>
              <a:t>arquivo</a:t>
            </a:r>
            <a:r>
              <a:rPr lang="en-US" sz="1800" dirty="0">
                <a:latin typeface="Calibri"/>
                <a:ea typeface="Calibri"/>
                <a:cs typeface="Arial"/>
              </a:rPr>
              <a:t> é </a:t>
            </a:r>
            <a:r>
              <a:rPr lang="en-US" sz="1800" err="1">
                <a:latin typeface="Calibri"/>
                <a:ea typeface="Calibri"/>
                <a:cs typeface="Arial"/>
              </a:rPr>
              <a:t>especificado</a:t>
            </a:r>
            <a:r>
              <a:rPr lang="en-US" sz="1800" dirty="0">
                <a:latin typeface="Calibri"/>
                <a:ea typeface="Calibri"/>
                <a:cs typeface="Arial"/>
              </a:rPr>
              <a:t> </a:t>
            </a:r>
            <a:r>
              <a:rPr lang="en-US" sz="1800" err="1">
                <a:latin typeface="Calibri"/>
                <a:ea typeface="Calibri"/>
                <a:cs typeface="Arial"/>
              </a:rPr>
              <a:t>pelo</a:t>
            </a:r>
            <a:r>
              <a:rPr lang="en-US" sz="1800" dirty="0">
                <a:latin typeface="Calibri"/>
                <a:ea typeface="Calibri"/>
                <a:cs typeface="Arial"/>
              </a:rPr>
              <a:t> </a:t>
            </a:r>
            <a:r>
              <a:rPr lang="en-US" sz="1800" err="1">
                <a:latin typeface="Calibri"/>
                <a:ea typeface="Calibri"/>
                <a:cs typeface="Arial"/>
              </a:rPr>
              <a:t>nome</a:t>
            </a:r>
            <a:r>
              <a:rPr lang="en-US" sz="1800" dirty="0">
                <a:latin typeface="Calibri"/>
                <a:ea typeface="Calibri"/>
                <a:cs typeface="Arial"/>
              </a:rPr>
              <a:t> do </a:t>
            </a:r>
            <a:r>
              <a:rPr lang="en-US" sz="1800" err="1">
                <a:latin typeface="Calibri"/>
                <a:ea typeface="Calibri"/>
                <a:cs typeface="Arial"/>
              </a:rPr>
              <a:t>arquivo</a:t>
            </a:r>
            <a:r>
              <a:rPr lang="en-US" sz="1800" dirty="0">
                <a:latin typeface="Calibri"/>
                <a:ea typeface="Calibri"/>
                <a:cs typeface="Arial"/>
              </a:rPr>
              <a:t>, </a:t>
            </a:r>
            <a:r>
              <a:rPr lang="en-US" sz="1800" err="1">
                <a:latin typeface="Calibri"/>
                <a:ea typeface="Calibri"/>
                <a:cs typeface="Arial"/>
              </a:rPr>
              <a:t>como</a:t>
            </a:r>
            <a:r>
              <a:rPr lang="en-US" sz="1800" dirty="0">
                <a:latin typeface="Calibri"/>
                <a:ea typeface="Calibri"/>
                <a:cs typeface="Arial"/>
              </a:rPr>
              <a:t> </a:t>
            </a:r>
            <a:r>
              <a:rPr lang="en-US" sz="1800" err="1">
                <a:latin typeface="Calibri"/>
                <a:ea typeface="Calibri"/>
                <a:cs typeface="Arial"/>
              </a:rPr>
              <a:t>por</a:t>
            </a:r>
            <a:r>
              <a:rPr lang="en-US" sz="1800" dirty="0">
                <a:latin typeface="Calibri"/>
                <a:ea typeface="Calibri"/>
                <a:cs typeface="Arial"/>
              </a:rPr>
              <a:t> </a:t>
            </a:r>
            <a:r>
              <a:rPr lang="en-US" sz="1800" err="1">
                <a:latin typeface="Calibri"/>
                <a:ea typeface="Calibri"/>
                <a:cs typeface="Arial"/>
              </a:rPr>
              <a:t>exemplo</a:t>
            </a:r>
            <a:r>
              <a:rPr lang="en-US" sz="1800" dirty="0">
                <a:latin typeface="Calibri"/>
                <a:ea typeface="Calibri"/>
                <a:cs typeface="Arial"/>
              </a:rPr>
              <a:t> '</a:t>
            </a:r>
            <a:r>
              <a:rPr lang="en-US" sz="1800" err="1">
                <a:latin typeface="Calibri"/>
                <a:ea typeface="Calibri"/>
                <a:cs typeface="Arial"/>
              </a:rPr>
              <a:t>modelo_final.sav</a:t>
            </a:r>
            <a:r>
              <a:rPr lang="en-US" sz="1800" dirty="0">
                <a:latin typeface="Calibri"/>
                <a:ea typeface="Calibri"/>
                <a:cs typeface="Arial"/>
              </a:rPr>
              <a:t>'.</a:t>
            </a:r>
            <a:endParaRPr lang="en-US" sz="1800">
              <a:latin typeface="Calibri"/>
              <a:ea typeface="Calibri"/>
              <a:cs typeface="Calibri"/>
            </a:endParaRPr>
          </a:p>
          <a:p>
            <a:pPr>
              <a:buNone/>
            </a:pPr>
            <a:endParaRPr lang="en-US" sz="1800" b="1" dirty="0">
              <a:latin typeface="Calibri"/>
              <a:ea typeface="Calibri"/>
              <a:cs typeface="Calibri"/>
            </a:endParaRPr>
          </a:p>
          <a:p>
            <a:pPr>
              <a:buNone/>
            </a:pPr>
            <a:endParaRPr lang="en-US"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29</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4" descr="Text&#10;&#10;Description automatically generated">
            <a:extLst>
              <a:ext uri="{FF2B5EF4-FFF2-40B4-BE49-F238E27FC236}">
                <a16:creationId xmlns:a16="http://schemas.microsoft.com/office/drawing/2014/main" id="{C2096689-01B0-D86E-9CCB-F3C8EA7D2092}"/>
              </a:ext>
            </a:extLst>
          </p:cNvPr>
          <p:cNvPicPr>
            <a:picLocks noChangeAspect="1"/>
          </p:cNvPicPr>
          <p:nvPr/>
        </p:nvPicPr>
        <p:blipFill>
          <a:blip r:embed="rId7"/>
          <a:stretch>
            <a:fillRect/>
          </a:stretch>
        </p:blipFill>
        <p:spPr>
          <a:xfrm>
            <a:off x="1559170" y="4497472"/>
            <a:ext cx="6113584" cy="1633978"/>
          </a:xfrm>
          <a:prstGeom prst="rect">
            <a:avLst/>
          </a:prstGeom>
        </p:spPr>
      </p:pic>
    </p:spTree>
    <p:extLst>
      <p:ext uri="{BB962C8B-B14F-4D97-AF65-F5344CB8AC3E}">
        <p14:creationId xmlns:p14="http://schemas.microsoft.com/office/powerpoint/2010/main" val="2339651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1. Introdução</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467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150000"/>
              </a:lnSpc>
              <a:spcBef>
                <a:spcPct val="0"/>
              </a:spcBef>
              <a:buNone/>
            </a:pPr>
            <a:r>
              <a:rPr lang="pt-PT" sz="1800" dirty="0">
                <a:latin typeface="+mn-lt"/>
              </a:rPr>
              <a:t>Este trabalho foi proposto no âmbito da Unidade Curricular de Inteligência Artificial, integrado no plano de estudos do segundo ano da licenciatura de Engenharia Informática da Escola Superior de Tecnologia e Gestão do Instituto Politécnico de Viana do Castelo.</a:t>
            </a:r>
            <a:endParaRPr lang="en-US" sz="1800" dirty="0">
              <a:latin typeface="+mn-lt"/>
              <a:cs typeface="Calibri"/>
            </a:endParaRPr>
          </a:p>
          <a:p>
            <a:pPr algn="just">
              <a:lnSpc>
                <a:spcPct val="150000"/>
              </a:lnSpc>
              <a:spcBef>
                <a:spcPct val="0"/>
              </a:spcBef>
              <a:buNone/>
            </a:pPr>
            <a:r>
              <a:rPr lang="pt-PT" sz="1800" dirty="0">
                <a:latin typeface="+mn-lt"/>
              </a:rPr>
              <a:t>Com este PowerPoint pretendemos demonstrar e explicar o raciocínio utilizado na realização do trabalho prático nº2, solicitado pelos docentes, cujo </a:t>
            </a:r>
            <a:r>
              <a:rPr lang="pt-PT" sz="1800" dirty="0" err="1">
                <a:latin typeface="+mn-lt"/>
              </a:rPr>
              <a:t>dataset</a:t>
            </a:r>
            <a:r>
              <a:rPr lang="pt-PT" sz="1800" dirty="0">
                <a:latin typeface="+mn-lt"/>
              </a:rPr>
              <a:t> que nos foi atribuído foi “</a:t>
            </a:r>
            <a:r>
              <a:rPr lang="pt-PT" sz="1800" dirty="0" err="1">
                <a:latin typeface="+mn-lt"/>
              </a:rPr>
              <a:t>Divorce</a:t>
            </a:r>
            <a:r>
              <a:rPr lang="pt-PT" sz="1800" dirty="0">
                <a:latin typeface="+mn-lt"/>
              </a:rPr>
              <a:t> </a:t>
            </a:r>
            <a:r>
              <a:rPr lang="pt-PT" sz="1800" dirty="0" err="1">
                <a:latin typeface="+mn-lt"/>
              </a:rPr>
              <a:t>Prediction</a:t>
            </a:r>
            <a:r>
              <a:rPr lang="pt-PT" sz="1800" dirty="0">
                <a:latin typeface="+mn-lt"/>
              </a:rPr>
              <a:t>”. </a:t>
            </a:r>
            <a:endParaRPr lang="en-US" sz="1800" dirty="0">
              <a:latin typeface="+mn-lt"/>
            </a:endParaRPr>
          </a:p>
          <a:p>
            <a:pPr algn="just">
              <a:lnSpc>
                <a:spcPct val="150000"/>
              </a:lnSpc>
              <a:spcBef>
                <a:spcPct val="0"/>
              </a:spcBef>
              <a:buNone/>
            </a:pPr>
            <a:r>
              <a:rPr lang="pt-PT" sz="1800" dirty="0">
                <a:solidFill>
                  <a:srgbClr val="0000FF"/>
                </a:solidFill>
                <a:latin typeface="+mn-lt"/>
                <a:hlinkClick r:id="rId5"/>
              </a:rPr>
              <a:t>https://www.kaggle.com/datasets/andrewmvd/divorce-prediction</a:t>
            </a:r>
            <a:endParaRPr lang="pt-PT"/>
          </a:p>
          <a:p>
            <a:pPr algn="just">
              <a:lnSpc>
                <a:spcPct val="150000"/>
              </a:lnSpc>
              <a:spcBef>
                <a:spcPct val="0"/>
              </a:spcBef>
              <a:buNone/>
            </a:pPr>
            <a:endParaRPr lang="pt-PT" altLang="pt-PT" sz="1600" b="1" dirty="0"/>
          </a:p>
          <a:p>
            <a:pPr algn="just" eaLnBrk="1" hangingPunct="1">
              <a:lnSpc>
                <a:spcPct val="200000"/>
              </a:lnSpc>
              <a:spcBef>
                <a:spcPct val="0"/>
              </a:spcBef>
              <a:buFontTx/>
              <a:buNone/>
            </a:pPr>
            <a:endParaRPr lang="pt-PT" altLang="pt-PT" sz="1200" dirty="0">
              <a:cs typeface="Arial" panose="020B0604020202020204" pitchFamily="34" charset="0"/>
            </a:endParaRPr>
          </a:p>
          <a:p>
            <a:pPr algn="just" eaLnBrk="1" hangingPunct="1">
              <a:lnSpc>
                <a:spcPct val="200000"/>
              </a:lnSpc>
              <a:spcBef>
                <a:spcPct val="0"/>
              </a:spcBef>
              <a:buFontTx/>
              <a:buNone/>
            </a:pPr>
            <a:r>
              <a:rPr lang="pt-PT" altLang="pt-PT" sz="1200" dirty="0">
                <a:cs typeface="Arial" panose="020B0604020202020204" pitchFamily="34" charset="0"/>
              </a:rPr>
              <a:t> </a:t>
            </a:r>
            <a:endParaRPr lang="pt-PT" altLang="pt-PT" sz="1200" b="1" dirty="0"/>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6"/>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765736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1" dirty="0" err="1">
                <a:latin typeface="Calibri"/>
                <a:ea typeface="Calibri"/>
                <a:cs typeface="Arial"/>
              </a:rPr>
              <a:t>Carregar</a:t>
            </a:r>
            <a:r>
              <a:rPr lang="en-US" sz="1800" b="1" dirty="0">
                <a:latin typeface="Calibri"/>
                <a:ea typeface="Calibri"/>
                <a:cs typeface="Arial"/>
              </a:rPr>
              <a:t> o </a:t>
            </a:r>
            <a:r>
              <a:rPr lang="en-US" sz="1800" b="1" dirty="0" err="1">
                <a:latin typeface="Calibri"/>
                <a:ea typeface="Calibri"/>
                <a:cs typeface="Arial"/>
              </a:rPr>
              <a:t>Modelo</a:t>
            </a:r>
            <a:r>
              <a:rPr lang="en-US" sz="1800" b="1" dirty="0">
                <a:latin typeface="Calibri"/>
                <a:ea typeface="Calibri"/>
                <a:cs typeface="Arial"/>
              </a:rPr>
              <a:t> de um </a:t>
            </a:r>
            <a:r>
              <a:rPr lang="en-US" sz="1800" b="1" dirty="0" err="1">
                <a:latin typeface="Calibri"/>
                <a:ea typeface="Calibri"/>
                <a:cs typeface="Arial"/>
              </a:rPr>
              <a:t>Arquivo</a:t>
            </a:r>
            <a:endParaRPr lang="en-US" sz="1800">
              <a:latin typeface="Calibri"/>
              <a:ea typeface="Calibri"/>
              <a:cs typeface="Calibri"/>
            </a:endParaRPr>
          </a:p>
          <a:p>
            <a:pPr>
              <a:buNone/>
            </a:pPr>
            <a:endParaRPr lang="en-US" sz="1800" b="1" dirty="0">
              <a:latin typeface="Calibri"/>
              <a:ea typeface="Calibri"/>
              <a:cs typeface="Arial"/>
            </a:endParaRPr>
          </a:p>
          <a:p>
            <a:pPr marL="285750" indent="-285750"/>
            <a:r>
              <a:rPr lang="en-US" sz="1800" err="1">
                <a:latin typeface="Calibri"/>
                <a:ea typeface="Calibri"/>
                <a:cs typeface="Arial"/>
              </a:rPr>
              <a:t>Utilizamos</a:t>
            </a:r>
            <a:r>
              <a:rPr lang="en-US" sz="1800" dirty="0">
                <a:latin typeface="Calibri"/>
                <a:ea typeface="Calibri"/>
                <a:cs typeface="Arial"/>
              </a:rPr>
              <a:t> o </a:t>
            </a:r>
            <a:r>
              <a:rPr lang="en-US" sz="1800" err="1">
                <a:latin typeface="Calibri"/>
                <a:ea typeface="Calibri"/>
                <a:cs typeface="Arial"/>
              </a:rPr>
              <a:t>comando</a:t>
            </a:r>
            <a:r>
              <a:rPr lang="en-US" sz="1800" dirty="0">
                <a:latin typeface="Calibri"/>
                <a:ea typeface="Calibri"/>
                <a:cs typeface="Arial"/>
              </a:rPr>
              <a:t> </a:t>
            </a:r>
            <a:r>
              <a:rPr lang="en-US" sz="1800" b="1" err="1">
                <a:latin typeface="Calibri"/>
                <a:ea typeface="Calibri"/>
                <a:cs typeface="Arial"/>
              </a:rPr>
              <a:t>loaded_model</a:t>
            </a:r>
            <a:r>
              <a:rPr lang="en-US" sz="1800" b="1" dirty="0">
                <a:latin typeface="Calibri"/>
                <a:ea typeface="Calibri"/>
                <a:cs typeface="Arial"/>
              </a:rPr>
              <a:t> = </a:t>
            </a:r>
            <a:r>
              <a:rPr lang="en-US" sz="1800" b="1" err="1">
                <a:latin typeface="Calibri"/>
                <a:ea typeface="Calibri"/>
                <a:cs typeface="Arial"/>
              </a:rPr>
              <a:t>pickle.load</a:t>
            </a:r>
            <a:r>
              <a:rPr lang="en-US" sz="1800" b="1" dirty="0">
                <a:latin typeface="Calibri"/>
                <a:ea typeface="Calibri"/>
                <a:cs typeface="Arial"/>
              </a:rPr>
              <a:t>(open(filename, '</a:t>
            </a:r>
            <a:r>
              <a:rPr lang="en-US" sz="1800" b="1" err="1">
                <a:latin typeface="Calibri"/>
                <a:ea typeface="Calibri"/>
                <a:cs typeface="Arial"/>
              </a:rPr>
              <a:t>rb</a:t>
            </a:r>
            <a:r>
              <a:rPr lang="en-US" sz="1800" b="1" dirty="0">
                <a:latin typeface="Calibri"/>
                <a:ea typeface="Calibri"/>
                <a:cs typeface="Arial"/>
              </a:rPr>
              <a:t>'))</a:t>
            </a:r>
            <a:r>
              <a:rPr lang="en-US" sz="1800" dirty="0">
                <a:latin typeface="Calibri"/>
                <a:ea typeface="Calibri"/>
                <a:cs typeface="Arial"/>
              </a:rPr>
              <a:t> para </a:t>
            </a:r>
            <a:r>
              <a:rPr lang="en-US" sz="1800" err="1">
                <a:latin typeface="Calibri"/>
                <a:ea typeface="Calibri"/>
                <a:cs typeface="Arial"/>
              </a:rPr>
              <a:t>carregar</a:t>
            </a:r>
            <a:r>
              <a:rPr lang="en-US" sz="1800" dirty="0">
                <a:latin typeface="Calibri"/>
                <a:ea typeface="Calibri"/>
                <a:cs typeface="Arial"/>
              </a:rPr>
              <a:t> o </a:t>
            </a:r>
            <a:r>
              <a:rPr lang="en-US" sz="1800" err="1">
                <a:latin typeface="Calibri"/>
                <a:ea typeface="Calibri"/>
                <a:cs typeface="Arial"/>
              </a:rPr>
              <a:t>modelo</a:t>
            </a:r>
            <a:r>
              <a:rPr lang="en-US" sz="1800" dirty="0">
                <a:latin typeface="Calibri"/>
                <a:ea typeface="Calibri"/>
                <a:cs typeface="Arial"/>
              </a:rPr>
              <a:t> salvo no </a:t>
            </a:r>
            <a:r>
              <a:rPr lang="en-US" sz="1800" err="1">
                <a:latin typeface="Calibri"/>
                <a:ea typeface="Calibri"/>
                <a:cs typeface="Arial"/>
              </a:rPr>
              <a:t>arquivo</a:t>
            </a:r>
            <a:r>
              <a:rPr lang="en-US" sz="1800" dirty="0">
                <a:latin typeface="Calibri"/>
                <a:ea typeface="Calibri"/>
                <a:cs typeface="Arial"/>
              </a:rPr>
              <a:t>.</a:t>
            </a:r>
            <a:endParaRPr lang="en-US" sz="1800">
              <a:latin typeface="Calibri"/>
              <a:ea typeface="Calibri"/>
              <a:cs typeface="Calibri"/>
            </a:endParaRPr>
          </a:p>
          <a:p>
            <a:pPr marL="285750" indent="-285750"/>
            <a:r>
              <a:rPr lang="en-US" sz="1800" dirty="0">
                <a:latin typeface="Calibri"/>
                <a:ea typeface="Calibri"/>
                <a:cs typeface="Arial"/>
              </a:rPr>
              <a:t>O </a:t>
            </a:r>
            <a:r>
              <a:rPr lang="en-US" sz="1800" err="1">
                <a:latin typeface="Calibri"/>
                <a:ea typeface="Calibri"/>
                <a:cs typeface="Arial"/>
              </a:rPr>
              <a:t>modelo</a:t>
            </a:r>
            <a:r>
              <a:rPr lang="en-US" sz="1800" dirty="0">
                <a:latin typeface="Calibri"/>
                <a:ea typeface="Calibri"/>
                <a:cs typeface="Arial"/>
              </a:rPr>
              <a:t> é </a:t>
            </a:r>
            <a:r>
              <a:rPr lang="en-US" sz="1800" err="1">
                <a:latin typeface="Calibri"/>
                <a:ea typeface="Calibri"/>
                <a:cs typeface="Arial"/>
              </a:rPr>
              <a:t>armazenado</a:t>
            </a:r>
            <a:r>
              <a:rPr lang="en-US" sz="1800" dirty="0">
                <a:latin typeface="Calibri"/>
                <a:ea typeface="Calibri"/>
                <a:cs typeface="Arial"/>
              </a:rPr>
              <a:t> </a:t>
            </a:r>
            <a:r>
              <a:rPr lang="en-US" sz="1800" err="1">
                <a:latin typeface="Calibri"/>
                <a:ea typeface="Calibri"/>
                <a:cs typeface="Arial"/>
              </a:rPr>
              <a:t>na</a:t>
            </a:r>
            <a:r>
              <a:rPr lang="en-US" sz="1800" dirty="0">
                <a:latin typeface="Calibri"/>
                <a:ea typeface="Calibri"/>
                <a:cs typeface="Arial"/>
              </a:rPr>
              <a:t> </a:t>
            </a:r>
            <a:r>
              <a:rPr lang="en-US" sz="1800" err="1">
                <a:latin typeface="Calibri"/>
                <a:ea typeface="Calibri"/>
                <a:cs typeface="Arial"/>
              </a:rPr>
              <a:t>variável</a:t>
            </a:r>
            <a:r>
              <a:rPr lang="en-US" sz="1800" dirty="0">
                <a:latin typeface="Calibri"/>
                <a:ea typeface="Calibri"/>
                <a:cs typeface="Arial"/>
              </a:rPr>
              <a:t> </a:t>
            </a:r>
            <a:r>
              <a:rPr lang="en-US" sz="1800" b="1" err="1">
                <a:latin typeface="Calibri"/>
                <a:ea typeface="Calibri"/>
                <a:cs typeface="Arial"/>
              </a:rPr>
              <a:t>loaded_model</a:t>
            </a:r>
            <a:r>
              <a:rPr lang="en-US" sz="1800" dirty="0">
                <a:latin typeface="Calibri"/>
                <a:ea typeface="Calibri"/>
                <a:cs typeface="Arial"/>
              </a:rPr>
              <a:t> e </a:t>
            </a:r>
            <a:r>
              <a:rPr lang="en-US" sz="1800" err="1">
                <a:latin typeface="Calibri"/>
                <a:ea typeface="Calibri"/>
                <a:cs typeface="Arial"/>
              </a:rPr>
              <a:t>está</a:t>
            </a:r>
            <a:r>
              <a:rPr lang="en-US" sz="1800" dirty="0">
                <a:latin typeface="Calibri"/>
                <a:ea typeface="Calibri"/>
                <a:cs typeface="Arial"/>
              </a:rPr>
              <a:t> pronto para ser </a:t>
            </a:r>
            <a:r>
              <a:rPr lang="en-US" sz="1800" err="1">
                <a:latin typeface="Calibri"/>
                <a:ea typeface="Calibri"/>
                <a:cs typeface="Arial"/>
              </a:rPr>
              <a:t>utilizado</a:t>
            </a:r>
            <a:r>
              <a:rPr lang="en-US" sz="1800" dirty="0">
                <a:latin typeface="Calibri"/>
                <a:ea typeface="Calibri"/>
                <a:cs typeface="Arial"/>
              </a:rPr>
              <a:t>.</a:t>
            </a:r>
            <a:endParaRPr lang="en-US" sz="1800">
              <a:latin typeface="Calibri"/>
              <a:ea typeface="Calibri"/>
              <a:cs typeface="Calibri"/>
            </a:endParaRPr>
          </a:p>
          <a:p>
            <a:pPr>
              <a:buNone/>
            </a:pPr>
            <a:br>
              <a:rPr lang="en-US" sz="1800" b="1" dirty="0">
                <a:latin typeface="Calibri"/>
                <a:ea typeface="Calibri"/>
                <a:cs typeface="Calibri"/>
              </a:rPr>
            </a:br>
            <a:r>
              <a:rPr lang="en-US" sz="1800" b="1" dirty="0" err="1">
                <a:latin typeface="Calibri"/>
                <a:ea typeface="Calibri"/>
                <a:cs typeface="Arial"/>
              </a:rPr>
              <a:t>Pontuação</a:t>
            </a:r>
            <a:r>
              <a:rPr lang="en-US" sz="1800" b="1" dirty="0">
                <a:latin typeface="Calibri"/>
                <a:ea typeface="Calibri"/>
                <a:cs typeface="Arial"/>
              </a:rPr>
              <a:t> do </a:t>
            </a:r>
            <a:r>
              <a:rPr lang="en-US" sz="1800" b="1" dirty="0" err="1">
                <a:latin typeface="Calibri"/>
                <a:ea typeface="Calibri"/>
                <a:cs typeface="Arial"/>
              </a:rPr>
              <a:t>Modelo</a:t>
            </a:r>
            <a:r>
              <a:rPr lang="en-US" sz="1800" b="1" dirty="0">
                <a:latin typeface="Calibri"/>
                <a:ea typeface="Calibri"/>
                <a:cs typeface="Arial"/>
              </a:rPr>
              <a:t> </a:t>
            </a:r>
            <a:r>
              <a:rPr lang="en-US" sz="1800" b="1" dirty="0" err="1">
                <a:latin typeface="Calibri"/>
                <a:ea typeface="Calibri"/>
                <a:cs typeface="Arial"/>
              </a:rPr>
              <a:t>Carregado</a:t>
            </a:r>
            <a:endParaRPr lang="en-US" sz="1800" b="1">
              <a:latin typeface="Calibri"/>
              <a:ea typeface="Calibri"/>
              <a:cs typeface="Calibri"/>
            </a:endParaRPr>
          </a:p>
          <a:p>
            <a:pPr>
              <a:buNone/>
            </a:pPr>
            <a:endParaRPr lang="en-US" sz="1800" b="1" dirty="0">
              <a:latin typeface="Calibri"/>
              <a:ea typeface="Calibri"/>
              <a:cs typeface="Arial"/>
            </a:endParaRPr>
          </a:p>
          <a:p>
            <a:pPr marL="285750" indent="-285750"/>
            <a:r>
              <a:rPr lang="en-US" sz="1800" dirty="0">
                <a:latin typeface="Calibri"/>
                <a:ea typeface="Calibri"/>
                <a:cs typeface="Arial"/>
              </a:rPr>
              <a:t>Podemos </a:t>
            </a:r>
            <a:r>
              <a:rPr lang="en-US" sz="1800" dirty="0" err="1">
                <a:latin typeface="Calibri"/>
                <a:ea typeface="Calibri"/>
                <a:cs typeface="Arial"/>
              </a:rPr>
              <a:t>calcular</a:t>
            </a:r>
            <a:r>
              <a:rPr lang="en-US" sz="1800" dirty="0">
                <a:latin typeface="Calibri"/>
                <a:ea typeface="Calibri"/>
                <a:cs typeface="Arial"/>
              </a:rPr>
              <a:t> a </a:t>
            </a:r>
            <a:r>
              <a:rPr lang="en-US" sz="1800" dirty="0" err="1">
                <a:latin typeface="Calibri"/>
                <a:ea typeface="Calibri"/>
                <a:cs typeface="Arial"/>
              </a:rPr>
              <a:t>pontuação</a:t>
            </a:r>
            <a:r>
              <a:rPr lang="en-US" sz="1800" dirty="0">
                <a:latin typeface="Calibri"/>
                <a:ea typeface="Calibri"/>
                <a:cs typeface="Arial"/>
              </a:rPr>
              <a:t> do </a:t>
            </a:r>
            <a:r>
              <a:rPr lang="en-US" sz="1800" dirty="0" err="1">
                <a:latin typeface="Calibri"/>
                <a:ea typeface="Calibri"/>
                <a:cs typeface="Arial"/>
              </a:rPr>
              <a:t>modelo</a:t>
            </a:r>
            <a:r>
              <a:rPr lang="en-US" sz="1800" dirty="0">
                <a:latin typeface="Calibri"/>
                <a:ea typeface="Calibri"/>
                <a:cs typeface="Arial"/>
              </a:rPr>
              <a:t> </a:t>
            </a:r>
            <a:r>
              <a:rPr lang="en-US" sz="1800" dirty="0" err="1">
                <a:latin typeface="Calibri"/>
                <a:ea typeface="Calibri"/>
                <a:cs typeface="Arial"/>
              </a:rPr>
              <a:t>carregado</a:t>
            </a:r>
            <a:r>
              <a:rPr lang="en-US" sz="1800" dirty="0">
                <a:latin typeface="Calibri"/>
                <a:ea typeface="Calibri"/>
                <a:cs typeface="Arial"/>
              </a:rPr>
              <a:t> </a:t>
            </a:r>
            <a:r>
              <a:rPr lang="en-US" sz="1800" dirty="0" err="1">
                <a:latin typeface="Calibri"/>
                <a:ea typeface="Calibri"/>
                <a:cs typeface="Arial"/>
              </a:rPr>
              <a:t>utilizando</a:t>
            </a:r>
            <a:r>
              <a:rPr lang="en-US" sz="1800" dirty="0">
                <a:latin typeface="Calibri"/>
                <a:ea typeface="Calibri"/>
                <a:cs typeface="Arial"/>
              </a:rPr>
              <a:t> o conjunto de teste: </a:t>
            </a:r>
            <a:r>
              <a:rPr lang="en-US" sz="1800" b="1" dirty="0">
                <a:latin typeface="Calibri"/>
                <a:ea typeface="Calibri"/>
                <a:cs typeface="Calibri"/>
              </a:rPr>
              <a:t>result = </a:t>
            </a:r>
            <a:r>
              <a:rPr lang="en-US" sz="1800" b="1" dirty="0" err="1">
                <a:latin typeface="Calibri"/>
                <a:ea typeface="Calibri"/>
                <a:cs typeface="Arial"/>
              </a:rPr>
              <a:t>loaded_</a:t>
            </a:r>
            <a:r>
              <a:rPr lang="en-US" sz="1800" b="1" dirty="0" err="1">
                <a:latin typeface="Calibri"/>
                <a:ea typeface="Calibri"/>
                <a:cs typeface="Calibri"/>
              </a:rPr>
              <a:t>model</a:t>
            </a:r>
            <a:r>
              <a:rPr lang="en-US" sz="1800" b="1" dirty="0" err="1">
                <a:latin typeface="Calibri"/>
                <a:ea typeface="Calibri"/>
                <a:cs typeface="Arial"/>
              </a:rPr>
              <a:t>.score</a:t>
            </a:r>
            <a:r>
              <a:rPr lang="en-US" sz="1800" b="1" dirty="0">
                <a:latin typeface="Calibri"/>
                <a:ea typeface="Calibri"/>
                <a:cs typeface="Calibri"/>
              </a:rPr>
              <a:t>(</a:t>
            </a:r>
            <a:r>
              <a:rPr lang="en-US" sz="1800" b="1" dirty="0" err="1">
                <a:latin typeface="Calibri"/>
                <a:ea typeface="Calibri"/>
                <a:cs typeface="Arial"/>
              </a:rPr>
              <a:t>x_test</a:t>
            </a:r>
            <a:r>
              <a:rPr lang="en-US" sz="1800" b="1" dirty="0">
                <a:latin typeface="Calibri"/>
                <a:ea typeface="Calibri"/>
                <a:cs typeface="Calibri"/>
              </a:rPr>
              <a:t>, </a:t>
            </a:r>
            <a:r>
              <a:rPr lang="en-US" sz="1800" b="1" dirty="0" err="1">
                <a:latin typeface="Calibri"/>
                <a:ea typeface="Calibri"/>
                <a:cs typeface="Arial"/>
              </a:rPr>
              <a:t>y_test</a:t>
            </a:r>
            <a:r>
              <a:rPr lang="en-US" sz="1800" b="1" dirty="0">
                <a:latin typeface="Calibri"/>
                <a:ea typeface="Calibri"/>
                <a:cs typeface="Arial"/>
              </a:rPr>
              <a:t>)</a:t>
            </a:r>
            <a:r>
              <a:rPr lang="en-US" sz="1800" dirty="0">
                <a:latin typeface="Calibri"/>
                <a:ea typeface="Calibri"/>
                <a:cs typeface="Arial"/>
              </a:rPr>
              <a:t>.</a:t>
            </a:r>
            <a:endParaRPr lang="en-US" sz="1800" dirty="0">
              <a:latin typeface="Calibri"/>
              <a:ea typeface="Calibri"/>
              <a:cs typeface="Calibri"/>
            </a:endParaRPr>
          </a:p>
          <a:p>
            <a:pPr marL="285750" indent="-285750"/>
            <a:r>
              <a:rPr lang="en-US" sz="1800" dirty="0">
                <a:latin typeface="Calibri"/>
                <a:ea typeface="Calibri"/>
                <a:cs typeface="Arial"/>
              </a:rPr>
              <a:t>A </a:t>
            </a:r>
            <a:r>
              <a:rPr lang="en-US" sz="1800" dirty="0" err="1">
                <a:latin typeface="Calibri"/>
                <a:ea typeface="Calibri"/>
                <a:cs typeface="Arial"/>
              </a:rPr>
              <a:t>pontuação</a:t>
            </a:r>
            <a:r>
              <a:rPr lang="en-US" sz="1800" dirty="0">
                <a:latin typeface="Calibri"/>
                <a:ea typeface="Calibri"/>
                <a:cs typeface="Arial"/>
              </a:rPr>
              <a:t> do </a:t>
            </a:r>
            <a:r>
              <a:rPr lang="en-US" sz="1800" dirty="0" err="1">
                <a:latin typeface="Calibri"/>
                <a:ea typeface="Calibri"/>
                <a:cs typeface="Arial"/>
              </a:rPr>
              <a:t>modelo</a:t>
            </a:r>
            <a:r>
              <a:rPr lang="en-US" sz="1800" dirty="0">
                <a:latin typeface="Calibri"/>
                <a:ea typeface="Calibri"/>
                <a:cs typeface="Arial"/>
              </a:rPr>
              <a:t> é </a:t>
            </a:r>
            <a:r>
              <a:rPr lang="en-US" sz="1800" dirty="0" err="1">
                <a:latin typeface="Calibri"/>
                <a:ea typeface="Calibri"/>
                <a:cs typeface="Arial"/>
              </a:rPr>
              <a:t>mostrada</a:t>
            </a:r>
            <a:r>
              <a:rPr lang="en-US" sz="1800" dirty="0">
                <a:latin typeface="Calibri"/>
                <a:ea typeface="Calibri"/>
                <a:cs typeface="Arial"/>
              </a:rPr>
              <a:t> </a:t>
            </a:r>
            <a:r>
              <a:rPr lang="en-US" sz="1800" dirty="0" err="1">
                <a:latin typeface="Calibri"/>
                <a:ea typeface="Calibri"/>
                <a:cs typeface="Arial"/>
              </a:rPr>
              <a:t>utilizando</a:t>
            </a:r>
            <a:r>
              <a:rPr lang="en-US" sz="1800" dirty="0">
                <a:latin typeface="Calibri"/>
                <a:ea typeface="Calibri"/>
                <a:cs typeface="Arial"/>
              </a:rPr>
              <a:t> o </a:t>
            </a:r>
            <a:r>
              <a:rPr lang="en-US" sz="1800" dirty="0" err="1">
                <a:latin typeface="Calibri"/>
                <a:ea typeface="Calibri"/>
                <a:cs typeface="Arial"/>
              </a:rPr>
              <a:t>comando</a:t>
            </a:r>
            <a:r>
              <a:rPr lang="en-US" sz="1800" dirty="0">
                <a:latin typeface="Calibri"/>
                <a:ea typeface="Calibri"/>
                <a:cs typeface="Arial"/>
              </a:rPr>
              <a:t> </a:t>
            </a:r>
            <a:r>
              <a:rPr lang="en-US" sz="1800" b="1" dirty="0">
                <a:latin typeface="Calibri"/>
                <a:ea typeface="Calibri"/>
                <a:cs typeface="Arial"/>
              </a:rPr>
              <a:t>print("Score do </a:t>
            </a:r>
            <a:r>
              <a:rPr lang="en-US" sz="1800" b="1" dirty="0" err="1">
                <a:latin typeface="Calibri"/>
                <a:ea typeface="Calibri"/>
                <a:cs typeface="Arial"/>
              </a:rPr>
              <a:t>Modelo</a:t>
            </a:r>
            <a:r>
              <a:rPr lang="en-US" sz="1800" b="1" dirty="0">
                <a:latin typeface="Calibri"/>
                <a:ea typeface="Calibri"/>
                <a:cs typeface="Arial"/>
              </a:rPr>
              <a:t>:", result)</a:t>
            </a:r>
            <a:r>
              <a:rPr lang="en-US" sz="1800" dirty="0">
                <a:latin typeface="Calibri"/>
                <a:ea typeface="Calibri"/>
                <a:cs typeface="Arial"/>
              </a:rPr>
              <a:t>.</a:t>
            </a:r>
            <a:endParaRPr lang="en-US" sz="1800" dirty="0">
              <a:latin typeface="Calibri"/>
              <a:ea typeface="Calibri"/>
              <a:cs typeface="Calibri"/>
            </a:endParaRPr>
          </a:p>
          <a:p>
            <a:pPr>
              <a:buNone/>
            </a:pPr>
            <a:endParaRPr lang="en-US" sz="1800" b="1" dirty="0">
              <a:latin typeface="Calibri"/>
              <a:ea typeface="Calibri"/>
              <a:cs typeface="Calibri"/>
            </a:endParaRPr>
          </a:p>
          <a:p>
            <a:pPr>
              <a:buNone/>
            </a:pPr>
            <a:endParaRPr lang="en-US" sz="1800" b="1" dirty="0">
              <a:latin typeface="Calibri"/>
              <a:ea typeface="Calibri"/>
              <a:cs typeface="Calibri"/>
            </a:endParaRPr>
          </a:p>
          <a:p>
            <a:pPr>
              <a:buNone/>
            </a:pPr>
            <a:endParaRPr lang="en-US"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30</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4110487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85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1" dirty="0" err="1">
                <a:latin typeface="Calibri"/>
                <a:ea typeface="Calibri"/>
                <a:cs typeface="Arial"/>
              </a:rPr>
              <a:t>Previsão</a:t>
            </a:r>
            <a:r>
              <a:rPr lang="en-US" sz="1800" b="1" dirty="0">
                <a:latin typeface="Calibri"/>
                <a:ea typeface="Calibri"/>
                <a:cs typeface="Arial"/>
              </a:rPr>
              <a:t> com um Novo dataset</a:t>
            </a:r>
            <a:endParaRPr lang="en-US" sz="1800" dirty="0">
              <a:latin typeface="Calibri"/>
              <a:ea typeface="Calibri"/>
              <a:cs typeface="Calibri"/>
            </a:endParaRPr>
          </a:p>
          <a:p>
            <a:pPr>
              <a:buNone/>
            </a:pPr>
            <a:endParaRPr lang="en-US" sz="1800" b="1" dirty="0">
              <a:latin typeface="Calibri"/>
              <a:ea typeface="Calibri"/>
              <a:cs typeface="Arial"/>
            </a:endParaRPr>
          </a:p>
          <a:p>
            <a:pPr marL="285750" indent="-285750"/>
            <a:r>
              <a:rPr lang="en-US" sz="1800" dirty="0">
                <a:latin typeface="Calibri"/>
                <a:ea typeface="Calibri"/>
                <a:cs typeface="Arial"/>
              </a:rPr>
              <a:t>Podemos </a:t>
            </a:r>
            <a:r>
              <a:rPr lang="en-US" sz="1800" dirty="0" err="1">
                <a:latin typeface="Calibri"/>
                <a:ea typeface="Calibri"/>
                <a:cs typeface="Arial"/>
              </a:rPr>
              <a:t>fazer</a:t>
            </a:r>
            <a:r>
              <a:rPr lang="en-US" sz="1800" dirty="0">
                <a:latin typeface="Calibri"/>
                <a:ea typeface="Calibri"/>
                <a:cs typeface="Arial"/>
              </a:rPr>
              <a:t> </a:t>
            </a:r>
            <a:r>
              <a:rPr lang="en-US" sz="1800" dirty="0" err="1">
                <a:latin typeface="Calibri"/>
                <a:ea typeface="Calibri"/>
                <a:cs typeface="Arial"/>
              </a:rPr>
              <a:t>previsões</a:t>
            </a:r>
            <a:r>
              <a:rPr lang="en-US" sz="1800" dirty="0">
                <a:latin typeface="Calibri"/>
                <a:ea typeface="Calibri"/>
                <a:cs typeface="Arial"/>
              </a:rPr>
              <a:t> </a:t>
            </a:r>
            <a:r>
              <a:rPr lang="en-US" sz="1800" dirty="0" err="1">
                <a:latin typeface="Calibri"/>
                <a:ea typeface="Calibri"/>
                <a:cs typeface="Arial"/>
              </a:rPr>
              <a:t>utilizando</a:t>
            </a:r>
            <a:r>
              <a:rPr lang="en-US" sz="1800" dirty="0">
                <a:latin typeface="Calibri"/>
                <a:ea typeface="Calibri"/>
                <a:cs typeface="Arial"/>
              </a:rPr>
              <a:t> um novo dataset </a:t>
            </a:r>
            <a:r>
              <a:rPr lang="en-US" sz="1800" dirty="0" err="1">
                <a:latin typeface="Calibri"/>
                <a:ea typeface="Calibri"/>
                <a:cs typeface="Arial"/>
              </a:rPr>
              <a:t>após</a:t>
            </a:r>
            <a:r>
              <a:rPr lang="en-US" sz="1800" dirty="0">
                <a:latin typeface="Calibri"/>
                <a:ea typeface="Calibri"/>
                <a:cs typeface="Arial"/>
              </a:rPr>
              <a:t> </a:t>
            </a:r>
            <a:r>
              <a:rPr lang="en-US" sz="1800" dirty="0" err="1">
                <a:latin typeface="Calibri"/>
                <a:ea typeface="Calibri"/>
                <a:cs typeface="Arial"/>
              </a:rPr>
              <a:t>carregar</a:t>
            </a:r>
            <a:r>
              <a:rPr lang="en-US" sz="1800" dirty="0">
                <a:latin typeface="Calibri"/>
                <a:ea typeface="Calibri"/>
                <a:cs typeface="Arial"/>
              </a:rPr>
              <a:t> o </a:t>
            </a:r>
            <a:r>
              <a:rPr lang="en-US" sz="1800" dirty="0" err="1">
                <a:latin typeface="Calibri"/>
                <a:ea typeface="Calibri"/>
                <a:cs typeface="Arial"/>
              </a:rPr>
              <a:t>modelo</a:t>
            </a:r>
            <a:r>
              <a:rPr lang="en-US" sz="1800" dirty="0">
                <a:latin typeface="Calibri"/>
                <a:ea typeface="Calibri"/>
                <a:cs typeface="Arial"/>
              </a:rPr>
              <a:t>.</a:t>
            </a:r>
            <a:endParaRPr lang="en-US" sz="1800" dirty="0">
              <a:latin typeface="Calibri"/>
              <a:ea typeface="Calibri"/>
              <a:cs typeface="Calibri"/>
            </a:endParaRPr>
          </a:p>
          <a:p>
            <a:pPr marL="285750" indent="-285750"/>
            <a:r>
              <a:rPr lang="en-US" sz="1800" dirty="0" err="1">
                <a:latin typeface="Calibri"/>
                <a:ea typeface="Calibri"/>
                <a:cs typeface="Arial"/>
              </a:rPr>
              <a:t>Carregamos</a:t>
            </a:r>
            <a:r>
              <a:rPr lang="en-US" sz="1800">
                <a:latin typeface="Calibri"/>
                <a:ea typeface="Calibri"/>
                <a:cs typeface="Arial"/>
              </a:rPr>
              <a:t> o novo dataset e </a:t>
            </a:r>
            <a:r>
              <a:rPr lang="en-US" sz="1800" dirty="0" err="1">
                <a:latin typeface="Calibri"/>
                <a:ea typeface="Calibri"/>
                <a:cs typeface="Arial"/>
              </a:rPr>
              <a:t>removemos</a:t>
            </a:r>
            <a:r>
              <a:rPr lang="en-US" sz="1800" dirty="0">
                <a:latin typeface="Calibri"/>
                <a:ea typeface="Calibri"/>
                <a:cs typeface="Arial"/>
              </a:rPr>
              <a:t> a </a:t>
            </a:r>
            <a:r>
              <a:rPr lang="en-US" sz="1800" dirty="0" err="1">
                <a:latin typeface="Calibri"/>
                <a:ea typeface="Calibri"/>
                <a:cs typeface="Arial"/>
              </a:rPr>
              <a:t>coluna</a:t>
            </a:r>
            <a:r>
              <a:rPr lang="en-US" sz="1800" dirty="0">
                <a:latin typeface="Calibri"/>
                <a:ea typeface="Calibri"/>
                <a:cs typeface="Arial"/>
              </a:rPr>
              <a:t> 'Divorce': </a:t>
            </a:r>
            <a:r>
              <a:rPr lang="en-US" sz="1800" b="1" dirty="0" err="1">
                <a:latin typeface="Calibri"/>
                <a:ea typeface="Calibri"/>
                <a:cs typeface="Arial"/>
              </a:rPr>
              <a:t>dNew</a:t>
            </a:r>
            <a:r>
              <a:rPr lang="en-US" sz="1800" b="1" dirty="0">
                <a:latin typeface="Calibri"/>
                <a:ea typeface="Calibri"/>
                <a:cs typeface="Arial"/>
              </a:rPr>
              <a:t> = </a:t>
            </a:r>
            <a:r>
              <a:rPr lang="en-US" sz="1800" b="1" dirty="0" err="1">
                <a:latin typeface="Calibri"/>
                <a:ea typeface="Calibri"/>
                <a:cs typeface="Arial"/>
              </a:rPr>
              <a:t>dNew.drop</a:t>
            </a:r>
            <a:r>
              <a:rPr lang="en-US" sz="1800" b="1" dirty="0">
                <a:latin typeface="Calibri"/>
                <a:ea typeface="Calibri"/>
                <a:cs typeface="Arial"/>
              </a:rPr>
              <a:t>('Divorce', axis=1)</a:t>
            </a:r>
            <a:r>
              <a:rPr lang="en-US" sz="1800" dirty="0">
                <a:latin typeface="Calibri"/>
                <a:ea typeface="Calibri"/>
                <a:cs typeface="Arial"/>
              </a:rPr>
              <a:t>.</a:t>
            </a:r>
            <a:endParaRPr lang="en-US" sz="1800" dirty="0">
              <a:latin typeface="Calibri"/>
              <a:ea typeface="Calibri"/>
              <a:cs typeface="Calibri"/>
            </a:endParaRPr>
          </a:p>
          <a:p>
            <a:pPr marL="285750" indent="-285750"/>
            <a:r>
              <a:rPr lang="en-US" sz="1800" dirty="0">
                <a:latin typeface="Calibri"/>
                <a:ea typeface="Calibri"/>
                <a:cs typeface="Arial"/>
              </a:rPr>
              <a:t>Em </a:t>
            </a:r>
            <a:r>
              <a:rPr lang="en-US" sz="1800" err="1">
                <a:latin typeface="Calibri"/>
                <a:ea typeface="Calibri"/>
                <a:cs typeface="Arial"/>
              </a:rPr>
              <a:t>seguida</a:t>
            </a:r>
            <a:r>
              <a:rPr lang="en-US" sz="1800" dirty="0">
                <a:latin typeface="Calibri"/>
                <a:ea typeface="Calibri"/>
                <a:cs typeface="Arial"/>
              </a:rPr>
              <a:t>, </a:t>
            </a:r>
            <a:r>
              <a:rPr lang="en-US" sz="1800" err="1">
                <a:latin typeface="Calibri"/>
                <a:ea typeface="Calibri"/>
                <a:cs typeface="Arial"/>
              </a:rPr>
              <a:t>utilizamos</a:t>
            </a:r>
            <a:r>
              <a:rPr lang="en-US" sz="1800" dirty="0">
                <a:latin typeface="Calibri"/>
                <a:ea typeface="Calibri"/>
                <a:cs typeface="Arial"/>
              </a:rPr>
              <a:t> o </a:t>
            </a:r>
            <a:r>
              <a:rPr lang="en-US" sz="1800" err="1">
                <a:latin typeface="Calibri"/>
                <a:ea typeface="Calibri"/>
                <a:cs typeface="Arial"/>
              </a:rPr>
              <a:t>comando</a:t>
            </a:r>
            <a:r>
              <a:rPr lang="en-US" sz="1800" dirty="0">
                <a:latin typeface="Calibri"/>
                <a:ea typeface="Calibri"/>
                <a:cs typeface="Arial"/>
              </a:rPr>
              <a:t> </a:t>
            </a:r>
            <a:r>
              <a:rPr lang="en-US" sz="1800" b="1" err="1">
                <a:latin typeface="Calibri"/>
                <a:ea typeface="Calibri"/>
                <a:cs typeface="Arial"/>
              </a:rPr>
              <a:t>yNew</a:t>
            </a:r>
            <a:r>
              <a:rPr lang="en-US" sz="1800" b="1" dirty="0">
                <a:latin typeface="Calibri"/>
                <a:ea typeface="Calibri"/>
                <a:cs typeface="Arial"/>
              </a:rPr>
              <a:t> = </a:t>
            </a:r>
            <a:r>
              <a:rPr lang="en-US" sz="1800" b="1" err="1">
                <a:latin typeface="Calibri"/>
                <a:ea typeface="Calibri"/>
                <a:cs typeface="Arial"/>
              </a:rPr>
              <a:t>pd.Series</a:t>
            </a:r>
            <a:r>
              <a:rPr lang="en-US" sz="1800" b="1" dirty="0">
                <a:latin typeface="Calibri"/>
                <a:ea typeface="Calibri"/>
                <a:cs typeface="Arial"/>
              </a:rPr>
              <a:t>(</a:t>
            </a:r>
            <a:r>
              <a:rPr lang="en-US" sz="1800" b="1" err="1">
                <a:latin typeface="Calibri"/>
                <a:ea typeface="Calibri"/>
                <a:cs typeface="Arial"/>
              </a:rPr>
              <a:t>loaded_model.predict</a:t>
            </a:r>
            <a:r>
              <a:rPr lang="en-US" sz="1800" b="1" dirty="0">
                <a:latin typeface="Calibri"/>
                <a:ea typeface="Calibri"/>
                <a:cs typeface="Arial"/>
              </a:rPr>
              <a:t>(</a:t>
            </a:r>
            <a:r>
              <a:rPr lang="en-US" sz="1800" b="1" err="1">
                <a:latin typeface="Calibri"/>
                <a:ea typeface="Calibri"/>
                <a:cs typeface="Arial"/>
              </a:rPr>
              <a:t>dNew</a:t>
            </a:r>
            <a:r>
              <a:rPr lang="en-US" sz="1800" b="1" dirty="0">
                <a:latin typeface="Calibri"/>
                <a:ea typeface="Calibri"/>
                <a:cs typeface="Arial"/>
              </a:rPr>
              <a:t>))</a:t>
            </a:r>
            <a:r>
              <a:rPr lang="en-US" sz="1800" dirty="0">
                <a:latin typeface="Calibri"/>
                <a:ea typeface="Calibri"/>
                <a:cs typeface="Arial"/>
              </a:rPr>
              <a:t> para </a:t>
            </a:r>
            <a:r>
              <a:rPr lang="en-US" sz="1800" err="1">
                <a:latin typeface="Calibri"/>
                <a:ea typeface="Calibri"/>
                <a:cs typeface="Arial"/>
              </a:rPr>
              <a:t>fazer</a:t>
            </a:r>
            <a:r>
              <a:rPr lang="en-US" sz="1800" dirty="0">
                <a:latin typeface="Calibri"/>
                <a:ea typeface="Calibri"/>
                <a:cs typeface="Arial"/>
              </a:rPr>
              <a:t> as </a:t>
            </a:r>
            <a:r>
              <a:rPr lang="en-US" sz="1800" err="1">
                <a:latin typeface="Calibri"/>
                <a:ea typeface="Calibri"/>
                <a:cs typeface="Arial"/>
              </a:rPr>
              <a:t>previsões</a:t>
            </a:r>
            <a:r>
              <a:rPr lang="en-US" sz="1800" dirty="0">
                <a:latin typeface="Calibri"/>
                <a:ea typeface="Calibri"/>
                <a:cs typeface="Arial"/>
              </a:rPr>
              <a:t>.</a:t>
            </a:r>
            <a:endParaRPr lang="en-US" sz="1800" dirty="0">
              <a:latin typeface="Calibri"/>
              <a:ea typeface="Calibri"/>
              <a:cs typeface="Calibri"/>
            </a:endParaRPr>
          </a:p>
          <a:p>
            <a:pPr>
              <a:buNone/>
            </a:pPr>
            <a:endParaRPr lang="en-US" sz="1800" b="1" dirty="0">
              <a:latin typeface="Calibri"/>
              <a:ea typeface="Calibri"/>
              <a:cs typeface="Arial"/>
            </a:endParaRPr>
          </a:p>
          <a:p>
            <a:pPr>
              <a:buNone/>
            </a:pPr>
            <a:r>
              <a:rPr lang="en-US" sz="1800" b="1" dirty="0" err="1">
                <a:latin typeface="Calibri"/>
                <a:ea typeface="Calibri"/>
                <a:cs typeface="Arial"/>
              </a:rPr>
              <a:t>Resultados</a:t>
            </a:r>
            <a:r>
              <a:rPr lang="en-US" sz="1800" b="1" dirty="0">
                <a:latin typeface="Calibri"/>
                <a:ea typeface="Calibri"/>
                <a:cs typeface="Arial"/>
              </a:rPr>
              <a:t> da </a:t>
            </a:r>
            <a:r>
              <a:rPr lang="en-US" sz="1800" b="1" dirty="0" err="1">
                <a:latin typeface="Calibri"/>
                <a:ea typeface="Calibri"/>
                <a:cs typeface="Arial"/>
              </a:rPr>
              <a:t>Previsão</a:t>
            </a:r>
            <a:r>
              <a:rPr lang="en-US" sz="1800" b="1" dirty="0">
                <a:latin typeface="Calibri"/>
                <a:ea typeface="Calibri"/>
                <a:cs typeface="Arial"/>
              </a:rPr>
              <a:t> com o Novo dataset</a:t>
            </a:r>
            <a:endParaRPr lang="en-US" sz="1800" dirty="0">
              <a:latin typeface="Calibri"/>
              <a:ea typeface="Calibri"/>
              <a:cs typeface="Calibri"/>
            </a:endParaRPr>
          </a:p>
          <a:p>
            <a:pPr>
              <a:buNone/>
            </a:pPr>
            <a:endParaRPr lang="en-US" sz="1800" b="1" dirty="0">
              <a:latin typeface="Calibri"/>
              <a:ea typeface="Calibri"/>
              <a:cs typeface="Arial"/>
            </a:endParaRPr>
          </a:p>
          <a:p>
            <a:pPr marL="285750" indent="-285750"/>
            <a:r>
              <a:rPr lang="en-US" sz="1800" dirty="0">
                <a:latin typeface="Calibri"/>
                <a:ea typeface="Calibri"/>
                <a:cs typeface="Arial"/>
              </a:rPr>
              <a:t>Para </a:t>
            </a:r>
            <a:r>
              <a:rPr lang="en-US" sz="1800" dirty="0" err="1">
                <a:latin typeface="Calibri"/>
                <a:ea typeface="Calibri"/>
                <a:cs typeface="Arial"/>
              </a:rPr>
              <a:t>exibir</a:t>
            </a:r>
            <a:r>
              <a:rPr lang="en-US" sz="1800" dirty="0">
                <a:latin typeface="Calibri"/>
                <a:ea typeface="Calibri"/>
                <a:cs typeface="Arial"/>
              </a:rPr>
              <a:t> </a:t>
            </a:r>
            <a:r>
              <a:rPr lang="en-US" sz="1800" dirty="0" err="1">
                <a:latin typeface="Calibri"/>
                <a:ea typeface="Calibri"/>
                <a:cs typeface="Arial"/>
              </a:rPr>
              <a:t>os</a:t>
            </a:r>
            <a:r>
              <a:rPr lang="en-US" sz="1800" dirty="0">
                <a:latin typeface="Calibri"/>
                <a:ea typeface="Calibri"/>
                <a:cs typeface="Arial"/>
              </a:rPr>
              <a:t> </a:t>
            </a:r>
            <a:r>
              <a:rPr lang="en-US" sz="1800" dirty="0" err="1">
                <a:latin typeface="Calibri"/>
                <a:ea typeface="Calibri"/>
                <a:cs typeface="Arial"/>
              </a:rPr>
              <a:t>resultados</a:t>
            </a:r>
            <a:r>
              <a:rPr lang="en-US" sz="1800" dirty="0">
                <a:latin typeface="Calibri"/>
                <a:ea typeface="Calibri"/>
                <a:cs typeface="Arial"/>
              </a:rPr>
              <a:t> da </a:t>
            </a:r>
            <a:r>
              <a:rPr lang="en-US" sz="1800" dirty="0" err="1">
                <a:latin typeface="Calibri"/>
                <a:ea typeface="Calibri"/>
                <a:cs typeface="Arial"/>
              </a:rPr>
              <a:t>previsão</a:t>
            </a:r>
            <a:r>
              <a:rPr lang="en-US" sz="1800" dirty="0">
                <a:latin typeface="Calibri"/>
                <a:ea typeface="Calibri"/>
                <a:cs typeface="Arial"/>
              </a:rPr>
              <a:t>, </a:t>
            </a:r>
            <a:r>
              <a:rPr lang="en-US" sz="1800" dirty="0" err="1">
                <a:latin typeface="Calibri"/>
                <a:ea typeface="Calibri"/>
                <a:cs typeface="Arial"/>
              </a:rPr>
              <a:t>utilizamos</a:t>
            </a:r>
            <a:r>
              <a:rPr lang="en-US" sz="1800" dirty="0">
                <a:latin typeface="Calibri"/>
                <a:ea typeface="Calibri"/>
                <a:cs typeface="Arial"/>
              </a:rPr>
              <a:t> </a:t>
            </a:r>
            <a:r>
              <a:rPr lang="en-US" sz="1800" dirty="0" err="1">
                <a:latin typeface="Calibri"/>
                <a:ea typeface="Calibri"/>
                <a:cs typeface="Arial"/>
              </a:rPr>
              <a:t>estruturas</a:t>
            </a:r>
            <a:r>
              <a:rPr lang="en-US" sz="1800" dirty="0">
                <a:latin typeface="Calibri"/>
                <a:ea typeface="Calibri"/>
                <a:cs typeface="Arial"/>
              </a:rPr>
              <a:t> </a:t>
            </a:r>
            <a:r>
              <a:rPr lang="en-US" sz="1800" dirty="0" err="1">
                <a:latin typeface="Calibri"/>
                <a:ea typeface="Calibri"/>
                <a:cs typeface="Arial"/>
              </a:rPr>
              <a:t>condicionais</a:t>
            </a:r>
            <a:r>
              <a:rPr lang="en-US" sz="1800" dirty="0">
                <a:latin typeface="Calibri"/>
                <a:ea typeface="Calibri"/>
                <a:cs typeface="Arial"/>
              </a:rPr>
              <a:t>.</a:t>
            </a:r>
            <a:endParaRPr lang="en-US" sz="1800" dirty="0">
              <a:latin typeface="Calibri"/>
              <a:ea typeface="Calibri"/>
              <a:cs typeface="Calibri"/>
            </a:endParaRPr>
          </a:p>
          <a:p>
            <a:pPr marL="285750" indent="-285750"/>
            <a:r>
              <a:rPr lang="en-US" sz="1800" dirty="0">
                <a:latin typeface="Calibri"/>
                <a:ea typeface="Calibri"/>
                <a:cs typeface="Arial"/>
              </a:rPr>
              <a:t>Por </a:t>
            </a:r>
            <a:r>
              <a:rPr lang="en-US" sz="1800" err="1">
                <a:latin typeface="Calibri"/>
                <a:ea typeface="Calibri"/>
                <a:cs typeface="Arial"/>
              </a:rPr>
              <a:t>exemplo</a:t>
            </a:r>
            <a:r>
              <a:rPr lang="en-US" sz="1800" dirty="0">
                <a:latin typeface="Calibri"/>
                <a:ea typeface="Calibri"/>
                <a:cs typeface="Arial"/>
              </a:rPr>
              <a:t>, </a:t>
            </a:r>
            <a:r>
              <a:rPr lang="en-US" sz="1800" b="1" dirty="0">
                <a:latin typeface="Calibri"/>
                <a:ea typeface="Calibri"/>
                <a:cs typeface="Arial"/>
              </a:rPr>
              <a:t>if </a:t>
            </a:r>
            <a:r>
              <a:rPr lang="en-US" sz="1800" b="1" err="1">
                <a:latin typeface="Calibri"/>
                <a:ea typeface="Calibri"/>
                <a:cs typeface="Arial"/>
              </a:rPr>
              <a:t>yNew</a:t>
            </a:r>
            <a:r>
              <a:rPr lang="en-US" sz="1800" b="1" dirty="0">
                <a:latin typeface="Calibri"/>
                <a:ea typeface="Calibri"/>
                <a:cs typeface="Arial"/>
              </a:rPr>
              <a:t>[0] == 0: print("NÃO </a:t>
            </a:r>
            <a:r>
              <a:rPr lang="en-US" sz="1800" b="1" err="1">
                <a:latin typeface="Calibri"/>
                <a:ea typeface="Calibri"/>
                <a:cs typeface="Arial"/>
              </a:rPr>
              <a:t>Ocorre</a:t>
            </a:r>
            <a:r>
              <a:rPr lang="en-US" sz="1800" b="1" dirty="0">
                <a:latin typeface="Calibri"/>
                <a:ea typeface="Calibri"/>
                <a:cs typeface="Arial"/>
              </a:rPr>
              <a:t> </a:t>
            </a:r>
            <a:r>
              <a:rPr lang="en-US" sz="1800" b="1" err="1">
                <a:latin typeface="Calibri"/>
                <a:ea typeface="Calibri"/>
                <a:cs typeface="Arial"/>
              </a:rPr>
              <a:t>Divórcio</a:t>
            </a:r>
            <a:r>
              <a:rPr lang="en-US" sz="1800" b="1" dirty="0">
                <a:latin typeface="Calibri"/>
                <a:ea typeface="Calibri"/>
                <a:cs typeface="Arial"/>
              </a:rPr>
              <a:t>: %s" % (</a:t>
            </a:r>
            <a:r>
              <a:rPr lang="en-US" sz="1800" b="1" err="1">
                <a:latin typeface="Calibri"/>
                <a:ea typeface="Calibri"/>
                <a:cs typeface="Arial"/>
              </a:rPr>
              <a:t>yNew</a:t>
            </a:r>
            <a:r>
              <a:rPr lang="en-US" sz="1800" b="1" dirty="0">
                <a:latin typeface="Calibri"/>
                <a:ea typeface="Calibri"/>
                <a:cs typeface="Arial"/>
              </a:rPr>
              <a:t>[0]))</a:t>
            </a:r>
            <a:r>
              <a:rPr lang="en-US" sz="1800" dirty="0">
                <a:latin typeface="Calibri"/>
                <a:ea typeface="Calibri"/>
                <a:cs typeface="Arial"/>
              </a:rPr>
              <a:t> </a:t>
            </a:r>
            <a:r>
              <a:rPr lang="en-US" sz="1800" err="1">
                <a:latin typeface="Calibri"/>
                <a:ea typeface="Calibri"/>
                <a:cs typeface="Arial"/>
              </a:rPr>
              <a:t>exibirá</a:t>
            </a:r>
            <a:r>
              <a:rPr lang="en-US" sz="1800" dirty="0">
                <a:latin typeface="Calibri"/>
                <a:ea typeface="Calibri"/>
                <a:cs typeface="Arial"/>
              </a:rPr>
              <a:t> "NÃO </a:t>
            </a:r>
            <a:r>
              <a:rPr lang="en-US" sz="1800" err="1">
                <a:latin typeface="Calibri"/>
                <a:ea typeface="Calibri"/>
                <a:cs typeface="Arial"/>
              </a:rPr>
              <a:t>Ocorre</a:t>
            </a:r>
            <a:r>
              <a:rPr lang="en-US" sz="1800" dirty="0">
                <a:latin typeface="Calibri"/>
                <a:ea typeface="Calibri"/>
                <a:cs typeface="Arial"/>
              </a:rPr>
              <a:t> </a:t>
            </a:r>
            <a:r>
              <a:rPr lang="en-US" sz="1800" err="1">
                <a:latin typeface="Calibri"/>
                <a:ea typeface="Calibri"/>
                <a:cs typeface="Arial"/>
              </a:rPr>
              <a:t>Divórcio</a:t>
            </a:r>
            <a:r>
              <a:rPr lang="en-US" sz="1800" dirty="0">
                <a:latin typeface="Calibri"/>
                <a:ea typeface="Calibri"/>
                <a:cs typeface="Arial"/>
              </a:rPr>
              <a:t>" se a </a:t>
            </a:r>
            <a:r>
              <a:rPr lang="en-US" sz="1800" err="1">
                <a:latin typeface="Calibri"/>
                <a:ea typeface="Calibri"/>
                <a:cs typeface="Arial"/>
              </a:rPr>
              <a:t>previsão</a:t>
            </a:r>
            <a:r>
              <a:rPr lang="en-US" sz="1800" dirty="0">
                <a:latin typeface="Calibri"/>
                <a:ea typeface="Calibri"/>
                <a:cs typeface="Arial"/>
              </a:rPr>
              <a:t> for 0.</a:t>
            </a:r>
            <a:endParaRPr lang="en-US" sz="1800" dirty="0">
              <a:latin typeface="Calibri"/>
              <a:ea typeface="Calibri"/>
              <a:cs typeface="Calibri"/>
            </a:endParaRPr>
          </a:p>
          <a:p>
            <a:pPr marL="285750" indent="-285750"/>
            <a:r>
              <a:rPr lang="en-US" sz="1800" dirty="0">
                <a:latin typeface="Calibri"/>
                <a:ea typeface="Calibri"/>
                <a:cs typeface="Arial"/>
              </a:rPr>
              <a:t>Podemos </a:t>
            </a:r>
            <a:r>
              <a:rPr lang="en-US" sz="1800" err="1">
                <a:latin typeface="Calibri"/>
                <a:ea typeface="Calibri"/>
                <a:cs typeface="Arial"/>
              </a:rPr>
              <a:t>exibir</a:t>
            </a:r>
            <a:r>
              <a:rPr lang="en-US" sz="1800" dirty="0">
                <a:latin typeface="Calibri"/>
                <a:ea typeface="Calibri"/>
                <a:cs typeface="Arial"/>
              </a:rPr>
              <a:t> a </a:t>
            </a:r>
            <a:r>
              <a:rPr lang="en-US" sz="1800" err="1">
                <a:latin typeface="Calibri"/>
                <a:ea typeface="Calibri"/>
                <a:cs typeface="Arial"/>
              </a:rPr>
              <a:t>previsão</a:t>
            </a:r>
            <a:r>
              <a:rPr lang="en-US" sz="1800" dirty="0">
                <a:latin typeface="Calibri"/>
                <a:ea typeface="Calibri"/>
                <a:cs typeface="Arial"/>
              </a:rPr>
              <a:t> </a:t>
            </a:r>
            <a:r>
              <a:rPr lang="en-US" sz="1800" err="1">
                <a:latin typeface="Calibri"/>
                <a:ea typeface="Calibri"/>
                <a:cs typeface="Arial"/>
              </a:rPr>
              <a:t>em</a:t>
            </a:r>
            <a:r>
              <a:rPr lang="en-US" sz="1800" dirty="0">
                <a:latin typeface="Calibri"/>
                <a:ea typeface="Calibri"/>
                <a:cs typeface="Arial"/>
              </a:rPr>
              <a:t> </a:t>
            </a:r>
            <a:r>
              <a:rPr lang="en-US" sz="1800" err="1">
                <a:latin typeface="Calibri"/>
                <a:ea typeface="Calibri"/>
                <a:cs typeface="Arial"/>
              </a:rPr>
              <a:t>si</a:t>
            </a:r>
            <a:r>
              <a:rPr lang="en-US" sz="1800" dirty="0">
                <a:latin typeface="Calibri"/>
                <a:ea typeface="Calibri"/>
                <a:cs typeface="Arial"/>
              </a:rPr>
              <a:t> </a:t>
            </a:r>
            <a:r>
              <a:rPr lang="en-US" sz="1800" err="1">
                <a:latin typeface="Calibri"/>
                <a:ea typeface="Calibri"/>
                <a:cs typeface="Arial"/>
              </a:rPr>
              <a:t>utilizando</a:t>
            </a:r>
            <a:r>
              <a:rPr lang="en-US" sz="1800" dirty="0">
                <a:latin typeface="Calibri"/>
                <a:ea typeface="Calibri"/>
                <a:cs typeface="Arial"/>
              </a:rPr>
              <a:t> o </a:t>
            </a:r>
            <a:r>
              <a:rPr lang="en-US" sz="1800" err="1">
                <a:latin typeface="Calibri"/>
                <a:ea typeface="Calibri"/>
                <a:cs typeface="Arial"/>
              </a:rPr>
              <a:t>comando</a:t>
            </a:r>
            <a:r>
              <a:rPr lang="en-US" sz="1800" dirty="0">
                <a:latin typeface="Calibri"/>
                <a:ea typeface="Calibri"/>
                <a:cs typeface="Arial"/>
              </a:rPr>
              <a:t> </a:t>
            </a:r>
            <a:r>
              <a:rPr lang="en-US" sz="1800" b="1" dirty="0">
                <a:latin typeface="Calibri"/>
                <a:ea typeface="Calibri"/>
                <a:cs typeface="Arial"/>
              </a:rPr>
              <a:t>print("X=%s" % (</a:t>
            </a:r>
            <a:r>
              <a:rPr lang="en-US" sz="1800" b="1" err="1">
                <a:latin typeface="Calibri"/>
                <a:ea typeface="Calibri"/>
                <a:cs typeface="Arial"/>
              </a:rPr>
              <a:t>yNew</a:t>
            </a:r>
            <a:r>
              <a:rPr lang="en-US" sz="1800" b="1" dirty="0">
                <a:latin typeface="Calibri"/>
                <a:ea typeface="Calibri"/>
                <a:cs typeface="Arial"/>
              </a:rPr>
              <a:t>[0]))</a:t>
            </a:r>
            <a:r>
              <a:rPr lang="en-US" sz="1800" dirty="0">
                <a:latin typeface="Calibri"/>
                <a:ea typeface="Calibri"/>
                <a:cs typeface="Arial"/>
              </a:rPr>
              <a:t>.</a:t>
            </a:r>
            <a:endParaRPr lang="en-US" sz="1800" dirty="0">
              <a:latin typeface="Calibri"/>
              <a:ea typeface="Calibri"/>
              <a:cs typeface="Calibri"/>
            </a:endParaRPr>
          </a:p>
          <a:p>
            <a:pPr>
              <a:buNone/>
            </a:pPr>
            <a:endParaRPr lang="en-US" sz="1800" b="1" dirty="0">
              <a:latin typeface="Calibri"/>
              <a:ea typeface="Calibri"/>
              <a:cs typeface="Arial"/>
            </a:endParaRPr>
          </a:p>
          <a:p>
            <a:pPr>
              <a:buNone/>
            </a:pPr>
            <a:endParaRPr lang="en-US" sz="1800" b="1" dirty="0">
              <a:latin typeface="Calibri"/>
              <a:ea typeface="Calibri"/>
              <a:cs typeface="Calibri"/>
            </a:endParaRPr>
          </a:p>
          <a:p>
            <a:pPr>
              <a:buNone/>
            </a:pPr>
            <a:endParaRPr lang="en-US" sz="1800" b="1" dirty="0">
              <a:latin typeface="Calibri"/>
              <a:ea typeface="Calibri"/>
              <a:cs typeface="Calibri"/>
            </a:endParaRPr>
          </a:p>
          <a:p>
            <a:pPr>
              <a:buNone/>
            </a:pPr>
            <a:endParaRPr lang="en-US"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31</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547571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.Árvores de Decisão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391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b="1" dirty="0" err="1">
                <a:latin typeface="Calibri"/>
                <a:ea typeface="Calibri"/>
                <a:cs typeface="Arial"/>
              </a:rPr>
              <a:t>Interpretação</a:t>
            </a:r>
            <a:r>
              <a:rPr lang="en-US" sz="1800" b="1" dirty="0">
                <a:latin typeface="Calibri"/>
                <a:ea typeface="Calibri"/>
                <a:cs typeface="Arial"/>
              </a:rPr>
              <a:t> do </a:t>
            </a:r>
            <a:r>
              <a:rPr lang="en-US" sz="1800" b="1" dirty="0" err="1">
                <a:latin typeface="Calibri"/>
                <a:ea typeface="Calibri"/>
                <a:cs typeface="Arial"/>
              </a:rPr>
              <a:t>Resultado</a:t>
            </a:r>
            <a:endParaRPr lang="en-US" sz="1800" dirty="0">
              <a:latin typeface="Calibri"/>
              <a:ea typeface="Calibri"/>
              <a:cs typeface="Calibri"/>
            </a:endParaRPr>
          </a:p>
          <a:p>
            <a:pPr>
              <a:buNone/>
            </a:pPr>
            <a:endParaRPr lang="en-US" sz="1800" b="1" dirty="0">
              <a:latin typeface="Calibri"/>
              <a:ea typeface="Calibri"/>
              <a:cs typeface="Arial"/>
            </a:endParaRPr>
          </a:p>
          <a:p>
            <a:pPr>
              <a:buNone/>
            </a:pPr>
            <a:r>
              <a:rPr lang="en-US" sz="1800" dirty="0">
                <a:latin typeface="Calibri"/>
                <a:ea typeface="Calibri"/>
                <a:cs typeface="Arial"/>
              </a:rPr>
              <a:t>A </a:t>
            </a:r>
            <a:r>
              <a:rPr lang="en-US" sz="1800" dirty="0" err="1">
                <a:latin typeface="Calibri"/>
                <a:ea typeface="Calibri"/>
                <a:cs typeface="Arial"/>
              </a:rPr>
              <a:t>previsão</a:t>
            </a:r>
            <a:r>
              <a:rPr lang="en-US" sz="1800" dirty="0">
                <a:latin typeface="Calibri"/>
                <a:ea typeface="Calibri"/>
                <a:cs typeface="Arial"/>
              </a:rPr>
              <a:t> de "</a:t>
            </a:r>
            <a:r>
              <a:rPr lang="en-US" sz="1800" dirty="0" err="1">
                <a:latin typeface="Calibri"/>
                <a:ea typeface="Calibri"/>
                <a:cs typeface="Arial"/>
              </a:rPr>
              <a:t>Ocorre</a:t>
            </a:r>
            <a:r>
              <a:rPr lang="en-US" sz="1800" dirty="0">
                <a:latin typeface="Calibri"/>
                <a:ea typeface="Calibri"/>
                <a:cs typeface="Arial"/>
              </a:rPr>
              <a:t> </a:t>
            </a:r>
            <a:r>
              <a:rPr lang="en-US" sz="1800" dirty="0" err="1">
                <a:latin typeface="Calibri"/>
                <a:ea typeface="Calibri"/>
                <a:cs typeface="Arial"/>
              </a:rPr>
              <a:t>Divórcio</a:t>
            </a:r>
            <a:r>
              <a:rPr lang="en-US" sz="1800" dirty="0">
                <a:latin typeface="Calibri"/>
                <a:ea typeface="Calibri"/>
                <a:cs typeface="Arial"/>
              </a:rPr>
              <a:t>: 1" indica que, de </a:t>
            </a:r>
            <a:r>
              <a:rPr lang="en-US" sz="1800" dirty="0" err="1">
                <a:latin typeface="Calibri"/>
                <a:ea typeface="Calibri"/>
                <a:cs typeface="Arial"/>
              </a:rPr>
              <a:t>acordo</a:t>
            </a:r>
            <a:r>
              <a:rPr lang="en-US" sz="1800" dirty="0">
                <a:latin typeface="Calibri"/>
                <a:ea typeface="Calibri"/>
                <a:cs typeface="Arial"/>
              </a:rPr>
              <a:t> com as </a:t>
            </a:r>
            <a:r>
              <a:rPr lang="en-US" sz="1800" dirty="0" err="1">
                <a:latin typeface="Calibri"/>
                <a:ea typeface="Calibri"/>
                <a:cs typeface="Arial"/>
              </a:rPr>
              <a:t>características</a:t>
            </a:r>
            <a:r>
              <a:rPr lang="en-US" sz="1800" dirty="0">
                <a:latin typeface="Calibri"/>
                <a:ea typeface="Calibri"/>
                <a:cs typeface="Arial"/>
              </a:rPr>
              <a:t> </a:t>
            </a:r>
            <a:r>
              <a:rPr lang="en-US" sz="1800" dirty="0" err="1">
                <a:latin typeface="Calibri"/>
                <a:ea typeface="Calibri"/>
                <a:cs typeface="Arial"/>
              </a:rPr>
              <a:t>presentes</a:t>
            </a:r>
            <a:r>
              <a:rPr lang="en-US" sz="1800" dirty="0">
                <a:latin typeface="Calibri"/>
                <a:ea typeface="Calibri"/>
                <a:cs typeface="Arial"/>
              </a:rPr>
              <a:t> no novo dataset, o </a:t>
            </a:r>
            <a:r>
              <a:rPr lang="en-US" sz="1800" dirty="0" err="1">
                <a:latin typeface="Calibri"/>
                <a:ea typeface="Calibri"/>
                <a:cs typeface="Arial"/>
              </a:rPr>
              <a:t>modelo</a:t>
            </a:r>
            <a:r>
              <a:rPr lang="en-US" sz="1800" dirty="0">
                <a:latin typeface="Calibri"/>
                <a:ea typeface="Calibri"/>
                <a:cs typeface="Arial"/>
              </a:rPr>
              <a:t> </a:t>
            </a:r>
            <a:r>
              <a:rPr lang="en-US" sz="1800" dirty="0" err="1">
                <a:latin typeface="Calibri"/>
                <a:ea typeface="Calibri"/>
                <a:cs typeface="Arial"/>
              </a:rPr>
              <a:t>classificou</a:t>
            </a:r>
            <a:r>
              <a:rPr lang="en-US" sz="1800" dirty="0">
                <a:latin typeface="Calibri"/>
                <a:ea typeface="Calibri"/>
                <a:cs typeface="Arial"/>
              </a:rPr>
              <a:t> o </a:t>
            </a:r>
            <a:r>
              <a:rPr lang="en-US" sz="1800" dirty="0" err="1">
                <a:latin typeface="Calibri"/>
                <a:ea typeface="Calibri"/>
                <a:cs typeface="Arial"/>
              </a:rPr>
              <a:t>caso</a:t>
            </a:r>
            <a:r>
              <a:rPr lang="en-US" sz="1800" dirty="0">
                <a:latin typeface="Calibri"/>
                <a:ea typeface="Calibri"/>
                <a:cs typeface="Arial"/>
              </a:rPr>
              <a:t> </a:t>
            </a:r>
            <a:r>
              <a:rPr lang="en-US" sz="1800" dirty="0" err="1">
                <a:latin typeface="Calibri"/>
                <a:ea typeface="Calibri"/>
                <a:cs typeface="Arial"/>
              </a:rPr>
              <a:t>como</a:t>
            </a:r>
            <a:r>
              <a:rPr lang="en-US" sz="1800" dirty="0">
                <a:latin typeface="Calibri"/>
                <a:ea typeface="Calibri"/>
                <a:cs typeface="Arial"/>
              </a:rPr>
              <a:t> </a:t>
            </a:r>
            <a:r>
              <a:rPr lang="en-US" sz="1800" dirty="0" err="1">
                <a:latin typeface="Calibri"/>
                <a:ea typeface="Calibri"/>
                <a:cs typeface="Arial"/>
              </a:rPr>
              <a:t>uma</a:t>
            </a:r>
            <a:r>
              <a:rPr lang="en-US" sz="1800" dirty="0">
                <a:latin typeface="Calibri"/>
                <a:ea typeface="Calibri"/>
                <a:cs typeface="Arial"/>
              </a:rPr>
              <a:t> </a:t>
            </a:r>
            <a:r>
              <a:rPr lang="en-US" sz="1800" dirty="0" err="1">
                <a:latin typeface="Calibri"/>
                <a:ea typeface="Calibri"/>
                <a:cs typeface="Arial"/>
              </a:rPr>
              <a:t>situação</a:t>
            </a:r>
            <a:r>
              <a:rPr lang="en-US" sz="1800" dirty="0">
                <a:latin typeface="Calibri"/>
                <a:ea typeface="Calibri"/>
                <a:cs typeface="Arial"/>
              </a:rPr>
              <a:t> </a:t>
            </a:r>
            <a:r>
              <a:rPr lang="en-US" sz="1800" dirty="0" err="1">
                <a:latin typeface="Calibri"/>
                <a:ea typeface="Calibri"/>
                <a:cs typeface="Arial"/>
              </a:rPr>
              <a:t>em</a:t>
            </a:r>
            <a:r>
              <a:rPr lang="en-US" sz="1800" dirty="0">
                <a:latin typeface="Calibri"/>
                <a:ea typeface="Calibri"/>
                <a:cs typeface="Arial"/>
              </a:rPr>
              <a:t> que o </a:t>
            </a:r>
            <a:r>
              <a:rPr lang="en-US" sz="1800" dirty="0" err="1">
                <a:latin typeface="Calibri"/>
                <a:ea typeface="Calibri"/>
                <a:cs typeface="Arial"/>
              </a:rPr>
              <a:t>divórcio</a:t>
            </a:r>
            <a:r>
              <a:rPr lang="en-US" sz="1800" dirty="0">
                <a:latin typeface="Calibri"/>
                <a:ea typeface="Calibri"/>
                <a:cs typeface="Arial"/>
              </a:rPr>
              <a:t> é </a:t>
            </a:r>
            <a:r>
              <a:rPr lang="en-US" sz="1800" dirty="0" err="1">
                <a:latin typeface="Calibri"/>
                <a:ea typeface="Calibri"/>
                <a:cs typeface="Arial"/>
              </a:rPr>
              <a:t>provável</a:t>
            </a:r>
            <a:r>
              <a:rPr lang="en-US" sz="1800" dirty="0">
                <a:latin typeface="Calibri"/>
                <a:ea typeface="Calibri"/>
                <a:cs typeface="Arial"/>
              </a:rPr>
              <a:t>.</a:t>
            </a:r>
            <a:endParaRPr lang="en-US" sz="1800">
              <a:latin typeface="Calibri"/>
              <a:ea typeface="Calibri"/>
              <a:cs typeface="Calibri"/>
            </a:endParaRPr>
          </a:p>
          <a:p>
            <a:pPr>
              <a:buNone/>
            </a:pPr>
            <a:endParaRPr lang="en-US" sz="1800" dirty="0">
              <a:latin typeface="Calibri"/>
              <a:ea typeface="Calibri"/>
              <a:cs typeface="Arial"/>
            </a:endParaRPr>
          </a:p>
          <a:p>
            <a:pPr>
              <a:buNone/>
            </a:pPr>
            <a:endParaRPr lang="en-US" sz="1800"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Arial"/>
            </a:endParaRPr>
          </a:p>
          <a:p>
            <a:pPr>
              <a:buNone/>
            </a:pPr>
            <a:endParaRPr lang="en-US" sz="1800" b="1" dirty="0">
              <a:latin typeface="Calibri"/>
              <a:ea typeface="Calibri"/>
              <a:cs typeface="Calibri"/>
            </a:endParaRPr>
          </a:p>
          <a:p>
            <a:pPr>
              <a:buNone/>
            </a:pPr>
            <a:endParaRPr lang="en-US" sz="1800" b="1" dirty="0">
              <a:latin typeface="Calibri"/>
              <a:ea typeface="Calibri"/>
              <a:cs typeface="Calibri"/>
            </a:endParaRPr>
          </a:p>
          <a:p>
            <a:pPr>
              <a:buNone/>
            </a:pPr>
            <a:endParaRPr lang="en-US"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Graphical user interface, text&#10;&#10;Description automatically generated">
            <a:extLst>
              <a:ext uri="{FF2B5EF4-FFF2-40B4-BE49-F238E27FC236}">
                <a16:creationId xmlns:a16="http://schemas.microsoft.com/office/drawing/2014/main" id="{F31D970A-6C4B-9452-EFBF-6E8CFFC296A0}"/>
              </a:ext>
            </a:extLst>
          </p:cNvPr>
          <p:cNvPicPr>
            <a:picLocks noChangeAspect="1"/>
          </p:cNvPicPr>
          <p:nvPr/>
        </p:nvPicPr>
        <p:blipFill>
          <a:blip r:embed="rId7"/>
          <a:stretch>
            <a:fillRect/>
          </a:stretch>
        </p:blipFill>
        <p:spPr>
          <a:xfrm>
            <a:off x="1080477" y="3497865"/>
            <a:ext cx="6875584" cy="2353423"/>
          </a:xfrm>
          <a:prstGeom prst="rect">
            <a:avLst/>
          </a:prstGeom>
        </p:spPr>
      </p:pic>
    </p:spTree>
    <p:extLst>
      <p:ext uri="{BB962C8B-B14F-4D97-AF65-F5344CB8AC3E}">
        <p14:creationId xmlns:p14="http://schemas.microsoft.com/office/powerpoint/2010/main" val="4086719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Conclusão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91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dirty="0">
                <a:latin typeface="Calibri"/>
                <a:ea typeface="Calibri"/>
                <a:cs typeface="Arial"/>
              </a:rPr>
              <a:t>Neste </a:t>
            </a:r>
            <a:r>
              <a:rPr lang="en-US" sz="1800" dirty="0" err="1">
                <a:latin typeface="Calibri"/>
                <a:ea typeface="Calibri"/>
                <a:cs typeface="Arial"/>
              </a:rPr>
              <a:t>trabalho</a:t>
            </a:r>
            <a:r>
              <a:rPr lang="en-US" sz="1800" dirty="0">
                <a:latin typeface="Calibri"/>
                <a:ea typeface="Calibri"/>
                <a:cs typeface="Arial"/>
              </a:rPr>
              <a:t>, </a:t>
            </a:r>
            <a:r>
              <a:rPr lang="en-US" sz="1800" dirty="0" err="1">
                <a:latin typeface="Calibri"/>
                <a:ea typeface="Calibri"/>
                <a:cs typeface="Arial"/>
              </a:rPr>
              <a:t>utilizamos</a:t>
            </a:r>
            <a:r>
              <a:rPr lang="en-US" sz="1800" dirty="0">
                <a:latin typeface="Calibri"/>
                <a:ea typeface="Calibri"/>
                <a:cs typeface="Arial"/>
              </a:rPr>
              <a:t> um dataset </a:t>
            </a:r>
            <a:r>
              <a:rPr lang="en-US" sz="1800" dirty="0" err="1">
                <a:latin typeface="Calibri"/>
                <a:ea typeface="Calibri"/>
                <a:cs typeface="Arial"/>
              </a:rPr>
              <a:t>contendo</a:t>
            </a:r>
            <a:r>
              <a:rPr lang="en-US" sz="1800" dirty="0">
                <a:latin typeface="Calibri"/>
                <a:ea typeface="Calibri"/>
                <a:cs typeface="Arial"/>
              </a:rPr>
              <a:t> </a:t>
            </a:r>
            <a:r>
              <a:rPr lang="en-US" sz="1800" dirty="0" err="1">
                <a:latin typeface="Calibri"/>
                <a:ea typeface="Calibri"/>
                <a:cs typeface="Arial"/>
              </a:rPr>
              <a:t>informações</a:t>
            </a:r>
            <a:r>
              <a:rPr lang="en-US" sz="1800" dirty="0">
                <a:latin typeface="Calibri"/>
                <a:ea typeface="Calibri"/>
                <a:cs typeface="Arial"/>
              </a:rPr>
              <a:t> de </a:t>
            </a:r>
            <a:r>
              <a:rPr lang="en-US" sz="1800" dirty="0" err="1">
                <a:latin typeface="Calibri"/>
                <a:ea typeface="Calibri"/>
                <a:cs typeface="Arial"/>
              </a:rPr>
              <a:t>casais</a:t>
            </a:r>
            <a:r>
              <a:rPr lang="en-US" sz="1800" dirty="0">
                <a:latin typeface="Calibri"/>
                <a:ea typeface="Calibri"/>
                <a:cs typeface="Arial"/>
              </a:rPr>
              <a:t> e </a:t>
            </a:r>
            <a:r>
              <a:rPr lang="en-US" sz="1800" dirty="0" err="1">
                <a:latin typeface="Calibri"/>
                <a:ea typeface="Calibri"/>
                <a:cs typeface="Arial"/>
              </a:rPr>
              <a:t>variáveis</a:t>
            </a:r>
            <a:r>
              <a:rPr lang="en-US" sz="1800" dirty="0">
                <a:latin typeface="Calibri"/>
                <a:ea typeface="Calibri"/>
                <a:cs typeface="Arial"/>
              </a:rPr>
              <a:t> da Escala de </a:t>
            </a:r>
            <a:r>
              <a:rPr lang="en-US" sz="1800" dirty="0" err="1">
                <a:latin typeface="Calibri"/>
                <a:ea typeface="Calibri"/>
                <a:cs typeface="Arial"/>
              </a:rPr>
              <a:t>Preditores</a:t>
            </a:r>
            <a:r>
              <a:rPr lang="en-US" sz="1800" dirty="0">
                <a:latin typeface="Calibri"/>
                <a:ea typeface="Calibri"/>
                <a:cs typeface="Arial"/>
              </a:rPr>
              <a:t> de </a:t>
            </a:r>
            <a:r>
              <a:rPr lang="en-US" sz="1800" dirty="0" err="1">
                <a:latin typeface="Calibri"/>
                <a:ea typeface="Calibri"/>
                <a:cs typeface="Arial"/>
              </a:rPr>
              <a:t>Divórcio</a:t>
            </a:r>
            <a:r>
              <a:rPr lang="en-US" sz="1800" dirty="0">
                <a:latin typeface="Calibri"/>
                <a:ea typeface="Calibri"/>
                <a:cs typeface="Arial"/>
              </a:rPr>
              <a:t> (DPS) </a:t>
            </a:r>
            <a:r>
              <a:rPr lang="en-US" sz="1800" dirty="0" err="1">
                <a:latin typeface="Calibri"/>
                <a:ea typeface="Calibri"/>
                <a:cs typeface="Arial"/>
              </a:rPr>
              <a:t>baseada</a:t>
            </a:r>
            <a:r>
              <a:rPr lang="en-US" sz="1800" dirty="0">
                <a:latin typeface="Calibri"/>
                <a:ea typeface="Calibri"/>
                <a:cs typeface="Arial"/>
              </a:rPr>
              <a:t> </a:t>
            </a:r>
            <a:r>
              <a:rPr lang="en-US" sz="1800" dirty="0" err="1">
                <a:latin typeface="Calibri"/>
                <a:ea typeface="Calibri"/>
                <a:cs typeface="Arial"/>
              </a:rPr>
              <a:t>na</a:t>
            </a:r>
            <a:r>
              <a:rPr lang="en-US" sz="1800" dirty="0">
                <a:latin typeface="Calibri"/>
                <a:ea typeface="Calibri"/>
                <a:cs typeface="Arial"/>
              </a:rPr>
              <a:t> </a:t>
            </a:r>
            <a:r>
              <a:rPr lang="en-US" sz="1800" dirty="0" err="1">
                <a:latin typeface="Calibri"/>
                <a:ea typeface="Calibri"/>
                <a:cs typeface="Arial"/>
              </a:rPr>
              <a:t>terapia</a:t>
            </a:r>
            <a:r>
              <a:rPr lang="en-US" sz="1800" dirty="0">
                <a:latin typeface="Calibri"/>
                <a:ea typeface="Calibri"/>
                <a:cs typeface="Arial"/>
              </a:rPr>
              <a:t> de </a:t>
            </a:r>
            <a:r>
              <a:rPr lang="en-US" sz="1800" dirty="0" err="1">
                <a:latin typeface="Calibri"/>
                <a:ea typeface="Calibri"/>
                <a:cs typeface="Arial"/>
              </a:rPr>
              <a:t>casais</a:t>
            </a:r>
            <a:r>
              <a:rPr lang="en-US" sz="1800" dirty="0">
                <a:latin typeface="Calibri"/>
                <a:ea typeface="Calibri"/>
                <a:cs typeface="Arial"/>
              </a:rPr>
              <a:t> de Gottman. O </a:t>
            </a:r>
            <a:r>
              <a:rPr lang="en-US" sz="1800" dirty="0" err="1">
                <a:latin typeface="Calibri"/>
                <a:ea typeface="Calibri"/>
                <a:cs typeface="Arial"/>
              </a:rPr>
              <a:t>objetivo</a:t>
            </a:r>
            <a:r>
              <a:rPr lang="en-US" sz="1800" dirty="0">
                <a:latin typeface="Calibri"/>
                <a:ea typeface="Calibri"/>
                <a:cs typeface="Arial"/>
              </a:rPr>
              <a:t> era </a:t>
            </a:r>
            <a:r>
              <a:rPr lang="en-US" sz="1800" dirty="0" err="1">
                <a:latin typeface="Calibri"/>
                <a:ea typeface="Calibri"/>
                <a:cs typeface="Arial"/>
              </a:rPr>
              <a:t>criar</a:t>
            </a:r>
            <a:r>
              <a:rPr lang="en-US" sz="1800" dirty="0">
                <a:latin typeface="Calibri"/>
                <a:ea typeface="Calibri"/>
                <a:cs typeface="Arial"/>
              </a:rPr>
              <a:t> um </a:t>
            </a:r>
            <a:r>
              <a:rPr lang="en-US" sz="1800" dirty="0" err="1">
                <a:latin typeface="Calibri"/>
                <a:ea typeface="Calibri"/>
                <a:cs typeface="Arial"/>
              </a:rPr>
              <a:t>modelo</a:t>
            </a:r>
            <a:r>
              <a:rPr lang="en-US" sz="1800" dirty="0">
                <a:latin typeface="Calibri"/>
                <a:ea typeface="Calibri"/>
                <a:cs typeface="Arial"/>
              </a:rPr>
              <a:t> de </a:t>
            </a:r>
            <a:r>
              <a:rPr lang="en-US" sz="1800" dirty="0" err="1">
                <a:latin typeface="Calibri"/>
                <a:ea typeface="Calibri"/>
                <a:cs typeface="Arial"/>
              </a:rPr>
              <a:t>árvore</a:t>
            </a:r>
            <a:r>
              <a:rPr lang="en-US" sz="1800" dirty="0">
                <a:latin typeface="Calibri"/>
                <a:ea typeface="Calibri"/>
                <a:cs typeface="Arial"/>
              </a:rPr>
              <a:t> de </a:t>
            </a:r>
            <a:r>
              <a:rPr lang="en-US" sz="1800" dirty="0" err="1">
                <a:latin typeface="Calibri"/>
                <a:ea typeface="Calibri"/>
                <a:cs typeface="Arial"/>
              </a:rPr>
              <a:t>decisão</a:t>
            </a:r>
            <a:r>
              <a:rPr lang="en-US" sz="1800" dirty="0">
                <a:latin typeface="Calibri"/>
                <a:ea typeface="Calibri"/>
                <a:cs typeface="Arial"/>
              </a:rPr>
              <a:t> </a:t>
            </a:r>
            <a:r>
              <a:rPr lang="en-US" sz="1800" dirty="0" err="1">
                <a:latin typeface="Calibri"/>
                <a:ea typeface="Calibri"/>
                <a:cs typeface="Arial"/>
              </a:rPr>
              <a:t>capaz</a:t>
            </a:r>
            <a:r>
              <a:rPr lang="en-US" sz="1800" dirty="0">
                <a:latin typeface="Calibri"/>
                <a:ea typeface="Calibri"/>
                <a:cs typeface="Arial"/>
              </a:rPr>
              <a:t> de </a:t>
            </a:r>
            <a:r>
              <a:rPr lang="en-US" sz="1800" dirty="0" err="1">
                <a:latin typeface="Calibri"/>
                <a:ea typeface="Calibri"/>
                <a:cs typeface="Arial"/>
              </a:rPr>
              <a:t>classificar</a:t>
            </a:r>
            <a:r>
              <a:rPr lang="en-US" sz="1800" dirty="0">
                <a:latin typeface="Calibri"/>
                <a:ea typeface="Calibri"/>
                <a:cs typeface="Arial"/>
              </a:rPr>
              <a:t> se um </a:t>
            </a:r>
            <a:r>
              <a:rPr lang="en-US" sz="1800" dirty="0" err="1">
                <a:latin typeface="Calibri"/>
                <a:ea typeface="Calibri"/>
                <a:cs typeface="Arial"/>
              </a:rPr>
              <a:t>casal</a:t>
            </a:r>
            <a:r>
              <a:rPr lang="en-US" sz="1800" dirty="0">
                <a:latin typeface="Calibri"/>
                <a:ea typeface="Calibri"/>
                <a:cs typeface="Arial"/>
              </a:rPr>
              <a:t> </a:t>
            </a:r>
            <a:r>
              <a:rPr lang="en-US" sz="1800" dirty="0" err="1">
                <a:latin typeface="Calibri"/>
                <a:ea typeface="Calibri"/>
                <a:cs typeface="Arial"/>
              </a:rPr>
              <a:t>está</a:t>
            </a:r>
            <a:r>
              <a:rPr lang="en-US" sz="1800" dirty="0">
                <a:latin typeface="Calibri"/>
                <a:ea typeface="Calibri"/>
                <a:cs typeface="Arial"/>
              </a:rPr>
              <a:t> </a:t>
            </a:r>
            <a:r>
              <a:rPr lang="en-US" sz="1800" dirty="0" err="1">
                <a:latin typeface="Calibri"/>
                <a:ea typeface="Calibri"/>
                <a:cs typeface="Arial"/>
              </a:rPr>
              <a:t>propenso</a:t>
            </a:r>
            <a:r>
              <a:rPr lang="en-US" sz="1800" dirty="0">
                <a:latin typeface="Calibri"/>
                <a:ea typeface="Calibri"/>
                <a:cs typeface="Arial"/>
              </a:rPr>
              <a:t> </a:t>
            </a:r>
            <a:r>
              <a:rPr lang="en-US" sz="1800" dirty="0" err="1">
                <a:latin typeface="Calibri"/>
                <a:ea typeface="Calibri"/>
                <a:cs typeface="Arial"/>
              </a:rPr>
              <a:t>ao</a:t>
            </a:r>
            <a:r>
              <a:rPr lang="en-US" sz="1800" dirty="0">
                <a:latin typeface="Calibri"/>
                <a:ea typeface="Calibri"/>
                <a:cs typeface="Arial"/>
              </a:rPr>
              <a:t> </a:t>
            </a:r>
            <a:r>
              <a:rPr lang="en-US" sz="1800" dirty="0" err="1">
                <a:latin typeface="Calibri"/>
                <a:ea typeface="Calibri"/>
                <a:cs typeface="Arial"/>
              </a:rPr>
              <a:t>divórcio</a:t>
            </a:r>
            <a:r>
              <a:rPr lang="en-US" sz="1800" dirty="0">
                <a:latin typeface="Calibri"/>
                <a:ea typeface="Calibri"/>
                <a:cs typeface="Arial"/>
              </a:rPr>
              <a:t> </a:t>
            </a:r>
            <a:r>
              <a:rPr lang="en-US" sz="1800" dirty="0" err="1">
                <a:latin typeface="Calibri"/>
                <a:ea typeface="Calibri"/>
                <a:cs typeface="Arial"/>
              </a:rPr>
              <a:t>ou</a:t>
            </a:r>
            <a:r>
              <a:rPr lang="en-US" sz="1800" dirty="0">
                <a:latin typeface="Calibri"/>
                <a:ea typeface="Calibri"/>
                <a:cs typeface="Arial"/>
              </a:rPr>
              <a:t> </a:t>
            </a:r>
            <a:r>
              <a:rPr lang="en-US" sz="1800" dirty="0" err="1">
                <a:latin typeface="Calibri"/>
                <a:ea typeface="Calibri"/>
                <a:cs typeface="Arial"/>
              </a:rPr>
              <a:t>não</a:t>
            </a:r>
            <a:r>
              <a:rPr lang="en-US" sz="1800" dirty="0">
                <a:latin typeface="Calibri"/>
                <a:ea typeface="Calibri"/>
                <a:cs typeface="Arial"/>
              </a:rPr>
              <a:t>.</a:t>
            </a:r>
          </a:p>
          <a:p>
            <a:pPr>
              <a:buNone/>
            </a:pPr>
            <a:endParaRPr lang="en-US" sz="1800" b="1" dirty="0">
              <a:latin typeface="Calibri"/>
              <a:ea typeface="Calibri"/>
              <a:cs typeface="Arial"/>
            </a:endParaRPr>
          </a:p>
          <a:p>
            <a:pPr>
              <a:buNone/>
            </a:pPr>
            <a:r>
              <a:rPr lang="en-US" sz="1800" dirty="0" err="1">
                <a:latin typeface="Calibri"/>
                <a:ea typeface="Calibri"/>
                <a:cs typeface="Arial"/>
              </a:rPr>
              <a:t>Realizamos</a:t>
            </a:r>
            <a:r>
              <a:rPr lang="en-US" sz="1800" dirty="0">
                <a:latin typeface="Calibri"/>
                <a:ea typeface="Calibri"/>
                <a:cs typeface="Arial"/>
              </a:rPr>
              <a:t> </a:t>
            </a:r>
            <a:r>
              <a:rPr lang="en-US" sz="1800" dirty="0" err="1">
                <a:latin typeface="Calibri"/>
                <a:ea typeface="Calibri"/>
                <a:cs typeface="Arial"/>
              </a:rPr>
              <a:t>uma</a:t>
            </a:r>
            <a:r>
              <a:rPr lang="en-US" sz="1800" dirty="0">
                <a:latin typeface="Calibri"/>
                <a:ea typeface="Calibri"/>
                <a:cs typeface="Arial"/>
              </a:rPr>
              <a:t> </a:t>
            </a:r>
            <a:r>
              <a:rPr lang="en-US" sz="1800" dirty="0" err="1">
                <a:latin typeface="Calibri"/>
                <a:ea typeface="Calibri"/>
                <a:cs typeface="Arial"/>
              </a:rPr>
              <a:t>análise</a:t>
            </a:r>
            <a:r>
              <a:rPr lang="en-US" sz="1800" dirty="0">
                <a:latin typeface="Calibri"/>
                <a:ea typeface="Calibri"/>
                <a:cs typeface="Arial"/>
              </a:rPr>
              <a:t> </a:t>
            </a:r>
            <a:r>
              <a:rPr lang="en-US" sz="1800" dirty="0" err="1">
                <a:latin typeface="Calibri"/>
                <a:ea typeface="Calibri"/>
                <a:cs typeface="Arial"/>
              </a:rPr>
              <a:t>exploratória</a:t>
            </a:r>
            <a:r>
              <a:rPr lang="en-US" sz="1800" dirty="0">
                <a:latin typeface="Calibri"/>
                <a:ea typeface="Calibri"/>
                <a:cs typeface="Arial"/>
              </a:rPr>
              <a:t> dos dados para </a:t>
            </a:r>
            <a:r>
              <a:rPr lang="en-US" sz="1800" dirty="0" err="1">
                <a:latin typeface="Calibri"/>
                <a:ea typeface="Calibri"/>
                <a:cs typeface="Arial"/>
              </a:rPr>
              <a:t>entender</a:t>
            </a:r>
            <a:r>
              <a:rPr lang="en-US" sz="1800" dirty="0">
                <a:latin typeface="Calibri"/>
                <a:ea typeface="Calibri"/>
                <a:cs typeface="Arial"/>
              </a:rPr>
              <a:t> </a:t>
            </a:r>
            <a:r>
              <a:rPr lang="en-US" sz="1800" dirty="0" err="1">
                <a:latin typeface="Calibri"/>
                <a:ea typeface="Calibri"/>
                <a:cs typeface="Arial"/>
              </a:rPr>
              <a:t>suas</a:t>
            </a:r>
            <a:r>
              <a:rPr lang="en-US" sz="1800" dirty="0">
                <a:latin typeface="Calibri"/>
                <a:ea typeface="Calibri"/>
                <a:cs typeface="Arial"/>
              </a:rPr>
              <a:t> </a:t>
            </a:r>
            <a:r>
              <a:rPr lang="en-US" sz="1800" dirty="0" err="1">
                <a:latin typeface="Calibri"/>
                <a:ea typeface="Calibri"/>
                <a:cs typeface="Arial"/>
              </a:rPr>
              <a:t>características</a:t>
            </a:r>
            <a:r>
              <a:rPr lang="en-US" sz="1800" dirty="0">
                <a:latin typeface="Calibri"/>
                <a:ea typeface="Calibri"/>
                <a:cs typeface="Arial"/>
              </a:rPr>
              <a:t> e </a:t>
            </a:r>
            <a:r>
              <a:rPr lang="en-US" sz="1800" dirty="0" err="1">
                <a:latin typeface="Calibri"/>
                <a:ea typeface="Calibri"/>
                <a:cs typeface="Arial"/>
              </a:rPr>
              <a:t>distribuição.Preparamos</a:t>
            </a:r>
            <a:r>
              <a:rPr lang="en-US" sz="1800" dirty="0">
                <a:latin typeface="Calibri"/>
                <a:ea typeface="Calibri"/>
                <a:cs typeface="Arial"/>
              </a:rPr>
              <a:t> o dataset, </a:t>
            </a:r>
            <a:r>
              <a:rPr lang="en-US" sz="1800" dirty="0" err="1">
                <a:latin typeface="Calibri"/>
                <a:ea typeface="Calibri"/>
                <a:cs typeface="Arial"/>
              </a:rPr>
              <a:t>convertendo</a:t>
            </a:r>
            <a:r>
              <a:rPr lang="en-US" sz="1800" dirty="0">
                <a:latin typeface="Calibri"/>
                <a:ea typeface="Calibri"/>
                <a:cs typeface="Arial"/>
              </a:rPr>
              <a:t> as </a:t>
            </a:r>
            <a:r>
              <a:rPr lang="en-US" sz="1800" dirty="0" err="1">
                <a:latin typeface="Calibri"/>
                <a:ea typeface="Calibri"/>
                <a:cs typeface="Arial"/>
              </a:rPr>
              <a:t>respostas</a:t>
            </a:r>
            <a:r>
              <a:rPr lang="en-US" sz="1800" dirty="0">
                <a:latin typeface="Calibri"/>
                <a:ea typeface="Calibri"/>
                <a:cs typeface="Arial"/>
              </a:rPr>
              <a:t> </a:t>
            </a:r>
            <a:r>
              <a:rPr lang="en-US" sz="1800" dirty="0" err="1">
                <a:latin typeface="Calibri"/>
                <a:ea typeface="Calibri"/>
                <a:cs typeface="Arial"/>
              </a:rPr>
              <a:t>em</a:t>
            </a:r>
            <a:r>
              <a:rPr lang="en-US" sz="1800" dirty="0">
                <a:latin typeface="Calibri"/>
                <a:ea typeface="Calibri"/>
                <a:cs typeface="Arial"/>
              </a:rPr>
              <a:t> </a:t>
            </a:r>
            <a:r>
              <a:rPr lang="en-US" sz="1800" dirty="0" err="1">
                <a:latin typeface="Calibri"/>
                <a:ea typeface="Calibri"/>
                <a:cs typeface="Arial"/>
              </a:rPr>
              <a:t>valores</a:t>
            </a:r>
            <a:r>
              <a:rPr lang="en-US" sz="1800" dirty="0">
                <a:latin typeface="Calibri"/>
                <a:ea typeface="Calibri"/>
                <a:cs typeface="Arial"/>
              </a:rPr>
              <a:t> </a:t>
            </a:r>
            <a:r>
              <a:rPr lang="en-US" sz="1800" dirty="0" err="1">
                <a:latin typeface="Calibri"/>
                <a:ea typeface="Calibri"/>
                <a:cs typeface="Arial"/>
              </a:rPr>
              <a:t>numéricos</a:t>
            </a:r>
            <a:r>
              <a:rPr lang="en-US" sz="1800" dirty="0">
                <a:latin typeface="Calibri"/>
                <a:ea typeface="Calibri"/>
                <a:cs typeface="Arial"/>
              </a:rPr>
              <a:t> e </a:t>
            </a:r>
            <a:r>
              <a:rPr lang="en-US" sz="1800" dirty="0" err="1">
                <a:latin typeface="Calibri"/>
                <a:ea typeface="Calibri"/>
                <a:cs typeface="Arial"/>
              </a:rPr>
              <a:t>dividindo</a:t>
            </a:r>
            <a:r>
              <a:rPr lang="en-US" sz="1800" dirty="0">
                <a:latin typeface="Calibri"/>
                <a:ea typeface="Calibri"/>
                <a:cs typeface="Arial"/>
              </a:rPr>
              <a:t>-o </a:t>
            </a:r>
            <a:r>
              <a:rPr lang="en-US" sz="1800" dirty="0" err="1">
                <a:latin typeface="Calibri"/>
                <a:ea typeface="Calibri"/>
                <a:cs typeface="Arial"/>
              </a:rPr>
              <a:t>em</a:t>
            </a:r>
            <a:r>
              <a:rPr lang="en-US" sz="1800" dirty="0">
                <a:latin typeface="Calibri"/>
                <a:ea typeface="Calibri"/>
                <a:cs typeface="Arial"/>
              </a:rPr>
              <a:t> conjuntos de </a:t>
            </a:r>
            <a:r>
              <a:rPr lang="en-US" sz="1800" dirty="0" err="1">
                <a:latin typeface="Calibri"/>
                <a:ea typeface="Calibri"/>
                <a:cs typeface="Arial"/>
              </a:rPr>
              <a:t>treinamento</a:t>
            </a:r>
            <a:r>
              <a:rPr lang="en-US" sz="1800" dirty="0">
                <a:latin typeface="Calibri"/>
                <a:ea typeface="Calibri"/>
                <a:cs typeface="Arial"/>
              </a:rPr>
              <a:t> e teste.</a:t>
            </a:r>
            <a:endParaRPr lang="en-US" sz="1800" dirty="0">
              <a:latin typeface="Calibri"/>
              <a:ea typeface="Calibri"/>
              <a:cs typeface="Calibri"/>
            </a:endParaRPr>
          </a:p>
          <a:p>
            <a:pPr>
              <a:buNone/>
            </a:pPr>
            <a:endParaRPr lang="en-US" sz="1800" dirty="0">
              <a:latin typeface="Calibri"/>
              <a:ea typeface="Calibri"/>
              <a:cs typeface="Arial"/>
            </a:endParaRPr>
          </a:p>
          <a:p>
            <a:pPr>
              <a:buNone/>
            </a:pPr>
            <a:r>
              <a:rPr lang="en-US" sz="1800" dirty="0" err="1">
                <a:latin typeface="Calibri"/>
                <a:ea typeface="Calibri"/>
                <a:cs typeface="Arial"/>
              </a:rPr>
              <a:t>Utilizamos</a:t>
            </a:r>
            <a:r>
              <a:rPr lang="en-US" sz="1800" dirty="0">
                <a:latin typeface="Calibri"/>
                <a:ea typeface="Calibri"/>
                <a:cs typeface="Arial"/>
              </a:rPr>
              <a:t> a </a:t>
            </a:r>
            <a:r>
              <a:rPr lang="en-US" sz="1800" dirty="0" err="1">
                <a:latin typeface="Calibri"/>
                <a:ea typeface="Calibri"/>
                <a:cs typeface="Arial"/>
              </a:rPr>
              <a:t>biblioteca</a:t>
            </a:r>
            <a:r>
              <a:rPr lang="en-US" sz="1800" dirty="0">
                <a:latin typeface="Calibri"/>
                <a:ea typeface="Calibri"/>
                <a:cs typeface="Arial"/>
              </a:rPr>
              <a:t> scikit-learn para </a:t>
            </a:r>
            <a:r>
              <a:rPr lang="en-US" sz="1800" dirty="0" err="1">
                <a:latin typeface="Calibri"/>
                <a:ea typeface="Calibri"/>
                <a:cs typeface="Arial"/>
              </a:rPr>
              <a:t>criar</a:t>
            </a:r>
            <a:r>
              <a:rPr lang="en-US" sz="1800" dirty="0">
                <a:latin typeface="Calibri"/>
                <a:ea typeface="Calibri"/>
                <a:cs typeface="Arial"/>
              </a:rPr>
              <a:t> o </a:t>
            </a:r>
            <a:r>
              <a:rPr lang="en-US" sz="1800" dirty="0" err="1">
                <a:latin typeface="Calibri"/>
                <a:ea typeface="Calibri"/>
                <a:cs typeface="Arial"/>
              </a:rPr>
              <a:t>modelo</a:t>
            </a:r>
            <a:r>
              <a:rPr lang="en-US" sz="1800" dirty="0">
                <a:latin typeface="Calibri"/>
                <a:ea typeface="Calibri"/>
                <a:cs typeface="Arial"/>
              </a:rPr>
              <a:t> de </a:t>
            </a:r>
            <a:r>
              <a:rPr lang="en-US" sz="1800" dirty="0" err="1">
                <a:latin typeface="Calibri"/>
                <a:ea typeface="Calibri"/>
                <a:cs typeface="Arial"/>
              </a:rPr>
              <a:t>árvore</a:t>
            </a:r>
            <a:r>
              <a:rPr lang="en-US" sz="1800" dirty="0">
                <a:latin typeface="Calibri"/>
                <a:ea typeface="Calibri"/>
                <a:cs typeface="Arial"/>
              </a:rPr>
              <a:t> de </a:t>
            </a:r>
            <a:r>
              <a:rPr lang="en-US" sz="1800" dirty="0" err="1">
                <a:latin typeface="Calibri"/>
                <a:ea typeface="Calibri"/>
                <a:cs typeface="Arial"/>
              </a:rPr>
              <a:t>decisão.Treinamos</a:t>
            </a:r>
            <a:r>
              <a:rPr lang="en-US" sz="1800" dirty="0">
                <a:latin typeface="Calibri"/>
                <a:ea typeface="Calibri"/>
                <a:cs typeface="Arial"/>
              </a:rPr>
              <a:t> o </a:t>
            </a:r>
            <a:r>
              <a:rPr lang="en-US" sz="1800" dirty="0" err="1">
                <a:latin typeface="Calibri"/>
                <a:ea typeface="Calibri"/>
                <a:cs typeface="Arial"/>
              </a:rPr>
              <a:t>modelo</a:t>
            </a:r>
            <a:r>
              <a:rPr lang="en-US" sz="1800" dirty="0">
                <a:latin typeface="Calibri"/>
                <a:ea typeface="Calibri"/>
                <a:cs typeface="Arial"/>
              </a:rPr>
              <a:t> com </a:t>
            </a:r>
            <a:r>
              <a:rPr lang="en-US" sz="1800" dirty="0" err="1">
                <a:latin typeface="Calibri"/>
                <a:ea typeface="Calibri"/>
                <a:cs typeface="Arial"/>
              </a:rPr>
              <a:t>os</a:t>
            </a:r>
            <a:r>
              <a:rPr lang="en-US" sz="1800" dirty="0">
                <a:latin typeface="Calibri"/>
                <a:ea typeface="Calibri"/>
                <a:cs typeface="Arial"/>
              </a:rPr>
              <a:t> dados de </a:t>
            </a:r>
            <a:r>
              <a:rPr lang="en-US" sz="1800" dirty="0" err="1">
                <a:latin typeface="Calibri"/>
                <a:ea typeface="Calibri"/>
                <a:cs typeface="Arial"/>
              </a:rPr>
              <a:t>treinamento</a:t>
            </a:r>
            <a:r>
              <a:rPr lang="en-US" sz="1800" dirty="0">
                <a:latin typeface="Calibri"/>
                <a:ea typeface="Calibri"/>
                <a:cs typeface="Arial"/>
              </a:rPr>
              <a:t> e </a:t>
            </a:r>
            <a:r>
              <a:rPr lang="en-US" sz="1800" dirty="0" err="1">
                <a:latin typeface="Calibri"/>
                <a:ea typeface="Calibri"/>
                <a:cs typeface="Arial"/>
              </a:rPr>
              <a:t>avaliamos</a:t>
            </a:r>
            <a:r>
              <a:rPr lang="en-US" sz="1800" dirty="0">
                <a:latin typeface="Calibri"/>
                <a:ea typeface="Calibri"/>
                <a:cs typeface="Arial"/>
              </a:rPr>
              <a:t> </a:t>
            </a:r>
            <a:r>
              <a:rPr lang="en-US" sz="1800" dirty="0" err="1">
                <a:latin typeface="Calibri"/>
                <a:ea typeface="Calibri"/>
                <a:cs typeface="Arial"/>
              </a:rPr>
              <a:t>sua</a:t>
            </a:r>
            <a:r>
              <a:rPr lang="en-US" sz="1800" dirty="0">
                <a:latin typeface="Calibri"/>
                <a:ea typeface="Calibri"/>
                <a:cs typeface="Arial"/>
              </a:rPr>
              <a:t> </a:t>
            </a:r>
            <a:r>
              <a:rPr lang="en-US" sz="1800" dirty="0" err="1">
                <a:latin typeface="Calibri"/>
                <a:ea typeface="Calibri"/>
                <a:cs typeface="Arial"/>
              </a:rPr>
              <a:t>precisão</a:t>
            </a:r>
            <a:r>
              <a:rPr lang="en-US" sz="1800" dirty="0">
                <a:latin typeface="Calibri"/>
                <a:ea typeface="Calibri"/>
                <a:cs typeface="Arial"/>
              </a:rPr>
              <a:t> com </a:t>
            </a:r>
            <a:r>
              <a:rPr lang="en-US" sz="1800" dirty="0" err="1">
                <a:latin typeface="Calibri"/>
                <a:ea typeface="Calibri"/>
                <a:cs typeface="Arial"/>
              </a:rPr>
              <a:t>os</a:t>
            </a:r>
            <a:r>
              <a:rPr lang="en-US" sz="1800" dirty="0">
                <a:latin typeface="Calibri"/>
                <a:ea typeface="Calibri"/>
                <a:cs typeface="Arial"/>
              </a:rPr>
              <a:t> dados de teste.</a:t>
            </a:r>
            <a:endParaRPr lang="en-US" sz="1800">
              <a:latin typeface="Calibri"/>
              <a:ea typeface="Calibri"/>
              <a:cs typeface="Calibri"/>
            </a:endParaRPr>
          </a:p>
          <a:p>
            <a:pPr>
              <a:buNone/>
            </a:pPr>
            <a:endParaRPr lang="en-US" sz="1800" dirty="0">
              <a:latin typeface="Calibri"/>
              <a:ea typeface="Calibri"/>
              <a:cs typeface="Arial"/>
            </a:endParaRPr>
          </a:p>
          <a:p>
            <a:pPr>
              <a:buNone/>
            </a:pPr>
            <a:r>
              <a:rPr lang="en-US" sz="1800" dirty="0">
                <a:latin typeface="Calibri"/>
                <a:ea typeface="Calibri"/>
                <a:cs typeface="Arial"/>
              </a:rPr>
              <a:t>O </a:t>
            </a:r>
            <a:r>
              <a:rPr lang="en-US" sz="1800" dirty="0" err="1">
                <a:latin typeface="Calibri"/>
                <a:ea typeface="Calibri"/>
                <a:cs typeface="Arial"/>
              </a:rPr>
              <a:t>modelo</a:t>
            </a:r>
            <a:r>
              <a:rPr lang="en-US" sz="1800" dirty="0">
                <a:latin typeface="Calibri"/>
                <a:ea typeface="Calibri"/>
                <a:cs typeface="Arial"/>
              </a:rPr>
              <a:t> de </a:t>
            </a:r>
            <a:r>
              <a:rPr lang="en-US" sz="1800" dirty="0" err="1">
                <a:latin typeface="Calibri"/>
                <a:ea typeface="Calibri"/>
                <a:cs typeface="Arial"/>
              </a:rPr>
              <a:t>árvore</a:t>
            </a:r>
            <a:r>
              <a:rPr lang="en-US" sz="1800" dirty="0">
                <a:latin typeface="Calibri"/>
                <a:ea typeface="Calibri"/>
                <a:cs typeface="Arial"/>
              </a:rPr>
              <a:t> de </a:t>
            </a:r>
            <a:r>
              <a:rPr lang="en-US" sz="1800" dirty="0" err="1">
                <a:latin typeface="Calibri"/>
                <a:ea typeface="Calibri"/>
                <a:cs typeface="Arial"/>
              </a:rPr>
              <a:t>decisão</a:t>
            </a:r>
            <a:r>
              <a:rPr lang="en-US" sz="1800" dirty="0">
                <a:latin typeface="Calibri"/>
                <a:ea typeface="Calibri"/>
                <a:cs typeface="Arial"/>
              </a:rPr>
              <a:t> </a:t>
            </a:r>
            <a:r>
              <a:rPr lang="en-US" sz="1800" dirty="0" err="1">
                <a:latin typeface="Calibri"/>
                <a:ea typeface="Calibri"/>
                <a:cs typeface="Arial"/>
              </a:rPr>
              <a:t>apresentou</a:t>
            </a:r>
            <a:r>
              <a:rPr lang="en-US" sz="1800" dirty="0">
                <a:latin typeface="Calibri"/>
                <a:ea typeface="Calibri"/>
                <a:cs typeface="Arial"/>
              </a:rPr>
              <a:t> </a:t>
            </a:r>
            <a:r>
              <a:rPr lang="en-US" sz="1800" dirty="0" err="1">
                <a:latin typeface="Calibri"/>
                <a:ea typeface="Calibri"/>
                <a:cs typeface="Arial"/>
              </a:rPr>
              <a:t>uma</a:t>
            </a:r>
            <a:r>
              <a:rPr lang="en-US" sz="1800" dirty="0">
                <a:latin typeface="Calibri"/>
                <a:ea typeface="Calibri"/>
                <a:cs typeface="Arial"/>
              </a:rPr>
              <a:t> </a:t>
            </a:r>
            <a:r>
              <a:rPr lang="en-US" sz="1800" dirty="0" err="1">
                <a:latin typeface="Calibri"/>
                <a:ea typeface="Calibri"/>
                <a:cs typeface="Arial"/>
              </a:rPr>
              <a:t>acurácia</a:t>
            </a:r>
            <a:r>
              <a:rPr lang="en-US" sz="1800" dirty="0">
                <a:latin typeface="Calibri"/>
                <a:ea typeface="Calibri"/>
                <a:cs typeface="Arial"/>
              </a:rPr>
              <a:t> de 88.23%, o que indica </a:t>
            </a:r>
            <a:r>
              <a:rPr lang="en-US" sz="1800" dirty="0" err="1">
                <a:latin typeface="Calibri"/>
                <a:ea typeface="Calibri"/>
                <a:cs typeface="Arial"/>
              </a:rPr>
              <a:t>uma</a:t>
            </a:r>
            <a:r>
              <a:rPr lang="en-US" sz="1800" dirty="0">
                <a:latin typeface="Calibri"/>
                <a:ea typeface="Calibri"/>
                <a:cs typeface="Arial"/>
              </a:rPr>
              <a:t> boa </a:t>
            </a:r>
            <a:r>
              <a:rPr lang="en-US" sz="1800" dirty="0" err="1">
                <a:latin typeface="Calibri"/>
                <a:ea typeface="Calibri"/>
                <a:cs typeface="Arial"/>
              </a:rPr>
              <a:t>capacidade</a:t>
            </a:r>
            <a:r>
              <a:rPr lang="en-US" sz="1800" dirty="0">
                <a:latin typeface="Calibri"/>
                <a:ea typeface="Calibri"/>
                <a:cs typeface="Arial"/>
              </a:rPr>
              <a:t> de </a:t>
            </a:r>
            <a:r>
              <a:rPr lang="en-US" sz="1800" dirty="0" err="1">
                <a:latin typeface="Calibri"/>
                <a:ea typeface="Calibri"/>
                <a:cs typeface="Arial"/>
              </a:rPr>
              <a:t>previsão.Utilizamos</a:t>
            </a:r>
            <a:r>
              <a:rPr lang="en-US" sz="1800" dirty="0">
                <a:latin typeface="Calibri"/>
                <a:ea typeface="Calibri"/>
                <a:cs typeface="Arial"/>
              </a:rPr>
              <a:t> a </a:t>
            </a:r>
            <a:r>
              <a:rPr lang="en-US" sz="1800" dirty="0" err="1">
                <a:latin typeface="Calibri"/>
                <a:ea typeface="Calibri"/>
                <a:cs typeface="Arial"/>
              </a:rPr>
              <a:t>matriz</a:t>
            </a:r>
            <a:r>
              <a:rPr lang="en-US" sz="1800" dirty="0">
                <a:latin typeface="Calibri"/>
                <a:ea typeface="Calibri"/>
                <a:cs typeface="Arial"/>
              </a:rPr>
              <a:t> de </a:t>
            </a:r>
            <a:r>
              <a:rPr lang="en-US" sz="1800" dirty="0" err="1">
                <a:latin typeface="Calibri"/>
                <a:ea typeface="Calibri"/>
                <a:cs typeface="Arial"/>
              </a:rPr>
              <a:t>confusão</a:t>
            </a:r>
            <a:r>
              <a:rPr lang="en-US" sz="1800" dirty="0">
                <a:latin typeface="Calibri"/>
                <a:ea typeface="Calibri"/>
                <a:cs typeface="Arial"/>
              </a:rPr>
              <a:t> para </a:t>
            </a:r>
            <a:r>
              <a:rPr lang="en-US" sz="1800" dirty="0" err="1">
                <a:latin typeface="Calibri"/>
                <a:ea typeface="Calibri"/>
                <a:cs typeface="Arial"/>
              </a:rPr>
              <a:t>verificar</a:t>
            </a:r>
            <a:r>
              <a:rPr lang="en-US" sz="1800" dirty="0">
                <a:latin typeface="Calibri"/>
                <a:ea typeface="Calibri"/>
                <a:cs typeface="Arial"/>
              </a:rPr>
              <a:t> as </a:t>
            </a:r>
            <a:r>
              <a:rPr lang="en-US" sz="1800" dirty="0" err="1">
                <a:latin typeface="Calibri"/>
                <a:ea typeface="Calibri"/>
                <a:cs typeface="Arial"/>
              </a:rPr>
              <a:t>previsões</a:t>
            </a:r>
            <a:r>
              <a:rPr lang="en-US" sz="1800" dirty="0">
                <a:latin typeface="Calibri"/>
                <a:ea typeface="Calibri"/>
                <a:cs typeface="Arial"/>
              </a:rPr>
              <a:t> </a:t>
            </a:r>
            <a:r>
              <a:rPr lang="en-US" sz="1800" dirty="0" err="1">
                <a:latin typeface="Calibri"/>
                <a:ea typeface="Calibri"/>
                <a:cs typeface="Arial"/>
              </a:rPr>
              <a:t>corretas</a:t>
            </a:r>
            <a:r>
              <a:rPr lang="en-US" sz="1800" dirty="0">
                <a:latin typeface="Calibri"/>
                <a:ea typeface="Calibri"/>
                <a:cs typeface="Arial"/>
              </a:rPr>
              <a:t> e </a:t>
            </a:r>
            <a:r>
              <a:rPr lang="en-US" sz="1800" dirty="0" err="1">
                <a:latin typeface="Calibri"/>
                <a:ea typeface="Calibri"/>
                <a:cs typeface="Arial"/>
              </a:rPr>
              <a:t>incorretas</a:t>
            </a:r>
            <a:r>
              <a:rPr lang="en-US" sz="1800" dirty="0">
                <a:latin typeface="Calibri"/>
                <a:ea typeface="Calibri"/>
                <a:cs typeface="Arial"/>
              </a:rPr>
              <a:t> do </a:t>
            </a:r>
            <a:r>
              <a:rPr lang="en-US" sz="1800" dirty="0" err="1">
                <a:latin typeface="Calibri"/>
                <a:ea typeface="Calibri"/>
                <a:cs typeface="Arial"/>
              </a:rPr>
              <a:t>modelo</a:t>
            </a:r>
            <a:r>
              <a:rPr lang="en-US" sz="1800" dirty="0">
                <a:latin typeface="Calibri"/>
                <a:ea typeface="Calibri"/>
                <a:cs typeface="Arial"/>
              </a:rPr>
              <a:t>.</a:t>
            </a:r>
            <a:endParaRPr lang="en-US" sz="1800">
              <a:latin typeface="Calibri"/>
              <a:ea typeface="Calibri"/>
              <a:cs typeface="Calibri"/>
            </a:endParaRPr>
          </a:p>
          <a:p>
            <a:pPr>
              <a:buNone/>
            </a:pPr>
            <a:endParaRPr lang="en-US" sz="1800" dirty="0">
              <a:latin typeface="Calibri"/>
              <a:ea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287926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Conclusão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3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dirty="0" err="1">
                <a:latin typeface="Calibri"/>
                <a:ea typeface="Calibri"/>
                <a:cs typeface="Calibri"/>
              </a:rPr>
              <a:t>Salvamos</a:t>
            </a:r>
            <a:r>
              <a:rPr lang="en-US" sz="1800" dirty="0">
                <a:latin typeface="Calibri"/>
                <a:ea typeface="Calibri"/>
                <a:cs typeface="Calibri"/>
              </a:rPr>
              <a:t> o </a:t>
            </a:r>
            <a:r>
              <a:rPr lang="en-US" sz="1800" dirty="0" err="1">
                <a:latin typeface="Calibri"/>
                <a:ea typeface="Calibri"/>
                <a:cs typeface="Calibri"/>
              </a:rPr>
              <a:t>modelo</a:t>
            </a:r>
            <a:r>
              <a:rPr lang="en-US" sz="1800" dirty="0">
                <a:latin typeface="Calibri"/>
                <a:ea typeface="Calibri"/>
                <a:cs typeface="Calibri"/>
              </a:rPr>
              <a:t> </a:t>
            </a:r>
            <a:r>
              <a:rPr lang="en-US" sz="1800" dirty="0" err="1">
                <a:latin typeface="Calibri"/>
                <a:ea typeface="Calibri"/>
                <a:cs typeface="Calibri"/>
              </a:rPr>
              <a:t>treinado</a:t>
            </a:r>
            <a:r>
              <a:rPr lang="en-US" sz="1800" dirty="0">
                <a:latin typeface="Calibri"/>
                <a:ea typeface="Calibri"/>
                <a:cs typeface="Calibri"/>
              </a:rPr>
              <a:t> </a:t>
            </a:r>
            <a:r>
              <a:rPr lang="en-US" sz="1800" dirty="0" err="1">
                <a:latin typeface="Calibri"/>
                <a:ea typeface="Calibri"/>
                <a:cs typeface="Calibri"/>
              </a:rPr>
              <a:t>em</a:t>
            </a:r>
            <a:r>
              <a:rPr lang="en-US" sz="1800" dirty="0">
                <a:latin typeface="Calibri"/>
                <a:ea typeface="Calibri"/>
                <a:cs typeface="Calibri"/>
              </a:rPr>
              <a:t> um </a:t>
            </a:r>
            <a:r>
              <a:rPr lang="en-US" sz="1800" dirty="0" err="1">
                <a:latin typeface="Calibri"/>
                <a:ea typeface="Calibri"/>
                <a:cs typeface="Calibri"/>
              </a:rPr>
              <a:t>arquivo</a:t>
            </a:r>
            <a:r>
              <a:rPr lang="en-US" sz="1800" dirty="0">
                <a:latin typeface="Calibri"/>
                <a:ea typeface="Calibri"/>
                <a:cs typeface="Calibri"/>
              </a:rPr>
              <a:t> </a:t>
            </a:r>
            <a:r>
              <a:rPr lang="en-US" sz="1800" dirty="0" err="1">
                <a:latin typeface="Calibri"/>
                <a:ea typeface="Calibri"/>
                <a:cs typeface="Calibri"/>
              </a:rPr>
              <a:t>utilizando</a:t>
            </a:r>
            <a:r>
              <a:rPr lang="en-US" sz="1800" dirty="0">
                <a:latin typeface="Calibri"/>
                <a:ea typeface="Calibri"/>
                <a:cs typeface="Calibri"/>
              </a:rPr>
              <a:t> a </a:t>
            </a:r>
            <a:r>
              <a:rPr lang="en-US" sz="1800" dirty="0" err="1">
                <a:latin typeface="Calibri"/>
                <a:ea typeface="Calibri"/>
                <a:cs typeface="Calibri"/>
              </a:rPr>
              <a:t>biblioteca</a:t>
            </a:r>
            <a:r>
              <a:rPr lang="en-US" sz="1800" dirty="0">
                <a:latin typeface="Calibri"/>
                <a:ea typeface="Calibri"/>
                <a:cs typeface="Calibri"/>
              </a:rPr>
              <a:t> </a:t>
            </a:r>
            <a:r>
              <a:rPr lang="en-US" sz="1800" dirty="0" err="1">
                <a:latin typeface="Calibri"/>
                <a:ea typeface="Calibri"/>
                <a:cs typeface="Calibri"/>
              </a:rPr>
              <a:t>pickle.Carregamos</a:t>
            </a:r>
            <a:r>
              <a:rPr lang="en-US" sz="1800" dirty="0">
                <a:latin typeface="Calibri"/>
                <a:ea typeface="Calibri"/>
                <a:cs typeface="Calibri"/>
              </a:rPr>
              <a:t> o </a:t>
            </a:r>
            <a:r>
              <a:rPr lang="en-US" sz="1800" dirty="0" err="1">
                <a:latin typeface="Calibri"/>
                <a:ea typeface="Calibri"/>
                <a:cs typeface="Calibri"/>
              </a:rPr>
              <a:t>modelo</a:t>
            </a:r>
            <a:r>
              <a:rPr lang="en-US" sz="1800" dirty="0">
                <a:latin typeface="Calibri"/>
                <a:ea typeface="Calibri"/>
                <a:cs typeface="Calibri"/>
              </a:rPr>
              <a:t> salvo </a:t>
            </a:r>
            <a:r>
              <a:rPr lang="en-US" sz="1800" dirty="0" err="1">
                <a:latin typeface="Calibri"/>
                <a:ea typeface="Calibri"/>
                <a:cs typeface="Calibri"/>
              </a:rPr>
              <a:t>posteriormente</a:t>
            </a:r>
            <a:r>
              <a:rPr lang="en-US" sz="1800" dirty="0">
                <a:latin typeface="Calibri"/>
                <a:ea typeface="Calibri"/>
                <a:cs typeface="Calibri"/>
              </a:rPr>
              <a:t> para </a:t>
            </a:r>
            <a:r>
              <a:rPr lang="en-US" sz="1800" dirty="0" err="1">
                <a:latin typeface="Calibri"/>
                <a:ea typeface="Calibri"/>
                <a:cs typeface="Calibri"/>
              </a:rPr>
              <a:t>realizar</a:t>
            </a:r>
            <a:r>
              <a:rPr lang="en-US" sz="1800" dirty="0">
                <a:latin typeface="Calibri"/>
                <a:ea typeface="Calibri"/>
                <a:cs typeface="Calibri"/>
              </a:rPr>
              <a:t> </a:t>
            </a:r>
            <a:r>
              <a:rPr lang="en-US" sz="1800" dirty="0" err="1">
                <a:latin typeface="Calibri"/>
                <a:ea typeface="Calibri"/>
                <a:cs typeface="Calibri"/>
              </a:rPr>
              <a:t>previsões</a:t>
            </a:r>
            <a:r>
              <a:rPr lang="en-US" sz="1800" dirty="0">
                <a:latin typeface="Calibri"/>
                <a:ea typeface="Calibri"/>
                <a:cs typeface="Calibri"/>
              </a:rPr>
              <a:t> </a:t>
            </a:r>
            <a:r>
              <a:rPr lang="en-US" sz="1800" dirty="0" err="1">
                <a:latin typeface="Calibri"/>
                <a:ea typeface="Calibri"/>
                <a:cs typeface="Calibri"/>
              </a:rPr>
              <a:t>em</a:t>
            </a:r>
            <a:r>
              <a:rPr lang="en-US" sz="1800" dirty="0">
                <a:latin typeface="Calibri"/>
                <a:ea typeface="Calibri"/>
                <a:cs typeface="Calibri"/>
              </a:rPr>
              <a:t> um novo dataset.</a:t>
            </a:r>
            <a:endParaRPr lang="en-US" sz="1800">
              <a:latin typeface="Calibri"/>
              <a:ea typeface="Calibri"/>
              <a:cs typeface="Arial" panose="020B0604020202020204" pitchFamily="34" charset="0"/>
            </a:endParaRPr>
          </a:p>
          <a:p>
            <a:pPr>
              <a:buNone/>
            </a:pPr>
            <a:endParaRPr lang="en-US" sz="1800" dirty="0">
              <a:latin typeface="Calibri"/>
              <a:ea typeface="Calibri"/>
              <a:cs typeface="Calibri"/>
            </a:endParaRPr>
          </a:p>
          <a:p>
            <a:pPr>
              <a:buNone/>
            </a:pPr>
            <a:r>
              <a:rPr lang="en-US" sz="1800" dirty="0">
                <a:latin typeface="Calibri"/>
                <a:ea typeface="Calibri"/>
                <a:cs typeface="Arial"/>
              </a:rPr>
              <a:t>Ao </a:t>
            </a:r>
            <a:r>
              <a:rPr lang="en-US" sz="1800" err="1">
                <a:latin typeface="Calibri"/>
                <a:ea typeface="Calibri"/>
                <a:cs typeface="Arial"/>
              </a:rPr>
              <a:t>fazer</a:t>
            </a:r>
            <a:r>
              <a:rPr lang="en-US" sz="1800" dirty="0">
                <a:latin typeface="Calibri"/>
                <a:ea typeface="Calibri"/>
                <a:cs typeface="Arial"/>
              </a:rPr>
              <a:t> </a:t>
            </a:r>
            <a:r>
              <a:rPr lang="en-US" sz="1800" err="1">
                <a:latin typeface="Calibri"/>
                <a:ea typeface="Calibri"/>
                <a:cs typeface="Arial"/>
              </a:rPr>
              <a:t>previsões</a:t>
            </a:r>
            <a:r>
              <a:rPr lang="en-US" sz="1800" dirty="0">
                <a:latin typeface="Calibri"/>
                <a:ea typeface="Calibri"/>
                <a:cs typeface="Arial"/>
              </a:rPr>
              <a:t> com o </a:t>
            </a:r>
            <a:r>
              <a:rPr lang="en-US" sz="1800" err="1">
                <a:latin typeface="Calibri"/>
                <a:ea typeface="Calibri"/>
                <a:cs typeface="Arial"/>
              </a:rPr>
              <a:t>modelo</a:t>
            </a:r>
            <a:r>
              <a:rPr lang="en-US" sz="1800" dirty="0">
                <a:latin typeface="Calibri"/>
                <a:ea typeface="Calibri"/>
                <a:cs typeface="Arial"/>
              </a:rPr>
              <a:t> </a:t>
            </a:r>
            <a:r>
              <a:rPr lang="en-US" sz="1800" err="1">
                <a:latin typeface="Calibri"/>
                <a:ea typeface="Calibri"/>
                <a:cs typeface="Arial"/>
              </a:rPr>
              <a:t>carregado</a:t>
            </a:r>
            <a:r>
              <a:rPr lang="en-US" sz="1800" dirty="0">
                <a:latin typeface="Calibri"/>
                <a:ea typeface="Calibri"/>
                <a:cs typeface="Arial"/>
              </a:rPr>
              <a:t>, </a:t>
            </a:r>
            <a:r>
              <a:rPr lang="en-US" sz="1800" err="1">
                <a:latin typeface="Calibri"/>
                <a:ea typeface="Calibri"/>
                <a:cs typeface="Arial"/>
              </a:rPr>
              <a:t>obtivemos</a:t>
            </a:r>
            <a:r>
              <a:rPr lang="en-US" sz="1800" dirty="0">
                <a:latin typeface="Calibri"/>
                <a:ea typeface="Calibri"/>
                <a:cs typeface="Arial"/>
              </a:rPr>
              <a:t> </a:t>
            </a:r>
            <a:r>
              <a:rPr lang="en-US" sz="1800" err="1">
                <a:latin typeface="Calibri"/>
                <a:ea typeface="Calibri"/>
                <a:cs typeface="Arial"/>
              </a:rPr>
              <a:t>resultados</a:t>
            </a:r>
            <a:r>
              <a:rPr lang="en-US" sz="1800" dirty="0">
                <a:latin typeface="Calibri"/>
                <a:ea typeface="Calibri"/>
                <a:cs typeface="Arial"/>
              </a:rPr>
              <a:t> </a:t>
            </a:r>
            <a:r>
              <a:rPr lang="en-US" sz="1800" err="1">
                <a:latin typeface="Calibri"/>
                <a:ea typeface="Calibri"/>
                <a:cs typeface="Arial"/>
              </a:rPr>
              <a:t>consistentes</a:t>
            </a:r>
            <a:r>
              <a:rPr lang="en-US" sz="1800" dirty="0">
                <a:latin typeface="Calibri"/>
                <a:ea typeface="Calibri"/>
                <a:cs typeface="Arial"/>
              </a:rPr>
              <a:t> e </a:t>
            </a:r>
            <a:r>
              <a:rPr lang="en-US" sz="1800" err="1">
                <a:latin typeface="Calibri"/>
                <a:ea typeface="Calibri"/>
                <a:cs typeface="Arial"/>
              </a:rPr>
              <a:t>idênticos</a:t>
            </a:r>
            <a:r>
              <a:rPr lang="en-US" sz="1800" dirty="0">
                <a:latin typeface="Calibri"/>
                <a:ea typeface="Calibri"/>
                <a:cs typeface="Arial"/>
              </a:rPr>
              <a:t> </a:t>
            </a:r>
            <a:r>
              <a:rPr lang="en-US" sz="1800" err="1">
                <a:latin typeface="Calibri"/>
                <a:ea typeface="Calibri"/>
                <a:cs typeface="Arial"/>
              </a:rPr>
              <a:t>aos</a:t>
            </a:r>
            <a:r>
              <a:rPr lang="en-US" sz="1800" dirty="0">
                <a:latin typeface="Calibri"/>
                <a:ea typeface="Calibri"/>
                <a:cs typeface="Arial"/>
              </a:rPr>
              <a:t> </a:t>
            </a:r>
            <a:r>
              <a:rPr lang="en-US" sz="1800" err="1">
                <a:latin typeface="Calibri"/>
                <a:ea typeface="Calibri"/>
                <a:cs typeface="Arial"/>
              </a:rPr>
              <a:t>obtidos</a:t>
            </a:r>
            <a:r>
              <a:rPr lang="en-US" sz="1800" dirty="0">
                <a:latin typeface="Calibri"/>
                <a:ea typeface="Calibri"/>
                <a:cs typeface="Arial"/>
              </a:rPr>
              <a:t> </a:t>
            </a:r>
            <a:r>
              <a:rPr lang="en-US" sz="1800" err="1">
                <a:latin typeface="Calibri"/>
                <a:ea typeface="Calibri"/>
                <a:cs typeface="Arial"/>
              </a:rPr>
              <a:t>anteriormente</a:t>
            </a:r>
            <a:r>
              <a:rPr lang="en-US" sz="1800">
                <a:latin typeface="Calibri"/>
                <a:ea typeface="Calibri"/>
                <a:cs typeface="Arial"/>
              </a:rPr>
              <a:t>.</a:t>
            </a:r>
            <a:endParaRPr lang="en-US" sz="1800">
              <a:latin typeface="Calibri"/>
              <a:ea typeface="Calibri"/>
              <a:cs typeface="Arial" panose="020B0604020202020204" pitchFamily="34" charset="0"/>
            </a:endParaRPr>
          </a:p>
          <a:p>
            <a:pPr>
              <a:buNone/>
            </a:pPr>
            <a:r>
              <a:rPr lang="en-US" sz="1800" dirty="0">
                <a:latin typeface="Calibri"/>
                <a:ea typeface="Calibri"/>
                <a:cs typeface="Arial"/>
              </a:rPr>
              <a:t>Com base </a:t>
            </a:r>
            <a:r>
              <a:rPr lang="en-US" sz="1800" dirty="0" err="1">
                <a:latin typeface="Calibri"/>
                <a:ea typeface="Calibri"/>
                <a:cs typeface="Arial"/>
              </a:rPr>
              <a:t>nas</a:t>
            </a:r>
            <a:r>
              <a:rPr lang="en-US" sz="1800" dirty="0">
                <a:latin typeface="Calibri"/>
                <a:ea typeface="Calibri"/>
                <a:cs typeface="Arial"/>
              </a:rPr>
              <a:t> </a:t>
            </a:r>
            <a:r>
              <a:rPr lang="en-US" sz="1800" dirty="0" err="1">
                <a:latin typeface="Calibri"/>
                <a:ea typeface="Calibri"/>
                <a:cs typeface="Arial"/>
              </a:rPr>
              <a:t>características</a:t>
            </a:r>
            <a:r>
              <a:rPr lang="en-US" sz="1800" dirty="0">
                <a:latin typeface="Calibri"/>
                <a:ea typeface="Calibri"/>
                <a:cs typeface="Arial"/>
              </a:rPr>
              <a:t> do novo dataset, o </a:t>
            </a:r>
            <a:r>
              <a:rPr lang="en-US" sz="1800" dirty="0" err="1">
                <a:latin typeface="Calibri"/>
                <a:ea typeface="Calibri"/>
                <a:cs typeface="Arial"/>
              </a:rPr>
              <a:t>modelo</a:t>
            </a:r>
            <a:r>
              <a:rPr lang="en-US" sz="1800" dirty="0">
                <a:latin typeface="Calibri"/>
                <a:ea typeface="Calibri"/>
                <a:cs typeface="Arial"/>
              </a:rPr>
              <a:t> </a:t>
            </a:r>
            <a:r>
              <a:rPr lang="en-US" sz="1800" dirty="0" err="1">
                <a:latin typeface="Calibri"/>
                <a:ea typeface="Calibri"/>
                <a:cs typeface="Arial"/>
              </a:rPr>
              <a:t>classificou</a:t>
            </a:r>
            <a:r>
              <a:rPr lang="en-US" sz="1800" dirty="0">
                <a:latin typeface="Calibri"/>
                <a:ea typeface="Calibri"/>
                <a:cs typeface="Arial"/>
              </a:rPr>
              <a:t> </a:t>
            </a:r>
            <a:r>
              <a:rPr lang="en-US" sz="1800" dirty="0" err="1">
                <a:latin typeface="Calibri"/>
                <a:ea typeface="Calibri"/>
                <a:cs typeface="Arial"/>
              </a:rPr>
              <a:t>corretamente</a:t>
            </a:r>
            <a:r>
              <a:rPr lang="en-US" sz="1800" dirty="0">
                <a:latin typeface="Calibri"/>
                <a:ea typeface="Calibri"/>
                <a:cs typeface="Arial"/>
              </a:rPr>
              <a:t> a </a:t>
            </a:r>
            <a:r>
              <a:rPr lang="en-US" sz="1800" dirty="0" err="1">
                <a:latin typeface="Calibri"/>
                <a:ea typeface="Calibri"/>
                <a:cs typeface="Arial"/>
              </a:rPr>
              <a:t>ocorrência</a:t>
            </a:r>
            <a:r>
              <a:rPr lang="en-US" sz="1800" dirty="0">
                <a:latin typeface="Calibri"/>
                <a:ea typeface="Calibri"/>
                <a:cs typeface="Arial"/>
              </a:rPr>
              <a:t> de </a:t>
            </a:r>
            <a:r>
              <a:rPr lang="en-US" sz="1800" dirty="0" err="1">
                <a:latin typeface="Calibri"/>
                <a:ea typeface="Calibri"/>
                <a:cs typeface="Arial"/>
              </a:rPr>
              <a:t>divórcio</a:t>
            </a:r>
            <a:endParaRPr lang="en-US" sz="1800" dirty="0">
              <a:latin typeface="Calibri"/>
              <a:ea typeface="Calibri"/>
              <a:cs typeface="Arial" panose="020B0604020202020204" pitchFamily="34" charset="0"/>
            </a:endParaRPr>
          </a:p>
          <a:p>
            <a:pPr>
              <a:buNone/>
            </a:pPr>
            <a:endParaRPr lang="en-US" sz="1800" dirty="0">
              <a:latin typeface="Calibri"/>
              <a:ea typeface="Calibri"/>
              <a:cs typeface="Calibri"/>
            </a:endParaRPr>
          </a:p>
          <a:p>
            <a:pPr>
              <a:buNone/>
            </a:pPr>
            <a:r>
              <a:rPr lang="en-US" sz="1800" dirty="0">
                <a:latin typeface="Calibri"/>
                <a:ea typeface="Calibri"/>
                <a:cs typeface="Arial"/>
              </a:rPr>
              <a:t>O </a:t>
            </a:r>
            <a:r>
              <a:rPr lang="en-US" sz="1800" err="1">
                <a:latin typeface="Calibri"/>
                <a:ea typeface="Calibri"/>
                <a:cs typeface="Arial"/>
              </a:rPr>
              <a:t>modelo</a:t>
            </a:r>
            <a:r>
              <a:rPr lang="en-US" sz="1800" dirty="0">
                <a:latin typeface="Calibri"/>
                <a:ea typeface="Calibri"/>
                <a:cs typeface="Arial"/>
              </a:rPr>
              <a:t> de </a:t>
            </a:r>
            <a:r>
              <a:rPr lang="en-US" sz="1800" err="1">
                <a:latin typeface="Calibri"/>
                <a:ea typeface="Calibri"/>
                <a:cs typeface="Arial"/>
              </a:rPr>
              <a:t>árvore</a:t>
            </a:r>
            <a:r>
              <a:rPr lang="en-US" sz="1800" dirty="0">
                <a:latin typeface="Calibri"/>
                <a:ea typeface="Calibri"/>
                <a:cs typeface="Arial"/>
              </a:rPr>
              <a:t> de </a:t>
            </a:r>
            <a:r>
              <a:rPr lang="en-US" sz="1800" err="1">
                <a:latin typeface="Calibri"/>
                <a:ea typeface="Calibri"/>
                <a:cs typeface="Arial"/>
              </a:rPr>
              <a:t>decisão</a:t>
            </a:r>
            <a:r>
              <a:rPr lang="en-US" sz="1800" dirty="0">
                <a:latin typeface="Calibri"/>
                <a:ea typeface="Calibri"/>
                <a:cs typeface="Arial"/>
              </a:rPr>
              <a:t> se </a:t>
            </a:r>
            <a:r>
              <a:rPr lang="en-US" sz="1800" err="1">
                <a:latin typeface="Calibri"/>
                <a:ea typeface="Calibri"/>
                <a:cs typeface="Arial"/>
              </a:rPr>
              <a:t>mostrou</a:t>
            </a:r>
            <a:r>
              <a:rPr lang="en-US" sz="1800" dirty="0">
                <a:latin typeface="Calibri"/>
                <a:ea typeface="Calibri"/>
                <a:cs typeface="Arial"/>
              </a:rPr>
              <a:t> </a:t>
            </a:r>
            <a:r>
              <a:rPr lang="en-US" sz="1800" err="1">
                <a:latin typeface="Calibri"/>
                <a:ea typeface="Calibri"/>
                <a:cs typeface="Arial"/>
              </a:rPr>
              <a:t>uma</a:t>
            </a:r>
            <a:r>
              <a:rPr lang="en-US" sz="1800" dirty="0">
                <a:latin typeface="Calibri"/>
                <a:ea typeface="Calibri"/>
                <a:cs typeface="Arial"/>
              </a:rPr>
              <a:t> ferramenta </a:t>
            </a:r>
            <a:r>
              <a:rPr lang="en-US" sz="1800" err="1">
                <a:latin typeface="Calibri"/>
                <a:ea typeface="Calibri"/>
                <a:cs typeface="Arial"/>
              </a:rPr>
              <a:t>eficaz</a:t>
            </a:r>
            <a:r>
              <a:rPr lang="en-US" sz="1800" dirty="0">
                <a:latin typeface="Calibri"/>
                <a:ea typeface="Calibri"/>
                <a:cs typeface="Arial"/>
              </a:rPr>
              <a:t> </a:t>
            </a:r>
            <a:r>
              <a:rPr lang="en-US" sz="1800" err="1">
                <a:latin typeface="Calibri"/>
                <a:ea typeface="Calibri"/>
                <a:cs typeface="Arial"/>
              </a:rPr>
              <a:t>na</a:t>
            </a:r>
            <a:r>
              <a:rPr lang="en-US" sz="1800" dirty="0">
                <a:latin typeface="Calibri"/>
                <a:ea typeface="Calibri"/>
                <a:cs typeface="Arial"/>
              </a:rPr>
              <a:t> </a:t>
            </a:r>
            <a:r>
              <a:rPr lang="en-US" sz="1800" err="1">
                <a:latin typeface="Calibri"/>
                <a:ea typeface="Calibri"/>
                <a:cs typeface="Arial"/>
              </a:rPr>
              <a:t>previsão</a:t>
            </a:r>
            <a:r>
              <a:rPr lang="en-US" sz="1800" dirty="0">
                <a:latin typeface="Calibri"/>
                <a:ea typeface="Calibri"/>
                <a:cs typeface="Arial"/>
              </a:rPr>
              <a:t> de </a:t>
            </a:r>
            <a:r>
              <a:rPr lang="en-US" sz="1800" err="1">
                <a:latin typeface="Calibri"/>
                <a:ea typeface="Calibri"/>
                <a:cs typeface="Arial"/>
              </a:rPr>
              <a:t>divórcio</a:t>
            </a:r>
            <a:r>
              <a:rPr lang="en-US" sz="1800" dirty="0">
                <a:latin typeface="Calibri"/>
                <a:ea typeface="Calibri"/>
                <a:cs typeface="Arial"/>
              </a:rPr>
              <a:t> com base </a:t>
            </a:r>
            <a:r>
              <a:rPr lang="en-US" sz="1800" err="1">
                <a:latin typeface="Calibri"/>
                <a:ea typeface="Calibri"/>
                <a:cs typeface="Arial"/>
              </a:rPr>
              <a:t>nas</a:t>
            </a:r>
            <a:r>
              <a:rPr lang="en-US" sz="1800" dirty="0">
                <a:latin typeface="Calibri"/>
                <a:ea typeface="Calibri"/>
                <a:cs typeface="Arial"/>
              </a:rPr>
              <a:t> </a:t>
            </a:r>
            <a:r>
              <a:rPr lang="en-US" sz="1800" err="1">
                <a:latin typeface="Calibri"/>
                <a:ea typeface="Calibri"/>
                <a:cs typeface="Arial"/>
              </a:rPr>
              <a:t>variáveis</a:t>
            </a:r>
            <a:r>
              <a:rPr lang="en-US" sz="1800" dirty="0">
                <a:latin typeface="Calibri"/>
                <a:ea typeface="Calibri"/>
                <a:cs typeface="Arial"/>
              </a:rPr>
              <a:t> da Escala de </a:t>
            </a:r>
            <a:r>
              <a:rPr lang="en-US" sz="1800" err="1">
                <a:latin typeface="Calibri"/>
                <a:ea typeface="Calibri"/>
                <a:cs typeface="Arial"/>
              </a:rPr>
              <a:t>Preditores</a:t>
            </a:r>
            <a:r>
              <a:rPr lang="en-US" sz="1800" dirty="0">
                <a:latin typeface="Calibri"/>
                <a:ea typeface="Calibri"/>
                <a:cs typeface="Arial"/>
              </a:rPr>
              <a:t> de </a:t>
            </a:r>
            <a:r>
              <a:rPr lang="en-US" sz="1800" err="1">
                <a:latin typeface="Calibri"/>
                <a:ea typeface="Calibri"/>
                <a:cs typeface="Arial"/>
              </a:rPr>
              <a:t>Divórcio</a:t>
            </a:r>
            <a:r>
              <a:rPr lang="en-US" sz="1800" dirty="0">
                <a:latin typeface="Calibri"/>
                <a:ea typeface="Calibri"/>
                <a:cs typeface="Arial"/>
              </a:rPr>
              <a:t> (DPS). Essa </a:t>
            </a:r>
            <a:r>
              <a:rPr lang="en-US" sz="1800" err="1">
                <a:latin typeface="Calibri"/>
                <a:ea typeface="Calibri"/>
                <a:cs typeface="Arial"/>
              </a:rPr>
              <a:t>abordagem</a:t>
            </a:r>
            <a:r>
              <a:rPr lang="en-US" sz="1800" dirty="0">
                <a:latin typeface="Calibri"/>
                <a:ea typeface="Calibri"/>
                <a:cs typeface="Arial"/>
              </a:rPr>
              <a:t> </a:t>
            </a:r>
            <a:r>
              <a:rPr lang="en-US" sz="1800" err="1">
                <a:latin typeface="Calibri"/>
                <a:ea typeface="Calibri"/>
                <a:cs typeface="Arial"/>
              </a:rPr>
              <a:t>pode</a:t>
            </a:r>
            <a:r>
              <a:rPr lang="en-US" sz="1800" dirty="0">
                <a:latin typeface="Calibri"/>
                <a:ea typeface="Calibri"/>
                <a:cs typeface="Arial"/>
              </a:rPr>
              <a:t> </a:t>
            </a:r>
            <a:r>
              <a:rPr lang="en-US" sz="1800" err="1">
                <a:latin typeface="Calibri"/>
                <a:ea typeface="Calibri"/>
                <a:cs typeface="Arial"/>
              </a:rPr>
              <a:t>fornecer</a:t>
            </a:r>
            <a:r>
              <a:rPr lang="en-US" sz="1800" dirty="0">
                <a:latin typeface="Calibri"/>
                <a:ea typeface="Calibri"/>
                <a:cs typeface="Arial"/>
              </a:rPr>
              <a:t> insights </a:t>
            </a:r>
            <a:r>
              <a:rPr lang="en-US" sz="1800" err="1">
                <a:latin typeface="Calibri"/>
                <a:ea typeface="Calibri"/>
                <a:cs typeface="Arial"/>
              </a:rPr>
              <a:t>valiosos</a:t>
            </a:r>
            <a:r>
              <a:rPr lang="en-US" sz="1800" dirty="0">
                <a:latin typeface="Calibri"/>
                <a:ea typeface="Calibri"/>
                <a:cs typeface="Arial"/>
              </a:rPr>
              <a:t> para </a:t>
            </a:r>
            <a:r>
              <a:rPr lang="en-US" sz="1800" err="1">
                <a:latin typeface="Calibri"/>
                <a:ea typeface="Calibri"/>
                <a:cs typeface="Arial"/>
              </a:rPr>
              <a:t>terapeutas</a:t>
            </a:r>
            <a:r>
              <a:rPr lang="en-US" sz="1800" dirty="0">
                <a:latin typeface="Calibri"/>
                <a:ea typeface="Calibri"/>
                <a:cs typeface="Arial"/>
              </a:rPr>
              <a:t> de </a:t>
            </a:r>
            <a:r>
              <a:rPr lang="en-US" sz="1800" err="1">
                <a:latin typeface="Calibri"/>
                <a:ea typeface="Calibri"/>
                <a:cs typeface="Arial"/>
              </a:rPr>
              <a:t>casais</a:t>
            </a:r>
            <a:r>
              <a:rPr lang="en-US" sz="1800" dirty="0">
                <a:latin typeface="Calibri"/>
                <a:ea typeface="Calibri"/>
                <a:cs typeface="Arial"/>
              </a:rPr>
              <a:t> e auxiliar </a:t>
            </a:r>
            <a:r>
              <a:rPr lang="en-US" sz="1800" err="1">
                <a:latin typeface="Calibri"/>
                <a:ea typeface="Calibri"/>
                <a:cs typeface="Arial"/>
              </a:rPr>
              <a:t>na</a:t>
            </a:r>
            <a:r>
              <a:rPr lang="en-US" sz="1800" dirty="0">
                <a:latin typeface="Calibri"/>
                <a:ea typeface="Calibri"/>
                <a:cs typeface="Arial"/>
              </a:rPr>
              <a:t> </a:t>
            </a:r>
            <a:r>
              <a:rPr lang="en-US" sz="1800" err="1">
                <a:latin typeface="Calibri"/>
                <a:ea typeface="Calibri"/>
                <a:cs typeface="Arial"/>
              </a:rPr>
              <a:t>tomada</a:t>
            </a:r>
            <a:r>
              <a:rPr lang="en-US" sz="1800" dirty="0">
                <a:latin typeface="Calibri"/>
                <a:ea typeface="Calibri"/>
                <a:cs typeface="Arial"/>
              </a:rPr>
              <a:t> de </a:t>
            </a:r>
            <a:r>
              <a:rPr lang="en-US" sz="1800" err="1">
                <a:latin typeface="Calibri"/>
                <a:ea typeface="Calibri"/>
                <a:cs typeface="Arial"/>
              </a:rPr>
              <a:t>decisões</a:t>
            </a:r>
            <a:r>
              <a:rPr lang="en-US" sz="1800" dirty="0">
                <a:latin typeface="Calibri"/>
                <a:ea typeface="Calibri"/>
                <a:cs typeface="Arial"/>
              </a:rPr>
              <a:t> </a:t>
            </a:r>
            <a:r>
              <a:rPr lang="en-US" sz="1800" err="1">
                <a:latin typeface="Calibri"/>
                <a:ea typeface="Calibri"/>
                <a:cs typeface="Arial"/>
              </a:rPr>
              <a:t>relacionadas</a:t>
            </a:r>
            <a:r>
              <a:rPr lang="en-US" sz="1800" dirty="0">
                <a:latin typeface="Calibri"/>
                <a:ea typeface="Calibri"/>
                <a:cs typeface="Arial"/>
              </a:rPr>
              <a:t> à </a:t>
            </a:r>
            <a:r>
              <a:rPr lang="en-US" sz="1800" err="1">
                <a:latin typeface="Calibri"/>
                <a:ea typeface="Calibri"/>
                <a:cs typeface="Arial"/>
              </a:rPr>
              <a:t>intervenção</a:t>
            </a:r>
            <a:r>
              <a:rPr lang="en-US" sz="1800" dirty="0">
                <a:latin typeface="Calibri"/>
                <a:ea typeface="Calibri"/>
                <a:cs typeface="Arial"/>
              </a:rPr>
              <a:t> e </a:t>
            </a:r>
            <a:r>
              <a:rPr lang="en-US" sz="1800" err="1">
                <a:latin typeface="Calibri"/>
                <a:ea typeface="Calibri"/>
                <a:cs typeface="Arial"/>
              </a:rPr>
              <a:t>aconselhamento</a:t>
            </a:r>
            <a:r>
              <a:rPr lang="en-US" sz="1800" dirty="0">
                <a:latin typeface="Calibri"/>
                <a:ea typeface="Calibri"/>
                <a:cs typeface="Arial"/>
              </a:rPr>
              <a:t>.</a:t>
            </a:r>
            <a:endParaRPr lang="en-US" sz="1800" dirty="0">
              <a:latin typeface="Calibri"/>
              <a:cs typeface="Arial" panose="020B0604020202020204" pitchFamily="34" charset="0"/>
            </a:endParaRPr>
          </a:p>
          <a:p>
            <a:pPr>
              <a:buNone/>
            </a:pPr>
            <a:endParaRPr lang="en-US" sz="1800" dirty="0">
              <a:latin typeface="Calibri"/>
              <a:ea typeface="Calibri"/>
              <a:cs typeface="Arial"/>
            </a:endParaRPr>
          </a:p>
          <a:p>
            <a:pPr>
              <a:buNone/>
            </a:pPr>
            <a:endParaRPr lang="en-US" sz="1800" dirty="0">
              <a:latin typeface="Calibri"/>
              <a:ea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2055376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ítulo 2"/>
          <p:cNvSpPr>
            <a:spLocks noGrp="1"/>
          </p:cNvSpPr>
          <p:nvPr>
            <p:ph type="subTitle" idx="1"/>
          </p:nvPr>
        </p:nvSpPr>
        <p:spPr>
          <a:xfrm>
            <a:off x="2000250" y="5867400"/>
            <a:ext cx="5143500" cy="489738"/>
          </a:xfrm>
        </p:spPr>
        <p:txBody>
          <a:bodyPr>
            <a:normAutofit/>
          </a:bodyPr>
          <a:lstStyle/>
          <a:p>
            <a:r>
              <a:rPr lang="pt-PT" sz="1500" err="1">
                <a:solidFill>
                  <a:schemeClr val="bg1"/>
                </a:solidFill>
                <a:latin typeface="Arial" charset="0"/>
                <a:ea typeface="Arial" charset="0"/>
                <a:cs typeface="Arial" charset="0"/>
              </a:rPr>
              <a:t>www.ipvc.pt</a:t>
            </a:r>
            <a:endParaRPr lang="pt-PT" sz="1500">
              <a:solidFill>
                <a:schemeClr val="bg1"/>
              </a:solidFill>
              <a:latin typeface="Arial" charset="0"/>
              <a:ea typeface="Arial" charset="0"/>
              <a:cs typeface="Arial" charset="0"/>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06" y="3409950"/>
            <a:ext cx="4048787" cy="1006100"/>
          </a:xfrm>
          <a:prstGeom prst="rect">
            <a:avLst/>
          </a:prstGeom>
        </p:spPr>
      </p:pic>
    </p:spTree>
    <p:extLst>
      <p:ext uri="{BB962C8B-B14F-4D97-AF65-F5344CB8AC3E}">
        <p14:creationId xmlns:p14="http://schemas.microsoft.com/office/powerpoint/2010/main" val="947259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1600" b="1" dirty="0">
                <a:effectLst>
                  <a:outerShdw blurRad="38100" dist="38100" dir="2700000" algn="tl">
                    <a:srgbClr val="C0C0C0"/>
                  </a:outerShdw>
                </a:effectLst>
                <a:latin typeface="Arial"/>
                <a:cs typeface="Arial"/>
              </a:rPr>
              <a:t>2. Objetivos</a:t>
            </a:r>
            <a:endParaRPr lang="pt-PT" sz="16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28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buNone/>
            </a:pPr>
            <a:r>
              <a:rPr lang="pt-PT" sz="1800" dirty="0">
                <a:latin typeface="Calibri"/>
                <a:cs typeface="Arial"/>
              </a:rPr>
              <a:t>O objetivo deste trabalho é utilizar árvores </a:t>
            </a:r>
            <a:r>
              <a:rPr lang="pt-PT" sz="1800" dirty="0">
                <a:latin typeface="Calibri"/>
                <a:ea typeface="Times New Roman" panose="02020603050405020304" pitchFamily="18" charset="0"/>
                <a:cs typeface="Arial"/>
              </a:rPr>
              <a:t>de decisão </a:t>
            </a:r>
            <a:r>
              <a:rPr lang="pt-PT" sz="1800" dirty="0">
                <a:effectLst/>
                <a:latin typeface="Calibri"/>
                <a:ea typeface="Times New Roman" panose="02020603050405020304" pitchFamily="18" charset="0"/>
                <a:cs typeface="Arial"/>
              </a:rPr>
              <a:t>para </a:t>
            </a:r>
            <a:r>
              <a:rPr lang="pt-PT" sz="1800" dirty="0">
                <a:latin typeface="Calibri"/>
                <a:ea typeface="Times New Roman" panose="02020603050405020304" pitchFamily="18" charset="0"/>
                <a:cs typeface="Arial"/>
              </a:rPr>
              <a:t>realizar o tratamento e análise de um </a:t>
            </a:r>
            <a:r>
              <a:rPr lang="pt-PT" sz="1800" dirty="0" err="1">
                <a:latin typeface="Calibri"/>
                <a:ea typeface="Times New Roman" panose="02020603050405020304" pitchFamily="18" charset="0"/>
                <a:cs typeface="Arial"/>
              </a:rPr>
              <a:t>dataset</a:t>
            </a:r>
            <a:r>
              <a:rPr lang="pt-PT" sz="1800" dirty="0">
                <a:effectLst/>
                <a:latin typeface="Calibri"/>
                <a:ea typeface="Times New Roman" panose="02020603050405020304" pitchFamily="18" charset="0"/>
                <a:cs typeface="Arial"/>
              </a:rPr>
              <a:t>.</a:t>
            </a:r>
            <a:r>
              <a:rPr lang="pt-PT" sz="1800" dirty="0">
                <a:latin typeface="Calibri"/>
                <a:ea typeface="Times New Roman" panose="02020603050405020304" pitchFamily="18" charset="0"/>
                <a:cs typeface="Arial"/>
              </a:rPr>
              <a:t> Optamos pela </a:t>
            </a:r>
            <a:r>
              <a:rPr lang="pt-PT" sz="1800" dirty="0">
                <a:latin typeface="Calibri"/>
                <a:cs typeface="Arial"/>
              </a:rPr>
              <a:t>ferramenta </a:t>
            </a:r>
            <a:r>
              <a:rPr lang="pt-PT" sz="1800" dirty="0" err="1">
                <a:latin typeface="Calibri"/>
                <a:cs typeface="Arial"/>
              </a:rPr>
              <a:t>Jupyter</a:t>
            </a:r>
            <a:r>
              <a:rPr lang="pt-PT" sz="1800" dirty="0">
                <a:latin typeface="Calibri"/>
                <a:cs typeface="Arial"/>
              </a:rPr>
              <a:t> Notebook, que permite a criação de </a:t>
            </a:r>
            <a:r>
              <a:rPr lang="pt-PT" sz="1800" dirty="0" err="1">
                <a:latin typeface="Calibri"/>
                <a:cs typeface="Arial"/>
              </a:rPr>
              <a:t>notebooks</a:t>
            </a:r>
            <a:r>
              <a:rPr lang="pt-PT" sz="1800" dirty="0">
                <a:latin typeface="Calibri"/>
                <a:cs typeface="Arial"/>
              </a:rPr>
              <a:t> interativos, e implementamos tudo utilizando a linguagem de programação </a:t>
            </a:r>
            <a:r>
              <a:rPr lang="pt-PT" sz="1800" dirty="0" err="1">
                <a:latin typeface="Calibri"/>
                <a:cs typeface="Arial"/>
              </a:rPr>
              <a:t>Python</a:t>
            </a:r>
            <a:r>
              <a:rPr lang="pt-PT" sz="1800" dirty="0">
                <a:latin typeface="Calibri"/>
                <a:cs typeface="Arial"/>
              </a:rPr>
              <a:t>. </a:t>
            </a:r>
            <a:r>
              <a:rPr lang="pt-PT" sz="1800" dirty="0" err="1">
                <a:latin typeface="Calibri"/>
                <a:cs typeface="Arial"/>
              </a:rPr>
              <a:t>Python</a:t>
            </a:r>
            <a:r>
              <a:rPr lang="pt-PT" sz="1800" dirty="0">
                <a:latin typeface="Calibri"/>
                <a:cs typeface="Arial"/>
              </a:rPr>
              <a:t> é conhecido por sua vasta gama de bibliotecas e facilidade de uso no contexto de data </a:t>
            </a:r>
            <a:r>
              <a:rPr lang="pt-PT" sz="1800" dirty="0" err="1">
                <a:latin typeface="Calibri"/>
                <a:cs typeface="Arial"/>
              </a:rPr>
              <a:t>science</a:t>
            </a:r>
            <a:r>
              <a:rPr lang="pt-PT" sz="1800" dirty="0">
                <a:latin typeface="Calibri"/>
                <a:cs typeface="Arial"/>
              </a:rPr>
              <a:t>.</a:t>
            </a:r>
            <a:endParaRPr lang="en-US" sz="1800" dirty="0">
              <a:latin typeface="Calibri"/>
              <a:cs typeface="Arial"/>
            </a:endParaRPr>
          </a:p>
          <a:p>
            <a:pPr algn="just" eaLnBrk="1" hangingPunct="1">
              <a:lnSpc>
                <a:spcPct val="200000"/>
              </a:lnSpc>
              <a:spcBef>
                <a:spcPct val="0"/>
              </a:spcBef>
              <a:buFontTx/>
              <a:buNone/>
            </a:pPr>
            <a:endParaRPr lang="pt-PT" altLang="pt-PT" sz="1200" dirty="0">
              <a:cs typeface="Arial" panose="020B0604020202020204" pitchFamily="34" charset="0"/>
            </a:endParaRPr>
          </a:p>
          <a:p>
            <a:pPr algn="just" eaLnBrk="1" hangingPunct="1">
              <a:lnSpc>
                <a:spcPct val="200000"/>
              </a:lnSpc>
              <a:spcBef>
                <a:spcPct val="0"/>
              </a:spcBef>
              <a:buFontTx/>
              <a:buNone/>
            </a:pPr>
            <a:r>
              <a:rPr lang="pt-PT" altLang="pt-PT" sz="1200" dirty="0">
                <a:cs typeface="Arial" panose="020B0604020202020204" pitchFamily="34" charset="0"/>
              </a:rPr>
              <a:t> </a:t>
            </a:r>
            <a:endParaRPr lang="pt-PT" altLang="pt-PT" sz="1200" b="1" dirty="0"/>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78483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3</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Importações</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189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buNone/>
            </a:pPr>
            <a:r>
              <a:rPr lang="pt-PT" sz="1800" dirty="0">
                <a:latin typeface="Calibri"/>
                <a:cs typeface="Arial"/>
              </a:rPr>
              <a:t>Bibliotecas importadas</a:t>
            </a:r>
          </a:p>
          <a:p>
            <a:pPr algn="just" eaLnBrk="1" hangingPunct="1">
              <a:lnSpc>
                <a:spcPct val="200000"/>
              </a:lnSpc>
              <a:spcBef>
                <a:spcPct val="0"/>
              </a:spcBef>
              <a:buFontTx/>
              <a:buNone/>
            </a:pPr>
            <a:endParaRPr lang="pt-PT" altLang="pt-PT" sz="1200" dirty="0">
              <a:cs typeface="Arial" panose="020B0604020202020204" pitchFamily="34" charset="0"/>
            </a:endParaRPr>
          </a:p>
          <a:p>
            <a:pPr algn="just" eaLnBrk="1" hangingPunct="1">
              <a:lnSpc>
                <a:spcPct val="200000"/>
              </a:lnSpc>
              <a:spcBef>
                <a:spcPct val="0"/>
              </a:spcBef>
              <a:buFontTx/>
              <a:buNone/>
            </a:pPr>
            <a:r>
              <a:rPr lang="pt-PT" altLang="pt-PT" sz="1200" dirty="0">
                <a:cs typeface="Arial" panose="020B0604020202020204" pitchFamily="34" charset="0"/>
              </a:rPr>
              <a:t> </a:t>
            </a:r>
            <a:endParaRPr lang="pt-PT" altLang="pt-PT" sz="1200" b="1" dirty="0"/>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5</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Text&#10;&#10;Description automatically generated">
            <a:extLst>
              <a:ext uri="{FF2B5EF4-FFF2-40B4-BE49-F238E27FC236}">
                <a16:creationId xmlns:a16="http://schemas.microsoft.com/office/drawing/2014/main" id="{E4BA8128-6FB5-CCC4-3922-A3E50053A678}"/>
              </a:ext>
            </a:extLst>
          </p:cNvPr>
          <p:cNvPicPr>
            <a:picLocks noChangeAspect="1"/>
          </p:cNvPicPr>
          <p:nvPr/>
        </p:nvPicPr>
        <p:blipFill>
          <a:blip r:embed="rId7"/>
          <a:stretch>
            <a:fillRect/>
          </a:stretch>
        </p:blipFill>
        <p:spPr>
          <a:xfrm>
            <a:off x="1236785" y="2135720"/>
            <a:ext cx="6680200" cy="3153174"/>
          </a:xfrm>
          <a:prstGeom prst="rect">
            <a:avLst/>
          </a:prstGeom>
        </p:spPr>
      </p:pic>
    </p:spTree>
    <p:extLst>
      <p:ext uri="{BB962C8B-B14F-4D97-AF65-F5344CB8AC3E}">
        <p14:creationId xmlns:p14="http://schemas.microsoft.com/office/powerpoint/2010/main" val="30419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3</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Importações</a:t>
            </a:r>
            <a:endParaRPr lang="pt-PT" sz="1600"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28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buNone/>
            </a:pPr>
            <a:r>
              <a:rPr lang="pt-PT" sz="1800" dirty="0">
                <a:latin typeface="Calibri"/>
                <a:cs typeface="Arial"/>
              </a:rPr>
              <a:t>Bibliotecas importadas - Explicação</a:t>
            </a:r>
          </a:p>
          <a:p>
            <a:pPr marL="285750" indent="-285750"/>
            <a:r>
              <a:rPr lang="pt-PT" sz="1800" b="1" dirty="0" err="1">
                <a:latin typeface="Calibri"/>
                <a:cs typeface="Arial"/>
              </a:rPr>
              <a:t>from</a:t>
            </a:r>
            <a:r>
              <a:rPr lang="pt-PT" sz="1800" b="1" dirty="0">
                <a:latin typeface="Calibri"/>
                <a:cs typeface="Arial"/>
              </a:rPr>
              <a:t> </a:t>
            </a:r>
            <a:r>
              <a:rPr lang="pt-PT" sz="1800" b="1" dirty="0" err="1">
                <a:latin typeface="Calibri"/>
                <a:cs typeface="Arial"/>
              </a:rPr>
              <a:t>sklearn.model_selection</a:t>
            </a:r>
            <a:r>
              <a:rPr lang="pt-PT" sz="1800" b="1" dirty="0">
                <a:latin typeface="Calibri"/>
                <a:cs typeface="Arial"/>
              </a:rPr>
              <a:t> </a:t>
            </a:r>
            <a:r>
              <a:rPr lang="pt-PT" sz="1800" b="1" dirty="0" err="1">
                <a:latin typeface="Calibri"/>
                <a:cs typeface="Arial"/>
              </a:rPr>
              <a:t>import</a:t>
            </a:r>
            <a:r>
              <a:rPr lang="pt-PT" sz="1800" b="1" dirty="0">
                <a:latin typeface="Calibri"/>
                <a:cs typeface="Arial"/>
              </a:rPr>
              <a:t> </a:t>
            </a:r>
            <a:r>
              <a:rPr lang="pt-PT" sz="1800" b="1" dirty="0" err="1">
                <a:latin typeface="Calibri"/>
                <a:cs typeface="Arial"/>
              </a:rPr>
              <a:t>train_test_split</a:t>
            </a:r>
            <a:r>
              <a:rPr lang="pt-PT" sz="1800" dirty="0">
                <a:latin typeface="Calibri"/>
                <a:cs typeface="Arial"/>
              </a:rPr>
              <a:t>: Importa a função </a:t>
            </a:r>
            <a:r>
              <a:rPr lang="pt-PT" sz="1800" b="1" dirty="0" err="1">
                <a:latin typeface="Calibri"/>
                <a:cs typeface="Arial"/>
              </a:rPr>
              <a:t>train_test_split</a:t>
            </a:r>
            <a:r>
              <a:rPr lang="pt-PT" sz="1800" dirty="0">
                <a:latin typeface="Calibri"/>
                <a:cs typeface="Arial"/>
              </a:rPr>
              <a:t> da biblioteca </a:t>
            </a:r>
            <a:r>
              <a:rPr lang="pt-PT" sz="1800" dirty="0" err="1">
                <a:latin typeface="Calibri"/>
                <a:cs typeface="Arial"/>
              </a:rPr>
              <a:t>scikit-learn</a:t>
            </a:r>
            <a:r>
              <a:rPr lang="pt-PT" sz="1800" dirty="0">
                <a:latin typeface="Calibri"/>
                <a:cs typeface="Arial"/>
              </a:rPr>
              <a:t> (</a:t>
            </a:r>
            <a:r>
              <a:rPr lang="pt-PT" sz="1800" dirty="0" err="1">
                <a:latin typeface="Calibri"/>
                <a:cs typeface="Arial"/>
              </a:rPr>
              <a:t>sklearn</a:t>
            </a:r>
            <a:r>
              <a:rPr lang="pt-PT" sz="1800" dirty="0">
                <a:latin typeface="Calibri"/>
                <a:cs typeface="Arial"/>
              </a:rPr>
              <a:t>). Essa função é usada para dividir um </a:t>
            </a:r>
            <a:r>
              <a:rPr lang="pt-PT" sz="1800">
                <a:latin typeface="Calibri"/>
                <a:cs typeface="Arial"/>
              </a:rPr>
              <a:t>dataset em conjuntos de treinamento e teste, o que é útil para avaliar o </a:t>
            </a:r>
            <a:r>
              <a:rPr lang="pt-PT" sz="1800" dirty="0">
                <a:latin typeface="Calibri"/>
                <a:cs typeface="Arial"/>
              </a:rPr>
              <a:t>desempenho de modelos de </a:t>
            </a:r>
            <a:r>
              <a:rPr lang="pt-PT" sz="1800" dirty="0" err="1">
                <a:latin typeface="Calibri"/>
                <a:cs typeface="Arial"/>
              </a:rPr>
              <a:t>machine</a:t>
            </a:r>
            <a:r>
              <a:rPr lang="pt-PT" sz="1800" dirty="0">
                <a:latin typeface="Calibri"/>
                <a:cs typeface="Arial"/>
              </a:rPr>
              <a:t> </a:t>
            </a:r>
            <a:r>
              <a:rPr lang="pt-PT" sz="1800" dirty="0" err="1">
                <a:latin typeface="Calibri"/>
                <a:cs typeface="Arial"/>
              </a:rPr>
              <a:t>learning</a:t>
            </a:r>
            <a:r>
              <a:rPr lang="pt-PT" sz="1800" dirty="0">
                <a:latin typeface="Calibri"/>
                <a:cs typeface="Arial"/>
              </a:rPr>
              <a:t>.</a:t>
            </a:r>
          </a:p>
          <a:p>
            <a:pPr marL="285750" indent="-285750"/>
            <a:r>
              <a:rPr lang="pt-PT" sz="1800" b="1" dirty="0" err="1">
                <a:latin typeface="Calibri"/>
                <a:cs typeface="Arial"/>
              </a:rPr>
              <a:t>from</a:t>
            </a:r>
            <a:r>
              <a:rPr lang="pt-PT" sz="1800" b="1" dirty="0">
                <a:latin typeface="Calibri"/>
                <a:cs typeface="Arial"/>
              </a:rPr>
              <a:t> </a:t>
            </a:r>
            <a:r>
              <a:rPr lang="pt-PT" sz="1800" b="1" dirty="0" err="1">
                <a:latin typeface="Calibri"/>
                <a:cs typeface="Arial"/>
              </a:rPr>
              <a:t>sklearn.tree</a:t>
            </a:r>
            <a:r>
              <a:rPr lang="pt-PT" sz="1800" b="1" dirty="0">
                <a:latin typeface="Calibri"/>
                <a:cs typeface="Arial"/>
              </a:rPr>
              <a:t> </a:t>
            </a:r>
            <a:r>
              <a:rPr lang="pt-PT" sz="1800" b="1" dirty="0" err="1">
                <a:latin typeface="Calibri"/>
                <a:cs typeface="Arial"/>
              </a:rPr>
              <a:t>import</a:t>
            </a:r>
            <a:r>
              <a:rPr lang="pt-PT" sz="1800" b="1" dirty="0">
                <a:latin typeface="Calibri"/>
                <a:cs typeface="Arial"/>
              </a:rPr>
              <a:t> </a:t>
            </a:r>
            <a:r>
              <a:rPr lang="pt-PT" sz="1800" b="1" dirty="0" err="1">
                <a:latin typeface="Calibri"/>
                <a:cs typeface="Arial"/>
              </a:rPr>
              <a:t>DecisionTreeClassifier</a:t>
            </a:r>
            <a:r>
              <a:rPr lang="pt-PT" sz="1800" dirty="0">
                <a:latin typeface="Calibri"/>
                <a:cs typeface="Arial"/>
              </a:rPr>
              <a:t>: Importa a classe </a:t>
            </a:r>
            <a:r>
              <a:rPr lang="pt-PT" sz="1800" b="1" dirty="0" err="1">
                <a:latin typeface="Calibri"/>
                <a:cs typeface="Arial"/>
              </a:rPr>
              <a:t>DecisionTreeClassifier</a:t>
            </a:r>
            <a:r>
              <a:rPr lang="pt-PT" sz="1800" dirty="0">
                <a:latin typeface="Calibri"/>
                <a:cs typeface="Arial"/>
              </a:rPr>
              <a:t> da biblioteca </a:t>
            </a:r>
            <a:r>
              <a:rPr lang="pt-PT" sz="1800" dirty="0" err="1">
                <a:latin typeface="Calibri"/>
                <a:cs typeface="Arial"/>
              </a:rPr>
              <a:t>scikit-learn</a:t>
            </a:r>
            <a:r>
              <a:rPr lang="pt-PT" sz="1800" dirty="0">
                <a:latin typeface="Calibri"/>
                <a:cs typeface="Arial"/>
              </a:rPr>
              <a:t>. Essa classe representa um classificador de árvore de decisão, que é um modelo de </a:t>
            </a:r>
            <a:r>
              <a:rPr lang="pt-PT" sz="1800" dirty="0" err="1">
                <a:latin typeface="Calibri"/>
                <a:cs typeface="Arial"/>
              </a:rPr>
              <a:t>machine</a:t>
            </a:r>
            <a:r>
              <a:rPr lang="pt-PT" sz="1800" dirty="0">
                <a:latin typeface="Calibri"/>
                <a:cs typeface="Arial"/>
              </a:rPr>
              <a:t> </a:t>
            </a:r>
            <a:r>
              <a:rPr lang="pt-PT" sz="1800" dirty="0" err="1">
                <a:latin typeface="Calibri"/>
                <a:cs typeface="Arial"/>
              </a:rPr>
              <a:t>learning</a:t>
            </a:r>
            <a:r>
              <a:rPr lang="pt-PT" sz="1800" dirty="0">
                <a:latin typeface="Calibri"/>
                <a:cs typeface="Arial"/>
              </a:rPr>
              <a:t> utilizado para problemas de classificação.</a:t>
            </a:r>
          </a:p>
          <a:p>
            <a:pPr marL="285750" indent="-285750"/>
            <a:r>
              <a:rPr lang="pt-PT" sz="1800" b="1" dirty="0" err="1">
                <a:latin typeface="Calibri"/>
                <a:cs typeface="Arial"/>
              </a:rPr>
              <a:t>from</a:t>
            </a:r>
            <a:r>
              <a:rPr lang="pt-PT" sz="1800" b="1" dirty="0">
                <a:latin typeface="Calibri"/>
                <a:cs typeface="Arial"/>
              </a:rPr>
              <a:t> </a:t>
            </a:r>
            <a:r>
              <a:rPr lang="pt-PT" sz="1800" b="1" dirty="0" err="1">
                <a:latin typeface="Calibri"/>
                <a:cs typeface="Arial"/>
              </a:rPr>
              <a:t>sklearn</a:t>
            </a:r>
            <a:r>
              <a:rPr lang="pt-PT" sz="1800" b="1" dirty="0">
                <a:latin typeface="Calibri"/>
                <a:cs typeface="Arial"/>
              </a:rPr>
              <a:t> </a:t>
            </a:r>
            <a:r>
              <a:rPr lang="pt-PT" sz="1800" b="1" dirty="0" err="1">
                <a:latin typeface="Calibri"/>
                <a:cs typeface="Arial"/>
              </a:rPr>
              <a:t>import</a:t>
            </a:r>
            <a:r>
              <a:rPr lang="pt-PT" sz="1800" b="1" dirty="0">
                <a:latin typeface="Calibri"/>
                <a:cs typeface="Arial"/>
              </a:rPr>
              <a:t> </a:t>
            </a:r>
            <a:r>
              <a:rPr lang="pt-PT" sz="1800" b="1" dirty="0" err="1">
                <a:latin typeface="Calibri"/>
                <a:cs typeface="Arial"/>
              </a:rPr>
              <a:t>metrics</a:t>
            </a:r>
            <a:r>
              <a:rPr lang="pt-PT" sz="1800" dirty="0">
                <a:latin typeface="Calibri"/>
                <a:cs typeface="Arial"/>
              </a:rPr>
              <a:t>: Importa o módulo </a:t>
            </a:r>
            <a:r>
              <a:rPr lang="pt-PT" sz="1800" b="1" dirty="0" err="1">
                <a:latin typeface="Calibri"/>
                <a:cs typeface="Arial"/>
              </a:rPr>
              <a:t>metrics</a:t>
            </a:r>
            <a:r>
              <a:rPr lang="pt-PT" sz="1800" dirty="0">
                <a:latin typeface="Calibri"/>
                <a:cs typeface="Arial"/>
              </a:rPr>
              <a:t> da biblioteca </a:t>
            </a:r>
            <a:r>
              <a:rPr lang="pt-PT" sz="1800" dirty="0" err="1">
                <a:latin typeface="Calibri"/>
                <a:cs typeface="Arial"/>
              </a:rPr>
              <a:t>scikit-learn</a:t>
            </a:r>
            <a:r>
              <a:rPr lang="pt-PT" sz="1800" dirty="0">
                <a:latin typeface="Calibri"/>
                <a:cs typeface="Arial"/>
              </a:rPr>
              <a:t>. Esse módulo fornece funções para avaliar o desempenho de modelos de </a:t>
            </a:r>
            <a:r>
              <a:rPr lang="pt-PT" sz="1800" dirty="0" err="1">
                <a:latin typeface="Calibri"/>
                <a:cs typeface="Arial"/>
              </a:rPr>
              <a:t>machine</a:t>
            </a:r>
            <a:r>
              <a:rPr lang="pt-PT" sz="1800" dirty="0">
                <a:latin typeface="Calibri"/>
                <a:cs typeface="Arial"/>
              </a:rPr>
              <a:t> </a:t>
            </a:r>
            <a:r>
              <a:rPr lang="pt-PT" sz="1800" dirty="0" err="1">
                <a:latin typeface="Calibri"/>
                <a:cs typeface="Arial"/>
              </a:rPr>
              <a:t>learning</a:t>
            </a:r>
            <a:r>
              <a:rPr lang="pt-PT" sz="1800" dirty="0">
                <a:latin typeface="Calibri"/>
                <a:cs typeface="Arial"/>
              </a:rPr>
              <a:t>, como cálculo de </a:t>
            </a:r>
            <a:r>
              <a:rPr lang="pt-PT" sz="1800" dirty="0" err="1">
                <a:latin typeface="Calibri"/>
                <a:cs typeface="Arial"/>
              </a:rPr>
              <a:t>acuracia</a:t>
            </a:r>
            <a:r>
              <a:rPr lang="pt-PT" sz="1800" dirty="0">
                <a:latin typeface="Calibri"/>
                <a:cs typeface="Arial"/>
              </a:rPr>
              <a:t>, precisão, </a:t>
            </a:r>
            <a:r>
              <a:rPr lang="pt-PT" sz="1800" dirty="0" err="1">
                <a:latin typeface="Calibri"/>
                <a:cs typeface="Arial"/>
              </a:rPr>
              <a:t>recall</a:t>
            </a:r>
            <a:r>
              <a:rPr lang="pt-PT" sz="1800" dirty="0">
                <a:latin typeface="Calibri"/>
                <a:cs typeface="Arial"/>
              </a:rPr>
              <a:t>, entre outros.</a:t>
            </a:r>
            <a:endParaRPr lang="pt-PT" sz="1800">
              <a:latin typeface="Calibri"/>
              <a:cs typeface="Arial"/>
            </a:endParaRPr>
          </a:p>
          <a:p>
            <a:pPr marL="285750" indent="-285750"/>
            <a:r>
              <a:rPr lang="pt-PT" sz="1800" b="1" dirty="0" err="1">
                <a:latin typeface="Calibri"/>
                <a:cs typeface="Arial"/>
              </a:rPr>
              <a:t>from</a:t>
            </a:r>
            <a:r>
              <a:rPr lang="pt-PT" sz="1800" b="1" dirty="0">
                <a:latin typeface="Calibri"/>
                <a:cs typeface="Arial"/>
              </a:rPr>
              <a:t> </a:t>
            </a:r>
            <a:r>
              <a:rPr lang="pt-PT" sz="1800" b="1" dirty="0" err="1">
                <a:latin typeface="Calibri"/>
                <a:cs typeface="Arial"/>
              </a:rPr>
              <a:t>sklearn.metrics</a:t>
            </a:r>
            <a:r>
              <a:rPr lang="pt-PT" sz="1800" b="1" dirty="0">
                <a:latin typeface="Calibri"/>
                <a:cs typeface="Arial"/>
              </a:rPr>
              <a:t> </a:t>
            </a:r>
            <a:r>
              <a:rPr lang="pt-PT" sz="1800" b="1" dirty="0" err="1">
                <a:latin typeface="Calibri"/>
                <a:cs typeface="Arial"/>
              </a:rPr>
              <a:t>import</a:t>
            </a:r>
            <a:r>
              <a:rPr lang="pt-PT" sz="1800" b="1" dirty="0">
                <a:latin typeface="Calibri"/>
                <a:cs typeface="Arial"/>
              </a:rPr>
              <a:t> </a:t>
            </a:r>
            <a:r>
              <a:rPr lang="pt-PT" sz="1800" b="1" dirty="0" err="1">
                <a:latin typeface="Calibri"/>
                <a:cs typeface="Arial"/>
              </a:rPr>
              <a:t>confusion_matrix</a:t>
            </a:r>
            <a:r>
              <a:rPr lang="pt-PT" sz="1800" dirty="0">
                <a:latin typeface="Calibri"/>
                <a:cs typeface="Arial"/>
              </a:rPr>
              <a:t>: Importa a função </a:t>
            </a:r>
            <a:r>
              <a:rPr lang="pt-PT" sz="1800" b="1" dirty="0" err="1">
                <a:latin typeface="Calibri"/>
                <a:cs typeface="Arial"/>
              </a:rPr>
              <a:t>confusion_matrix</a:t>
            </a:r>
            <a:r>
              <a:rPr lang="pt-PT" sz="1800" dirty="0">
                <a:latin typeface="Calibri"/>
                <a:cs typeface="Arial"/>
              </a:rPr>
              <a:t> da biblioteca </a:t>
            </a:r>
            <a:r>
              <a:rPr lang="pt-PT" sz="1800" dirty="0" err="1">
                <a:latin typeface="Calibri"/>
                <a:cs typeface="Arial"/>
              </a:rPr>
              <a:t>scikit-learn</a:t>
            </a:r>
            <a:r>
              <a:rPr lang="pt-PT" sz="1800" dirty="0">
                <a:latin typeface="Calibri"/>
                <a:cs typeface="Arial"/>
              </a:rPr>
              <a:t>. Essa função é usada para criar uma matriz de confusão, que é uma ferramenta útil para avaliar o desempenho de modelos de classificação.</a:t>
            </a:r>
            <a:endParaRPr lang="pt-PT" sz="1800">
              <a:latin typeface="Calibri"/>
              <a:cs typeface="Arial"/>
            </a:endParaRPr>
          </a:p>
          <a:p>
            <a:pPr algn="just">
              <a:lnSpc>
                <a:spcPct val="200000"/>
              </a:lnSpc>
              <a:spcBef>
                <a:spcPct val="0"/>
              </a:spcBef>
              <a:buNone/>
            </a:pPr>
            <a:endParaRPr lang="pt-PT" altLang="pt-PT" sz="1200" dirty="0">
              <a:cs typeface="Arial" panose="020B0604020202020204" pitchFamily="34" charset="0"/>
            </a:endParaRPr>
          </a:p>
          <a:p>
            <a:pPr algn="just" eaLnBrk="1" hangingPunct="1">
              <a:lnSpc>
                <a:spcPct val="200000"/>
              </a:lnSpc>
              <a:spcBef>
                <a:spcPct val="0"/>
              </a:spcBef>
              <a:buFontTx/>
              <a:buNone/>
            </a:pPr>
            <a:r>
              <a:rPr lang="pt-PT" altLang="pt-PT" sz="1200" dirty="0">
                <a:cs typeface="Arial" panose="020B0604020202020204" pitchFamily="34" charset="0"/>
              </a:rPr>
              <a:t> </a:t>
            </a:r>
            <a:endParaRPr lang="pt-PT" altLang="pt-PT" sz="1200" b="1" dirty="0"/>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272188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3</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Importações</a:t>
            </a:r>
            <a:endParaRPr lang="pt-PT" sz="1600"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3776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buNone/>
            </a:pPr>
            <a:r>
              <a:rPr lang="pt-PT" sz="1800" dirty="0">
                <a:latin typeface="Calibri"/>
                <a:cs typeface="Arial"/>
              </a:rPr>
              <a:t>Bibliotecas importadas - Explicação</a:t>
            </a:r>
          </a:p>
          <a:p>
            <a:pPr marL="285750" indent="-285750"/>
            <a:r>
              <a:rPr lang="pt-PT" sz="1800" b="1" dirty="0" err="1">
                <a:latin typeface="Calibri"/>
                <a:cs typeface="Calibri"/>
              </a:rPr>
              <a:t>from</a:t>
            </a:r>
            <a:r>
              <a:rPr lang="pt-PT" sz="1800" b="1" dirty="0">
                <a:latin typeface="Calibri"/>
                <a:cs typeface="Calibri"/>
              </a:rPr>
              <a:t> </a:t>
            </a:r>
            <a:r>
              <a:rPr lang="pt-PT" sz="1800" b="1" dirty="0" err="1">
                <a:latin typeface="Calibri"/>
                <a:cs typeface="Calibri"/>
              </a:rPr>
              <a:t>sklearn</a:t>
            </a:r>
            <a:r>
              <a:rPr lang="pt-PT" sz="1800" b="1" dirty="0">
                <a:latin typeface="Calibri"/>
                <a:cs typeface="Calibri"/>
              </a:rPr>
              <a:t> </a:t>
            </a:r>
            <a:r>
              <a:rPr lang="pt-PT" sz="1800" b="1" dirty="0" err="1">
                <a:latin typeface="Calibri"/>
                <a:cs typeface="Calibri"/>
              </a:rPr>
              <a:t>import</a:t>
            </a:r>
            <a:r>
              <a:rPr lang="pt-PT" sz="1800" b="1" dirty="0">
                <a:latin typeface="Calibri"/>
                <a:cs typeface="Calibri"/>
              </a:rPr>
              <a:t> </a:t>
            </a:r>
            <a:r>
              <a:rPr lang="pt-PT" sz="1800" b="1" dirty="0" err="1">
                <a:latin typeface="Calibri"/>
                <a:cs typeface="Calibri"/>
              </a:rPr>
              <a:t>tree</a:t>
            </a:r>
            <a:r>
              <a:rPr lang="pt-PT" sz="1800" dirty="0">
                <a:latin typeface="Calibri"/>
                <a:cs typeface="Calibri"/>
              </a:rPr>
              <a:t>: Importa o módulo </a:t>
            </a:r>
            <a:r>
              <a:rPr lang="pt-PT" sz="1800" b="1" dirty="0" err="1">
                <a:latin typeface="Calibri"/>
                <a:cs typeface="Calibri"/>
              </a:rPr>
              <a:t>tree</a:t>
            </a:r>
            <a:r>
              <a:rPr lang="pt-PT" sz="1800" dirty="0">
                <a:latin typeface="Calibri"/>
                <a:cs typeface="Calibri"/>
              </a:rPr>
              <a:t> da biblioteca </a:t>
            </a:r>
            <a:r>
              <a:rPr lang="pt-PT" sz="1800" dirty="0" err="1">
                <a:latin typeface="Calibri"/>
                <a:cs typeface="Calibri"/>
              </a:rPr>
              <a:t>scikit-learn</a:t>
            </a:r>
            <a:r>
              <a:rPr lang="pt-PT" sz="1800" dirty="0">
                <a:latin typeface="Calibri"/>
                <a:cs typeface="Calibri"/>
              </a:rPr>
              <a:t>. Esse módulo fornece classes e funções relacionadas a árvores de decisão, como a visualização das árvores de decisão treinadas.</a:t>
            </a:r>
          </a:p>
          <a:p>
            <a:pPr marL="285750" indent="-285750"/>
            <a:r>
              <a:rPr lang="pt-PT" sz="1800" b="1" dirty="0" err="1">
                <a:latin typeface="Calibri"/>
                <a:cs typeface="Calibri"/>
              </a:rPr>
              <a:t>import</a:t>
            </a:r>
            <a:r>
              <a:rPr lang="pt-PT" sz="1800" b="1" dirty="0">
                <a:latin typeface="Calibri"/>
                <a:cs typeface="Calibri"/>
              </a:rPr>
              <a:t> </a:t>
            </a:r>
            <a:r>
              <a:rPr lang="pt-PT" sz="1800" b="1" dirty="0" err="1">
                <a:latin typeface="Calibri"/>
                <a:cs typeface="Calibri"/>
              </a:rPr>
              <a:t>tensorflow</a:t>
            </a:r>
            <a:r>
              <a:rPr lang="pt-PT" sz="1800" b="1" dirty="0">
                <a:latin typeface="Calibri"/>
                <a:cs typeface="Calibri"/>
              </a:rPr>
              <a:t> as </a:t>
            </a:r>
            <a:r>
              <a:rPr lang="pt-PT" sz="1800" b="1" dirty="0" err="1">
                <a:latin typeface="Calibri"/>
                <a:cs typeface="Calibri"/>
              </a:rPr>
              <a:t>tf</a:t>
            </a:r>
            <a:r>
              <a:rPr lang="pt-PT" sz="1800" dirty="0">
                <a:latin typeface="Calibri"/>
                <a:cs typeface="Calibri"/>
              </a:rPr>
              <a:t>: Importa a biblioteca </a:t>
            </a:r>
            <a:r>
              <a:rPr lang="pt-PT" sz="1800" dirty="0" err="1">
                <a:latin typeface="Calibri"/>
                <a:cs typeface="Calibri"/>
              </a:rPr>
              <a:t>TensorFlow</a:t>
            </a:r>
            <a:r>
              <a:rPr lang="pt-PT" sz="1800" dirty="0">
                <a:latin typeface="Calibri"/>
                <a:cs typeface="Calibri"/>
              </a:rPr>
              <a:t>, que é uma biblioteca popular de </a:t>
            </a:r>
            <a:r>
              <a:rPr lang="pt-PT" sz="1800" dirty="0" err="1">
                <a:latin typeface="Calibri"/>
                <a:cs typeface="Calibri"/>
              </a:rPr>
              <a:t>machine</a:t>
            </a:r>
            <a:r>
              <a:rPr lang="pt-PT" sz="1800" dirty="0">
                <a:latin typeface="Calibri"/>
                <a:cs typeface="Calibri"/>
              </a:rPr>
              <a:t> </a:t>
            </a:r>
            <a:r>
              <a:rPr lang="pt-PT" sz="1800" dirty="0" err="1">
                <a:latin typeface="Calibri"/>
                <a:cs typeface="Calibri"/>
              </a:rPr>
              <a:t>learning</a:t>
            </a:r>
            <a:r>
              <a:rPr lang="pt-PT" sz="1800" dirty="0">
                <a:latin typeface="Calibri"/>
                <a:cs typeface="Calibri"/>
              </a:rPr>
              <a:t> e </a:t>
            </a:r>
            <a:r>
              <a:rPr lang="pt-PT" sz="1800" dirty="0" err="1">
                <a:latin typeface="Calibri"/>
                <a:cs typeface="Calibri"/>
              </a:rPr>
              <a:t>deep</a:t>
            </a:r>
            <a:r>
              <a:rPr lang="pt-PT" sz="1800" dirty="0">
                <a:latin typeface="Calibri"/>
                <a:cs typeface="Calibri"/>
              </a:rPr>
              <a:t> </a:t>
            </a:r>
            <a:r>
              <a:rPr lang="pt-PT" sz="1800" dirty="0" err="1">
                <a:latin typeface="Calibri"/>
                <a:cs typeface="Calibri"/>
              </a:rPr>
              <a:t>learning</a:t>
            </a:r>
            <a:r>
              <a:rPr lang="pt-PT" sz="1800" dirty="0">
                <a:latin typeface="Calibri"/>
                <a:cs typeface="Calibri"/>
              </a:rPr>
              <a:t>. No contexto desse código, o </a:t>
            </a:r>
            <a:r>
              <a:rPr lang="pt-PT" sz="1800" dirty="0" err="1">
                <a:latin typeface="Calibri"/>
                <a:cs typeface="Calibri"/>
              </a:rPr>
              <a:t>TensorFlow</a:t>
            </a:r>
            <a:r>
              <a:rPr lang="pt-PT" sz="1800" dirty="0">
                <a:latin typeface="Calibri"/>
                <a:cs typeface="Calibri"/>
              </a:rPr>
              <a:t> pode ser usado para outros fins além das árvores de decisão.</a:t>
            </a:r>
          </a:p>
          <a:p>
            <a:pPr marL="285750" indent="-285750"/>
            <a:r>
              <a:rPr lang="pt-PT" sz="1800" b="1" dirty="0" err="1">
                <a:latin typeface="Calibri"/>
                <a:cs typeface="Calibri"/>
              </a:rPr>
              <a:t>from</a:t>
            </a:r>
            <a:r>
              <a:rPr lang="pt-PT" sz="1800" b="1" dirty="0">
                <a:latin typeface="Calibri"/>
                <a:cs typeface="Calibri"/>
              </a:rPr>
              <a:t> </a:t>
            </a:r>
            <a:r>
              <a:rPr lang="pt-PT" sz="1800" b="1" dirty="0" err="1">
                <a:latin typeface="Calibri"/>
                <a:cs typeface="Calibri"/>
              </a:rPr>
              <a:t>subprocess</a:t>
            </a:r>
            <a:r>
              <a:rPr lang="pt-PT" sz="1800" b="1" dirty="0">
                <a:latin typeface="Calibri"/>
                <a:cs typeface="Calibri"/>
              </a:rPr>
              <a:t> </a:t>
            </a:r>
            <a:r>
              <a:rPr lang="pt-PT" sz="1800" b="1" dirty="0" err="1">
                <a:latin typeface="Calibri"/>
                <a:cs typeface="Calibri"/>
              </a:rPr>
              <a:t>import</a:t>
            </a:r>
            <a:r>
              <a:rPr lang="pt-PT" sz="1800" b="1" dirty="0">
                <a:latin typeface="Calibri"/>
                <a:cs typeface="Calibri"/>
              </a:rPr>
              <a:t> </a:t>
            </a:r>
            <a:r>
              <a:rPr lang="pt-PT" sz="1800" b="1" dirty="0" err="1">
                <a:latin typeface="Calibri"/>
                <a:cs typeface="Calibri"/>
              </a:rPr>
              <a:t>call</a:t>
            </a:r>
            <a:r>
              <a:rPr lang="pt-PT" sz="1800" dirty="0">
                <a:latin typeface="Calibri"/>
                <a:cs typeface="Calibri"/>
              </a:rPr>
              <a:t>: Importa a função </a:t>
            </a:r>
            <a:r>
              <a:rPr lang="pt-PT" sz="1800" b="1" dirty="0" err="1">
                <a:latin typeface="Calibri"/>
                <a:cs typeface="Calibri"/>
              </a:rPr>
              <a:t>call</a:t>
            </a:r>
            <a:r>
              <a:rPr lang="pt-PT" sz="1800" dirty="0">
                <a:latin typeface="Calibri"/>
                <a:cs typeface="Calibri"/>
              </a:rPr>
              <a:t> do módulo </a:t>
            </a:r>
            <a:r>
              <a:rPr lang="pt-PT" sz="1800" b="1" dirty="0" err="1">
                <a:latin typeface="Calibri"/>
                <a:cs typeface="Calibri"/>
              </a:rPr>
              <a:t>subprocess</a:t>
            </a:r>
            <a:r>
              <a:rPr lang="pt-PT" sz="1800" dirty="0">
                <a:latin typeface="Calibri"/>
                <a:cs typeface="Calibri"/>
              </a:rPr>
              <a:t>. Essa função é usada para executar comandos do sistema operacional a partir do código </a:t>
            </a:r>
            <a:r>
              <a:rPr lang="pt-PT" sz="1800" dirty="0" err="1">
                <a:latin typeface="Calibri"/>
                <a:cs typeface="Calibri"/>
              </a:rPr>
              <a:t>Python</a:t>
            </a:r>
            <a:r>
              <a:rPr lang="pt-PT" sz="1800" dirty="0">
                <a:latin typeface="Calibri"/>
                <a:cs typeface="Calibri"/>
              </a:rPr>
              <a:t>. No contexto desse código, pode ser usado para chamar comandos externos, como a visualização de árvores de decisão.</a:t>
            </a:r>
            <a:endParaRPr lang="en-US" sz="1800" dirty="0">
              <a:latin typeface="Calibri"/>
              <a:cs typeface="Calibri"/>
            </a:endParaRPr>
          </a:p>
          <a:p>
            <a:pPr marL="285750" indent="-285750"/>
            <a:r>
              <a:rPr lang="pt-PT" sz="1800" dirty="0">
                <a:latin typeface="Calibri"/>
                <a:cs typeface="Arial"/>
              </a:rPr>
              <a:t>As restantes bibliotecas importadas já forma explicadas noutros </a:t>
            </a:r>
            <a:r>
              <a:rPr lang="pt-PT" sz="1800" err="1">
                <a:latin typeface="Calibri"/>
                <a:cs typeface="Arial"/>
              </a:rPr>
              <a:t>powerpoints</a:t>
            </a:r>
            <a:r>
              <a:rPr lang="pt-PT" sz="1800" dirty="0">
                <a:latin typeface="Calibri"/>
                <a:cs typeface="Arial"/>
              </a:rPr>
              <a:t>.</a:t>
            </a: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7</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238319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4</a:t>
            </a:r>
            <a:r>
              <a:rPr lang="pt-PT" sz="1600" b="1" dirty="0">
                <a:effectLst>
                  <a:outerShdw blurRad="38100" dist="38100" dir="2700000" algn="tl">
                    <a:srgbClr val="C0C0C0"/>
                  </a:outerShdw>
                </a:effectLst>
                <a:latin typeface="Arial"/>
                <a:cs typeface="Arial"/>
              </a:rPr>
              <a:t>. </a:t>
            </a:r>
            <a:r>
              <a:rPr lang="pt-PT" b="1" err="1">
                <a:effectLst>
                  <a:outerShdw blurRad="38100" dist="38100" dir="2700000" algn="tl">
                    <a:srgbClr val="C0C0C0"/>
                  </a:outerShdw>
                </a:effectLst>
                <a:latin typeface="Arial"/>
                <a:cs typeface="Arial"/>
              </a:rPr>
              <a:t>Dataset</a:t>
            </a:r>
            <a:endParaRPr lang="pt-PT" sz="1600" b="1"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36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buNone/>
            </a:pPr>
            <a:r>
              <a:rPr lang="pt-PT" sz="1800" dirty="0">
                <a:latin typeface="Calibri"/>
                <a:cs typeface="Calibri"/>
              </a:rPr>
              <a:t>O nosso </a:t>
            </a:r>
            <a:r>
              <a:rPr lang="pt-PT" sz="1800" dirty="0" err="1">
                <a:latin typeface="Calibri"/>
                <a:cs typeface="Calibri"/>
              </a:rPr>
              <a:t>dataset</a:t>
            </a:r>
            <a:r>
              <a:rPr lang="pt-PT" sz="1800" dirty="0">
                <a:latin typeface="Calibri"/>
                <a:cs typeface="Calibri"/>
              </a:rPr>
              <a:t> contém dados de cerca de 150 casais com as suas correspondentes variáveis da Escala de Preditores de Divórcio (DPS) com base na terapia de casais de </a:t>
            </a:r>
            <a:r>
              <a:rPr lang="pt-PT" sz="1800" dirty="0" err="1">
                <a:latin typeface="Calibri"/>
                <a:cs typeface="Calibri"/>
              </a:rPr>
              <a:t>Gottman</a:t>
            </a:r>
            <a:r>
              <a:rPr lang="pt-PT" sz="1800" dirty="0">
                <a:latin typeface="Calibri"/>
                <a:cs typeface="Calibri"/>
              </a:rPr>
              <a:t>.</a:t>
            </a:r>
            <a:endParaRPr lang="en-US" sz="1800" dirty="0">
              <a:latin typeface="Calibri"/>
              <a:cs typeface="Calibri"/>
            </a:endParaRPr>
          </a:p>
          <a:p>
            <a:pPr>
              <a:lnSpc>
                <a:spcPct val="150000"/>
              </a:lnSpc>
              <a:buNone/>
            </a:pPr>
            <a:r>
              <a:rPr lang="pt-PT" sz="1800" dirty="0">
                <a:latin typeface="Calibri"/>
                <a:cs typeface="Calibri"/>
              </a:rPr>
              <a:t>Os casais são de várias regiões da Turquia, onde os registos foram adquiridos a partir de entrevistas pessoais de casais que já estavam divorciados ou casados.</a:t>
            </a:r>
            <a:endParaRPr lang="en-US" sz="1800" dirty="0">
              <a:latin typeface="Calibri"/>
              <a:cs typeface="Calibri"/>
            </a:endParaRPr>
          </a:p>
          <a:p>
            <a:pPr>
              <a:lnSpc>
                <a:spcPct val="150000"/>
              </a:lnSpc>
              <a:buNone/>
            </a:pPr>
            <a:r>
              <a:rPr lang="pt-PT" sz="1800" dirty="0">
                <a:latin typeface="Calibri"/>
                <a:cs typeface="Calibri"/>
              </a:rPr>
              <a:t>Para todas as respostas foi usada uma escala de 5 pontos (0 = Nunca, 1 = Raramente, 2 = Em média, 3 = Frequentemente, 4 = Sempre).</a:t>
            </a:r>
            <a:endParaRPr lang="en-US" sz="1800" dirty="0">
              <a:latin typeface="Calibri"/>
              <a:cs typeface="Calibri"/>
            </a:endParaRPr>
          </a:p>
          <a:p>
            <a:pPr>
              <a:lnSpc>
                <a:spcPct val="150000"/>
              </a:lnSpc>
              <a:buNone/>
            </a:pPr>
            <a:r>
              <a:rPr lang="pt-PT" sz="1800" dirty="0">
                <a:latin typeface="Calibri"/>
                <a:cs typeface="Calibri"/>
              </a:rPr>
              <a:t>O nosso </a:t>
            </a:r>
            <a:r>
              <a:rPr lang="pt-PT" sz="1800" dirty="0" err="1">
                <a:latin typeface="Calibri"/>
                <a:cs typeface="Calibri"/>
              </a:rPr>
              <a:t>dataset</a:t>
            </a:r>
            <a:r>
              <a:rPr lang="pt-PT" sz="1800" dirty="0">
                <a:latin typeface="Calibri"/>
                <a:cs typeface="Calibri"/>
              </a:rPr>
              <a:t> é composto por 55 colunas, sendo que 54 dessas colunas são questões feitas aos 150 casais. A última coluna serve para identificar se o casal é divorciado ou não, baseado nas respostas dadas nas colunas anteriores.</a:t>
            </a:r>
            <a:endParaRPr lang="pt-PT" dirty="0"/>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8</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55956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4</a:t>
            </a:r>
            <a:r>
              <a:rPr lang="pt-PT" sz="1600" b="1" dirty="0">
                <a:effectLst>
                  <a:outerShdw blurRad="38100" dist="38100" dir="2700000" algn="tl">
                    <a:srgbClr val="C0C0C0"/>
                  </a:outerShdw>
                </a:effectLst>
                <a:latin typeface="Arial"/>
                <a:cs typeface="Arial"/>
              </a:rPr>
              <a:t>. </a:t>
            </a:r>
            <a:r>
              <a:rPr lang="pt-PT" b="1" dirty="0" err="1">
                <a:effectLst>
                  <a:outerShdw blurRad="38100" dist="38100" dir="2700000" algn="tl">
                    <a:srgbClr val="C0C0C0"/>
                  </a:outerShdw>
                </a:effectLst>
                <a:latin typeface="Arial"/>
                <a:cs typeface="Arial"/>
              </a:rPr>
              <a:t>Dataset</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buNone/>
            </a:pPr>
            <a:endParaRPr lang="pt-PT" sz="1800">
              <a:latin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9</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Table&#10;&#10;Description automatically generated">
            <a:extLst>
              <a:ext uri="{FF2B5EF4-FFF2-40B4-BE49-F238E27FC236}">
                <a16:creationId xmlns:a16="http://schemas.microsoft.com/office/drawing/2014/main" id="{A3F09EF3-6651-EBFC-0CA2-86725711A382}"/>
              </a:ext>
            </a:extLst>
          </p:cNvPr>
          <p:cNvPicPr>
            <a:picLocks noChangeAspect="1"/>
          </p:cNvPicPr>
          <p:nvPr/>
        </p:nvPicPr>
        <p:blipFill>
          <a:blip r:embed="rId7"/>
          <a:stretch>
            <a:fillRect/>
          </a:stretch>
        </p:blipFill>
        <p:spPr>
          <a:xfrm>
            <a:off x="402224" y="1168141"/>
            <a:ext cx="3903650" cy="5001977"/>
          </a:xfrm>
          <a:prstGeom prst="rect">
            <a:avLst/>
          </a:prstGeom>
        </p:spPr>
      </p:pic>
      <p:pic>
        <p:nvPicPr>
          <p:cNvPr id="4" name="Picture 4" descr="A picture containing text, keyboard, electronics, light&#10;&#10;Description automatically generated">
            <a:extLst>
              <a:ext uri="{FF2B5EF4-FFF2-40B4-BE49-F238E27FC236}">
                <a16:creationId xmlns:a16="http://schemas.microsoft.com/office/drawing/2014/main" id="{0C7C1F81-4F81-1941-A7C4-674A22060402}"/>
              </a:ext>
            </a:extLst>
          </p:cNvPr>
          <p:cNvPicPr>
            <a:picLocks noChangeAspect="1"/>
          </p:cNvPicPr>
          <p:nvPr/>
        </p:nvPicPr>
        <p:blipFill>
          <a:blip r:embed="rId8"/>
          <a:stretch>
            <a:fillRect/>
          </a:stretch>
        </p:blipFill>
        <p:spPr>
          <a:xfrm>
            <a:off x="2868246" y="2978179"/>
            <a:ext cx="5898661" cy="1390104"/>
          </a:xfrm>
          <a:prstGeom prst="rect">
            <a:avLst/>
          </a:prstGeom>
        </p:spPr>
      </p:pic>
    </p:spTree>
    <p:extLst>
      <p:ext uri="{BB962C8B-B14F-4D97-AF65-F5344CB8AC3E}">
        <p14:creationId xmlns:p14="http://schemas.microsoft.com/office/powerpoint/2010/main" val="125114660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434</Words>
  <Application>Microsoft Office PowerPoint</Application>
  <PresentationFormat>On-screen Show (4:3)</PresentationFormat>
  <Paragraphs>67</Paragraphs>
  <Slides>35</Slides>
  <Notes>33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Tema do Office</vt:lpstr>
      <vt:lpstr>LICENCIATURA EM ENGENHARIA INFORMÁTICA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Jorge Ribeiro</dc:creator>
  <cp:lastModifiedBy>Tatiana faria</cp:lastModifiedBy>
  <cp:revision>544</cp:revision>
  <cp:lastPrinted>2021-02-22T18:49:33Z</cp:lastPrinted>
  <dcterms:created xsi:type="dcterms:W3CDTF">2011-05-31T09:21:51Z</dcterms:created>
  <dcterms:modified xsi:type="dcterms:W3CDTF">2023-06-19T10:47:20Z</dcterms:modified>
</cp:coreProperties>
</file>