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09" r:id="rId2"/>
    <p:sldId id="317" r:id="rId3"/>
    <p:sldId id="314" r:id="rId4"/>
    <p:sldId id="318" r:id="rId5"/>
    <p:sldId id="342" r:id="rId6"/>
    <p:sldId id="343" r:id="rId7"/>
    <p:sldId id="344" r:id="rId8"/>
    <p:sldId id="345" r:id="rId9"/>
    <p:sldId id="348" r:id="rId10"/>
    <p:sldId id="349" r:id="rId11"/>
    <p:sldId id="350" r:id="rId12"/>
    <p:sldId id="347" r:id="rId13"/>
    <p:sldId id="351" r:id="rId14"/>
    <p:sldId id="352" r:id="rId15"/>
    <p:sldId id="346" r:id="rId16"/>
    <p:sldId id="353" r:id="rId17"/>
    <p:sldId id="354" r:id="rId18"/>
    <p:sldId id="355" r:id="rId19"/>
    <p:sldId id="356" r:id="rId20"/>
    <p:sldId id="357" r:id="rId21"/>
    <p:sldId id="358" r:id="rId22"/>
    <p:sldId id="359" r:id="rId23"/>
    <p:sldId id="361" r:id="rId24"/>
    <p:sldId id="363" r:id="rId25"/>
    <p:sldId id="364" r:id="rId26"/>
    <p:sldId id="365" r:id="rId27"/>
    <p:sldId id="367" r:id="rId28"/>
    <p:sldId id="366" r:id="rId29"/>
    <p:sldId id="376" r:id="rId30"/>
    <p:sldId id="368" r:id="rId31"/>
    <p:sldId id="375" r:id="rId32"/>
    <p:sldId id="378" r:id="rId33"/>
    <p:sldId id="371" r:id="rId34"/>
    <p:sldId id="372" r:id="rId35"/>
    <p:sldId id="379" r:id="rId36"/>
    <p:sldId id="373" r:id="rId37"/>
    <p:sldId id="374" r:id="rId38"/>
    <p:sldId id="380" r:id="rId39"/>
    <p:sldId id="360" r:id="rId4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23944-E224-B95E-4150-3D8BBAB4DA71}" v="2214" dt="2023-06-13T16:24:43.069"/>
    <p1510:client id="{747CB79F-E7B3-4FB2-8AE1-AC6F8760061C}" v="29" dt="2022-06-17T22:25:20.914"/>
    <p1510:client id="{BD83AE06-133F-540B-7742-DF0FBE24A7B9}" v="390" dt="2023-06-13T12:31:45.587"/>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13/06/2023</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‹nº›</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13/06/2023</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‹nº›</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0783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31441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54846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047667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62118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9212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4245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6540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886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38339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3466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5705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632202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57493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549439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659356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69062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25775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557880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767072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327698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6379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14990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03512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993900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13966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39042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10428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799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66738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0181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53363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60128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7825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5880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911731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15305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6/13/2023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6/13/2023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6/13/2023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6/13/2023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6/13/2023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6/13/2023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6/13/2023</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6/13/2023</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6/13/2023</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6/13/2023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6/13/2023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6/13/2023</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kaggle.com/datasets/andrewmvd/divorce-prediction"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 y="0"/>
            <a:ext cx="9982200" cy="6858000"/>
          </a:xfrm>
          <a:prstGeom prst="rect">
            <a:avLst/>
          </a:prstGeom>
        </p:spPr>
      </p:pic>
      <p:sp>
        <p:nvSpPr>
          <p:cNvPr id="2" name="Título 1"/>
          <p:cNvSpPr>
            <a:spLocks noGrp="1"/>
          </p:cNvSpPr>
          <p:nvPr>
            <p:ph type="ctrTitle"/>
          </p:nvPr>
        </p:nvSpPr>
        <p:spPr>
          <a:xfrm>
            <a:off x="1828800" y="3115184"/>
            <a:ext cx="5486400" cy="552329"/>
          </a:xfrm>
        </p:spPr>
        <p:txBody>
          <a:bodyPr>
            <a:normAutofit fontScale="90000"/>
          </a:bodyPr>
          <a:lstStyle/>
          <a:p>
            <a:r>
              <a:rPr lang="pt-PT" sz="2500" b="1">
                <a:solidFill>
                  <a:schemeClr val="bg1"/>
                </a:solidFill>
                <a:latin typeface="Arial" charset="0"/>
                <a:ea typeface="Arial" charset="0"/>
                <a:cs typeface="Arial" charset="0"/>
              </a:rPr>
              <a:t>LICENCIATURA EM ENGENHARIA INFORMÁTICA</a:t>
            </a:r>
          </a:p>
        </p:txBody>
      </p:sp>
      <p:sp>
        <p:nvSpPr>
          <p:cNvPr id="3" name="Subtítulo 2"/>
          <p:cNvSpPr>
            <a:spLocks noGrp="1"/>
          </p:cNvSpPr>
          <p:nvPr>
            <p:ph type="subTitle" idx="1"/>
          </p:nvPr>
        </p:nvSpPr>
        <p:spPr>
          <a:xfrm>
            <a:off x="2000250" y="3904310"/>
            <a:ext cx="6153150" cy="896289"/>
          </a:xfrm>
        </p:spPr>
        <p:txBody>
          <a:bodyPr>
            <a:normAutofit fontScale="77500" lnSpcReduction="20000"/>
          </a:bodyPr>
          <a:lstStyle/>
          <a:p>
            <a:r>
              <a:rPr lang="pt-PT">
                <a:solidFill>
                  <a:srgbClr val="FFFF00"/>
                </a:solidFill>
                <a:latin typeface="Arial" charset="0"/>
                <a:ea typeface="Arial" charset="0"/>
                <a:cs typeface="Arial" charset="0"/>
              </a:rPr>
              <a:t>INTELIGÊNCIA ARTIFICIAL</a:t>
            </a:r>
          </a:p>
          <a:p>
            <a:r>
              <a:rPr lang="pt-PT" sz="3200">
                <a:latin typeface="Arial" charset="0"/>
                <a:ea typeface="Arial" charset="0"/>
                <a:cs typeface="Arial" charset="0"/>
              </a:rPr>
              <a:t>Trabalho Prático TP2~ Análise de Dados</a:t>
            </a:r>
            <a:endParaRPr lang="pt-PT" sz="3200"/>
          </a:p>
        </p:txBody>
      </p:sp>
      <p:sp>
        <p:nvSpPr>
          <p:cNvPr id="6" name="Subtítulo 2"/>
          <p:cNvSpPr txBox="1">
            <a:spLocks/>
          </p:cNvSpPr>
          <p:nvPr/>
        </p:nvSpPr>
        <p:spPr>
          <a:xfrm>
            <a:off x="762000" y="6394330"/>
            <a:ext cx="8191499" cy="276444"/>
          </a:xfrm>
          <a:prstGeom prst="rect">
            <a:avLst/>
          </a:prstGeom>
        </p:spPr>
        <p:txBody>
          <a:bodyPr vert="horz" lIns="68580" tIns="34290" rIns="68580" bIns="3429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a:solidFill>
                  <a:schemeClr val="bg1"/>
                </a:solidFill>
                <a:latin typeface="Arial" charset="0"/>
                <a:ea typeface="Arial" charset="0"/>
                <a:cs typeface="Arial" charset="0"/>
              </a:rPr>
              <a:t>Licenciatura em Engenharia Informática</a:t>
            </a:r>
            <a:r>
              <a:rPr lang="pt-PT" sz="1100">
                <a:solidFill>
                  <a:schemeClr val="bg1"/>
                </a:solidFill>
                <a:latin typeface="Arial" charset="0"/>
                <a:ea typeface="Arial" charset="0"/>
                <a:cs typeface="Arial" charset="0"/>
              </a:rPr>
              <a:t> | Escola Superior de Tecnologia e Gestão| Unidade Curricular: Inteligência  Artificial| Ano Letivo 2020/2022</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4" y="5615784"/>
            <a:ext cx="5032663" cy="571436"/>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100">
                <a:solidFill>
                  <a:schemeClr val="bg1"/>
                </a:solidFill>
                <a:latin typeface="Arial" charset="0"/>
                <a:ea typeface="Arial" charset="0"/>
                <a:cs typeface="Arial" charset="0"/>
              </a:rPr>
              <a:t>Jorge Ribeiro e Luis Teófilo</a:t>
            </a:r>
          </a:p>
          <a:p>
            <a:pPr marL="171450" indent="-171450" algn="l">
              <a:buFont typeface="Arial" panose="020B0604020202020204" pitchFamily="34" charset="0"/>
              <a:buChar char="•"/>
            </a:pPr>
            <a:r>
              <a:rPr lang="pt-PT" sz="1100">
                <a:solidFill>
                  <a:schemeClr val="bg1"/>
                </a:solidFill>
                <a:latin typeface="Arial" charset="0"/>
                <a:ea typeface="Arial" charset="0"/>
                <a:cs typeface="Arial" charset="0"/>
              </a:rPr>
              <a:t>jribeiro@estg.ipvc.pt e luisteofilo@estg.ipvc.pt </a:t>
            </a: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a:p>
            <a:pPr algn="l"/>
            <a:endParaRPr lang="pt-PT" sz="1100">
              <a:solidFill>
                <a:schemeClr val="bg1"/>
              </a:solidFill>
              <a:latin typeface="Arial" charset="0"/>
              <a:ea typeface="Arial" charset="0"/>
              <a:cs typeface="Arial" charset="0"/>
            </a:endParaRPr>
          </a:p>
        </p:txBody>
      </p:sp>
      <p:sp>
        <p:nvSpPr>
          <p:cNvPr id="8" name="Subtítulo 2">
            <a:extLst>
              <a:ext uri="{FF2B5EF4-FFF2-40B4-BE49-F238E27FC236}">
                <a16:creationId xmlns:a16="http://schemas.microsoft.com/office/drawing/2014/main" id="{691EC4ED-17BC-435A-9221-66A1A252A082}"/>
              </a:ext>
            </a:extLst>
          </p:cNvPr>
          <p:cNvSpPr txBox="1">
            <a:spLocks/>
          </p:cNvSpPr>
          <p:nvPr/>
        </p:nvSpPr>
        <p:spPr>
          <a:xfrm>
            <a:off x="1483178" y="5635668"/>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a:solidFill>
                  <a:schemeClr val="bg1"/>
                </a:solidFill>
                <a:latin typeface="Arial" charset="0"/>
                <a:ea typeface="Arial" charset="0"/>
                <a:cs typeface="Arial" charset="0"/>
              </a:rPr>
              <a:t>23478- Tatiana Faria  tatianaf@ipvc.pt</a:t>
            </a:r>
          </a:p>
          <a:p>
            <a:pPr algn="l"/>
            <a:r>
              <a:rPr lang="pt-PT" sz="1050">
                <a:solidFill>
                  <a:schemeClr val="bg1"/>
                </a:solidFill>
                <a:latin typeface="Arial" charset="0"/>
                <a:ea typeface="Arial" charset="0"/>
                <a:cs typeface="Arial" charset="0"/>
              </a:rPr>
              <a:t>28259- Pedro Silva     </a:t>
            </a:r>
            <a:r>
              <a:rPr lang="pt-PT" sz="1050" b="0" i="0">
                <a:solidFill>
                  <a:srgbClr val="DBDEE1"/>
                </a:solidFill>
                <a:effectLst/>
                <a:latin typeface="Arial" panose="020B0604020202020204" pitchFamily="34" charset="0"/>
                <a:cs typeface="Arial" panose="020B0604020202020204" pitchFamily="34" charset="0"/>
              </a:rPr>
              <a:t>pedro.rafael.silva@ipvc.pt</a:t>
            </a:r>
            <a:endParaRPr lang="pt-PT" sz="1050">
              <a:solidFill>
                <a:schemeClr val="bg1"/>
              </a:solidFill>
              <a:latin typeface="Arial" panose="020B0604020202020204" pitchFamily="34" charset="0"/>
              <a:ea typeface="Arial" charset="0"/>
              <a:cs typeface="Arial" panose="020B0604020202020204" pitchFamily="34" charset="0"/>
            </a:endParaRPr>
          </a:p>
          <a:p>
            <a:pPr algn="l"/>
            <a:endParaRPr lang="pt-PT" sz="1050">
              <a:solidFill>
                <a:schemeClr val="bg1"/>
              </a:solidFill>
              <a:latin typeface="Arial" charset="0"/>
              <a:ea typeface="Arial" charset="0"/>
              <a:cs typeface="Arial" charset="0"/>
            </a:endParaRPr>
          </a:p>
          <a:p>
            <a:pPr algn="l"/>
            <a:endParaRPr lang="pt-PT" sz="105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4. Dataset</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Imagem 2" descr="Uma imagem com texto, captura de ecrã, Tipo de letra, documento&#10;&#10;Descrição gerada automaticamente">
            <a:extLst>
              <a:ext uri="{FF2B5EF4-FFF2-40B4-BE49-F238E27FC236}">
                <a16:creationId xmlns:a16="http://schemas.microsoft.com/office/drawing/2014/main" id="{98AA2D22-1459-85C3-0EAB-49AE9558CB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610" y="1426785"/>
            <a:ext cx="8764779" cy="4148547"/>
          </a:xfrm>
          <a:prstGeom prst="rect">
            <a:avLst/>
          </a:prstGeom>
        </p:spPr>
      </p:pic>
    </p:spTree>
    <p:extLst>
      <p:ext uri="{BB962C8B-B14F-4D97-AF65-F5344CB8AC3E}">
        <p14:creationId xmlns:p14="http://schemas.microsoft.com/office/powerpoint/2010/main" val="93862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4. Dataset</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4" name="Imagem 3" descr="Uma imagem com texto, captura de ecrã, Tipo de letra, número&#10;&#10;Descrição gerada automaticamente">
            <a:extLst>
              <a:ext uri="{FF2B5EF4-FFF2-40B4-BE49-F238E27FC236}">
                <a16:creationId xmlns:a16="http://schemas.microsoft.com/office/drawing/2014/main" id="{B18F6E89-8F2F-3663-45E2-4C8DCC2F7C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623" y="1354115"/>
            <a:ext cx="8934753" cy="4331718"/>
          </a:xfrm>
          <a:prstGeom prst="rect">
            <a:avLst/>
          </a:prstGeom>
        </p:spPr>
      </p:pic>
    </p:spTree>
    <p:extLst>
      <p:ext uri="{BB962C8B-B14F-4D97-AF65-F5344CB8AC3E}">
        <p14:creationId xmlns:p14="http://schemas.microsoft.com/office/powerpoint/2010/main" val="77575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4. Dataset</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511104" y="1203170"/>
            <a:ext cx="8509454"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altLang="pt-PT" sz="1600">
                <a:latin typeface="+mn-lt"/>
              </a:rPr>
              <a:t>Depois de importadas as bibliotecas, importamos o dataset em formato de csv.</a:t>
            </a:r>
            <a:r>
              <a:rPr lang="pt-PT" altLang="pt-PT" sz="1600" b="1">
                <a:latin typeface="+mn-lt"/>
              </a:rPr>
              <a:t> </a:t>
            </a: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Imagem 2" descr="Uma imagem com texto, captura de ecrã, número, Tipo de letra&#10;&#10;Descrição gerada automaticamente">
            <a:extLst>
              <a:ext uri="{FF2B5EF4-FFF2-40B4-BE49-F238E27FC236}">
                <a16:creationId xmlns:a16="http://schemas.microsoft.com/office/drawing/2014/main" id="{57F7FDC0-A50D-8BC8-C83A-46304526DD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104" y="1846153"/>
            <a:ext cx="6897063" cy="2629267"/>
          </a:xfrm>
          <a:prstGeom prst="rect">
            <a:avLst/>
          </a:prstGeom>
        </p:spPr>
      </p:pic>
      <p:sp>
        <p:nvSpPr>
          <p:cNvPr id="2" name="Text Box 19">
            <a:extLst>
              <a:ext uri="{FF2B5EF4-FFF2-40B4-BE49-F238E27FC236}">
                <a16:creationId xmlns:a16="http://schemas.microsoft.com/office/drawing/2014/main" id="{4746537E-9FD5-625E-EEDD-63A41641F27D}"/>
              </a:ext>
            </a:extLst>
          </p:cNvPr>
          <p:cNvSpPr txBox="1">
            <a:spLocks noChangeArrowheads="1"/>
          </p:cNvSpPr>
          <p:nvPr/>
        </p:nvSpPr>
        <p:spPr bwMode="auto">
          <a:xfrm>
            <a:off x="511104" y="4656099"/>
            <a:ext cx="8509454" cy="121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altLang="pt-PT" sz="1600" dirty="0">
                <a:latin typeface="+mn-lt"/>
              </a:rPr>
              <a:t>O </a:t>
            </a:r>
            <a:r>
              <a:rPr lang="pt-PT" altLang="pt-PT" sz="1600" b="1" dirty="0" err="1">
                <a:latin typeface="+mn-lt"/>
              </a:rPr>
              <a:t>pd.read_csv</a:t>
            </a:r>
            <a:r>
              <a:rPr lang="pt-PT" altLang="pt-PT" sz="1600" b="1" dirty="0">
                <a:latin typeface="+mn-lt"/>
              </a:rPr>
              <a:t> </a:t>
            </a:r>
            <a:r>
              <a:rPr lang="pt-PT" altLang="pt-PT" sz="1600" dirty="0">
                <a:latin typeface="+mn-lt"/>
              </a:rPr>
              <a:t>vai ler um ficheiro csv em um DataFrame utilizando o pandas, e permitindo que várias operações de análise e manipulação de dados no dataset carregado sejam realizadas.</a:t>
            </a:r>
          </a:p>
          <a:p>
            <a:pPr>
              <a:lnSpc>
                <a:spcPct val="150000"/>
              </a:lnSpc>
              <a:buNone/>
            </a:pPr>
            <a:r>
              <a:rPr lang="pt-PT" altLang="pt-PT" sz="1600" dirty="0">
                <a:latin typeface="+mn-lt"/>
              </a:rPr>
              <a:t>Já o </a:t>
            </a:r>
            <a:r>
              <a:rPr lang="pt-PT" altLang="pt-PT" sz="1600" b="1" dirty="0" err="1">
                <a:latin typeface="+mn-lt"/>
              </a:rPr>
              <a:t>df.head</a:t>
            </a:r>
            <a:r>
              <a:rPr lang="pt-PT" altLang="pt-PT" sz="1600" b="1" dirty="0">
                <a:latin typeface="+mn-lt"/>
              </a:rPr>
              <a:t>() </a:t>
            </a:r>
            <a:r>
              <a:rPr lang="pt-PT" altLang="pt-PT" sz="1600" dirty="0">
                <a:latin typeface="+mn-lt"/>
              </a:rPr>
              <a:t>vai permitir ler os primeiros 5 registos do csv, isto é, vai mostrar as 5 linhas iniciais.</a:t>
            </a:r>
            <a:endParaRPr lang="pt-PT" altLang="pt-PT" sz="1600" b="1" dirty="0">
              <a:latin typeface="+mn-lt"/>
            </a:endParaRPr>
          </a:p>
        </p:txBody>
      </p:sp>
    </p:spTree>
    <p:extLst>
      <p:ext uri="{BB962C8B-B14F-4D97-AF65-F5344CB8AC3E}">
        <p14:creationId xmlns:p14="http://schemas.microsoft.com/office/powerpoint/2010/main" val="74930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5.Tratamento de dados </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511104" y="1203170"/>
            <a:ext cx="8509454" cy="4732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altLang="pt-PT" sz="1600" dirty="0">
                <a:latin typeface="+mn-lt"/>
              </a:rPr>
              <a:t>Após observar os dados utilizando o comando </a:t>
            </a:r>
            <a:r>
              <a:rPr lang="pt-PT" altLang="pt-PT" sz="1600" b="1" dirty="0" err="1">
                <a:latin typeface="+mn-lt"/>
              </a:rPr>
              <a:t>df.isnull</a:t>
            </a:r>
            <a:r>
              <a:rPr lang="pt-PT" altLang="pt-PT" sz="1600" b="1" dirty="0">
                <a:latin typeface="+mn-lt"/>
              </a:rPr>
              <a:t>().sum() </a:t>
            </a:r>
            <a:r>
              <a:rPr lang="pt-PT" altLang="pt-PT" sz="1600" dirty="0">
                <a:latin typeface="+mn-lt"/>
              </a:rPr>
              <a:t>constatamos que não possuímos a necessidade de realizar algum tipo de tratamento de dados no nosso dataset, uma vez que:</a:t>
            </a:r>
          </a:p>
          <a:p>
            <a:pPr marL="285750" indent="-285750">
              <a:lnSpc>
                <a:spcPct val="150000"/>
              </a:lnSpc>
            </a:pPr>
            <a:r>
              <a:rPr lang="pt-PT" altLang="pt-PT" sz="1600" dirty="0">
                <a:latin typeface="+mn-lt"/>
              </a:rPr>
              <a:t>Não existem colunas com diferentes tipos de dados e todas as colunas têm valores preenchidos. Os valores em todas as colunas estão dentro da faixa de 0 a 4.</a:t>
            </a:r>
          </a:p>
          <a:p>
            <a:pPr marL="285750" indent="-285750">
              <a:lnSpc>
                <a:spcPct val="150000"/>
              </a:lnSpc>
            </a:pPr>
            <a:r>
              <a:rPr lang="pt-PT" altLang="pt-PT" sz="1600" dirty="0">
                <a:latin typeface="+mn-lt"/>
              </a:rPr>
              <a:t>Não há valores extremos ou discrepantes que precisem ser removidos.</a:t>
            </a:r>
          </a:p>
          <a:p>
            <a:pPr marL="285750" indent="-285750">
              <a:lnSpc>
                <a:spcPct val="150000"/>
              </a:lnSpc>
            </a:pPr>
            <a:r>
              <a:rPr lang="pt-PT" altLang="pt-PT" sz="1600" dirty="0">
                <a:latin typeface="+mn-lt"/>
              </a:rPr>
              <a:t>Não há colunas que pareçam ter uma influência muito baixa na coluna que estamos interessados.</a:t>
            </a:r>
          </a:p>
          <a:p>
            <a:pPr>
              <a:lnSpc>
                <a:spcPct val="150000"/>
              </a:lnSpc>
              <a:buNone/>
            </a:pPr>
            <a:r>
              <a:rPr lang="pt-PT" altLang="pt-PT" sz="1600" dirty="0">
                <a:latin typeface="+mn-lt"/>
              </a:rPr>
              <a:t>Basicamente, isto significa que o dataset parece estar em boas condições, com todas as colunas consistentes e preenchidas adequadamente. Não há necessidade de tratamentos adicionais, como remoção de valores ausentes ou outliers. Além disso, todas as colunas parecem ser relevantes para a nossa análise, não havendo colunas que possam ser descartadas por não contribuírem significativamente para a coluna de interesse.</a:t>
            </a:r>
          </a:p>
          <a:p>
            <a:pPr>
              <a:lnSpc>
                <a:spcPct val="150000"/>
              </a:lnSpc>
              <a:buNone/>
            </a:pPr>
            <a:endParaRPr lang="pt-PT" altLang="pt-PT" sz="1600" b="1" dirty="0">
              <a:latin typeface="+mn-lt"/>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124320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5.Tratamento de dados </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Imagem 2" descr="Uma imagem com texto, captura de ecrã&#10;&#10;Descrição gerada automaticamente">
            <a:extLst>
              <a:ext uri="{FF2B5EF4-FFF2-40B4-BE49-F238E27FC236}">
                <a16:creationId xmlns:a16="http://schemas.microsoft.com/office/drawing/2014/main" id="{6086D70F-F31F-AAF9-E053-CDF56B63F1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104" y="1375027"/>
            <a:ext cx="4315427" cy="4753638"/>
          </a:xfrm>
          <a:prstGeom prst="rect">
            <a:avLst/>
          </a:prstGeom>
        </p:spPr>
      </p:pic>
      <p:pic>
        <p:nvPicPr>
          <p:cNvPr id="5" name="Imagem 4" descr="Uma imagem com texto, captura de ecrã&#10;&#10;Descrição gerada automaticamente">
            <a:extLst>
              <a:ext uri="{FF2B5EF4-FFF2-40B4-BE49-F238E27FC236}">
                <a16:creationId xmlns:a16="http://schemas.microsoft.com/office/drawing/2014/main" id="{ACD9FC78-221D-FC05-A6CA-15AB919542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58790" y="1470952"/>
            <a:ext cx="1276528" cy="4734586"/>
          </a:xfrm>
          <a:prstGeom prst="rect">
            <a:avLst/>
          </a:prstGeom>
        </p:spPr>
      </p:pic>
    </p:spTree>
    <p:extLst>
      <p:ext uri="{BB962C8B-B14F-4D97-AF65-F5344CB8AC3E}">
        <p14:creationId xmlns:p14="http://schemas.microsoft.com/office/powerpoint/2010/main" val="106987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35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altLang="pt-PT" sz="1800" dirty="0">
                <a:latin typeface="+mn-lt"/>
              </a:rPr>
              <a:t> Após concluirmos que não era necessário fazer tratamento de dados, começamos por fazer a análise de dados do nosso dataset.</a:t>
            </a:r>
          </a:p>
          <a:p>
            <a:pPr>
              <a:lnSpc>
                <a:spcPct val="150000"/>
              </a:lnSpc>
              <a:buNone/>
            </a:pPr>
            <a:r>
              <a:rPr lang="pt-PT" altLang="pt-PT" sz="1800" dirty="0">
                <a:latin typeface="+mn-lt"/>
              </a:rPr>
              <a:t>Assim começamos por ver os diferentes tipos de estatísticas do nosso dataset.</a:t>
            </a: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Imagem 2" descr="Uma imagem com texto, captura de ecrã, número, Tipo de letra&#10;&#10;Descrição gerada automaticamente">
            <a:extLst>
              <a:ext uri="{FF2B5EF4-FFF2-40B4-BE49-F238E27FC236}">
                <a16:creationId xmlns:a16="http://schemas.microsoft.com/office/drawing/2014/main" id="{105430DB-187D-8907-FA60-ECEB13D306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677" y="2867666"/>
            <a:ext cx="8979453" cy="2964938"/>
          </a:xfrm>
          <a:prstGeom prst="rect">
            <a:avLst/>
          </a:prstGeom>
        </p:spPr>
      </p:pic>
    </p:spTree>
    <p:extLst>
      <p:ext uri="{BB962C8B-B14F-4D97-AF65-F5344CB8AC3E}">
        <p14:creationId xmlns:p14="http://schemas.microsoft.com/office/powerpoint/2010/main" val="158363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56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ea typeface="Calibri"/>
                <a:cs typeface="Arial"/>
              </a:rPr>
              <a:t>O comando</a:t>
            </a:r>
            <a:r>
              <a:rPr lang="pt-PT" sz="1800" b="1" dirty="0">
                <a:latin typeface="Calibri"/>
                <a:ea typeface="Calibri"/>
                <a:cs typeface="Arial"/>
              </a:rPr>
              <a:t> df.describe()</a:t>
            </a:r>
            <a:r>
              <a:rPr lang="pt-PT" sz="1800" dirty="0">
                <a:latin typeface="Calibri"/>
                <a:ea typeface="Calibri"/>
                <a:cs typeface="Arial"/>
              </a:rPr>
              <a:t> calcula várias estatísticas descritivas para cada coluna numérica no DataFrame e retorna um novo DataFrame com essas informações.</a:t>
            </a:r>
          </a:p>
          <a:p>
            <a:pPr>
              <a:buNone/>
            </a:pPr>
            <a:r>
              <a:rPr lang="pt-PT" sz="1800" dirty="0">
                <a:latin typeface="Calibri"/>
                <a:ea typeface="Calibri"/>
                <a:cs typeface="Arial"/>
              </a:rPr>
              <a:t>As estatísticas descritivas comumente calculadas pelo </a:t>
            </a:r>
            <a:r>
              <a:rPr lang="pt-PT" sz="1800" b="1" dirty="0">
                <a:latin typeface="Calibri"/>
                <a:ea typeface="Calibri"/>
                <a:cs typeface="Calibri"/>
              </a:rPr>
              <a:t>df.describe()</a:t>
            </a:r>
            <a:r>
              <a:rPr lang="pt-PT" sz="1800" dirty="0">
                <a:latin typeface="Calibri"/>
                <a:ea typeface="Calibri"/>
                <a:cs typeface="Arial"/>
              </a:rPr>
              <a:t> incluem:</a:t>
            </a:r>
          </a:p>
          <a:p>
            <a:pPr marL="285750" indent="-285750"/>
            <a:r>
              <a:rPr lang="pt-PT" sz="1800" dirty="0">
                <a:latin typeface="Calibri"/>
                <a:ea typeface="Calibri"/>
                <a:cs typeface="Arial"/>
              </a:rPr>
              <a:t>Contagem: o número de valores não nulos em cada coluna.</a:t>
            </a:r>
          </a:p>
          <a:p>
            <a:pPr marL="285750" indent="-285750"/>
            <a:r>
              <a:rPr lang="pt-PT" sz="1800" dirty="0">
                <a:latin typeface="Calibri"/>
                <a:ea typeface="Calibri"/>
                <a:cs typeface="Arial"/>
              </a:rPr>
              <a:t>Média: a média dos valores em cada coluna.</a:t>
            </a:r>
          </a:p>
          <a:p>
            <a:pPr marL="285750" indent="-285750"/>
            <a:r>
              <a:rPr lang="pt-PT" sz="1800" dirty="0">
                <a:latin typeface="Calibri"/>
                <a:ea typeface="Calibri"/>
                <a:cs typeface="Arial"/>
              </a:rPr>
              <a:t>Desvio padrão: a medida de dispersão dos valores em cada coluna.</a:t>
            </a:r>
          </a:p>
          <a:p>
            <a:pPr marL="285750" indent="-285750"/>
            <a:r>
              <a:rPr lang="pt-PT" sz="1800" dirty="0">
                <a:latin typeface="Calibri"/>
                <a:ea typeface="Calibri"/>
                <a:cs typeface="Arial"/>
              </a:rPr>
              <a:t>Valor mínimo: o menor valor em cada coluna.</a:t>
            </a:r>
          </a:p>
          <a:p>
            <a:pPr marL="285750" indent="-285750"/>
            <a:r>
              <a:rPr lang="pt-PT" sz="1800" dirty="0">
                <a:latin typeface="Calibri"/>
                <a:ea typeface="Calibri"/>
                <a:cs typeface="Arial"/>
              </a:rPr>
              <a:t>Quartis: o primeiro quartil (25%), mediana (50%) e terceiro quartil (75%) dos valores em cada coluna.</a:t>
            </a:r>
          </a:p>
          <a:p>
            <a:pPr marL="285750" indent="-285750"/>
            <a:r>
              <a:rPr lang="pt-PT" sz="1800" dirty="0">
                <a:latin typeface="Calibri"/>
                <a:ea typeface="Calibri"/>
                <a:cs typeface="Arial"/>
              </a:rPr>
              <a:t>Valor máximo: o maior valor em cada coluna.</a:t>
            </a:r>
          </a:p>
          <a:p>
            <a:pPr>
              <a:buNone/>
            </a:pPr>
            <a:r>
              <a:rPr lang="pt-PT" sz="1800" dirty="0">
                <a:latin typeface="Calibri"/>
                <a:ea typeface="Calibri"/>
                <a:cs typeface="Arial"/>
              </a:rPr>
              <a:t>Estas estatísticas ajudam a ter uma visão geral dos dados em cada coluna, identificar valores extremos, entender a distribuição dos dados e obter uma noção dos intervalos em que a maioria dos valores se encontra.</a:t>
            </a:r>
          </a:p>
          <a:p>
            <a:pPr>
              <a:lnSpc>
                <a:spcPct val="150000"/>
              </a:lnSpc>
              <a:buNone/>
            </a:pPr>
            <a:endParaRPr lang="pt-PT" altLang="pt-PT" sz="1800" dirty="0">
              <a:latin typeface="+mn-lt"/>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1929635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12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ea typeface="Calibri"/>
                <a:cs typeface="Arial"/>
              </a:rPr>
              <a:t>Ao analisarmos o nosso dataset, podemos observar que cada coluna possui 170 registros. No entanto, ao examinarmos as estatísticas descritivas, notamos que as médias variam em cada coluna. Essa variação ocorre devido à presença de diferentes tipos de respostas no nosso dataset.</a:t>
            </a:r>
            <a:endParaRPr lang="en-US" sz="1800" dirty="0">
              <a:latin typeface="Calibri"/>
              <a:ea typeface="Calibri"/>
              <a:cs typeface="Arial"/>
            </a:endParaRPr>
          </a:p>
          <a:p>
            <a:pPr>
              <a:buNone/>
            </a:pPr>
            <a:r>
              <a:rPr lang="pt-PT" sz="1800" dirty="0">
                <a:latin typeface="Calibri"/>
                <a:ea typeface="Calibri"/>
                <a:cs typeface="Arial"/>
              </a:rPr>
              <a:t>Além disso, podemos notar que há variação nos valores de desvio padrão e nos quartis para cada coluna. Essa variação indica a dispersão dos dados e a distribuição dos valores em cada coluna. Por outro lado, os valores mínimo e máximo permanecem constantes e não variam.</a:t>
            </a:r>
            <a:endParaRPr lang="pt-PT" sz="1800" dirty="0">
              <a:latin typeface="Calibri"/>
            </a:endParaRPr>
          </a:p>
          <a:p>
            <a:pPr>
              <a:buNone/>
            </a:pPr>
            <a:endParaRPr lang="pt-PT" sz="1800" dirty="0">
              <a:latin typeface="+mn-lt"/>
              <a:ea typeface="Calibri"/>
              <a:cs typeface="Arial"/>
            </a:endParaRPr>
          </a:p>
          <a:p>
            <a:pPr>
              <a:lnSpc>
                <a:spcPct val="150000"/>
              </a:lnSpc>
              <a:buNone/>
            </a:pPr>
            <a:endParaRPr lang="pt-PT" altLang="pt-PT" sz="1800" dirty="0">
              <a:latin typeface="+mn-lt"/>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2785985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8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O comando </a:t>
            </a:r>
            <a:r>
              <a:rPr lang="pt-PT" sz="1800" b="1" dirty="0">
                <a:latin typeface="Calibri"/>
                <a:cs typeface="Arial"/>
              </a:rPr>
              <a:t>df.info()</a:t>
            </a:r>
            <a:r>
              <a:rPr lang="pt-PT" sz="1800" dirty="0">
                <a:latin typeface="Calibri"/>
                <a:cs typeface="Arial"/>
              </a:rPr>
              <a:t> é utilizado para visualizar informações sobre o dataset, incluindo o tipo de dados de cada coluna e se há valores nulos presentes.</a:t>
            </a:r>
            <a:endParaRPr lang="en-US" sz="1800" dirty="0">
              <a:latin typeface="Calibri"/>
              <a:cs typeface="Arial"/>
            </a:endParaRPr>
          </a:p>
          <a:p>
            <a:pPr>
              <a:buNone/>
            </a:pPr>
            <a:r>
              <a:rPr lang="pt-PT" sz="1800" dirty="0">
                <a:latin typeface="Calibri"/>
                <a:cs typeface="Arial"/>
              </a:rPr>
              <a:t>Este comando exibirá uma tabela que contém as seguintes informações para cada coluna:</a:t>
            </a:r>
          </a:p>
          <a:p>
            <a:pPr marL="285750" indent="-285750"/>
            <a:r>
              <a:rPr lang="pt-PT" sz="1800" dirty="0">
                <a:latin typeface="Calibri"/>
                <a:cs typeface="Arial"/>
              </a:rPr>
              <a:t>Nome da coluna: o nome de cada coluna no DataFrame.</a:t>
            </a:r>
          </a:p>
          <a:p>
            <a:pPr marL="285750" indent="-285750"/>
            <a:r>
              <a:rPr lang="pt-PT" sz="1800" dirty="0">
                <a:latin typeface="Calibri"/>
                <a:cs typeface="Arial"/>
              </a:rPr>
              <a:t>Tipo de dados: o tipo de dados da coluna, como inteiro, float, string, data, entre outros.</a:t>
            </a:r>
          </a:p>
          <a:p>
            <a:pPr marL="285750" indent="-285750"/>
            <a:r>
              <a:rPr lang="pt-PT" sz="1800" dirty="0">
                <a:latin typeface="Calibri"/>
                <a:cs typeface="Arial"/>
              </a:rPr>
              <a:t>Contagem de não nulos: o número de valores não nulos presentes na coluna.</a:t>
            </a:r>
          </a:p>
          <a:p>
            <a:pPr marL="285750" indent="-285750"/>
            <a:r>
              <a:rPr lang="pt-PT" sz="1800" dirty="0">
                <a:latin typeface="Calibri"/>
                <a:cs typeface="Arial"/>
              </a:rPr>
              <a:t>Dtype: uma representação compacta do tipo de dados da coluna, fornecida pela biblioteca pandas.</a:t>
            </a:r>
          </a:p>
          <a:p>
            <a:pPr marL="285750" indent="-285750"/>
            <a:r>
              <a:rPr lang="pt-PT" sz="1800" dirty="0">
                <a:latin typeface="Calibri"/>
                <a:cs typeface="Arial"/>
              </a:rPr>
              <a:t>Uso de memória: a quantidade de memória utilizada pela coluna.</a:t>
            </a:r>
          </a:p>
          <a:p>
            <a:pPr>
              <a:buNone/>
            </a:pPr>
            <a:r>
              <a:rPr lang="pt-PT" sz="1800" dirty="0">
                <a:latin typeface="Calibri"/>
                <a:cs typeface="Arial"/>
              </a:rPr>
              <a:t>Essas informações são úteis para entender a estrutura do DataFrame, verificar se os tipos de dados estão corretos para cada coluna e identificar a presença de valores nulos. </a:t>
            </a:r>
          </a:p>
          <a:p>
            <a:pPr>
              <a:buNone/>
            </a:pPr>
            <a:endParaRPr lang="pt-PT" sz="1800" dirty="0">
              <a:latin typeface="Calibri"/>
              <a:cs typeface="Arial"/>
            </a:endParaRPr>
          </a:p>
          <a:p>
            <a:pPr>
              <a:buNone/>
            </a:pPr>
            <a:endParaRPr lang="pt-PT" sz="1800" dirty="0">
              <a:latin typeface="+mn-lt"/>
              <a:ea typeface="Calibri"/>
              <a:cs typeface="Arial"/>
            </a:endParaRPr>
          </a:p>
          <a:p>
            <a:pPr>
              <a:lnSpc>
                <a:spcPct val="150000"/>
              </a:lnSpc>
              <a:buNone/>
            </a:pPr>
            <a:endParaRPr lang="pt-PT" altLang="pt-PT" sz="1800" dirty="0">
              <a:latin typeface="+mn-lt"/>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184903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19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2" descr="Table&#10;&#10;Description automatically generated">
            <a:extLst>
              <a:ext uri="{FF2B5EF4-FFF2-40B4-BE49-F238E27FC236}">
                <a16:creationId xmlns:a16="http://schemas.microsoft.com/office/drawing/2014/main" id="{34B5B334-DA11-FE3A-971D-7D8A16C18781}"/>
              </a:ext>
            </a:extLst>
          </p:cNvPr>
          <p:cNvPicPr>
            <a:picLocks noChangeAspect="1"/>
          </p:cNvPicPr>
          <p:nvPr/>
        </p:nvPicPr>
        <p:blipFill>
          <a:blip r:embed="rId7"/>
          <a:stretch>
            <a:fillRect/>
          </a:stretch>
        </p:blipFill>
        <p:spPr>
          <a:xfrm>
            <a:off x="1223058" y="1163096"/>
            <a:ext cx="5906947" cy="4946569"/>
          </a:xfrm>
          <a:prstGeom prst="rect">
            <a:avLst/>
          </a:prstGeom>
        </p:spPr>
      </p:pic>
      <p:pic>
        <p:nvPicPr>
          <p:cNvPr id="3" name="Picture 3" descr="Table&#10;&#10;Description automatically generated">
            <a:extLst>
              <a:ext uri="{FF2B5EF4-FFF2-40B4-BE49-F238E27FC236}">
                <a16:creationId xmlns:a16="http://schemas.microsoft.com/office/drawing/2014/main" id="{1087734D-16E3-6517-61B8-7A5860CF27EA}"/>
              </a:ext>
            </a:extLst>
          </p:cNvPr>
          <p:cNvPicPr>
            <a:picLocks noChangeAspect="1"/>
          </p:cNvPicPr>
          <p:nvPr/>
        </p:nvPicPr>
        <p:blipFill>
          <a:blip r:embed="rId8"/>
          <a:stretch>
            <a:fillRect/>
          </a:stretch>
        </p:blipFill>
        <p:spPr>
          <a:xfrm>
            <a:off x="5052349" y="3789061"/>
            <a:ext cx="1826871" cy="1835954"/>
          </a:xfrm>
          <a:prstGeom prst="rect">
            <a:avLst/>
          </a:prstGeom>
        </p:spPr>
      </p:pic>
    </p:spTree>
    <p:extLst>
      <p:ext uri="{BB962C8B-B14F-4D97-AF65-F5344CB8AC3E}">
        <p14:creationId xmlns:p14="http://schemas.microsoft.com/office/powerpoint/2010/main" val="140519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Índice</a:t>
            </a:r>
            <a:endParaRPr lang="pt-PT" sz="20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92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gn="l">
              <a:lnSpc>
                <a:spcPct val="150000"/>
              </a:lnSpc>
              <a:buAutoNum type="arabicPeriod"/>
            </a:pPr>
            <a:r>
              <a:rPr lang="pt-PT" altLang="pt-PT" sz="1600" dirty="0">
                <a:latin typeface="Arial"/>
                <a:cs typeface="Arial"/>
              </a:rPr>
              <a:t>Introdução</a:t>
            </a:r>
          </a:p>
          <a:p>
            <a:pPr marL="342900" indent="-342900" algn="l">
              <a:lnSpc>
                <a:spcPct val="150000"/>
              </a:lnSpc>
              <a:buAutoNum type="arabicPeriod"/>
            </a:pPr>
            <a:r>
              <a:rPr lang="pt-PT" altLang="pt-PT" sz="1600" dirty="0">
                <a:latin typeface="Arial"/>
                <a:cs typeface="Arial"/>
              </a:rPr>
              <a:t>Objetivos</a:t>
            </a:r>
          </a:p>
          <a:p>
            <a:pPr marL="342900" indent="-342900" algn="l">
              <a:lnSpc>
                <a:spcPct val="150000"/>
              </a:lnSpc>
              <a:buAutoNum type="arabicPeriod"/>
            </a:pPr>
            <a:r>
              <a:rPr lang="pt-PT" altLang="pt-PT" sz="1600" dirty="0">
                <a:latin typeface="Arial"/>
                <a:cs typeface="Arial"/>
              </a:rPr>
              <a:t>Importações</a:t>
            </a:r>
          </a:p>
          <a:p>
            <a:pPr marL="342900" indent="-342900" algn="l">
              <a:lnSpc>
                <a:spcPct val="150000"/>
              </a:lnSpc>
              <a:buAutoNum type="arabicPeriod"/>
            </a:pPr>
            <a:r>
              <a:rPr lang="pt-PT" altLang="pt-PT" sz="1600" dirty="0">
                <a:latin typeface="Arial"/>
                <a:cs typeface="Arial"/>
              </a:rPr>
              <a:t>Dataset</a:t>
            </a:r>
          </a:p>
          <a:p>
            <a:pPr marL="342900" indent="-342900" algn="l">
              <a:lnSpc>
                <a:spcPct val="150000"/>
              </a:lnSpc>
              <a:buAutoNum type="arabicPeriod"/>
            </a:pPr>
            <a:r>
              <a:rPr lang="pt-PT" altLang="pt-PT" sz="1600" dirty="0">
                <a:latin typeface="Arial"/>
                <a:cs typeface="Arial"/>
              </a:rPr>
              <a:t>Tratamento de dados</a:t>
            </a:r>
          </a:p>
          <a:p>
            <a:pPr marL="342900" indent="-342900">
              <a:lnSpc>
                <a:spcPct val="150000"/>
              </a:lnSpc>
              <a:buAutoNum type="arabicPeriod"/>
            </a:pPr>
            <a:r>
              <a:rPr lang="pt-PT" altLang="pt-PT" sz="1600" dirty="0">
                <a:latin typeface="Arial"/>
                <a:cs typeface="Arial"/>
              </a:rPr>
              <a:t>Análise de dados</a:t>
            </a:r>
            <a:r>
              <a:rPr lang="pt-PT" altLang="pt-PT" sz="1200" dirty="0">
                <a:latin typeface="Arial"/>
                <a:cs typeface="Arial"/>
              </a:rPr>
              <a:t> </a:t>
            </a:r>
            <a:endParaRPr lang="pt-PT" altLang="pt-PT" sz="1200" b="1" dirty="0">
              <a:cs typeface="Arial" panose="020B0604020202020204" pitchFamily="34" charset="0"/>
            </a:endParaRPr>
          </a:p>
          <a:p>
            <a:pPr marL="342900" indent="-342900" algn="l">
              <a:lnSpc>
                <a:spcPct val="150000"/>
              </a:lnSpc>
              <a:buAutoNum type="arabicPeriod"/>
            </a:pPr>
            <a:r>
              <a:rPr lang="pt-PT" sz="1600" dirty="0">
                <a:latin typeface="Arial"/>
                <a:cs typeface="Arial"/>
              </a:rPr>
              <a:t>Conclusão</a:t>
            </a:r>
            <a:endParaRPr lang="pt-PT" sz="1600" dirty="0">
              <a:cs typeface="Arial"/>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A37B97DD-94F3-46DE-9045-8E204DF751E3}"/>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16171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1739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Arial"/>
                <a:cs typeface="Arial"/>
              </a:rPr>
              <a:t>O comando </a:t>
            </a:r>
            <a:r>
              <a:rPr lang="pt-PT" sz="1800" b="1" dirty="0" err="1">
                <a:latin typeface="Arial"/>
                <a:cs typeface="Arial"/>
              </a:rPr>
              <a:t>df.mode</a:t>
            </a:r>
            <a:r>
              <a:rPr lang="pt-PT" sz="1800" b="1" dirty="0">
                <a:latin typeface="Arial"/>
                <a:cs typeface="Arial"/>
              </a:rPr>
              <a:t>()</a:t>
            </a:r>
            <a:r>
              <a:rPr lang="pt-PT" sz="1800" dirty="0">
                <a:latin typeface="Arial"/>
                <a:cs typeface="Arial"/>
              </a:rPr>
              <a:t> é utilizado em pandas para encontrar a moda (valor mais frequente) de cada coluna.</a:t>
            </a:r>
            <a:endParaRPr lang="pt-PT" sz="1800" dirty="0">
              <a:solidFill>
                <a:srgbClr val="000000"/>
              </a:solidFill>
              <a:latin typeface="Arial"/>
              <a:cs typeface="Arial"/>
            </a:endParaRPr>
          </a:p>
          <a:p>
            <a:pPr>
              <a:buNone/>
            </a:pPr>
            <a:endParaRPr lang="pt-PT" sz="1800" dirty="0">
              <a:latin typeface="Calibri"/>
              <a:cs typeface="Arial"/>
            </a:endParaRPr>
          </a:p>
          <a:p>
            <a:pPr>
              <a:buNone/>
            </a:pPr>
            <a:endParaRPr lang="pt-PT" sz="1800" dirty="0">
              <a:latin typeface="+mn-lt"/>
              <a:ea typeface="Calibri"/>
              <a:cs typeface="Arial"/>
            </a:endParaRPr>
          </a:p>
          <a:p>
            <a:pPr>
              <a:lnSpc>
                <a:spcPct val="150000"/>
              </a:lnSpc>
              <a:buNone/>
            </a:pPr>
            <a:endParaRPr lang="pt-PT" altLang="pt-PT" sz="1800" dirty="0">
              <a:latin typeface="+mn-lt"/>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2" descr="Graphical user interface, text, application, table&#10;&#10;Description automatically generated">
            <a:extLst>
              <a:ext uri="{FF2B5EF4-FFF2-40B4-BE49-F238E27FC236}">
                <a16:creationId xmlns:a16="http://schemas.microsoft.com/office/drawing/2014/main" id="{F2E74C2B-33CF-314B-3DF1-981775A7DBB7}"/>
              </a:ext>
            </a:extLst>
          </p:cNvPr>
          <p:cNvPicPr>
            <a:picLocks noChangeAspect="1"/>
          </p:cNvPicPr>
          <p:nvPr/>
        </p:nvPicPr>
        <p:blipFill>
          <a:blip r:embed="rId7"/>
          <a:stretch>
            <a:fillRect/>
          </a:stretch>
        </p:blipFill>
        <p:spPr>
          <a:xfrm>
            <a:off x="451413" y="1803564"/>
            <a:ext cx="8154363" cy="1177075"/>
          </a:xfrm>
          <a:prstGeom prst="rect">
            <a:avLst/>
          </a:prstGeom>
        </p:spPr>
      </p:pic>
      <p:sp>
        <p:nvSpPr>
          <p:cNvPr id="5" name="Text Box 19">
            <a:extLst>
              <a:ext uri="{FF2B5EF4-FFF2-40B4-BE49-F238E27FC236}">
                <a16:creationId xmlns:a16="http://schemas.microsoft.com/office/drawing/2014/main" id="{F97DFCF3-3290-D27A-DE2C-0B772FF42A57}"/>
              </a:ext>
            </a:extLst>
          </p:cNvPr>
          <p:cNvSpPr txBox="1">
            <a:spLocks noChangeArrowheads="1"/>
          </p:cNvSpPr>
          <p:nvPr/>
        </p:nvSpPr>
        <p:spPr bwMode="auto">
          <a:xfrm>
            <a:off x="309490" y="3064764"/>
            <a:ext cx="8509454" cy="317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Além disso, podemos calcular a média para uma coluna específica em um DataFrame. Para isso, podemos criar uma variável que contenha os valores da coluna desejada e, em seguida, utilizar o método </a:t>
            </a:r>
            <a:r>
              <a:rPr lang="pt-PT" sz="1800" b="1" dirty="0">
                <a:latin typeface="Calibri"/>
                <a:cs typeface="Arial"/>
              </a:rPr>
              <a:t>.mean()</a:t>
            </a:r>
            <a:r>
              <a:rPr lang="pt-PT" sz="1800" dirty="0">
                <a:latin typeface="Calibri"/>
                <a:cs typeface="Arial"/>
              </a:rPr>
              <a:t> para calcular a média dessa coluna. Neste caso, calculamos para a coluna "Divórcio", que possui valores do tipo 1 e 0. Daí a média ser aproximadamente 0.5, o que nos indica que o nº de casais divorciados é quase igual ao nº de não divorciados.</a:t>
            </a:r>
            <a:endParaRPr lang="en-US" sz="1800" dirty="0">
              <a:latin typeface="Calibri"/>
            </a:endParaRPr>
          </a:p>
          <a:p>
            <a:pPr>
              <a:buNone/>
            </a:pPr>
            <a:endParaRPr lang="pt-PT" sz="1800" dirty="0">
              <a:latin typeface="Arial"/>
              <a:cs typeface="Arial"/>
            </a:endParaRPr>
          </a:p>
          <a:p>
            <a:pPr>
              <a:buNone/>
            </a:pPr>
            <a:endParaRPr lang="pt-PT" sz="1800" dirty="0">
              <a:latin typeface="+mn-lt"/>
              <a:ea typeface="Calibri"/>
              <a:cs typeface="Arial"/>
            </a:endParaRPr>
          </a:p>
          <a:p>
            <a:pPr>
              <a:buNone/>
            </a:pPr>
            <a:endParaRPr lang="pt-PT" sz="1800" dirty="0">
              <a:latin typeface="+mn-lt"/>
              <a:ea typeface="Calibri"/>
              <a:cs typeface="Arial"/>
            </a:endParaRPr>
          </a:p>
          <a:p>
            <a:pPr>
              <a:lnSpc>
                <a:spcPct val="150000"/>
              </a:lnSpc>
              <a:buNone/>
            </a:pPr>
            <a:endParaRPr lang="pt-PT" altLang="pt-PT" sz="1800" dirty="0">
              <a:latin typeface="+mn-lt"/>
              <a:ea typeface="Calibri"/>
              <a:cs typeface="Calibri"/>
            </a:endParaRPr>
          </a:p>
        </p:txBody>
      </p:sp>
      <p:pic>
        <p:nvPicPr>
          <p:cNvPr id="6" name="Picture 7" descr="Text&#10;&#10;Description automatically generated">
            <a:extLst>
              <a:ext uri="{FF2B5EF4-FFF2-40B4-BE49-F238E27FC236}">
                <a16:creationId xmlns:a16="http://schemas.microsoft.com/office/drawing/2014/main" id="{A5D5C9A3-C54E-59D8-6CB8-78BA823E8F0C}"/>
              </a:ext>
            </a:extLst>
          </p:cNvPr>
          <p:cNvPicPr>
            <a:picLocks noChangeAspect="1"/>
          </p:cNvPicPr>
          <p:nvPr/>
        </p:nvPicPr>
        <p:blipFill>
          <a:blip r:embed="rId8"/>
          <a:stretch>
            <a:fillRect/>
          </a:stretch>
        </p:blipFill>
        <p:spPr>
          <a:xfrm>
            <a:off x="325056" y="4864326"/>
            <a:ext cx="4961680" cy="1502426"/>
          </a:xfrm>
          <a:prstGeom prst="rect">
            <a:avLst/>
          </a:prstGeom>
        </p:spPr>
      </p:pic>
    </p:spTree>
    <p:extLst>
      <p:ext uri="{BB962C8B-B14F-4D97-AF65-F5344CB8AC3E}">
        <p14:creationId xmlns:p14="http://schemas.microsoft.com/office/powerpoint/2010/main" val="179029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61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Calibri"/>
              </a:rPr>
              <a:t>A variância mede a média dos quadrados das diferenças, enquanto o desvio padrão é a raiz quadrada da variância e indica o quanto os valores se desviam da média.</a:t>
            </a:r>
            <a:endParaRPr lang="en-US" dirty="0">
              <a:cs typeface="Arial" panose="020B0604020202020204" pitchFamily="34" charset="0"/>
            </a:endParaRPr>
          </a:p>
          <a:p>
            <a:pPr>
              <a:buNone/>
            </a:pPr>
            <a:r>
              <a:rPr lang="pt-PT" sz="1800" dirty="0">
                <a:latin typeface="Calibri"/>
                <a:cs typeface="Calibri"/>
              </a:rPr>
              <a:t>Este tipo de estatísticas são importantes para verificar o estado do dataset. Por isso, para calculá-los para a coluna "Divórcio", fazemos as seguintes etapas.</a:t>
            </a:r>
          </a:p>
          <a:p>
            <a:pPr>
              <a:buNone/>
            </a:pPr>
            <a:r>
              <a:rPr lang="pt-PT" sz="1800" dirty="0">
                <a:latin typeface="Calibri"/>
                <a:cs typeface="Arial"/>
              </a:rPr>
              <a:t>A primeira linha, </a:t>
            </a:r>
            <a:r>
              <a:rPr lang="pt-PT" sz="1800" b="1" dirty="0">
                <a:latin typeface="Calibri"/>
                <a:cs typeface="Arial"/>
              </a:rPr>
              <a:t>data_numerator = sum([(x - media) ** 2 for x in data])</a:t>
            </a:r>
            <a:r>
              <a:rPr lang="pt-PT" sz="1800" dirty="0">
                <a:latin typeface="Calibri"/>
                <a:cs typeface="Arial"/>
              </a:rPr>
              <a:t>, calcula a soma dos quadrados das diferenças entre cada valor "x" na coluna "Divorcio"(data) e a média "media" dessa lista. É uma parte do cálculo da variância.</a:t>
            </a:r>
            <a:endParaRPr lang="pt-PT" sz="1800" dirty="0">
              <a:latin typeface="Calibri"/>
              <a:cs typeface="Calibri"/>
            </a:endParaRPr>
          </a:p>
          <a:p>
            <a:pPr>
              <a:buNone/>
            </a:pPr>
            <a:r>
              <a:rPr lang="pt-PT" sz="1800" dirty="0">
                <a:latin typeface="Calibri"/>
                <a:cs typeface="Arial"/>
              </a:rPr>
              <a:t>A segunda linha, </a:t>
            </a:r>
            <a:r>
              <a:rPr lang="pt-PT" sz="1800" b="1" dirty="0">
                <a:latin typeface="Calibri"/>
                <a:cs typeface="Arial"/>
              </a:rPr>
              <a:t>data_variancia = data_numerator / len(data)</a:t>
            </a:r>
            <a:r>
              <a:rPr lang="pt-PT" sz="1800" dirty="0">
                <a:latin typeface="Calibri"/>
                <a:cs typeface="Arial"/>
              </a:rPr>
              <a:t>, divide a soma dos quadrados das diferenças pela quantidade de elementos na lista "data" para obter a variância. Em seguida, o código imprime o valor da variância usando </a:t>
            </a:r>
            <a:r>
              <a:rPr lang="pt-PT" sz="1800" b="1" dirty="0">
                <a:latin typeface="Calibri"/>
                <a:cs typeface="Arial"/>
              </a:rPr>
              <a:t>print(f'Variância = {data_variancia}')</a:t>
            </a:r>
            <a:r>
              <a:rPr lang="pt-PT" sz="1800" dirty="0">
                <a:latin typeface="Calibri"/>
                <a:cs typeface="Arial"/>
              </a:rPr>
              <a:t>.</a:t>
            </a:r>
            <a:endParaRPr lang="pt-PT" sz="1800" dirty="0">
              <a:latin typeface="Calibri"/>
              <a:cs typeface="Calibri"/>
            </a:endParaRPr>
          </a:p>
          <a:p>
            <a:pPr>
              <a:buNone/>
            </a:pPr>
            <a:r>
              <a:rPr lang="pt-PT" sz="1800" dirty="0">
                <a:latin typeface="Calibri"/>
                <a:cs typeface="Arial"/>
              </a:rPr>
              <a:t>A quarta linha, </a:t>
            </a:r>
            <a:r>
              <a:rPr lang="pt-PT" sz="1800" b="1" dirty="0">
                <a:latin typeface="Calibri"/>
                <a:cs typeface="Arial"/>
              </a:rPr>
              <a:t>data_desvioPadrao = math.sqrt(data_variancia)</a:t>
            </a:r>
            <a:r>
              <a:rPr lang="pt-PT" sz="1800" dirty="0">
                <a:latin typeface="Calibri"/>
                <a:cs typeface="Arial"/>
              </a:rPr>
              <a:t>, calcula a raiz quadrada da variância usando a função </a:t>
            </a:r>
            <a:r>
              <a:rPr lang="pt-PT" sz="1800" b="1" dirty="0">
                <a:latin typeface="Calibri"/>
                <a:cs typeface="Arial"/>
              </a:rPr>
              <a:t>sqrt()</a:t>
            </a:r>
            <a:r>
              <a:rPr lang="pt-PT" sz="1800" dirty="0">
                <a:latin typeface="Calibri"/>
                <a:cs typeface="Arial"/>
              </a:rPr>
              <a:t> do módulo </a:t>
            </a:r>
            <a:r>
              <a:rPr lang="pt-PT" sz="1800" b="1" dirty="0">
                <a:latin typeface="Calibri"/>
                <a:cs typeface="Arial"/>
              </a:rPr>
              <a:t>math</a:t>
            </a:r>
            <a:r>
              <a:rPr lang="pt-PT" sz="1800" dirty="0">
                <a:latin typeface="Calibri"/>
                <a:cs typeface="Arial"/>
              </a:rPr>
              <a:t>, resultando no desvio padrão.</a:t>
            </a:r>
            <a:endParaRPr lang="pt-PT" sz="1800" dirty="0">
              <a:latin typeface="Calibri"/>
              <a:cs typeface="Calibri"/>
            </a:endParaRPr>
          </a:p>
          <a:p>
            <a:pPr>
              <a:buNone/>
            </a:pPr>
            <a:r>
              <a:rPr lang="pt-PT" sz="1800" dirty="0">
                <a:latin typeface="Calibri"/>
                <a:cs typeface="Arial"/>
              </a:rPr>
              <a:t>Por fim, o código imprime o valor do desvio padrão usando </a:t>
            </a:r>
            <a:r>
              <a:rPr lang="pt-PT" sz="1800" b="1" dirty="0">
                <a:latin typeface="Calibri"/>
                <a:cs typeface="Arial"/>
              </a:rPr>
              <a:t>print(f'Desvio Padrão = {data_desvioPadrao}')</a:t>
            </a:r>
            <a:r>
              <a:rPr lang="pt-PT" sz="1800" dirty="0">
                <a:latin typeface="Calibri"/>
                <a:cs typeface="Arial"/>
              </a:rPr>
              <a:t>.</a:t>
            </a:r>
            <a:endParaRPr lang="pt-PT" sz="1800" dirty="0">
              <a:latin typeface="Calibri"/>
              <a:cs typeface="Calibri"/>
            </a:endParaRPr>
          </a:p>
          <a:p>
            <a:pPr>
              <a:buNone/>
            </a:pPr>
            <a:endParaRPr lang="pt-PT" sz="1800" dirty="0">
              <a:latin typeface="Calibri"/>
              <a:cs typeface="Arial"/>
            </a:endParaRPr>
          </a:p>
          <a:p>
            <a:pPr>
              <a:buNone/>
            </a:pPr>
            <a:endParaRPr lang="pt-PT" sz="1800" dirty="0">
              <a:latin typeface="+mn-lt"/>
              <a:ea typeface="Calibri"/>
              <a:cs typeface="Arial"/>
            </a:endParaRPr>
          </a:p>
          <a:p>
            <a:pPr>
              <a:lnSpc>
                <a:spcPct val="150000"/>
              </a:lnSpc>
              <a:buNone/>
            </a:pPr>
            <a:endParaRPr lang="pt-PT" altLang="pt-PT" sz="1800" dirty="0">
              <a:latin typeface="+mn-lt"/>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4144896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2" descr="Text&#10;&#10;Description automatically generated">
            <a:extLst>
              <a:ext uri="{FF2B5EF4-FFF2-40B4-BE49-F238E27FC236}">
                <a16:creationId xmlns:a16="http://schemas.microsoft.com/office/drawing/2014/main" id="{14A29DD1-CE8E-315E-F95C-65118CDED2DF}"/>
              </a:ext>
            </a:extLst>
          </p:cNvPr>
          <p:cNvPicPr>
            <a:picLocks noChangeAspect="1"/>
          </p:cNvPicPr>
          <p:nvPr/>
        </p:nvPicPr>
        <p:blipFill>
          <a:blip r:embed="rId7"/>
          <a:stretch>
            <a:fillRect/>
          </a:stretch>
        </p:blipFill>
        <p:spPr>
          <a:xfrm>
            <a:off x="200628" y="1763273"/>
            <a:ext cx="8675225" cy="3996998"/>
          </a:xfrm>
          <a:prstGeom prst="rect">
            <a:avLst/>
          </a:prstGeom>
        </p:spPr>
      </p:pic>
    </p:spTree>
    <p:extLst>
      <p:ext uri="{BB962C8B-B14F-4D97-AF65-F5344CB8AC3E}">
        <p14:creationId xmlns:p14="http://schemas.microsoft.com/office/powerpoint/2010/main" val="3861360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357718" y="1164588"/>
            <a:ext cx="8509454" cy="578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Calibri"/>
              </a:rPr>
              <a:t>A matriz de correlação é uma representação tabular que mostra as correlações entre as variáveis de um dataset. Ela exibe os coeficientes de correlação, que medem a relação estatística entre duas variáveis.</a:t>
            </a:r>
            <a:endParaRPr lang="en-US" sz="1800" dirty="0">
              <a:latin typeface="Calibri"/>
              <a:cs typeface="Calibri"/>
            </a:endParaRPr>
          </a:p>
          <a:p>
            <a:pPr>
              <a:buNone/>
            </a:pPr>
            <a:r>
              <a:rPr lang="pt-PT" sz="1800" dirty="0">
                <a:latin typeface="Calibri"/>
                <a:cs typeface="Calibri"/>
              </a:rPr>
              <a:t>Cada célula da matriz de correlação contém o coeficiente de correlação entre duas variáveis. O coeficiente de correlação pode variar de -1 a 1 e indica a direção (positiva ou negativa) e a intensidade da relação entre as variáveis. Os valores mais próximos de -1 indicam uma correlação negativa forte, enquanto valores próximos de 1 indicam uma correlação positiva forte. Um valor próximo de 0 indica uma correlação fraca ou nula entre as variáveis.</a:t>
            </a:r>
          </a:p>
          <a:p>
            <a:pPr>
              <a:buNone/>
            </a:pPr>
            <a:r>
              <a:rPr lang="pt-PT" sz="1800" dirty="0">
                <a:latin typeface="Calibri"/>
                <a:cs typeface="Calibri"/>
              </a:rPr>
              <a:t>A matriz de correlação é uma ferramenta útil para explorar a relação entre diferentes variáveis num conjunto de dados. Ela permite identificar se as variáveis estão relacionadas de forma positiva (quando uma aumenta, a outra também aumenta) ou negativa (quando uma aumenta, a outra diminui). Além disso, pode ajudar a identificar variáveis com forte relação entre si, o que pode indicar alta correlação ou redundância de informação.</a:t>
            </a:r>
            <a:endParaRPr lang="pt-PT" dirty="0">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altLang="pt-PT" sz="1800" dirty="0">
              <a:latin typeface="+mn-lt"/>
              <a:ea typeface="Calibri"/>
              <a:cs typeface="Calibri"/>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451913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Picture 3" descr="Graphical user interface, application, table&#10;&#10;Description automatically generated">
            <a:extLst>
              <a:ext uri="{FF2B5EF4-FFF2-40B4-BE49-F238E27FC236}">
                <a16:creationId xmlns:a16="http://schemas.microsoft.com/office/drawing/2014/main" id="{4EB97EED-5A8C-9632-1CC1-951F248DAA98}"/>
              </a:ext>
            </a:extLst>
          </p:cNvPr>
          <p:cNvPicPr>
            <a:picLocks noChangeAspect="1"/>
          </p:cNvPicPr>
          <p:nvPr/>
        </p:nvPicPr>
        <p:blipFill>
          <a:blip r:embed="rId7"/>
          <a:stretch>
            <a:fillRect/>
          </a:stretch>
        </p:blipFill>
        <p:spPr>
          <a:xfrm>
            <a:off x="2197261" y="1207735"/>
            <a:ext cx="5096718" cy="2841362"/>
          </a:xfrm>
          <a:prstGeom prst="rect">
            <a:avLst/>
          </a:prstGeom>
        </p:spPr>
      </p:pic>
      <p:pic>
        <p:nvPicPr>
          <p:cNvPr id="4" name="Picture 4" descr="Table&#10;&#10;Description automatically generated">
            <a:extLst>
              <a:ext uri="{FF2B5EF4-FFF2-40B4-BE49-F238E27FC236}">
                <a16:creationId xmlns:a16="http://schemas.microsoft.com/office/drawing/2014/main" id="{5D1089B6-1213-1DA3-88CD-BBC54557EF03}"/>
              </a:ext>
            </a:extLst>
          </p:cNvPr>
          <p:cNvPicPr>
            <a:picLocks noChangeAspect="1"/>
          </p:cNvPicPr>
          <p:nvPr/>
        </p:nvPicPr>
        <p:blipFill>
          <a:blip r:embed="rId8"/>
          <a:stretch>
            <a:fillRect/>
          </a:stretch>
        </p:blipFill>
        <p:spPr>
          <a:xfrm>
            <a:off x="2341945" y="4158748"/>
            <a:ext cx="4691605" cy="1993620"/>
          </a:xfrm>
          <a:prstGeom prst="rect">
            <a:avLst/>
          </a:prstGeom>
        </p:spPr>
      </p:pic>
    </p:spTree>
    <p:extLst>
      <p:ext uri="{BB962C8B-B14F-4D97-AF65-F5344CB8AC3E}">
        <p14:creationId xmlns:p14="http://schemas.microsoft.com/office/powerpoint/2010/main" val="2406467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
        <p:nvSpPr>
          <p:cNvPr id="6" name="Text Box 19">
            <a:extLst>
              <a:ext uri="{FF2B5EF4-FFF2-40B4-BE49-F238E27FC236}">
                <a16:creationId xmlns:a16="http://schemas.microsoft.com/office/drawing/2014/main" id="{B37B1C00-DAF2-CFAC-5ECA-5F2C3A17B9C3}"/>
              </a:ext>
            </a:extLst>
          </p:cNvPr>
          <p:cNvSpPr txBox="1">
            <a:spLocks noChangeArrowheads="1"/>
          </p:cNvSpPr>
          <p:nvPr/>
        </p:nvSpPr>
        <p:spPr bwMode="auto">
          <a:xfrm>
            <a:off x="357718" y="1164588"/>
            <a:ext cx="8509454" cy="561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Um </a:t>
            </a:r>
            <a:r>
              <a:rPr lang="pt-PT" sz="1800" dirty="0" err="1">
                <a:latin typeface="Calibri"/>
                <a:cs typeface="Arial"/>
              </a:rPr>
              <a:t>heatmap</a:t>
            </a:r>
            <a:r>
              <a:rPr lang="pt-PT" sz="1800" dirty="0">
                <a:latin typeface="Calibri"/>
                <a:cs typeface="Arial"/>
              </a:rPr>
              <a:t> (mapa de calor) é uma representação gráfica que utiliza cores para visualizar a relação entre duas variáveis em uma matriz de dados. É comumente utilizado para destacar padrões e tendências em </a:t>
            </a:r>
            <a:r>
              <a:rPr lang="pt-PT" sz="1800" dirty="0" err="1">
                <a:latin typeface="Calibri"/>
                <a:cs typeface="Arial"/>
              </a:rPr>
              <a:t>datasets</a:t>
            </a:r>
            <a:r>
              <a:rPr lang="pt-PT" sz="1800" dirty="0">
                <a:latin typeface="Calibri"/>
                <a:cs typeface="Arial"/>
              </a:rPr>
              <a:t> numéricos.</a:t>
            </a:r>
            <a:endParaRPr lang="en-US" sz="1800" dirty="0">
              <a:latin typeface="Calibri"/>
              <a:cs typeface="Calibri"/>
            </a:endParaRPr>
          </a:p>
          <a:p>
            <a:pPr>
              <a:buNone/>
            </a:pPr>
            <a:r>
              <a:rPr lang="pt-PT" sz="1800" dirty="0">
                <a:latin typeface="Calibri"/>
                <a:cs typeface="Arial"/>
              </a:rPr>
              <a:t>Neste, uma grade bidimensional é formada pelos valores das duas variáveis. Cada célula da grade é colorida de acordo com um esquema de cores, geralmente uma paleta de cores contínuas, que representa o valor da relação entre as duas variáveis.</a:t>
            </a:r>
          </a:p>
          <a:p>
            <a:pPr>
              <a:buNone/>
            </a:pPr>
            <a:r>
              <a:rPr lang="pt-PT" sz="1800" dirty="0">
                <a:latin typeface="Calibri"/>
                <a:cs typeface="Arial"/>
              </a:rPr>
              <a:t>As cores em um </a:t>
            </a:r>
            <a:r>
              <a:rPr lang="pt-PT" sz="1800" dirty="0" err="1">
                <a:latin typeface="Calibri"/>
                <a:cs typeface="Arial"/>
              </a:rPr>
              <a:t>heatmap</a:t>
            </a:r>
            <a:r>
              <a:rPr lang="pt-PT" sz="1800" dirty="0">
                <a:latin typeface="Calibri"/>
                <a:cs typeface="Arial"/>
              </a:rPr>
              <a:t> permitem identificar rapidamente os valores mais altos, mais baixos ou valores específicos de interesse. Geralmente, as cores mais claras indicam valores altos, enquanto as cores mais escuras representam valores baixos.</a:t>
            </a:r>
          </a:p>
          <a:p>
            <a:pPr>
              <a:buNone/>
            </a:pPr>
            <a:r>
              <a:rPr lang="pt-PT" sz="1800" dirty="0">
                <a:latin typeface="Calibri"/>
                <a:cs typeface="Arial"/>
              </a:rPr>
              <a:t>O </a:t>
            </a:r>
            <a:r>
              <a:rPr lang="pt-PT" sz="1800" dirty="0" err="1">
                <a:latin typeface="Calibri"/>
                <a:cs typeface="Arial"/>
              </a:rPr>
              <a:t>heatmap</a:t>
            </a:r>
            <a:r>
              <a:rPr lang="pt-PT" sz="1800" dirty="0">
                <a:latin typeface="Calibri"/>
                <a:cs typeface="Arial"/>
              </a:rPr>
              <a:t> é amplamente utilizado para visualizar a matriz de correlação entre as variáveis de um conjunto de dados. Ele destaca visualmente as relações positivas (cores claras) e negativas (cores escuras) entre as variáveis, ajudando a identificar padrões e associações.</a:t>
            </a: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lnSpc>
                <a:spcPct val="150000"/>
              </a:lnSpc>
              <a:buNone/>
            </a:pPr>
            <a:endParaRPr lang="pt-PT" altLang="pt-PT" sz="1800" dirty="0">
              <a:latin typeface="+mn-lt"/>
              <a:ea typeface="Calibri"/>
              <a:cs typeface="Calibri"/>
            </a:endParaRPr>
          </a:p>
        </p:txBody>
      </p:sp>
      <p:pic>
        <p:nvPicPr>
          <p:cNvPr id="8" name="Picture 8" descr="Graphical user interface, text&#10;&#10;Description automatically generated">
            <a:extLst>
              <a:ext uri="{FF2B5EF4-FFF2-40B4-BE49-F238E27FC236}">
                <a16:creationId xmlns:a16="http://schemas.microsoft.com/office/drawing/2014/main" id="{4DED5C86-9A6D-8C18-0D9B-931B30F7ADD0}"/>
              </a:ext>
            </a:extLst>
          </p:cNvPr>
          <p:cNvPicPr>
            <a:picLocks noChangeAspect="1"/>
          </p:cNvPicPr>
          <p:nvPr/>
        </p:nvPicPr>
        <p:blipFill>
          <a:blip r:embed="rId7"/>
          <a:stretch>
            <a:fillRect/>
          </a:stretch>
        </p:blipFill>
        <p:spPr>
          <a:xfrm>
            <a:off x="354957" y="5050689"/>
            <a:ext cx="8626997" cy="1058546"/>
          </a:xfrm>
          <a:prstGeom prst="rect">
            <a:avLst/>
          </a:prstGeom>
        </p:spPr>
      </p:pic>
    </p:spTree>
    <p:extLst>
      <p:ext uri="{BB962C8B-B14F-4D97-AF65-F5344CB8AC3E}">
        <p14:creationId xmlns:p14="http://schemas.microsoft.com/office/powerpoint/2010/main" val="364921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2">
            <a:extLst>
              <a:ext uri="{FF2B5EF4-FFF2-40B4-BE49-F238E27FC236}">
                <a16:creationId xmlns:a16="http://schemas.microsoft.com/office/drawing/2014/main" id="{F0A6E806-911C-1886-6C55-666C5BBB0121}"/>
              </a:ext>
            </a:extLst>
          </p:cNvPr>
          <p:cNvPicPr>
            <a:picLocks noChangeAspect="1"/>
          </p:cNvPicPr>
          <p:nvPr/>
        </p:nvPicPr>
        <p:blipFill>
          <a:blip r:embed="rId7"/>
          <a:stretch>
            <a:fillRect/>
          </a:stretch>
        </p:blipFill>
        <p:spPr>
          <a:xfrm>
            <a:off x="1309868" y="1162198"/>
            <a:ext cx="5935883" cy="5276313"/>
          </a:xfrm>
          <a:prstGeom prst="rect">
            <a:avLst/>
          </a:prstGeom>
        </p:spPr>
      </p:pic>
    </p:spTree>
    <p:extLst>
      <p:ext uri="{BB962C8B-B14F-4D97-AF65-F5344CB8AC3E}">
        <p14:creationId xmlns:p14="http://schemas.microsoft.com/office/powerpoint/2010/main" val="3831535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
        <p:nvSpPr>
          <p:cNvPr id="6" name="Text Box 19">
            <a:extLst>
              <a:ext uri="{FF2B5EF4-FFF2-40B4-BE49-F238E27FC236}">
                <a16:creationId xmlns:a16="http://schemas.microsoft.com/office/drawing/2014/main" id="{B37B1C00-DAF2-CFAC-5ECA-5F2C3A17B9C3}"/>
              </a:ext>
            </a:extLst>
          </p:cNvPr>
          <p:cNvSpPr txBox="1">
            <a:spLocks noChangeArrowheads="1"/>
          </p:cNvSpPr>
          <p:nvPr/>
        </p:nvSpPr>
        <p:spPr bwMode="auto">
          <a:xfrm>
            <a:off x="357718" y="1164588"/>
            <a:ext cx="8509454" cy="5063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Outra forma de analisar os dados é calcular a frequência de cada valor em cada coluna. Essa abordagem é particularmente útil quando lidamos com dados categóricos. Podemos examinar a frequência de cada tipo de dado e relacioná-lo com os resultados da coluna final.</a:t>
            </a:r>
            <a:endParaRPr lang="en-US" sz="1200" dirty="0">
              <a:latin typeface="Calibri"/>
              <a:cs typeface="Calibri"/>
            </a:endParaRPr>
          </a:p>
          <a:p>
            <a:pPr>
              <a:buNone/>
            </a:pPr>
            <a:r>
              <a:rPr lang="pt-PT" sz="1800" dirty="0">
                <a:latin typeface="Calibri"/>
                <a:cs typeface="Arial"/>
              </a:rPr>
              <a:t>Esta análise é útil para compreender a distribuição dos dados categóricos e sua relação com a coluna final, permitindo observar se certos tipos de dados têm uma maior incidência em resultados específicos.</a:t>
            </a:r>
            <a:endParaRPr lang="pt-PT" sz="1800" dirty="0">
              <a:latin typeface="Calibri"/>
              <a:cs typeface="Calibri"/>
            </a:endParaRPr>
          </a:p>
          <a:p>
            <a:pPr>
              <a:buNone/>
            </a:pPr>
            <a:r>
              <a:rPr lang="pt-PT" sz="1800" dirty="0">
                <a:latin typeface="Calibri"/>
                <a:cs typeface="Arial"/>
              </a:rPr>
              <a:t>Lembrando que, para uma análise mais aprofundada, é possível utilizar gráficos ou outras técnicas estatísticas para visualizar e interpretar as frequências dos valores em cada coluna, que é o que iremos fazer a seguir.</a:t>
            </a:r>
            <a:endParaRPr lang="pt-PT" sz="1800" dirty="0">
              <a:latin typeface="Calibri"/>
            </a:endParaRPr>
          </a:p>
          <a:p>
            <a:pPr>
              <a:buNone/>
            </a:pPr>
            <a:endParaRPr lang="pt-PT" sz="1800" dirty="0">
              <a:latin typeface="Calibri"/>
              <a:cs typeface="Arial"/>
            </a:endParaRPr>
          </a:p>
          <a:p>
            <a:pPr>
              <a:buNone/>
            </a:pPr>
            <a:endParaRPr lang="pt-PT" sz="1800" dirty="0">
              <a:latin typeface="Calibri"/>
              <a:cs typeface="Calibri"/>
            </a:endParaRPr>
          </a:p>
          <a:p>
            <a:pPr>
              <a:buNone/>
            </a:pPr>
            <a:endParaRPr lang="pt-PT" sz="1800" dirty="0">
              <a:latin typeface="Calibri"/>
              <a:cs typeface="Calibri"/>
            </a:endParaRPr>
          </a:p>
          <a:p>
            <a:pPr>
              <a:buNone/>
            </a:pPr>
            <a:endParaRPr lang="pt-PT" sz="1800" dirty="0">
              <a:latin typeface="Calibri"/>
              <a:cs typeface="Arial"/>
            </a:endParaRPr>
          </a:p>
          <a:p>
            <a:pPr>
              <a:buNone/>
            </a:pPr>
            <a:endParaRPr lang="pt-PT" sz="1800" dirty="0">
              <a:latin typeface="+mn-lt"/>
              <a:ea typeface="Calibri"/>
              <a:cs typeface="Arial"/>
            </a:endParaRPr>
          </a:p>
          <a:p>
            <a:pPr>
              <a:lnSpc>
                <a:spcPct val="150000"/>
              </a:lnSpc>
              <a:buNone/>
            </a:pPr>
            <a:endParaRPr lang="pt-PT" altLang="pt-PT" sz="1800" dirty="0">
              <a:latin typeface="+mn-lt"/>
              <a:ea typeface="Calibri"/>
              <a:cs typeface="Calibri"/>
            </a:endParaRPr>
          </a:p>
        </p:txBody>
      </p:sp>
    </p:spTree>
    <p:extLst>
      <p:ext uri="{BB962C8B-B14F-4D97-AF65-F5344CB8AC3E}">
        <p14:creationId xmlns:p14="http://schemas.microsoft.com/office/powerpoint/2010/main" val="967527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Picture 3" descr="Graphical user interface, text&#10;&#10;Description automatically generated">
            <a:extLst>
              <a:ext uri="{FF2B5EF4-FFF2-40B4-BE49-F238E27FC236}">
                <a16:creationId xmlns:a16="http://schemas.microsoft.com/office/drawing/2014/main" id="{46A7A9E5-B5F8-4F9D-FEF4-8F34132850A5}"/>
              </a:ext>
            </a:extLst>
          </p:cNvPr>
          <p:cNvPicPr>
            <a:picLocks noChangeAspect="1"/>
          </p:cNvPicPr>
          <p:nvPr/>
        </p:nvPicPr>
        <p:blipFill>
          <a:blip r:embed="rId7"/>
          <a:stretch>
            <a:fillRect/>
          </a:stretch>
        </p:blipFill>
        <p:spPr>
          <a:xfrm>
            <a:off x="258501" y="1331820"/>
            <a:ext cx="5550060" cy="4194359"/>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BE9C9964-54BA-5E9E-269B-B93127558119}"/>
              </a:ext>
            </a:extLst>
          </p:cNvPr>
          <p:cNvPicPr>
            <a:picLocks noChangeAspect="1"/>
          </p:cNvPicPr>
          <p:nvPr/>
        </p:nvPicPr>
        <p:blipFill>
          <a:blip r:embed="rId8"/>
          <a:stretch>
            <a:fillRect/>
          </a:stretch>
        </p:blipFill>
        <p:spPr>
          <a:xfrm>
            <a:off x="4319287" y="2975363"/>
            <a:ext cx="4112870" cy="3135400"/>
          </a:xfrm>
          <a:prstGeom prst="rect">
            <a:avLst/>
          </a:prstGeom>
        </p:spPr>
      </p:pic>
    </p:spTree>
    <p:extLst>
      <p:ext uri="{BB962C8B-B14F-4D97-AF65-F5344CB8AC3E}">
        <p14:creationId xmlns:p14="http://schemas.microsoft.com/office/powerpoint/2010/main" val="3061441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29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
        <p:nvSpPr>
          <p:cNvPr id="6" name="Text Box 19">
            <a:extLst>
              <a:ext uri="{FF2B5EF4-FFF2-40B4-BE49-F238E27FC236}">
                <a16:creationId xmlns:a16="http://schemas.microsoft.com/office/drawing/2014/main" id="{B37B1C00-DAF2-CFAC-5ECA-5F2C3A17B9C3}"/>
              </a:ext>
            </a:extLst>
          </p:cNvPr>
          <p:cNvSpPr txBox="1">
            <a:spLocks noChangeArrowheads="1"/>
          </p:cNvSpPr>
          <p:nvPr/>
        </p:nvSpPr>
        <p:spPr bwMode="auto">
          <a:xfrm>
            <a:off x="357718" y="1164588"/>
            <a:ext cx="8509454" cy="683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Histogramas são gráficos que representam a distribuição de um dataset em relação às frequências de ocorrência de valores dentro de intervalos pré-definidos, chamados de bins. Eles são amplamente utilizados na análise de dados para visualizar a distribuição e identificar padrões nos dados.</a:t>
            </a:r>
            <a:endParaRPr lang="en-US" sz="1800" dirty="0">
              <a:latin typeface="Calibri"/>
              <a:cs typeface="Calibri"/>
            </a:endParaRPr>
          </a:p>
          <a:p>
            <a:pPr>
              <a:buNone/>
            </a:pPr>
            <a:r>
              <a:rPr lang="pt-PT" sz="1800" dirty="0">
                <a:latin typeface="Calibri"/>
                <a:cs typeface="Arial"/>
              </a:rPr>
              <a:t>A relevância dos histogramas na análise de dados está na capacidade de fornecer informações sobre a forma da distribuição, tendências centrais, variabilidade e possíveis outliers nos dados.</a:t>
            </a:r>
            <a:endParaRPr lang="pt-PT" sz="1800" dirty="0">
              <a:latin typeface="Calibri"/>
              <a:cs typeface="Calibri"/>
            </a:endParaRPr>
          </a:p>
          <a:p>
            <a:pPr>
              <a:buNone/>
            </a:pPr>
            <a:r>
              <a:rPr lang="pt-PT" sz="1800" dirty="0">
                <a:latin typeface="Calibri"/>
                <a:cs typeface="Arial"/>
              </a:rPr>
              <a:t>No caso do nosso dataset, a criação de vários histogramas para cada uma das colunas permite visualizar o número de casais que respondeu com cada tipo de resposta para cada uma das 54 perguntas presentes no dataset. Esta abordagem é útil para analisar a distribuição das respostas e identificar padrões ou tendências nas diferentes perguntas.</a:t>
            </a:r>
          </a:p>
          <a:p>
            <a:pPr>
              <a:buNone/>
            </a:pPr>
            <a:r>
              <a:rPr lang="pt-PT" sz="1800" dirty="0">
                <a:latin typeface="Calibri"/>
                <a:cs typeface="Arial"/>
              </a:rPr>
              <a:t>Ao criar um histograma para cada coluna, poderemos observar a contagem de ocorrências de cada resposta específica em relação ao número total de casais. Isso ajudará a identificar quais respostas são mais comuns, quais são menos frequentes e como a distribuição varia entre as perguntas.</a:t>
            </a:r>
            <a:endParaRPr lang="pt-PT" sz="1800" dirty="0">
              <a:latin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Calibri"/>
            </a:endParaRPr>
          </a:p>
          <a:p>
            <a:pPr>
              <a:buNone/>
            </a:pPr>
            <a:endParaRPr lang="pt-PT" sz="1800" dirty="0">
              <a:latin typeface="+mn-lt"/>
              <a:ea typeface="Calibri"/>
              <a:cs typeface="Calibri"/>
            </a:endParaRPr>
          </a:p>
          <a:p>
            <a:pPr>
              <a:buNone/>
            </a:pPr>
            <a:endParaRPr lang="pt-PT" sz="1800" dirty="0">
              <a:latin typeface="+mn-lt"/>
              <a:ea typeface="Calibri"/>
              <a:cs typeface="Arial"/>
            </a:endParaRPr>
          </a:p>
          <a:p>
            <a:pPr>
              <a:buNone/>
            </a:pPr>
            <a:endParaRPr lang="pt-PT" sz="1800" dirty="0">
              <a:latin typeface="+mn-lt"/>
              <a:ea typeface="Calibri"/>
              <a:cs typeface="Arial"/>
            </a:endParaRPr>
          </a:p>
          <a:p>
            <a:pPr>
              <a:lnSpc>
                <a:spcPct val="150000"/>
              </a:lnSpc>
              <a:buNone/>
            </a:pPr>
            <a:endParaRPr lang="pt-PT" altLang="pt-PT" sz="1800" dirty="0">
              <a:latin typeface="+mn-lt"/>
              <a:ea typeface="Calibri"/>
              <a:cs typeface="Calibri"/>
            </a:endParaRPr>
          </a:p>
        </p:txBody>
      </p:sp>
    </p:spTree>
    <p:extLst>
      <p:ext uri="{BB962C8B-B14F-4D97-AF65-F5344CB8AC3E}">
        <p14:creationId xmlns:p14="http://schemas.microsoft.com/office/powerpoint/2010/main" val="384594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1. Introdução</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298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150000"/>
              </a:lnSpc>
              <a:spcBef>
                <a:spcPct val="0"/>
              </a:spcBef>
              <a:buNone/>
            </a:pPr>
            <a:r>
              <a:rPr lang="pt-PT" altLang="pt-PT" sz="1800">
                <a:latin typeface="+mn-lt"/>
              </a:rPr>
              <a:t>Este trabalho foi proposto no âmbito da Unidade Curricular de Inteligência Artificial, integrado no plano de estudos do segundo ano da licenciatura de Engenharia Informática da Escola Superior de Tecnologia e Gestão do Instituto Politécnico de Viana do Castelo.</a:t>
            </a:r>
          </a:p>
          <a:p>
            <a:pPr algn="just">
              <a:lnSpc>
                <a:spcPct val="150000"/>
              </a:lnSpc>
              <a:spcBef>
                <a:spcPct val="0"/>
              </a:spcBef>
              <a:buNone/>
            </a:pPr>
            <a:r>
              <a:rPr lang="pt-PT" altLang="pt-PT" sz="1800">
                <a:latin typeface="+mn-lt"/>
              </a:rPr>
              <a:t>Com este PowerPoint pretendemos demonstrar e explicar o raciocínio utilizado na realização do trabalho prático nº2, solicitado pelos docentes, cujo dataset que nos foi atribuído foi “Divorce Prediction”. </a:t>
            </a:r>
          </a:p>
          <a:p>
            <a:pPr algn="just">
              <a:lnSpc>
                <a:spcPct val="150000"/>
              </a:lnSpc>
              <a:spcBef>
                <a:spcPct val="0"/>
              </a:spcBef>
              <a:buNone/>
            </a:pPr>
            <a:r>
              <a:rPr lang="pt-PT" altLang="pt-PT" sz="1800">
                <a:latin typeface="+mn-lt"/>
                <a:hlinkClick r:id="rId5"/>
              </a:rPr>
              <a:t>https://www.kaggle.com/datasets/andrewmvd/divorce-prediction</a:t>
            </a:r>
            <a:endParaRPr lang="pt-PT" altLang="pt-PT" sz="1800">
              <a:latin typeface="+mn-lt"/>
            </a:endParaRPr>
          </a:p>
          <a:p>
            <a:pPr algn="just">
              <a:lnSpc>
                <a:spcPct val="150000"/>
              </a:lnSpc>
              <a:spcBef>
                <a:spcPct val="0"/>
              </a:spcBef>
              <a:buNone/>
            </a:pPr>
            <a:endParaRPr lang="pt-PT" altLang="pt-PT" sz="1800">
              <a:latin typeface="+mn-lt"/>
            </a:endParaRPr>
          </a:p>
          <a:p>
            <a:pPr algn="just">
              <a:lnSpc>
                <a:spcPct val="150000"/>
              </a:lnSpc>
              <a:spcBef>
                <a:spcPct val="0"/>
              </a:spcBef>
              <a:buNone/>
            </a:pPr>
            <a:endParaRPr lang="pt-PT" altLang="pt-PT" sz="1800">
              <a:latin typeface="+mn-lt"/>
            </a:endParaRPr>
          </a:p>
          <a:p>
            <a:pPr algn="just">
              <a:lnSpc>
                <a:spcPct val="150000"/>
              </a:lnSpc>
              <a:spcBef>
                <a:spcPct val="0"/>
              </a:spcBef>
              <a:buNone/>
            </a:pPr>
            <a:endParaRPr lang="pt-PT" altLang="pt-PT" sz="1800">
              <a:latin typeface="+mn-lt"/>
            </a:endParaRPr>
          </a:p>
          <a:p>
            <a:pPr algn="just">
              <a:lnSpc>
                <a:spcPct val="150000"/>
              </a:lnSpc>
              <a:spcBef>
                <a:spcPct val="0"/>
              </a:spcBef>
              <a:buNone/>
            </a:pPr>
            <a:endParaRPr lang="pt-PT" altLang="pt-PT" sz="1600" b="1"/>
          </a:p>
          <a:p>
            <a:pPr algn="just" eaLnBrk="1" hangingPunct="1">
              <a:lnSpc>
                <a:spcPct val="200000"/>
              </a:lnSpc>
              <a:spcBef>
                <a:spcPct val="0"/>
              </a:spcBef>
              <a:buFontTx/>
              <a:buNone/>
            </a:pPr>
            <a:endParaRPr lang="pt-PT" altLang="pt-PT" sz="1200">
              <a:cs typeface="Arial" panose="020B0604020202020204" pitchFamily="34" charset="0"/>
            </a:endParaRPr>
          </a:p>
          <a:p>
            <a:pPr algn="just" eaLnBrk="1" hangingPunct="1">
              <a:lnSpc>
                <a:spcPct val="200000"/>
              </a:lnSpc>
              <a:spcBef>
                <a:spcPct val="0"/>
              </a:spcBef>
              <a:buFontTx/>
              <a:buNone/>
            </a:pPr>
            <a:r>
              <a:rPr lang="pt-PT" altLang="pt-PT" sz="1200">
                <a:cs typeface="Arial" panose="020B0604020202020204" pitchFamily="34" charset="0"/>
              </a:rPr>
              <a:t> </a:t>
            </a:r>
            <a:endParaRPr lang="pt-PT" altLang="pt-PT" sz="1200" b="1"/>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6"/>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3765736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30</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4">
            <a:extLst>
              <a:ext uri="{FF2B5EF4-FFF2-40B4-BE49-F238E27FC236}">
                <a16:creationId xmlns:a16="http://schemas.microsoft.com/office/drawing/2014/main" id="{3183BD30-ED80-F293-F2C8-3F36BB913807}"/>
              </a:ext>
            </a:extLst>
          </p:cNvPr>
          <p:cNvPicPr>
            <a:picLocks noChangeAspect="1"/>
          </p:cNvPicPr>
          <p:nvPr/>
        </p:nvPicPr>
        <p:blipFill>
          <a:blip r:embed="rId7"/>
          <a:stretch>
            <a:fillRect/>
          </a:stretch>
        </p:blipFill>
        <p:spPr>
          <a:xfrm>
            <a:off x="779362" y="1218529"/>
            <a:ext cx="7334491" cy="5134713"/>
          </a:xfrm>
          <a:prstGeom prst="rect">
            <a:avLst/>
          </a:prstGeom>
        </p:spPr>
      </p:pic>
    </p:spTree>
    <p:extLst>
      <p:ext uri="{BB962C8B-B14F-4D97-AF65-F5344CB8AC3E}">
        <p14:creationId xmlns:p14="http://schemas.microsoft.com/office/powerpoint/2010/main" val="3363057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31</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Picture 3" descr="Graphical user interface&#10;&#10;Description automatically generated">
            <a:extLst>
              <a:ext uri="{FF2B5EF4-FFF2-40B4-BE49-F238E27FC236}">
                <a16:creationId xmlns:a16="http://schemas.microsoft.com/office/drawing/2014/main" id="{461DF2B2-E7AA-0609-7D12-02CC90FC1EF5}"/>
              </a:ext>
            </a:extLst>
          </p:cNvPr>
          <p:cNvPicPr>
            <a:picLocks noChangeAspect="1"/>
          </p:cNvPicPr>
          <p:nvPr/>
        </p:nvPicPr>
        <p:blipFill>
          <a:blip r:embed="rId7"/>
          <a:stretch>
            <a:fillRect/>
          </a:stretch>
        </p:blipFill>
        <p:spPr>
          <a:xfrm>
            <a:off x="586451" y="1541800"/>
            <a:ext cx="7836060" cy="4546046"/>
          </a:xfrm>
          <a:prstGeom prst="rect">
            <a:avLst/>
          </a:prstGeom>
        </p:spPr>
      </p:pic>
    </p:spTree>
    <p:extLst>
      <p:ext uri="{BB962C8B-B14F-4D97-AF65-F5344CB8AC3E}">
        <p14:creationId xmlns:p14="http://schemas.microsoft.com/office/powerpoint/2010/main" val="704896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32</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
        <p:nvSpPr>
          <p:cNvPr id="6" name="Text Box 19">
            <a:extLst>
              <a:ext uri="{FF2B5EF4-FFF2-40B4-BE49-F238E27FC236}">
                <a16:creationId xmlns:a16="http://schemas.microsoft.com/office/drawing/2014/main" id="{B37B1C00-DAF2-CFAC-5ECA-5F2C3A17B9C3}"/>
              </a:ext>
            </a:extLst>
          </p:cNvPr>
          <p:cNvSpPr txBox="1">
            <a:spLocks noChangeArrowheads="1"/>
          </p:cNvSpPr>
          <p:nvPr/>
        </p:nvSpPr>
        <p:spPr bwMode="auto">
          <a:xfrm>
            <a:off x="357718" y="1164588"/>
            <a:ext cx="8509454" cy="7666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Os gráficos circulares, também conhecidos como gráficos de pizza, são representações visuais que mostram a composição proporcional de diferentes categorias em relação a um todo. A relevância dos gráficos circulares na análise de dados está na capacidade de transmitir rapidamente a proporção de cada categoria em relação ao total.</a:t>
            </a:r>
            <a:endParaRPr lang="en-US" sz="1800" dirty="0">
              <a:latin typeface="Calibri"/>
            </a:endParaRPr>
          </a:p>
          <a:p>
            <a:pPr>
              <a:buNone/>
            </a:pPr>
            <a:r>
              <a:rPr lang="pt-PT" sz="1800" dirty="0">
                <a:latin typeface="Calibri"/>
                <a:cs typeface="Arial"/>
              </a:rPr>
              <a:t>No nosso </a:t>
            </a:r>
            <a:r>
              <a:rPr lang="pt-PT" sz="1800" dirty="0" err="1">
                <a:latin typeface="Calibri"/>
                <a:cs typeface="Arial"/>
              </a:rPr>
              <a:t>dataset</a:t>
            </a:r>
            <a:r>
              <a:rPr lang="pt-PT" sz="1800" dirty="0">
                <a:latin typeface="Calibri"/>
                <a:cs typeface="Arial"/>
              </a:rPr>
              <a:t>, a criação de vários gráficos circulares para cada coluna permite visualizar a distribuição proporcional das respostas em relação a cada pergunta individualmente. Essa abordagem é útil para analisar a composição das respostas e identificar as categorias mais predominantes em cada pergunta.</a:t>
            </a:r>
            <a:endParaRPr lang="pt-PT" sz="1800" dirty="0">
              <a:latin typeface="Calibri"/>
              <a:cs typeface="Calibri"/>
            </a:endParaRPr>
          </a:p>
          <a:p>
            <a:pPr>
              <a:buNone/>
            </a:pPr>
            <a:r>
              <a:rPr lang="pt-PT" sz="1800" dirty="0">
                <a:latin typeface="Calibri"/>
                <a:cs typeface="Arial"/>
              </a:rPr>
              <a:t>Ao criar um gráfico circular para cada coluna, poderemos observar a proporção de cada categoria de resposta em relação ao total de respostas para aquela pergunta específica. Cada fatia do gráfico circular representa uma categoria de resposta, e o tamanho da fatia é proporcional à proporção dessa categoria em relação ao total de respostas.</a:t>
            </a:r>
            <a:endParaRPr lang="pt-PT" sz="1800" dirty="0">
              <a:latin typeface="Calibri"/>
              <a:cs typeface="Calibri"/>
            </a:endParaRPr>
          </a:p>
          <a:p>
            <a:pPr>
              <a:buNone/>
            </a:pPr>
            <a:r>
              <a:rPr lang="pt-PT" sz="1800" dirty="0">
                <a:latin typeface="Calibri"/>
                <a:cs typeface="Arial"/>
              </a:rPr>
              <a:t>Essa visualização permitirá identificar visualmente as categorias de resposta mais comuns e as menos comuns em cada pergunta. Além disso, ao comparar os gráficos circulares entre diferentes perguntas, permitindo identificar diferenças nas distribuições de respostas e destacar padrões ou tendências específicas para cada pergunta.</a:t>
            </a:r>
            <a:endParaRPr lang="pt-PT" sz="1800" dirty="0">
              <a:latin typeface="Calibri"/>
            </a:endParaRPr>
          </a:p>
          <a:p>
            <a:pPr>
              <a:buNone/>
            </a:pPr>
            <a:endParaRPr lang="pt-PT" sz="1800" dirty="0">
              <a:solidFill>
                <a:srgbClr val="000000"/>
              </a:solidFill>
              <a:latin typeface="Calibri"/>
              <a:cs typeface="Arial"/>
            </a:endParaRPr>
          </a:p>
          <a:p>
            <a:pPr>
              <a:buNone/>
            </a:pPr>
            <a:endParaRPr lang="pt-PT" sz="1200" dirty="0">
              <a:solidFill>
                <a:srgbClr val="D1D5DB"/>
              </a:solidFill>
              <a:latin typeface="Arial"/>
              <a:cs typeface="Arial"/>
            </a:endParaRPr>
          </a:p>
          <a:p>
            <a:pPr>
              <a:buNone/>
            </a:pPr>
            <a:endParaRPr lang="pt-PT" sz="1800" dirty="0">
              <a:latin typeface="Calibri"/>
              <a:cs typeface="Arial"/>
            </a:endParaRPr>
          </a:p>
          <a:p>
            <a:pPr>
              <a:buNone/>
            </a:pPr>
            <a:endParaRPr lang="pt-PT" sz="1800" dirty="0">
              <a:latin typeface="+mn-lt"/>
              <a:ea typeface="Calibri"/>
              <a:cs typeface="Arial"/>
            </a:endParaRPr>
          </a:p>
          <a:p>
            <a:pPr>
              <a:buNone/>
            </a:pPr>
            <a:endParaRPr lang="pt-PT" sz="1800" dirty="0">
              <a:latin typeface="+mn-lt"/>
              <a:ea typeface="Calibri"/>
              <a:cs typeface="Calibri"/>
            </a:endParaRPr>
          </a:p>
          <a:p>
            <a:pPr>
              <a:buNone/>
            </a:pPr>
            <a:endParaRPr lang="pt-PT" sz="1800" dirty="0">
              <a:latin typeface="+mn-lt"/>
              <a:ea typeface="Calibri"/>
              <a:cs typeface="Calibri"/>
            </a:endParaRPr>
          </a:p>
          <a:p>
            <a:pPr>
              <a:buNone/>
            </a:pPr>
            <a:endParaRPr lang="pt-PT" sz="1800" dirty="0">
              <a:latin typeface="+mn-lt"/>
              <a:ea typeface="Calibri"/>
              <a:cs typeface="Arial"/>
            </a:endParaRPr>
          </a:p>
          <a:p>
            <a:pPr>
              <a:buNone/>
            </a:pPr>
            <a:endParaRPr lang="pt-PT" sz="1800" dirty="0">
              <a:latin typeface="+mn-lt"/>
              <a:ea typeface="Calibri"/>
              <a:cs typeface="Arial"/>
            </a:endParaRPr>
          </a:p>
          <a:p>
            <a:pPr>
              <a:lnSpc>
                <a:spcPct val="150000"/>
              </a:lnSpc>
              <a:buNone/>
            </a:pPr>
            <a:endParaRPr lang="pt-PT" altLang="pt-PT" sz="1800" dirty="0">
              <a:latin typeface="+mn-lt"/>
              <a:ea typeface="Calibri"/>
              <a:cs typeface="Calibri"/>
            </a:endParaRPr>
          </a:p>
        </p:txBody>
      </p:sp>
    </p:spTree>
    <p:extLst>
      <p:ext uri="{BB962C8B-B14F-4D97-AF65-F5344CB8AC3E}">
        <p14:creationId xmlns:p14="http://schemas.microsoft.com/office/powerpoint/2010/main" val="2601478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33</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Picture 3" descr="Text&#10;&#10;Description automatically generated">
            <a:extLst>
              <a:ext uri="{FF2B5EF4-FFF2-40B4-BE49-F238E27FC236}">
                <a16:creationId xmlns:a16="http://schemas.microsoft.com/office/drawing/2014/main" id="{B1912F2D-8F23-C4F6-B0F0-7D371B2AECA1}"/>
              </a:ext>
            </a:extLst>
          </p:cNvPr>
          <p:cNvPicPr>
            <a:picLocks noChangeAspect="1"/>
          </p:cNvPicPr>
          <p:nvPr/>
        </p:nvPicPr>
        <p:blipFill>
          <a:blip r:embed="rId7"/>
          <a:stretch>
            <a:fillRect/>
          </a:stretch>
        </p:blipFill>
        <p:spPr>
          <a:xfrm>
            <a:off x="1223058" y="1225118"/>
            <a:ext cx="6929376" cy="4967207"/>
          </a:xfrm>
          <a:prstGeom prst="rect">
            <a:avLst/>
          </a:prstGeom>
        </p:spPr>
      </p:pic>
    </p:spTree>
    <p:extLst>
      <p:ext uri="{BB962C8B-B14F-4D97-AF65-F5344CB8AC3E}">
        <p14:creationId xmlns:p14="http://schemas.microsoft.com/office/powerpoint/2010/main" val="1248270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3" descr="A picture containing diagram&#10;&#10;Description automatically generated">
            <a:extLst>
              <a:ext uri="{FF2B5EF4-FFF2-40B4-BE49-F238E27FC236}">
                <a16:creationId xmlns:a16="http://schemas.microsoft.com/office/drawing/2014/main" id="{562701BE-A749-6C5F-125B-B6788B68A23B}"/>
              </a:ext>
            </a:extLst>
          </p:cNvPr>
          <p:cNvPicPr>
            <a:picLocks noChangeAspect="1"/>
          </p:cNvPicPr>
          <p:nvPr/>
        </p:nvPicPr>
        <p:blipFill>
          <a:blip r:embed="rId7"/>
          <a:stretch>
            <a:fillRect/>
          </a:stretch>
        </p:blipFill>
        <p:spPr>
          <a:xfrm>
            <a:off x="2419108" y="2471799"/>
            <a:ext cx="4942390" cy="3756705"/>
          </a:xfrm>
          <a:prstGeom prst="rect">
            <a:avLst/>
          </a:prstGeom>
        </p:spPr>
      </p:pic>
      <p:pic>
        <p:nvPicPr>
          <p:cNvPr id="4" name="Picture 4">
            <a:extLst>
              <a:ext uri="{FF2B5EF4-FFF2-40B4-BE49-F238E27FC236}">
                <a16:creationId xmlns:a16="http://schemas.microsoft.com/office/drawing/2014/main" id="{20B78466-066E-F25A-5C38-9B79FAD44004}"/>
              </a:ext>
            </a:extLst>
          </p:cNvPr>
          <p:cNvPicPr>
            <a:picLocks noChangeAspect="1"/>
          </p:cNvPicPr>
          <p:nvPr/>
        </p:nvPicPr>
        <p:blipFill>
          <a:blip r:embed="rId8"/>
          <a:stretch>
            <a:fillRect/>
          </a:stretch>
        </p:blipFill>
        <p:spPr>
          <a:xfrm>
            <a:off x="441767" y="1466777"/>
            <a:ext cx="8260465" cy="895737"/>
          </a:xfrm>
          <a:prstGeom prst="rect">
            <a:avLst/>
          </a:prstGeom>
        </p:spPr>
      </p:pic>
    </p:spTree>
    <p:extLst>
      <p:ext uri="{BB962C8B-B14F-4D97-AF65-F5344CB8AC3E}">
        <p14:creationId xmlns:p14="http://schemas.microsoft.com/office/powerpoint/2010/main" val="3318617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
        <p:nvSpPr>
          <p:cNvPr id="6" name="Text Box 19">
            <a:extLst>
              <a:ext uri="{FF2B5EF4-FFF2-40B4-BE49-F238E27FC236}">
                <a16:creationId xmlns:a16="http://schemas.microsoft.com/office/drawing/2014/main" id="{B37B1C00-DAF2-CFAC-5ECA-5F2C3A17B9C3}"/>
              </a:ext>
            </a:extLst>
          </p:cNvPr>
          <p:cNvSpPr txBox="1">
            <a:spLocks noChangeArrowheads="1"/>
          </p:cNvSpPr>
          <p:nvPr/>
        </p:nvSpPr>
        <p:spPr bwMode="auto">
          <a:xfrm>
            <a:off x="357718" y="1164588"/>
            <a:ext cx="8509454" cy="805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A utilização de countplots com destaque de cor para representar a distribuição das respostas em relação ao status de divórcio é uma estratégia eficaz. Essa técnica permite identificar visualmente as diferenças nas frequências das categorias de resposta entre os casais divorciados e não divorciados, facilitando a análise das relações entre as variáveis e o divórcio.</a:t>
            </a:r>
            <a:endParaRPr lang="en-US" sz="1800" dirty="0">
              <a:latin typeface="Calibri"/>
              <a:cs typeface="Calibri"/>
            </a:endParaRPr>
          </a:p>
          <a:p>
            <a:pPr>
              <a:buNone/>
            </a:pPr>
            <a:r>
              <a:rPr lang="pt-PT" sz="1800" dirty="0">
                <a:latin typeface="Calibri"/>
                <a:cs typeface="Arial"/>
              </a:rPr>
              <a:t>Ao criar countplots com cores diferentes para os casais divorciados e não divorciados, estabelece uma distinção visual clara entre os dois grupos. Isso torna mais fácil identificar padrões, tendências ou diferenças significativas nas distribuições das respostas entre os grupos.</a:t>
            </a:r>
            <a:endParaRPr lang="pt-PT" sz="1800" dirty="0">
              <a:latin typeface="Calibri"/>
              <a:cs typeface="Calibri"/>
            </a:endParaRPr>
          </a:p>
          <a:p>
            <a:pPr>
              <a:buNone/>
            </a:pPr>
            <a:r>
              <a:rPr lang="pt-PT" sz="1800" dirty="0">
                <a:latin typeface="Calibri"/>
                <a:cs typeface="Arial"/>
              </a:rPr>
              <a:t>Comparar os countplots para diferentes perguntas permite observar se certas categorias de resposta são mais predominantes em um grupo em relação ao outro. Essas diferenças podem fornecer insights sobre fatores associados ao divórcio ou influências nas respostas dos casais. A análise comparativa entre grupos permite identificar padrões específicos e entender melhor as relações entre as variáveis e o resultado do divórcio.</a:t>
            </a:r>
            <a:endParaRPr lang="pt-PT" sz="1800" dirty="0">
              <a:latin typeface="Calibri"/>
              <a:cs typeface="Calibri"/>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800" dirty="0">
              <a:latin typeface="Calibri"/>
              <a:cs typeface="Arial"/>
            </a:endParaRPr>
          </a:p>
          <a:p>
            <a:pPr>
              <a:buNone/>
            </a:pPr>
            <a:endParaRPr lang="pt-PT" sz="1200" dirty="0">
              <a:solidFill>
                <a:srgbClr val="D1D5DB"/>
              </a:solidFill>
              <a:latin typeface="Arial"/>
              <a:cs typeface="Arial"/>
            </a:endParaRPr>
          </a:p>
          <a:p>
            <a:pPr>
              <a:buNone/>
            </a:pPr>
            <a:endParaRPr lang="pt-PT" sz="1800" dirty="0">
              <a:solidFill>
                <a:srgbClr val="000000"/>
              </a:solidFill>
              <a:latin typeface="Calibri"/>
              <a:cs typeface="Arial"/>
            </a:endParaRPr>
          </a:p>
          <a:p>
            <a:pPr>
              <a:buNone/>
            </a:pPr>
            <a:endParaRPr lang="pt-PT" sz="1800" dirty="0">
              <a:latin typeface="Calibri"/>
              <a:cs typeface="Arial"/>
            </a:endParaRPr>
          </a:p>
          <a:p>
            <a:pPr>
              <a:buNone/>
            </a:pPr>
            <a:endParaRPr lang="pt-PT" sz="1800" dirty="0">
              <a:latin typeface="+mn-lt"/>
              <a:ea typeface="Calibri"/>
              <a:cs typeface="Calibri"/>
            </a:endParaRPr>
          </a:p>
          <a:p>
            <a:pPr>
              <a:buNone/>
            </a:pPr>
            <a:endParaRPr lang="pt-PT" sz="1800" dirty="0">
              <a:latin typeface="+mn-lt"/>
              <a:ea typeface="Calibri"/>
              <a:cs typeface="Calibri"/>
            </a:endParaRPr>
          </a:p>
          <a:p>
            <a:pPr>
              <a:buNone/>
            </a:pPr>
            <a:endParaRPr lang="pt-PT" sz="1800" dirty="0">
              <a:latin typeface="+mn-lt"/>
              <a:ea typeface="Calibri"/>
              <a:cs typeface="Arial"/>
            </a:endParaRPr>
          </a:p>
          <a:p>
            <a:pPr>
              <a:buNone/>
            </a:pPr>
            <a:endParaRPr lang="pt-PT" sz="1800" dirty="0">
              <a:latin typeface="+mn-lt"/>
              <a:ea typeface="Calibri"/>
              <a:cs typeface="Arial"/>
            </a:endParaRPr>
          </a:p>
          <a:p>
            <a:pPr>
              <a:lnSpc>
                <a:spcPct val="150000"/>
              </a:lnSpc>
              <a:buNone/>
            </a:pPr>
            <a:endParaRPr lang="pt-PT" altLang="pt-PT" sz="1800" dirty="0">
              <a:latin typeface="+mn-lt"/>
              <a:ea typeface="Calibri"/>
              <a:cs typeface="Calibri"/>
            </a:endParaRPr>
          </a:p>
        </p:txBody>
      </p:sp>
    </p:spTree>
    <p:extLst>
      <p:ext uri="{BB962C8B-B14F-4D97-AF65-F5344CB8AC3E}">
        <p14:creationId xmlns:p14="http://schemas.microsoft.com/office/powerpoint/2010/main" val="3577381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Picture 3" descr="Text&#10;&#10;Description automatically generated">
            <a:extLst>
              <a:ext uri="{FF2B5EF4-FFF2-40B4-BE49-F238E27FC236}">
                <a16:creationId xmlns:a16="http://schemas.microsoft.com/office/drawing/2014/main" id="{4E8A8118-C6B4-2FEA-858D-65695D500D19}"/>
              </a:ext>
            </a:extLst>
          </p:cNvPr>
          <p:cNvPicPr>
            <a:picLocks noChangeAspect="1"/>
          </p:cNvPicPr>
          <p:nvPr/>
        </p:nvPicPr>
        <p:blipFill>
          <a:blip r:embed="rId7"/>
          <a:stretch>
            <a:fillRect/>
          </a:stretch>
        </p:blipFill>
        <p:spPr>
          <a:xfrm>
            <a:off x="258502" y="1912519"/>
            <a:ext cx="8655933" cy="3467014"/>
          </a:xfrm>
          <a:prstGeom prst="rect">
            <a:avLst/>
          </a:prstGeom>
        </p:spPr>
      </p:pic>
    </p:spTree>
    <p:extLst>
      <p:ext uri="{BB962C8B-B14F-4D97-AF65-F5344CB8AC3E}">
        <p14:creationId xmlns:p14="http://schemas.microsoft.com/office/powerpoint/2010/main" val="51003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6. Análise de Dados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2" name="Picture 3">
            <a:extLst>
              <a:ext uri="{FF2B5EF4-FFF2-40B4-BE49-F238E27FC236}">
                <a16:creationId xmlns:a16="http://schemas.microsoft.com/office/drawing/2014/main" id="{7422EAB7-3859-FD28-D44F-90A96709A819}"/>
              </a:ext>
            </a:extLst>
          </p:cNvPr>
          <p:cNvPicPr>
            <a:picLocks noChangeAspect="1"/>
          </p:cNvPicPr>
          <p:nvPr/>
        </p:nvPicPr>
        <p:blipFill>
          <a:blip r:embed="rId7"/>
          <a:stretch>
            <a:fillRect/>
          </a:stretch>
        </p:blipFill>
        <p:spPr>
          <a:xfrm>
            <a:off x="3055715" y="1237800"/>
            <a:ext cx="6090212" cy="4941839"/>
          </a:xfrm>
          <a:prstGeom prst="rect">
            <a:avLst/>
          </a:prstGeom>
        </p:spPr>
      </p:pic>
      <p:pic>
        <p:nvPicPr>
          <p:cNvPr id="5" name="Picture 5" descr="Chart, waterfall chart&#10;&#10;Description automatically generated">
            <a:extLst>
              <a:ext uri="{FF2B5EF4-FFF2-40B4-BE49-F238E27FC236}">
                <a16:creationId xmlns:a16="http://schemas.microsoft.com/office/drawing/2014/main" id="{DB41D325-969F-9C52-8DA2-F6EB5C2731DD}"/>
              </a:ext>
            </a:extLst>
          </p:cNvPr>
          <p:cNvPicPr>
            <a:picLocks noChangeAspect="1"/>
          </p:cNvPicPr>
          <p:nvPr/>
        </p:nvPicPr>
        <p:blipFill>
          <a:blip r:embed="rId8"/>
          <a:stretch>
            <a:fillRect/>
          </a:stretch>
        </p:blipFill>
        <p:spPr>
          <a:xfrm>
            <a:off x="2229" y="2253265"/>
            <a:ext cx="2937438" cy="1030026"/>
          </a:xfrm>
          <a:prstGeom prst="rect">
            <a:avLst/>
          </a:prstGeom>
        </p:spPr>
      </p:pic>
    </p:spTree>
    <p:extLst>
      <p:ext uri="{BB962C8B-B14F-4D97-AF65-F5344CB8AC3E}">
        <p14:creationId xmlns:p14="http://schemas.microsoft.com/office/powerpoint/2010/main" val="881710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7</a:t>
            </a:r>
            <a:r>
              <a:rPr lang="pt-PT" sz="1600" b="1" dirty="0">
                <a:effectLst>
                  <a:outerShdw blurRad="38100" dist="38100" dir="2700000" algn="tl">
                    <a:srgbClr val="C0C0C0"/>
                  </a:outerShdw>
                </a:effectLst>
                <a:latin typeface="Arial"/>
                <a:cs typeface="Arial"/>
              </a:rPr>
              <a:t>. Conclusão</a:t>
            </a:r>
            <a:endParaRPr lang="pt-PT" sz="16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38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
        <p:nvSpPr>
          <p:cNvPr id="6" name="Text Box 19">
            <a:extLst>
              <a:ext uri="{FF2B5EF4-FFF2-40B4-BE49-F238E27FC236}">
                <a16:creationId xmlns:a16="http://schemas.microsoft.com/office/drawing/2014/main" id="{B37B1C00-DAF2-CFAC-5ECA-5F2C3A17B9C3}"/>
              </a:ext>
            </a:extLst>
          </p:cNvPr>
          <p:cNvSpPr txBox="1">
            <a:spLocks noChangeArrowheads="1"/>
          </p:cNvSpPr>
          <p:nvPr/>
        </p:nvSpPr>
        <p:spPr bwMode="auto">
          <a:xfrm>
            <a:off x="357718" y="1164588"/>
            <a:ext cx="8509454"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pt-PT" sz="1800" dirty="0">
                <a:latin typeface="Calibri"/>
                <a:cs typeface="Arial"/>
              </a:rPr>
              <a:t>Neste trabalho, realizamos a análise de um dataset denominado "</a:t>
            </a:r>
            <a:r>
              <a:rPr lang="pt-PT" sz="1800" dirty="0" err="1">
                <a:latin typeface="Calibri"/>
                <a:cs typeface="Arial"/>
              </a:rPr>
              <a:t>Divorce</a:t>
            </a:r>
            <a:r>
              <a:rPr lang="pt-PT" sz="1800" dirty="0">
                <a:latin typeface="Calibri"/>
                <a:cs typeface="Arial"/>
              </a:rPr>
              <a:t> </a:t>
            </a:r>
            <a:r>
              <a:rPr lang="pt-PT" sz="1800" dirty="0" err="1">
                <a:latin typeface="Calibri"/>
                <a:cs typeface="Arial"/>
              </a:rPr>
              <a:t>Prediction</a:t>
            </a:r>
            <a:r>
              <a:rPr lang="pt-PT" sz="1800" dirty="0">
                <a:latin typeface="Calibri"/>
                <a:cs typeface="Arial"/>
              </a:rPr>
              <a:t>" utilizando Python e bibliotecas como </a:t>
            </a:r>
            <a:r>
              <a:rPr lang="pt-PT" sz="1800" dirty="0" err="1">
                <a:latin typeface="Calibri"/>
                <a:cs typeface="Arial"/>
              </a:rPr>
              <a:t>NumPy</a:t>
            </a:r>
            <a:r>
              <a:rPr lang="pt-PT" sz="1800" dirty="0">
                <a:latin typeface="Calibri"/>
                <a:cs typeface="Arial"/>
              </a:rPr>
              <a:t>, Pandas, </a:t>
            </a:r>
            <a:r>
              <a:rPr lang="pt-PT" sz="1800" dirty="0" err="1">
                <a:latin typeface="Calibri"/>
                <a:cs typeface="Arial"/>
              </a:rPr>
              <a:t>Matplotlib</a:t>
            </a:r>
            <a:r>
              <a:rPr lang="pt-PT" sz="1800" dirty="0">
                <a:latin typeface="Calibri"/>
                <a:cs typeface="Arial"/>
              </a:rPr>
              <a:t>, Seaborn e </a:t>
            </a:r>
            <a:r>
              <a:rPr lang="pt-PT" sz="1800" dirty="0" err="1">
                <a:latin typeface="Calibri"/>
                <a:cs typeface="Arial"/>
              </a:rPr>
              <a:t>SciPy</a:t>
            </a:r>
            <a:r>
              <a:rPr lang="pt-PT" sz="1800" dirty="0">
                <a:latin typeface="Calibri"/>
                <a:cs typeface="Arial"/>
              </a:rPr>
              <a:t>. Exploramos a estrutura do dataset, verificamos a integridade dos dados e realizamos análises estatísticas descritivas. </a:t>
            </a:r>
            <a:endParaRPr lang="en-US" sz="1800" dirty="0">
              <a:latin typeface="Calibri"/>
              <a:cs typeface="Calibri"/>
            </a:endParaRPr>
          </a:p>
          <a:p>
            <a:pPr>
              <a:buNone/>
            </a:pPr>
            <a:r>
              <a:rPr lang="pt-PT" sz="1800" dirty="0">
                <a:latin typeface="Calibri"/>
                <a:cs typeface="Arial"/>
              </a:rPr>
              <a:t>Utilizamos técnicas de visualização, como histogramas, countplots e gráficos circulares, para compreender a distribuição das respostas e identificar diferenças entre casais divorciados e não divorciados.</a:t>
            </a:r>
            <a:endParaRPr lang="en-US" sz="1800" dirty="0">
              <a:latin typeface="Calibri"/>
              <a:cs typeface="Calibri"/>
            </a:endParaRPr>
          </a:p>
          <a:p>
            <a:pPr>
              <a:buNone/>
            </a:pPr>
            <a:r>
              <a:rPr lang="pt-PT" sz="1800" dirty="0">
                <a:latin typeface="Calibri"/>
                <a:cs typeface="Arial"/>
              </a:rPr>
              <a:t> Concluímos que o dataset estava em boas condições, sem a necessidade de tratamentos adicionais, e todas as colunas foram relevantes para a análise.</a:t>
            </a:r>
            <a:endParaRPr lang="en-US" sz="1800" dirty="0">
              <a:latin typeface="Calibri"/>
              <a:cs typeface="Calibri"/>
            </a:endParaRPr>
          </a:p>
        </p:txBody>
      </p:sp>
    </p:spTree>
    <p:extLst>
      <p:ext uri="{BB962C8B-B14F-4D97-AF65-F5344CB8AC3E}">
        <p14:creationId xmlns:p14="http://schemas.microsoft.com/office/powerpoint/2010/main" val="2944816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err="1">
                <a:solidFill>
                  <a:schemeClr val="bg1"/>
                </a:solidFill>
                <a:latin typeface="Arial" charset="0"/>
                <a:ea typeface="Arial" charset="0"/>
                <a:cs typeface="Arial" charset="0"/>
              </a:rPr>
              <a:t>www.ipvc.pt</a:t>
            </a:r>
            <a:endParaRPr lang="pt-PT" sz="150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195917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2. Objetivos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254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altLang="pt-PT" sz="1800">
                <a:latin typeface="+mn-lt"/>
              </a:rPr>
              <a:t>O objetivo deste trabalho é realizar o tratamento e análise de um conjunto de dados, bem como a criação de modelos de classificação/regressão utilizando técnicas de Machine Learning. Para atingir este objetivo, optamos pela utilização da ferramenta Jupyter Notebook, que proporciona a criação de notebooks interativos. Além disso, a implementação foi realizada utilizando a linguagem de programação Python, conhecida pela sua ampla gama de bibliotecas e facilidade de uso no contexto de data science.</a:t>
            </a:r>
            <a:endParaRPr lang="pt-PT" altLang="pt-PT" sz="1200" b="1"/>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4</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378483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3. Importações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altLang="pt-PT" sz="1800">
                <a:latin typeface="+mn-lt"/>
              </a:rPr>
              <a:t>A primeira coisa a fazer neste notebook foi a importação de algumas bibliotecas importantes para a realização da análise de dados do nosso dataset.</a:t>
            </a:r>
            <a:endParaRPr lang="pt-PT" altLang="pt-PT" sz="1800" b="1">
              <a:latin typeface="+mn-lt"/>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5</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pic>
        <p:nvPicPr>
          <p:cNvPr id="3" name="Imagem 2" descr="Uma imagem com texto, Tipo de letra, captura de ecrã, branco&#10;&#10;Descrição gerada automaticamente">
            <a:extLst>
              <a:ext uri="{FF2B5EF4-FFF2-40B4-BE49-F238E27FC236}">
                <a16:creationId xmlns:a16="http://schemas.microsoft.com/office/drawing/2014/main" id="{4CBE4071-7598-4C6E-1B82-1D682896DE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6429" y="2533388"/>
            <a:ext cx="3512480" cy="1791224"/>
          </a:xfrm>
          <a:prstGeom prst="rect">
            <a:avLst/>
          </a:prstGeom>
        </p:spPr>
      </p:pic>
      <p:sp>
        <p:nvSpPr>
          <p:cNvPr id="4" name="Text Box 19">
            <a:extLst>
              <a:ext uri="{FF2B5EF4-FFF2-40B4-BE49-F238E27FC236}">
                <a16:creationId xmlns:a16="http://schemas.microsoft.com/office/drawing/2014/main" id="{8B8B8CEA-C307-A230-AB1A-F4F734B5A22B}"/>
              </a:ext>
            </a:extLst>
          </p:cNvPr>
          <p:cNvSpPr txBox="1">
            <a:spLocks noChangeArrowheads="1"/>
          </p:cNvSpPr>
          <p:nvPr/>
        </p:nvSpPr>
        <p:spPr bwMode="auto">
          <a:xfrm>
            <a:off x="405946" y="4496968"/>
            <a:ext cx="8509454" cy="171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altLang="pt-PT" sz="1800">
                <a:latin typeface="+mn-lt"/>
              </a:rPr>
              <a:t>Estas bibliotecas são amplamente utilizadas em análise de dados, data science e Machine Learning em python. Elas oferecem uma ampla gama de funcionalidades para manipulação de dados, visualização e análises estatísticas, tornando-as essenciais para projetos de análise e modelagem de dados.</a:t>
            </a:r>
          </a:p>
        </p:txBody>
      </p:sp>
    </p:spTree>
    <p:extLst>
      <p:ext uri="{BB962C8B-B14F-4D97-AF65-F5344CB8AC3E}">
        <p14:creationId xmlns:p14="http://schemas.microsoft.com/office/powerpoint/2010/main" val="348953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3. Importações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7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nSpc>
                <a:spcPct val="150000"/>
              </a:lnSpc>
            </a:pPr>
            <a:r>
              <a:rPr lang="pt-PT" altLang="pt-PT" sz="1800" b="1" dirty="0">
                <a:latin typeface="+mn-lt"/>
              </a:rPr>
              <a:t>numpy </a:t>
            </a:r>
            <a:r>
              <a:rPr lang="pt-PT" altLang="pt-PT" sz="1800" dirty="0">
                <a:latin typeface="+mn-lt"/>
              </a:rPr>
              <a:t>(importada como </a:t>
            </a:r>
            <a:r>
              <a:rPr lang="pt-PT" altLang="pt-PT" sz="1800" b="1" dirty="0">
                <a:latin typeface="+mn-lt"/>
              </a:rPr>
              <a:t>“np”</a:t>
            </a:r>
            <a:r>
              <a:rPr lang="pt-PT" altLang="pt-PT" sz="1800" dirty="0">
                <a:latin typeface="+mn-lt"/>
              </a:rPr>
              <a:t>)</a:t>
            </a:r>
            <a:r>
              <a:rPr lang="pt-PT" altLang="pt-PT" sz="1800" b="1" dirty="0">
                <a:latin typeface="+mn-lt"/>
              </a:rPr>
              <a:t> </a:t>
            </a:r>
            <a:r>
              <a:rPr lang="pt-PT" altLang="pt-PT" sz="1800" dirty="0">
                <a:latin typeface="+mn-lt"/>
              </a:rPr>
              <a:t>é uma biblioteca fundamental para a computação numérica em  python. Ela fornece estruturas de dados eficientes, como </a:t>
            </a:r>
            <a:r>
              <a:rPr lang="pt-PT" altLang="pt-PT" sz="1800" dirty="0" err="1">
                <a:latin typeface="+mn-lt"/>
              </a:rPr>
              <a:t>arrays</a:t>
            </a:r>
            <a:r>
              <a:rPr lang="pt-PT" altLang="pt-PT" sz="1800" dirty="0">
                <a:latin typeface="+mn-lt"/>
              </a:rPr>
              <a:t> multidimensionais (também conhecidos como </a:t>
            </a:r>
            <a:r>
              <a:rPr lang="pt-PT" altLang="pt-PT" sz="1800" dirty="0" err="1">
                <a:latin typeface="+mn-lt"/>
              </a:rPr>
              <a:t>ndarrays</a:t>
            </a:r>
            <a:r>
              <a:rPr lang="pt-PT" altLang="pt-PT" sz="1800" dirty="0">
                <a:latin typeface="+mn-lt"/>
              </a:rPr>
              <a:t>), que permitem a realização de operações matemáticas de forma rápida e eficiente. O </a:t>
            </a:r>
            <a:r>
              <a:rPr lang="pt-PT" altLang="pt-PT" sz="1800" dirty="0" err="1">
                <a:latin typeface="+mn-lt"/>
              </a:rPr>
              <a:t>NumPy</a:t>
            </a:r>
            <a:r>
              <a:rPr lang="pt-PT" altLang="pt-PT" sz="1800" dirty="0">
                <a:latin typeface="+mn-lt"/>
              </a:rPr>
              <a:t> é amplamente utilizado em tarefas de manipulação e cálculos numéricos, sendo uma base para muitas outras bibliotecas científicas em Python.</a:t>
            </a:r>
          </a:p>
          <a:p>
            <a:pPr marL="285750" indent="-285750">
              <a:lnSpc>
                <a:spcPct val="150000"/>
              </a:lnSpc>
            </a:pPr>
            <a:r>
              <a:rPr lang="pt-PT" altLang="pt-PT" sz="1800" b="1" dirty="0">
                <a:latin typeface="+mn-lt"/>
              </a:rPr>
              <a:t>pandas </a:t>
            </a:r>
            <a:r>
              <a:rPr lang="pt-PT" altLang="pt-PT" sz="1800" dirty="0">
                <a:latin typeface="+mn-lt"/>
              </a:rPr>
              <a:t>(importada como </a:t>
            </a:r>
            <a:r>
              <a:rPr lang="pt-PT" altLang="pt-PT" sz="1800" b="1" dirty="0">
                <a:latin typeface="+mn-lt"/>
              </a:rPr>
              <a:t>“</a:t>
            </a:r>
            <a:r>
              <a:rPr lang="pt-PT" altLang="pt-PT" sz="1800" b="1" dirty="0" err="1">
                <a:latin typeface="+mn-lt"/>
              </a:rPr>
              <a:t>pd</a:t>
            </a:r>
            <a:r>
              <a:rPr lang="pt-PT" altLang="pt-PT" sz="1800" b="1" dirty="0">
                <a:latin typeface="+mn-lt"/>
              </a:rPr>
              <a:t>”</a:t>
            </a:r>
            <a:r>
              <a:rPr lang="pt-PT" altLang="pt-PT" sz="1800" dirty="0">
                <a:latin typeface="+mn-lt"/>
              </a:rPr>
              <a:t>) é uma biblioteca amplamente utilizada para análise e manipulação de dados. O Pandas fornece estruturas de dados de alto desempenho, como o DataFrame, que permite organizar e manipular dados de forma tabular. Ele oferece várias funcionalidades poderosas para limpeza, transformação, agregação e análise de dados, facilitando tarefas comuns no processo de data </a:t>
            </a:r>
            <a:r>
              <a:rPr lang="pt-PT" altLang="pt-PT" sz="1800" dirty="0" err="1">
                <a:latin typeface="+mn-lt"/>
              </a:rPr>
              <a:t>science</a:t>
            </a:r>
            <a:r>
              <a:rPr lang="pt-PT" altLang="pt-PT" sz="1800" dirty="0">
                <a:latin typeface="+mn-lt"/>
              </a:rPr>
              <a:t>.</a:t>
            </a:r>
            <a:endParaRPr lang="pt-PT" altLang="pt-PT" sz="1800" b="1" dirty="0">
              <a:latin typeface="+mn-lt"/>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6</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77238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3. Importações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384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nSpc>
                <a:spcPct val="150000"/>
              </a:lnSpc>
            </a:pPr>
            <a:r>
              <a:rPr lang="pt-PT" altLang="pt-PT" sz="1800" b="1" dirty="0">
                <a:latin typeface="+mn-lt"/>
              </a:rPr>
              <a:t>math </a:t>
            </a:r>
            <a:r>
              <a:rPr lang="pt-PT" altLang="pt-PT" sz="1800" dirty="0">
                <a:latin typeface="+mn-lt"/>
              </a:rPr>
              <a:t>é um módulo incorporado do Python que fornece funções matemáticas básicas. Ele contém funções matemáticas comuns, como exponenciação, logaritmos, funções trigonométricas, entre outras. O módulo </a:t>
            </a:r>
            <a:r>
              <a:rPr lang="pt-PT" altLang="pt-PT" sz="1800" b="1" dirty="0">
                <a:latin typeface="+mn-lt"/>
              </a:rPr>
              <a:t>math</a:t>
            </a:r>
            <a:r>
              <a:rPr lang="pt-PT" altLang="pt-PT" sz="1800" dirty="0">
                <a:latin typeface="+mn-lt"/>
              </a:rPr>
              <a:t> é útil quando é preciso realizar cálculos matemáticos mais simples e não requer estruturas de dados complexos.</a:t>
            </a:r>
          </a:p>
          <a:p>
            <a:pPr marL="285750" indent="-285750">
              <a:lnSpc>
                <a:spcPct val="150000"/>
              </a:lnSpc>
            </a:pPr>
            <a:r>
              <a:rPr lang="pt-PT" altLang="pt-PT" sz="1800" b="1" dirty="0">
                <a:latin typeface="+mn-lt"/>
              </a:rPr>
              <a:t>seaborn </a:t>
            </a:r>
            <a:r>
              <a:rPr lang="pt-PT" altLang="pt-PT" sz="1800" dirty="0">
                <a:latin typeface="+mn-lt"/>
              </a:rPr>
              <a:t>(importada como </a:t>
            </a:r>
            <a:r>
              <a:rPr lang="pt-PT" altLang="pt-PT" sz="1800" b="1" dirty="0">
                <a:latin typeface="+mn-lt"/>
              </a:rPr>
              <a:t>“</a:t>
            </a:r>
            <a:r>
              <a:rPr lang="pt-PT" altLang="pt-PT" sz="1800" b="1" dirty="0" err="1">
                <a:latin typeface="+mn-lt"/>
              </a:rPr>
              <a:t>sns</a:t>
            </a:r>
            <a:r>
              <a:rPr lang="pt-PT" altLang="pt-PT" sz="1800" b="1" dirty="0">
                <a:latin typeface="+mn-lt"/>
              </a:rPr>
              <a:t>”</a:t>
            </a:r>
            <a:r>
              <a:rPr lang="pt-PT" altLang="pt-PT" sz="1800" dirty="0">
                <a:latin typeface="+mn-lt"/>
              </a:rPr>
              <a:t>) é uma biblioteca de visualização de dados baseada no </a:t>
            </a:r>
            <a:r>
              <a:rPr lang="pt-PT" altLang="pt-PT" sz="1800" dirty="0" err="1">
                <a:latin typeface="+mn-lt"/>
              </a:rPr>
              <a:t>Matplotlib</a:t>
            </a:r>
            <a:r>
              <a:rPr lang="pt-PT" altLang="pt-PT" sz="1800" dirty="0">
                <a:latin typeface="+mn-lt"/>
              </a:rPr>
              <a:t>. Ela fornece uma interface de alto nível para criar gráficos estatísticos atraentes e informativos. O Seaborn possui estilos e paletas de cores agradáveis por padrão, além de oferecer recursos avançados para a criação de gráficos estatísticos, como </a:t>
            </a:r>
            <a:r>
              <a:rPr lang="pt-PT" altLang="pt-PT" sz="1800" dirty="0" err="1">
                <a:latin typeface="+mn-lt"/>
              </a:rPr>
              <a:t>plots</a:t>
            </a:r>
            <a:r>
              <a:rPr lang="pt-PT" altLang="pt-PT" sz="1800" dirty="0">
                <a:latin typeface="+mn-lt"/>
              </a:rPr>
              <a:t> de dispersão, box </a:t>
            </a:r>
            <a:r>
              <a:rPr lang="pt-PT" altLang="pt-PT" sz="1800" dirty="0" err="1">
                <a:latin typeface="+mn-lt"/>
              </a:rPr>
              <a:t>plots</a:t>
            </a:r>
            <a:r>
              <a:rPr lang="pt-PT" altLang="pt-PT" sz="1800" dirty="0">
                <a:latin typeface="+mn-lt"/>
              </a:rPr>
              <a:t>, histogramas, entre outros.</a:t>
            </a:r>
            <a:endParaRPr lang="pt-PT" altLang="pt-PT" sz="1800" b="1" dirty="0">
              <a:latin typeface="+mn-lt"/>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7</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364428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3. Importações</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67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nSpc>
                <a:spcPct val="150000"/>
              </a:lnSpc>
            </a:pPr>
            <a:r>
              <a:rPr lang="pt-PT" altLang="pt-PT" sz="1800" b="1">
                <a:latin typeface="+mn-lt"/>
              </a:rPr>
              <a:t>Matplotlib.pyplot </a:t>
            </a:r>
            <a:r>
              <a:rPr lang="pt-PT" altLang="pt-PT" sz="1800">
                <a:latin typeface="+mn-lt"/>
              </a:rPr>
              <a:t>(importado como </a:t>
            </a:r>
            <a:r>
              <a:rPr lang="pt-PT" altLang="pt-PT" sz="1800" b="1">
                <a:latin typeface="+mn-lt"/>
              </a:rPr>
              <a:t>“plt”</a:t>
            </a:r>
            <a:r>
              <a:rPr lang="pt-PT" altLang="pt-PT" sz="1800">
                <a:latin typeface="+mn-lt"/>
              </a:rPr>
              <a:t>)</a:t>
            </a:r>
            <a:r>
              <a:rPr lang="pt-PT" altLang="pt-PT" sz="1800" b="1">
                <a:latin typeface="+mn-lt"/>
              </a:rPr>
              <a:t> </a:t>
            </a:r>
            <a:r>
              <a:rPr lang="pt-PT" altLang="pt-PT" sz="1800">
                <a:latin typeface="+mn-lt"/>
              </a:rPr>
              <a:t>é  uma biblioteca de plotagem do Matplotlib que fornece funções para criar gráficos em python. O </a:t>
            </a:r>
            <a:r>
              <a:rPr lang="pt-PT" altLang="pt-PT" sz="1800" b="1">
                <a:latin typeface="+mn-lt"/>
              </a:rPr>
              <a:t>Matplotlib</a:t>
            </a:r>
            <a:r>
              <a:rPr lang="pt-PT" altLang="pt-PT" sz="1800">
                <a:latin typeface="+mn-lt"/>
              </a:rPr>
              <a:t> é uma das bibliotecas mais populares para visualização de dados em python. O módulo </a:t>
            </a:r>
            <a:r>
              <a:rPr lang="pt-PT" altLang="pt-PT" sz="1800" b="1">
                <a:latin typeface="+mn-lt"/>
              </a:rPr>
              <a:t>pyplot</a:t>
            </a:r>
            <a:r>
              <a:rPr lang="pt-PT" altLang="pt-PT" sz="1800">
                <a:latin typeface="+mn-lt"/>
              </a:rPr>
              <a:t> fornece uma interface similar à do </a:t>
            </a:r>
            <a:r>
              <a:rPr lang="pt-PT" altLang="pt-PT" sz="1800" b="1">
                <a:latin typeface="+mn-lt"/>
              </a:rPr>
              <a:t>MATLAB</a:t>
            </a:r>
            <a:r>
              <a:rPr lang="pt-PT" altLang="pt-PT" sz="1800">
                <a:latin typeface="+mn-lt"/>
              </a:rPr>
              <a:t>, permitindo a criação de uma ampla variedade de gráficos, incluindo gráficos de linha, dispersão, histogramas, barras, entre outros.</a:t>
            </a:r>
          </a:p>
          <a:p>
            <a:pPr marL="285750" indent="-285750">
              <a:lnSpc>
                <a:spcPct val="150000"/>
              </a:lnSpc>
            </a:pPr>
            <a:r>
              <a:rPr lang="pt-PT" altLang="pt-PT" sz="1800" b="1">
                <a:latin typeface="+mn-lt"/>
              </a:rPr>
              <a:t>scipy.stats </a:t>
            </a:r>
            <a:r>
              <a:rPr lang="pt-PT" altLang="pt-PT" sz="1800">
                <a:latin typeface="+mn-lt"/>
              </a:rPr>
              <a:t>é um módulo do SciPy que contém funções estatísticas e distribuições de probabilidade. Ele oferece uma ampla variedade de funcionalidades estatísticas, como testes de hipóteses, ajuste de distribuições, cálculo de estatísticas descritivas, entre outros. O módulo </a:t>
            </a:r>
            <a:r>
              <a:rPr lang="pt-PT" altLang="pt-PT" sz="1800" b="1">
                <a:latin typeface="+mn-lt"/>
              </a:rPr>
              <a:t>stats</a:t>
            </a:r>
            <a:r>
              <a:rPr lang="pt-PT" altLang="pt-PT" sz="1800">
                <a:latin typeface="+mn-lt"/>
              </a:rPr>
              <a:t> é especialmente útil para realizar análises estatísticas e explorar os dados de uma perspetiva probabilística.</a:t>
            </a:r>
            <a:endParaRPr lang="pt-PT" altLang="pt-PT" sz="1800" b="1">
              <a:latin typeface="+mn-lt"/>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8</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316712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a:solidFill>
                  <a:srgbClr val="C00000"/>
                </a:solidFill>
                <a:effectLst>
                  <a:outerShdw blurRad="38100" dist="38100" dir="2700000" algn="tl">
                    <a:srgbClr val="C0C0C0"/>
                  </a:outerShdw>
                </a:effectLst>
                <a:latin typeface="Arial"/>
                <a:cs typeface="Arial"/>
              </a:rPr>
              <a:t>■</a:t>
            </a:r>
            <a:r>
              <a:rPr lang="pt-PT" sz="2000" b="1">
                <a:effectLst>
                  <a:outerShdw blurRad="38100" dist="38100" dir="2700000" algn="tl">
                    <a:srgbClr val="C0C0C0"/>
                  </a:outerShdw>
                </a:effectLst>
                <a:latin typeface="Arial"/>
                <a:cs typeface="Arial"/>
              </a:rPr>
              <a:t> </a:t>
            </a:r>
            <a:r>
              <a:rPr lang="pt-PT" sz="1600" b="1">
                <a:effectLst>
                  <a:outerShdw blurRad="38100" dist="38100" dir="2700000" algn="tl">
                    <a:srgbClr val="C0C0C0"/>
                  </a:outerShdw>
                </a:effectLst>
                <a:latin typeface="Arial"/>
                <a:cs typeface="Arial"/>
              </a:rPr>
              <a:t>4. Dataset</a:t>
            </a:r>
            <a:endParaRPr lang="pt-PT" sz="1600" b="1">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a:highlight>
                  <a:srgbClr val="FFFF00"/>
                </a:highlight>
              </a:rPr>
              <a:t>ENGENHARIA INFORMÁTICA</a:t>
            </a:r>
            <a:endParaRPr lang="pt-PT" sz="110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484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buNone/>
            </a:pPr>
            <a:r>
              <a:rPr lang="pt-PT" altLang="pt-PT" sz="1800">
                <a:latin typeface="+mn-lt"/>
              </a:rPr>
              <a:t>O nosso dataset contém dados de cerca de 150 casais com as suas correspondentes variáveis da Escala de Preditores de Divórcio (DPS) com base na terapia de casais de Gottman.</a:t>
            </a:r>
          </a:p>
          <a:p>
            <a:pPr>
              <a:lnSpc>
                <a:spcPct val="150000"/>
              </a:lnSpc>
              <a:buNone/>
            </a:pPr>
            <a:r>
              <a:rPr lang="pt-PT" altLang="pt-PT" sz="1800">
                <a:latin typeface="+mn-lt"/>
              </a:rPr>
              <a:t>Os casais são de várias regiões da Turquia, onde os registos foram adquiridos a partir de entrevistas pessoais de casais que já estavam divorciados ou casados.</a:t>
            </a:r>
          </a:p>
          <a:p>
            <a:pPr>
              <a:lnSpc>
                <a:spcPct val="150000"/>
              </a:lnSpc>
              <a:buNone/>
            </a:pPr>
            <a:r>
              <a:rPr lang="pt-PT" altLang="pt-PT" sz="1800">
                <a:latin typeface="+mn-lt"/>
              </a:rPr>
              <a:t>Para todas as respostas foi usada uma escala de 5 pontos (0 = Nunca, 1 = Raramente, 2 = Em média, 3 = Frequentemente, 4 = Sempre).</a:t>
            </a:r>
          </a:p>
          <a:p>
            <a:pPr>
              <a:lnSpc>
                <a:spcPct val="150000"/>
              </a:lnSpc>
              <a:buNone/>
            </a:pPr>
            <a:r>
              <a:rPr lang="pt-PT" altLang="pt-PT" sz="1800">
                <a:latin typeface="+mn-lt"/>
              </a:rPr>
              <a:t>O nosso dataset é composto por 55 colunas, sendo que 54 dessas colunas são questões feitas aos 150 casais. A última coluna serve para identificar se o casal é divorciado ou não, baseado nas respostas dadas nas colunas anteriores.</a:t>
            </a:r>
          </a:p>
          <a:p>
            <a:pPr>
              <a:lnSpc>
                <a:spcPct val="150000"/>
              </a:lnSpc>
              <a:buNone/>
            </a:pPr>
            <a:endParaRPr lang="pt-PT" altLang="pt-PT" sz="1800">
              <a:latin typeface="+mn-lt"/>
            </a:endParaRPr>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a:t>- </a:t>
            </a:r>
            <a:fld id="{1234D2FF-8FB9-47A1-B8C9-42A5F500BA2F}" type="slidenum">
              <a:rPr lang="pt-PT" sz="1000"/>
              <a:pPr algn="ctr"/>
              <a:t>9</a:t>
            </a:fld>
            <a:r>
              <a:rPr lang="pt-PT" sz="100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a:latin typeface="Arial" charset="0"/>
                <a:ea typeface="Arial" charset="0"/>
                <a:cs typeface="Arial" charset="0"/>
              </a:rPr>
              <a:t>@2023,28259- Pedro Silva, 23478- Tatiana Faria | </a:t>
            </a:r>
            <a:r>
              <a:rPr lang="pt-PT" sz="900" b="1">
                <a:solidFill>
                  <a:srgbClr val="C00000"/>
                </a:solidFill>
                <a:latin typeface="Arial" charset="0"/>
                <a:ea typeface="Arial" charset="0"/>
                <a:cs typeface="Arial" charset="0"/>
              </a:rPr>
              <a:t>Unidade Curricular: INTELIGÊNCIA ARTIFICIAL </a:t>
            </a:r>
            <a:r>
              <a:rPr lang="pt-PT" sz="900">
                <a:latin typeface="Arial" charset="0"/>
                <a:ea typeface="Arial" charset="0"/>
                <a:cs typeface="Arial" charset="0"/>
              </a:rPr>
              <a:t>– Ano Letivo 2022/2023 </a:t>
            </a:r>
            <a:endParaRPr lang="pt-PT" sz="900" b="1">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2" name="CaixaDeTexto 21">
            <a:extLst>
              <a:ext uri="{FF2B5EF4-FFF2-40B4-BE49-F238E27FC236}">
                <a16:creationId xmlns:a16="http://schemas.microsoft.com/office/drawing/2014/main" id="{4641D51C-CC11-4910-8F47-4D00D6EA6180}"/>
              </a:ext>
            </a:extLst>
          </p:cNvPr>
          <p:cNvSpPr txBox="1"/>
          <p:nvPr/>
        </p:nvSpPr>
        <p:spPr>
          <a:xfrm>
            <a:off x="1309552" y="6588392"/>
            <a:ext cx="7680234" cy="253916"/>
          </a:xfrm>
          <a:prstGeom prst="rect">
            <a:avLst/>
          </a:prstGeom>
          <a:noFill/>
        </p:spPr>
        <p:txBody>
          <a:bodyPr wrap="square">
            <a:spAutoFit/>
          </a:bodyPr>
          <a:lstStyle/>
          <a:p>
            <a:r>
              <a:rPr lang="pt-PT" sz="1050">
                <a:latin typeface="Arial" charset="0"/>
                <a:ea typeface="Arial" charset="0"/>
                <a:cs typeface="Arial" charset="0"/>
              </a:rPr>
              <a:t>Trabalho Prático TP2~ Estudo de Investigação</a:t>
            </a:r>
            <a:endParaRPr lang="pt-PT" sz="1050"/>
          </a:p>
        </p:txBody>
      </p:sp>
    </p:spTree>
    <p:extLst>
      <p:ext uri="{BB962C8B-B14F-4D97-AF65-F5344CB8AC3E}">
        <p14:creationId xmlns:p14="http://schemas.microsoft.com/office/powerpoint/2010/main" val="307710808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4374</Words>
  <Application>Microsoft Office PowerPoint</Application>
  <PresentationFormat>Apresentação no Ecrã (4:3)</PresentationFormat>
  <Paragraphs>358</Paragraphs>
  <Slides>39</Slides>
  <Notes>37</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39</vt:i4>
      </vt:variant>
    </vt:vector>
  </HeadingPairs>
  <TitlesOfParts>
    <vt:vector size="42" baseType="lpstr">
      <vt:lpstr>Arial</vt:lpstr>
      <vt:lpstr>Calibri</vt:lpstr>
      <vt:lpstr>Tema do Office</vt:lpstr>
      <vt:lpstr>LICENCIATURA EM ENGENHARIA INFORMÁTICA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Tatiana faria</cp:lastModifiedBy>
  <cp:revision>303</cp:revision>
  <cp:lastPrinted>2021-02-22T18:49:33Z</cp:lastPrinted>
  <dcterms:created xsi:type="dcterms:W3CDTF">2011-05-31T09:21:51Z</dcterms:created>
  <dcterms:modified xsi:type="dcterms:W3CDTF">2023-06-13T19:19:21Z</dcterms:modified>
</cp:coreProperties>
</file>