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09" r:id="rId2"/>
    <p:sldId id="317" r:id="rId3"/>
    <p:sldId id="318" r:id="rId4"/>
    <p:sldId id="319" r:id="rId5"/>
    <p:sldId id="330" r:id="rId6"/>
    <p:sldId id="321" r:id="rId7"/>
    <p:sldId id="322" r:id="rId8"/>
    <p:sldId id="323" r:id="rId9"/>
    <p:sldId id="328" r:id="rId10"/>
    <p:sldId id="327" r:id="rId11"/>
    <p:sldId id="326" r:id="rId12"/>
    <p:sldId id="325" r:id="rId13"/>
    <p:sldId id="324" r:id="rId14"/>
    <p:sldId id="329"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84" r:id="rId69"/>
    <p:sldId id="260" r:id="rId7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BCF00-78A5-0D5F-B0DE-B05DDA6CF988}" v="69" dt="2023-06-19T21:09:06.983"/>
    <p1510:client id="{18DFA497-ADC3-E5E1-8EDF-4A3706E49975}" v="2413" dt="2023-06-19T20:46:14.128"/>
    <p1510:client id="{B467DF88-82C8-4212-BC39-5F54B1DB8CB8}" v="29" dt="2022-06-18T00:15:25.785"/>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6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19/06/2023</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19/06/2023</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0783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09272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66432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68983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27676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29919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35138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18971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25450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90082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68390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55133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119617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0231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98834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720460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4549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14239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71777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75717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16313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880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48647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590174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15458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78537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586302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56309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85498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68862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116694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40820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75509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820754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527379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709799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457585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695400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46923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5657907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7469564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5399110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40402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146432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470379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12750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9585929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204808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6682343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20972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308008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54193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9862769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001373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0461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629360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6886461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736446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748339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434324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9526063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015550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555799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72106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1503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0700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7334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6/19/2023</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6/19/2023</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6/19/2023</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kaggle.com/datasets/andrewmvd/divorce-prediction"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keras.io/examples/structured_data/structured_data_classification_from_scratch/" TargetMode="Externa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png"/><Relationship Id="rId7"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 y="0"/>
            <a:ext cx="9982200" cy="6858000"/>
          </a:xfrm>
          <a:prstGeom prst="rect">
            <a:avLst/>
          </a:prstGeom>
        </p:spPr>
      </p:pic>
      <p:sp>
        <p:nvSpPr>
          <p:cNvPr id="2" name="Título 1"/>
          <p:cNvSpPr>
            <a:spLocks noGrp="1"/>
          </p:cNvSpPr>
          <p:nvPr>
            <p:ph type="ctrTitle"/>
          </p:nvPr>
        </p:nvSpPr>
        <p:spPr>
          <a:xfrm>
            <a:off x="1828800" y="3115184"/>
            <a:ext cx="5486400" cy="552329"/>
          </a:xfrm>
        </p:spPr>
        <p:txBody>
          <a:bodyPr>
            <a:normAutofit fontScale="90000"/>
          </a:bodyPr>
          <a:lstStyle/>
          <a:p>
            <a:r>
              <a:rPr lang="pt-PT" sz="2500" b="1" dirty="0">
                <a:solidFill>
                  <a:schemeClr val="bg1"/>
                </a:solidFill>
                <a:latin typeface="Arial" charset="0"/>
                <a:ea typeface="Arial" charset="0"/>
                <a:cs typeface="Arial" charset="0"/>
              </a:rPr>
              <a:t>LICENCIATURA EM ENGENHARIA INFORMÁTICA</a:t>
            </a:r>
          </a:p>
        </p:txBody>
      </p:sp>
      <p:sp>
        <p:nvSpPr>
          <p:cNvPr id="3" name="Subtítulo 2"/>
          <p:cNvSpPr>
            <a:spLocks noGrp="1"/>
          </p:cNvSpPr>
          <p:nvPr>
            <p:ph type="subTitle" idx="1"/>
          </p:nvPr>
        </p:nvSpPr>
        <p:spPr>
          <a:xfrm>
            <a:off x="2000250" y="3904310"/>
            <a:ext cx="6153150" cy="896289"/>
          </a:xfrm>
        </p:spPr>
        <p:txBody>
          <a:bodyPr>
            <a:normAutofit fontScale="62500" lnSpcReduction="20000"/>
          </a:bodyPr>
          <a:lstStyle/>
          <a:p>
            <a:r>
              <a:rPr lang="pt-PT" dirty="0">
                <a:solidFill>
                  <a:srgbClr val="FFFF00"/>
                </a:solidFill>
                <a:latin typeface="Arial" charset="0"/>
                <a:ea typeface="Arial" charset="0"/>
                <a:cs typeface="Arial" charset="0"/>
              </a:rPr>
              <a:t>INTELIGÊNCIA ARTIFICIAL</a:t>
            </a:r>
          </a:p>
          <a:p>
            <a:r>
              <a:rPr lang="pt-PT" sz="3200" dirty="0">
                <a:latin typeface="Arial" charset="0"/>
                <a:ea typeface="Arial" charset="0"/>
                <a:cs typeface="Arial" charset="0"/>
              </a:rPr>
              <a:t>Trabalho Prático TP2~ </a:t>
            </a:r>
            <a:r>
              <a:rPr lang="pt-PT" sz="3200" dirty="0">
                <a:solidFill>
                  <a:schemeClr val="bg1"/>
                </a:solidFill>
                <a:latin typeface="Arial" charset="0"/>
                <a:ea typeface="Arial" charset="0"/>
                <a:cs typeface="Arial" charset="0"/>
              </a:rPr>
              <a:t>Redes Neuronais Artificiais </a:t>
            </a:r>
            <a:endParaRPr lang="pt-PT" sz="3200" dirty="0"/>
          </a:p>
        </p:txBody>
      </p:sp>
      <p:sp>
        <p:nvSpPr>
          <p:cNvPr id="6" name="Subtítulo 2"/>
          <p:cNvSpPr txBox="1">
            <a:spLocks/>
          </p:cNvSpPr>
          <p:nvPr/>
        </p:nvSpPr>
        <p:spPr>
          <a:xfrm>
            <a:off x="762000" y="6394330"/>
            <a:ext cx="8191499" cy="276444"/>
          </a:xfrm>
          <a:prstGeom prst="rect">
            <a:avLst/>
          </a:prstGeom>
        </p:spPr>
        <p:txBody>
          <a:bodyPr vert="horz" lIns="68580" tIns="34290" rIns="68580" bIns="3429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a:solidFill>
                  <a:schemeClr val="bg1"/>
                </a:solidFill>
                <a:latin typeface="Arial" charset="0"/>
                <a:ea typeface="Arial" charset="0"/>
                <a:cs typeface="Arial" charset="0"/>
              </a:rPr>
              <a:t>Licenciatura em Engenharia Informática</a:t>
            </a:r>
            <a:r>
              <a:rPr lang="pt-PT" sz="1100">
                <a:solidFill>
                  <a:schemeClr val="bg1"/>
                </a:solidFill>
                <a:latin typeface="Arial" charset="0"/>
                <a:ea typeface="Arial" charset="0"/>
                <a:cs typeface="Arial" charset="0"/>
              </a:rPr>
              <a:t> | Escola Superior de Tecnologia e Gestão| Unidade Curricular: Inteligência  Artificial| Ano Letivo 2020/2022</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4" y="5615784"/>
            <a:ext cx="5032663" cy="571436"/>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100">
                <a:solidFill>
                  <a:schemeClr val="bg1"/>
                </a:solidFill>
                <a:latin typeface="Arial" charset="0"/>
                <a:ea typeface="Arial" charset="0"/>
                <a:cs typeface="Arial" charset="0"/>
              </a:rPr>
              <a:t>Jorge Ribeiro e Luis Teófilo</a:t>
            </a:r>
          </a:p>
          <a:p>
            <a:pPr marL="171450" indent="-171450" algn="l">
              <a:buFont typeface="Arial" panose="020B0604020202020204" pitchFamily="34" charset="0"/>
              <a:buChar char="•"/>
            </a:pPr>
            <a:r>
              <a:rPr lang="pt-PT" sz="1100">
                <a:solidFill>
                  <a:schemeClr val="bg1"/>
                </a:solidFill>
                <a:latin typeface="Arial" charset="0"/>
                <a:ea typeface="Arial" charset="0"/>
                <a:cs typeface="Arial" charset="0"/>
              </a:rPr>
              <a:t>jribeiro@estg.ipvc.pt e luisteofilo@estg.ipvc.pt </a:t>
            </a: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p:txBody>
      </p:sp>
      <p:sp>
        <p:nvSpPr>
          <p:cNvPr id="8" name="Subtítulo 2">
            <a:extLst>
              <a:ext uri="{FF2B5EF4-FFF2-40B4-BE49-F238E27FC236}">
                <a16:creationId xmlns:a16="http://schemas.microsoft.com/office/drawing/2014/main" id="{691EC4ED-17BC-435A-9221-66A1A252A082}"/>
              </a:ext>
            </a:extLst>
          </p:cNvPr>
          <p:cNvSpPr txBox="1">
            <a:spLocks/>
          </p:cNvSpPr>
          <p:nvPr/>
        </p:nvSpPr>
        <p:spPr>
          <a:xfrm>
            <a:off x="1483178" y="5616130"/>
            <a:ext cx="1366227" cy="571436"/>
          </a:xfrm>
          <a:prstGeom prst="rect">
            <a:avLst/>
          </a:prstGeom>
        </p:spPr>
        <p:txBody>
          <a:bodyPr vert="horz" lIns="68580" tIns="34290" rIns="68580" bIns="3429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23478- Tatiana Faria</a:t>
            </a:r>
          </a:p>
          <a:p>
            <a:pPr algn="l"/>
            <a:r>
              <a:rPr lang="pt-PT" sz="1050">
                <a:solidFill>
                  <a:schemeClr val="bg1"/>
                </a:solidFill>
                <a:latin typeface="Arial" charset="0"/>
                <a:ea typeface="Arial" charset="0"/>
                <a:cs typeface="Arial" charset="0"/>
              </a:rPr>
              <a:t>tatianaf@ipvc.pt</a:t>
            </a:r>
          </a:p>
          <a:p>
            <a:pPr algn="l"/>
            <a:endParaRPr lang="pt-PT" sz="1050">
              <a:solidFill>
                <a:schemeClr val="bg1"/>
              </a:solidFill>
              <a:latin typeface="Arial" charset="0"/>
              <a:ea typeface="Arial" charset="0"/>
              <a:cs typeface="Arial" charset="0"/>
            </a:endParaRPr>
          </a:p>
          <a:p>
            <a:pPr algn="l"/>
            <a:endParaRPr lang="pt-PT" sz="1050">
              <a:solidFill>
                <a:schemeClr val="bg1"/>
              </a:solidFill>
              <a:latin typeface="Arial" charset="0"/>
              <a:ea typeface="Arial" charset="0"/>
              <a:cs typeface="Arial" charset="0"/>
            </a:endParaRPr>
          </a:p>
        </p:txBody>
      </p:sp>
      <p:sp>
        <p:nvSpPr>
          <p:cNvPr id="4" name="Subtítulo 2">
            <a:extLst>
              <a:ext uri="{FF2B5EF4-FFF2-40B4-BE49-F238E27FC236}">
                <a16:creationId xmlns:a16="http://schemas.microsoft.com/office/drawing/2014/main" id="{EACA54AF-7BED-8C39-AFB2-D551BCD103D6}"/>
              </a:ext>
            </a:extLst>
          </p:cNvPr>
          <p:cNvSpPr txBox="1">
            <a:spLocks/>
          </p:cNvSpPr>
          <p:nvPr/>
        </p:nvSpPr>
        <p:spPr>
          <a:xfrm>
            <a:off x="2889947" y="5616130"/>
            <a:ext cx="1747227" cy="571436"/>
          </a:xfrm>
          <a:prstGeom prst="rect">
            <a:avLst/>
          </a:prstGeom>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a:solidFill>
                  <a:schemeClr val="bg1"/>
                </a:solidFill>
                <a:latin typeface="Arial"/>
                <a:ea typeface="Arial" charset="0"/>
                <a:cs typeface="Arial"/>
              </a:rPr>
              <a:t>28259- Pedro Silva</a:t>
            </a:r>
          </a:p>
          <a:p>
            <a:pPr algn="l"/>
            <a:r>
              <a:rPr lang="pt-PT" sz="1050">
                <a:solidFill>
                  <a:schemeClr val="bg1"/>
                </a:solidFill>
                <a:latin typeface="Arial"/>
                <a:ea typeface="Arial" charset="0"/>
                <a:cs typeface="Arial"/>
              </a:rPr>
              <a:t>Pedro.rafael.silva@ipvc.pt</a:t>
            </a:r>
          </a:p>
          <a:p>
            <a:pPr algn="l"/>
            <a:endParaRPr lang="pt-PT" sz="1050">
              <a:solidFill>
                <a:schemeClr val="bg1"/>
              </a:solidFill>
              <a:latin typeface="Arial" charset="0"/>
              <a:ea typeface="Arial" charset="0"/>
              <a:cs typeface="Arial" charset="0"/>
            </a:endParaRPr>
          </a:p>
          <a:p>
            <a:pPr algn="l"/>
            <a:endParaRPr lang="pt-PT" sz="105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4.Dataset</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7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Calibri"/>
              </a:rPr>
              <a:t>Cada uma das perguntas feitas aos casais foi avaliada em uma escala de 5 pontos, onde 0 representa a resposta "Nunca", 1 representa "Raramente", 2 representa "Em média", 3 representa "Frequentemente" e 4 representa "Sempre". Essa escala permite capturar diferentes níveis de intensidade nas respostas dos casais.</a:t>
            </a:r>
          </a:p>
          <a:p>
            <a:pPr>
              <a:buNone/>
            </a:pPr>
            <a:endParaRPr lang="pt-PT" sz="1800" dirty="0">
              <a:latin typeface="Calibri"/>
              <a:cs typeface="Calibri"/>
            </a:endParaRPr>
          </a:p>
          <a:p>
            <a:pPr>
              <a:buNone/>
            </a:pPr>
            <a:r>
              <a:rPr lang="pt-PT" sz="1800" dirty="0">
                <a:latin typeface="Calibri"/>
                <a:cs typeface="Calibri"/>
              </a:rPr>
              <a:t>O </a:t>
            </a:r>
            <a:r>
              <a:rPr lang="pt-PT" sz="1800" dirty="0" err="1">
                <a:latin typeface="Calibri"/>
                <a:cs typeface="Calibri"/>
              </a:rPr>
              <a:t>dataset</a:t>
            </a:r>
            <a:r>
              <a:rPr lang="pt-PT" sz="1800" dirty="0">
                <a:latin typeface="Calibri"/>
                <a:cs typeface="Calibri"/>
              </a:rPr>
              <a:t> é composto por 55 colunas, sendo que 54 delas correspondem às perguntas feitas aos casais. A última coluna, chamada de variável dependente, é utilizada para identificar se o casal é divorciado ou não, com base nas respostas fornecidas nas colunas anteriores. Essa informação será fundamental para a realização da análise e modelagem preditiva</a:t>
            </a:r>
            <a:r>
              <a:rPr lang="pt-PT" sz="1200" dirty="0">
                <a:solidFill>
                  <a:srgbClr val="D1D5DB"/>
                </a:solidFill>
                <a:latin typeface="Arial"/>
                <a:cs typeface="Arial"/>
              </a:rPr>
              <a:t>.</a:t>
            </a:r>
            <a:endParaRPr lang="pt-PT" sz="1200" dirty="0">
              <a:solidFill>
                <a:srgbClr val="D1D5DB"/>
              </a:solidFill>
              <a:latin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44718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4.Dataset</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79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2" descr="Table&#10;&#10;Description automatically generated">
            <a:extLst>
              <a:ext uri="{FF2B5EF4-FFF2-40B4-BE49-F238E27FC236}">
                <a16:creationId xmlns:a16="http://schemas.microsoft.com/office/drawing/2014/main" id="{3335E3E3-2702-91E1-30F4-710A6992A11E}"/>
              </a:ext>
            </a:extLst>
          </p:cNvPr>
          <p:cNvPicPr>
            <a:picLocks noChangeAspect="1"/>
          </p:cNvPicPr>
          <p:nvPr/>
        </p:nvPicPr>
        <p:blipFill>
          <a:blip r:embed="rId7"/>
          <a:stretch>
            <a:fillRect/>
          </a:stretch>
        </p:blipFill>
        <p:spPr>
          <a:xfrm>
            <a:off x="298939" y="1206305"/>
            <a:ext cx="3925276" cy="5090160"/>
          </a:xfrm>
          <a:prstGeom prst="rect">
            <a:avLst/>
          </a:prstGeom>
        </p:spPr>
      </p:pic>
      <p:pic>
        <p:nvPicPr>
          <p:cNvPr id="3" name="Picture 3">
            <a:extLst>
              <a:ext uri="{FF2B5EF4-FFF2-40B4-BE49-F238E27FC236}">
                <a16:creationId xmlns:a16="http://schemas.microsoft.com/office/drawing/2014/main" id="{67535C15-02E7-2F92-BAA1-942D7106B633}"/>
              </a:ext>
            </a:extLst>
          </p:cNvPr>
          <p:cNvPicPr>
            <a:picLocks noChangeAspect="1"/>
          </p:cNvPicPr>
          <p:nvPr/>
        </p:nvPicPr>
        <p:blipFill>
          <a:blip r:embed="rId8"/>
          <a:stretch>
            <a:fillRect/>
          </a:stretch>
        </p:blipFill>
        <p:spPr>
          <a:xfrm>
            <a:off x="2721707" y="2871897"/>
            <a:ext cx="6133123" cy="1964127"/>
          </a:xfrm>
          <a:prstGeom prst="rect">
            <a:avLst/>
          </a:prstGeom>
        </p:spPr>
      </p:pic>
    </p:spTree>
    <p:extLst>
      <p:ext uri="{BB962C8B-B14F-4D97-AF65-F5344CB8AC3E}">
        <p14:creationId xmlns:p14="http://schemas.microsoft.com/office/powerpoint/2010/main" val="1558078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err="1">
                <a:effectLst>
                  <a:outerShdw blurRad="38100" dist="38100" dir="2700000" algn="tl">
                    <a:srgbClr val="C0C0C0"/>
                  </a:outerShdw>
                </a:effectLst>
                <a:latin typeface="Arial"/>
                <a:cs typeface="Arial"/>
              </a:rPr>
              <a:t>Dataset</a:t>
            </a:r>
            <a:endParaRPr lang="pt-PT" sz="1600" b="1"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95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Informações do </a:t>
            </a:r>
            <a:r>
              <a:rPr lang="pt-PT" sz="1800" b="1" dirty="0" err="1">
                <a:latin typeface="Calibri"/>
                <a:ea typeface="Calibri"/>
                <a:cs typeface="Arial"/>
              </a:rPr>
              <a:t>Dataset</a:t>
            </a:r>
            <a:endParaRPr lang="en-US" sz="1800" dirty="0" err="1">
              <a:latin typeface="Calibri"/>
              <a:ea typeface="Calibri"/>
              <a:cs typeface="Calibri"/>
            </a:endParaRPr>
          </a:p>
          <a:p>
            <a:pPr>
              <a:buNone/>
            </a:pPr>
            <a:endParaRPr lang="pt-PT" sz="1800" b="1" dirty="0">
              <a:latin typeface="Calibri"/>
              <a:ea typeface="Calibri"/>
              <a:cs typeface="Arial"/>
            </a:endParaRPr>
          </a:p>
          <a:p>
            <a:pPr marL="285750" indent="-285750">
              <a:buChar char="•"/>
            </a:pPr>
            <a:r>
              <a:rPr lang="pt-PT" sz="1800" dirty="0">
                <a:latin typeface="Calibri"/>
                <a:ea typeface="Calibri"/>
                <a:cs typeface="Arial"/>
              </a:rPr>
              <a:t>O </a:t>
            </a:r>
            <a:r>
              <a:rPr lang="pt-PT" sz="1800" err="1">
                <a:latin typeface="Calibri"/>
                <a:ea typeface="Calibri"/>
                <a:cs typeface="Arial"/>
              </a:rPr>
              <a:t>dataset</a:t>
            </a:r>
            <a:r>
              <a:rPr lang="pt-PT" sz="1800" dirty="0">
                <a:latin typeface="Calibri"/>
                <a:ea typeface="Calibri"/>
                <a:cs typeface="Arial"/>
              </a:rPr>
              <a:t> consiste em dados categóricos variando de 0 a 4 nas primeiras 54 colunas e 0 e 1 na última coluna, conhecida como "variável dependente".</a:t>
            </a:r>
            <a:endParaRPr lang="pt-PT" sz="1800" dirty="0">
              <a:latin typeface="Calibri"/>
              <a:ea typeface="Calibri"/>
              <a:cs typeface="Calibri"/>
            </a:endParaRPr>
          </a:p>
          <a:p>
            <a:pPr marL="285750" indent="-285750">
              <a:buChar char="•"/>
            </a:pPr>
            <a:r>
              <a:rPr lang="pt-PT" sz="1800" dirty="0">
                <a:latin typeface="Calibri"/>
                <a:ea typeface="Calibri"/>
                <a:cs typeface="Arial"/>
              </a:rPr>
              <a:t>A variável dependente é baseada nos resultados das outras colunas e indica se o casal está divorciado ou não.</a:t>
            </a:r>
            <a:endParaRPr lang="pt-PT" sz="1800">
              <a:latin typeface="Calibri"/>
              <a:ea typeface="Calibri"/>
              <a:cs typeface="Calibri"/>
            </a:endParaRPr>
          </a:p>
          <a:p>
            <a:pPr>
              <a:buNone/>
            </a:pPr>
            <a:endParaRPr lang="pt-PT" sz="1800" dirty="0">
              <a:latin typeface="Calibri"/>
              <a:ea typeface="Calibri"/>
              <a:cs typeface="Arial"/>
            </a:endParaRPr>
          </a:p>
          <a:p>
            <a:pPr>
              <a:buNone/>
            </a:pPr>
            <a:r>
              <a:rPr lang="pt-PT" sz="1800" b="1" dirty="0">
                <a:latin typeface="Calibri"/>
                <a:ea typeface="Calibri"/>
                <a:cs typeface="Arial"/>
              </a:rPr>
              <a:t>Qualidade dos Dados</a:t>
            </a:r>
            <a:endParaRPr lang="pt-PT" sz="180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Não há valores nulos ou em falta no </a:t>
            </a:r>
            <a:r>
              <a:rPr lang="pt-PT" sz="1800" dirty="0" err="1">
                <a:latin typeface="Calibri"/>
                <a:ea typeface="Calibri"/>
                <a:cs typeface="Arial"/>
              </a:rPr>
              <a:t>dataset</a:t>
            </a:r>
            <a:r>
              <a:rPr lang="pt-PT" sz="1800" dirty="0">
                <a:latin typeface="Calibri"/>
                <a:ea typeface="Calibri"/>
                <a:cs typeface="Arial"/>
              </a:rPr>
              <a:t>, garantindo a integridade dos dados.</a:t>
            </a:r>
            <a:endParaRPr lang="pt-PT" sz="1800">
              <a:latin typeface="Calibri"/>
              <a:ea typeface="Calibri"/>
              <a:cs typeface="Calibri"/>
            </a:endParaRPr>
          </a:p>
          <a:p>
            <a:pPr marL="285750" indent="-285750"/>
            <a:r>
              <a:rPr lang="pt-PT" sz="1800" dirty="0">
                <a:latin typeface="Calibri"/>
                <a:ea typeface="Calibri"/>
                <a:cs typeface="Arial"/>
              </a:rPr>
              <a:t>Não foram encontrados valores extremos ou discrepantes em relação aos demais resultados.</a:t>
            </a:r>
            <a:endParaRPr lang="pt-PT" sz="1800">
              <a:latin typeface="Calibri"/>
              <a:ea typeface="Calibri"/>
              <a:cs typeface="Calibri"/>
            </a:endParaRPr>
          </a:p>
          <a:p>
            <a:pPr marL="285750" indent="-285750"/>
            <a:r>
              <a:rPr lang="pt-PT" sz="1800" dirty="0">
                <a:latin typeface="Calibri"/>
                <a:ea typeface="Calibri"/>
                <a:cs typeface="Arial"/>
              </a:rPr>
              <a:t>Isto indica consistência e confiabilidade nos dados.</a:t>
            </a:r>
            <a:endParaRPr lang="pt-PT" dirty="0">
              <a:latin typeface="Calibri"/>
              <a:ea typeface="Calibri"/>
              <a:cs typeface="Calibri"/>
            </a:endParaRPr>
          </a:p>
          <a:p>
            <a:pPr>
              <a:buNone/>
            </a:pPr>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307645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err="1">
                <a:effectLst>
                  <a:outerShdw blurRad="38100" dist="38100" dir="2700000" algn="tl">
                    <a:srgbClr val="C0C0C0"/>
                  </a:outerShdw>
                </a:effectLst>
                <a:latin typeface="Arial"/>
                <a:cs typeface="Arial"/>
              </a:rPr>
              <a:t>Dataset</a:t>
            </a:r>
            <a:endParaRPr lang="pt-PT" sz="1600" b="1"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Importância das Colunas</a:t>
            </a:r>
            <a:endParaRPr lang="pt-PT" sz="1800" dirty="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Cada coluna possui igual importância para a variável alvo ("</a:t>
            </a:r>
            <a:r>
              <a:rPr lang="pt-PT" sz="1800" err="1">
                <a:latin typeface="Calibri"/>
                <a:ea typeface="Calibri"/>
                <a:cs typeface="Arial"/>
              </a:rPr>
              <a:t>Divorce</a:t>
            </a:r>
            <a:r>
              <a:rPr lang="pt-PT" sz="1800" dirty="0">
                <a:latin typeface="Calibri"/>
                <a:ea typeface="Calibri"/>
                <a:cs typeface="Arial"/>
              </a:rPr>
              <a:t>").</a:t>
            </a:r>
            <a:endParaRPr lang="pt-PT" sz="1800" dirty="0">
              <a:latin typeface="Calibri"/>
              <a:ea typeface="Calibri"/>
              <a:cs typeface="Calibri"/>
            </a:endParaRPr>
          </a:p>
          <a:p>
            <a:pPr marL="285750" indent="-285750"/>
            <a:r>
              <a:rPr lang="pt-PT" sz="1800" dirty="0">
                <a:latin typeface="Calibri"/>
                <a:ea typeface="Calibri"/>
                <a:cs typeface="Arial"/>
              </a:rPr>
              <a:t>Não há necessidade de remover nenhuma coluna, pois todas contribuem para o resultado final.</a:t>
            </a:r>
          </a:p>
          <a:p>
            <a:pPr marL="285750" indent="-285750"/>
            <a:endParaRPr lang="pt-PT" sz="1800" dirty="0">
              <a:latin typeface="Calibri"/>
              <a:ea typeface="Calibri"/>
              <a:cs typeface="Arial"/>
            </a:endParaRPr>
          </a:p>
          <a:p>
            <a:pPr>
              <a:buNone/>
            </a:pPr>
            <a:r>
              <a:rPr lang="pt-PT" sz="1800" b="1" dirty="0">
                <a:latin typeface="Calibri"/>
                <a:ea typeface="Calibri"/>
                <a:cs typeface="Arial"/>
              </a:rPr>
              <a:t>Pronto para o Modelo</a:t>
            </a:r>
            <a:endParaRPr lang="pt-PT" sz="1800" dirty="0">
              <a:latin typeface="Calibri"/>
              <a:ea typeface="Calibri"/>
              <a:cs typeface="Arial"/>
            </a:endParaRPr>
          </a:p>
          <a:p>
            <a:pPr>
              <a:buNone/>
            </a:pPr>
            <a:endParaRPr lang="pt-PT" sz="1800" b="1" dirty="0">
              <a:latin typeface="Calibri"/>
              <a:ea typeface="Calibri"/>
              <a:cs typeface="Arial"/>
            </a:endParaRPr>
          </a:p>
          <a:p>
            <a:r>
              <a:rPr lang="pt-PT" sz="1800" dirty="0">
                <a:latin typeface="Calibri"/>
                <a:ea typeface="Calibri"/>
                <a:cs typeface="Arial"/>
              </a:rPr>
              <a:t>   Com base nas análises realizadas, o </a:t>
            </a:r>
            <a:r>
              <a:rPr lang="pt-PT" sz="1800" dirty="0" err="1">
                <a:latin typeface="Calibri"/>
                <a:ea typeface="Calibri"/>
                <a:cs typeface="Arial"/>
              </a:rPr>
              <a:t>dataset</a:t>
            </a:r>
            <a:r>
              <a:rPr lang="pt-PT" sz="1800" dirty="0">
                <a:latin typeface="Calibri"/>
                <a:ea typeface="Calibri"/>
                <a:cs typeface="Arial"/>
              </a:rPr>
              <a:t> está pronto para ser utilizado na construção do modelo.</a:t>
            </a:r>
            <a:endParaRPr lang="pt-PT" sz="1800">
              <a:latin typeface="Calibri"/>
              <a:ea typeface="Calibri"/>
              <a:cs typeface="Calibri"/>
            </a:endParaRPr>
          </a:p>
          <a:p>
            <a:r>
              <a:rPr lang="pt-PT" sz="1800" dirty="0">
                <a:latin typeface="Calibri"/>
                <a:ea typeface="Calibri"/>
                <a:cs typeface="Arial"/>
              </a:rPr>
              <a:t>    Os dados são consistentes, completos e não apresentam características que prejudiquem o desempenho do modelo.</a:t>
            </a:r>
            <a:endParaRPr lang="pt-PT" sz="1800">
              <a:latin typeface="Calibri"/>
              <a:ea typeface="Calibri"/>
              <a:cs typeface="Calibri"/>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19100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34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Redes Neuronais Artificiais (</a:t>
            </a:r>
            <a:r>
              <a:rPr lang="pt-PT" sz="1800" b="1" dirty="0" err="1">
                <a:latin typeface="Calibri"/>
                <a:cs typeface="Arial"/>
              </a:rPr>
              <a:t>RNAs</a:t>
            </a:r>
            <a:r>
              <a:rPr lang="pt-PT" sz="1800" b="1" dirty="0">
                <a:latin typeface="Calibri"/>
                <a:cs typeface="Arial"/>
              </a:rPr>
              <a:t>)</a:t>
            </a:r>
            <a:endParaRPr lang="en-US"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As Redes Neuronais Artificiais (</a:t>
            </a:r>
            <a:r>
              <a:rPr lang="pt-PT" sz="1800" err="1">
                <a:latin typeface="Calibri"/>
                <a:cs typeface="Arial"/>
              </a:rPr>
              <a:t>RNAs</a:t>
            </a:r>
            <a:r>
              <a:rPr lang="pt-PT" sz="1800" dirty="0">
                <a:latin typeface="Calibri"/>
                <a:cs typeface="Arial"/>
              </a:rPr>
              <a:t>) são um modelo de aprendizado de máquina inspirado na estrutura e funcionamento do cérebro humano.</a:t>
            </a:r>
            <a:endParaRPr lang="pt-PT" sz="1800">
              <a:latin typeface="Calibri"/>
              <a:cs typeface="Calibri"/>
            </a:endParaRPr>
          </a:p>
          <a:p>
            <a:pPr marL="285750" indent="-285750"/>
            <a:r>
              <a:rPr lang="pt-PT" sz="1800" dirty="0">
                <a:latin typeface="Calibri"/>
                <a:cs typeface="Arial"/>
              </a:rPr>
              <a:t>São compostas por camadas de neurônios interconectados, que processam informações e aprendem a partir dos dados.</a:t>
            </a:r>
            <a:endParaRPr lang="pt-PT" dirty="0">
              <a:latin typeface="Calibri"/>
              <a:cs typeface="Calibri"/>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Diagram&#10;&#10;Description automatically generated">
            <a:extLst>
              <a:ext uri="{FF2B5EF4-FFF2-40B4-BE49-F238E27FC236}">
                <a16:creationId xmlns:a16="http://schemas.microsoft.com/office/drawing/2014/main" id="{09310D92-39E5-F97B-DC41-530E7D52531B}"/>
              </a:ext>
            </a:extLst>
          </p:cNvPr>
          <p:cNvPicPr>
            <a:picLocks noChangeAspect="1"/>
          </p:cNvPicPr>
          <p:nvPr/>
        </p:nvPicPr>
        <p:blipFill>
          <a:blip r:embed="rId7"/>
          <a:stretch>
            <a:fillRect/>
          </a:stretch>
        </p:blipFill>
        <p:spPr>
          <a:xfrm>
            <a:off x="673711" y="3607533"/>
            <a:ext cx="3566501" cy="2339242"/>
          </a:xfrm>
          <a:prstGeom prst="rect">
            <a:avLst/>
          </a:prstGeom>
        </p:spPr>
      </p:pic>
      <p:sp>
        <p:nvSpPr>
          <p:cNvPr id="4" name="TextBox 3">
            <a:extLst>
              <a:ext uri="{FF2B5EF4-FFF2-40B4-BE49-F238E27FC236}">
                <a16:creationId xmlns:a16="http://schemas.microsoft.com/office/drawing/2014/main" id="{CBAD02E1-1B81-E0EF-F9FC-FC8D986AA383}"/>
              </a:ext>
            </a:extLst>
          </p:cNvPr>
          <p:cNvSpPr txBox="1"/>
          <p:nvPr/>
        </p:nvSpPr>
        <p:spPr>
          <a:xfrm>
            <a:off x="4335095" y="5495192"/>
            <a:ext cx="37489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Calibri"/>
              </a:rPr>
              <a:t>Exemplo</a:t>
            </a:r>
            <a:r>
              <a:rPr lang="en-US" dirty="0">
                <a:cs typeface="Calibri"/>
              </a:rPr>
              <a:t> de RNA.</a:t>
            </a:r>
            <a:endParaRPr lang="en-US" dirty="0"/>
          </a:p>
        </p:txBody>
      </p:sp>
    </p:spTree>
    <p:extLst>
      <p:ext uri="{BB962C8B-B14F-4D97-AF65-F5344CB8AC3E}">
        <p14:creationId xmlns:p14="http://schemas.microsoft.com/office/powerpoint/2010/main" val="1954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55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Arquitetura das </a:t>
            </a:r>
            <a:r>
              <a:rPr lang="pt-PT" sz="1800" b="1" dirty="0" err="1">
                <a:latin typeface="Calibri"/>
                <a:cs typeface="Arial"/>
              </a:rPr>
              <a:t>RNAs</a:t>
            </a:r>
            <a:endParaRPr lang="en-US"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As </a:t>
            </a:r>
            <a:r>
              <a:rPr lang="pt-PT" sz="1800" err="1">
                <a:latin typeface="Calibri"/>
                <a:cs typeface="Arial"/>
              </a:rPr>
              <a:t>RNAs</a:t>
            </a:r>
            <a:r>
              <a:rPr lang="pt-PT" sz="1800" dirty="0">
                <a:latin typeface="Calibri"/>
                <a:cs typeface="Arial"/>
              </a:rPr>
              <a:t> são compostas por camadas de neurônios, que podem ser de entrada, ocultas ou de saída.</a:t>
            </a:r>
            <a:endParaRPr lang="pt-PT" sz="1800">
              <a:latin typeface="Calibri"/>
              <a:cs typeface="Calibri"/>
            </a:endParaRPr>
          </a:p>
          <a:p>
            <a:pPr marL="285750" indent="-285750"/>
            <a:r>
              <a:rPr lang="pt-PT" sz="1800" dirty="0">
                <a:latin typeface="Calibri"/>
                <a:cs typeface="Arial"/>
              </a:rPr>
              <a:t>A camada de entrada recebe os dados de entrada e os transmite para as camadas ocultas.</a:t>
            </a:r>
            <a:endParaRPr lang="pt-PT" sz="1800">
              <a:latin typeface="Calibri"/>
              <a:cs typeface="Calibri"/>
            </a:endParaRPr>
          </a:p>
          <a:p>
            <a:pPr marL="285750" indent="-285750"/>
            <a:r>
              <a:rPr lang="pt-PT" sz="1800" dirty="0">
                <a:latin typeface="Calibri"/>
                <a:cs typeface="Arial"/>
              </a:rPr>
              <a:t>As camadas ocultas realizam transformações nos dados e passam os resultados para a camada de saída, que produz as respostas finais.</a:t>
            </a:r>
            <a:endParaRPr lang="pt-PT" sz="180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Neurônio Artificial</a:t>
            </a:r>
            <a:endParaRPr lang="pt-PT"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O neurônio artificial é a unidade básica de processamento nas </a:t>
            </a:r>
            <a:r>
              <a:rPr lang="pt-PT" sz="1800" err="1">
                <a:latin typeface="Calibri"/>
                <a:cs typeface="Arial"/>
              </a:rPr>
              <a:t>RNAs</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Recebe um conjunto de entradas ponderadas e aplica uma função de ativação para produzir uma saída.</a:t>
            </a:r>
            <a:endParaRPr lang="pt-PT" dirty="0">
              <a:latin typeface="Calibri"/>
              <a:cs typeface="Calibri"/>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4198334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33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Funções de Ativação</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As funções de ativação introduzem não-linearidade nas </a:t>
            </a:r>
            <a:r>
              <a:rPr lang="pt-PT" sz="1800" err="1">
                <a:latin typeface="Calibri"/>
                <a:cs typeface="Arial"/>
              </a:rPr>
              <a:t>RNAs</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Exemplos de funções de ativação incluem a função sigmoide, função </a:t>
            </a:r>
            <a:r>
              <a:rPr lang="pt-PT" sz="1800" err="1">
                <a:latin typeface="Calibri"/>
                <a:cs typeface="Arial"/>
              </a:rPr>
              <a:t>ReLU</a:t>
            </a:r>
            <a:r>
              <a:rPr lang="pt-PT" sz="1800" dirty="0">
                <a:latin typeface="Calibri"/>
                <a:cs typeface="Arial"/>
              </a:rPr>
              <a:t> e função tangente hiperbólica.</a:t>
            </a:r>
            <a:endParaRPr lang="en-US" sz="1800">
              <a:latin typeface="Calibri"/>
              <a:cs typeface="Calibri"/>
            </a:endParaRPr>
          </a:p>
          <a:p>
            <a:pPr marL="285750" indent="-285750"/>
            <a:endParaRPr lang="pt-PT" sz="1800" dirty="0">
              <a:latin typeface="Calibri"/>
              <a:cs typeface="Arial"/>
            </a:endParaRPr>
          </a:p>
          <a:p>
            <a:pPr>
              <a:buNone/>
            </a:pPr>
            <a:r>
              <a:rPr lang="pt-PT" sz="1800" b="1">
                <a:latin typeface="Calibri"/>
                <a:cs typeface="Arial"/>
              </a:rPr>
              <a:t>Treino de </a:t>
            </a:r>
            <a:r>
              <a:rPr lang="pt-PT" sz="1800" b="1" err="1">
                <a:latin typeface="Calibri"/>
                <a:cs typeface="Arial"/>
              </a:rPr>
              <a:t>RNAs</a:t>
            </a:r>
            <a:endParaRPr lang="pt-PT"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As </a:t>
            </a:r>
            <a:r>
              <a:rPr lang="pt-PT" sz="1800" err="1">
                <a:latin typeface="Calibri"/>
                <a:cs typeface="Arial"/>
              </a:rPr>
              <a:t>RNAs</a:t>
            </a:r>
            <a:r>
              <a:rPr lang="pt-PT" sz="1800" dirty="0">
                <a:latin typeface="Calibri"/>
                <a:cs typeface="Arial"/>
              </a:rPr>
              <a:t> são treinadas por meio do ajuste dos pesos sinápticos entre os neurônios.</a:t>
            </a:r>
            <a:endParaRPr lang="pt-PT" sz="1800">
              <a:latin typeface="Calibri"/>
              <a:cs typeface="Calibri"/>
            </a:endParaRPr>
          </a:p>
          <a:p>
            <a:pPr marL="285750" indent="-285750"/>
            <a:r>
              <a:rPr lang="pt-PT" sz="1800">
                <a:latin typeface="Calibri"/>
                <a:cs typeface="Arial"/>
              </a:rPr>
              <a:t>O treino é realizado com um </a:t>
            </a:r>
            <a:r>
              <a:rPr lang="pt-PT" sz="1800" err="1">
                <a:latin typeface="Calibri"/>
                <a:cs typeface="Arial"/>
              </a:rPr>
              <a:t>dataset</a:t>
            </a:r>
            <a:r>
              <a:rPr lang="pt-PT" sz="1800">
                <a:latin typeface="Calibri"/>
                <a:cs typeface="Arial"/>
              </a:rPr>
              <a:t> de entrada e a correspondente </a:t>
            </a:r>
            <a:r>
              <a:rPr lang="pt-PT" sz="1800" dirty="0">
                <a:latin typeface="Calibri"/>
                <a:cs typeface="Arial"/>
              </a:rPr>
              <a:t>saída desejada.</a:t>
            </a:r>
            <a:endParaRPr lang="pt-PT" sz="1800">
              <a:latin typeface="Calibri"/>
              <a:cs typeface="Calibri"/>
            </a:endParaRPr>
          </a:p>
          <a:p>
            <a:pPr marL="285750" indent="-285750"/>
            <a:r>
              <a:rPr lang="pt-PT" sz="1800" dirty="0">
                <a:latin typeface="Calibri"/>
                <a:cs typeface="Arial"/>
              </a:rPr>
              <a:t>O algoritmo de treino atualiza os pesos com base no erro entre a saída obtida e a saída desejada.</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509458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822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Aplicações das </a:t>
            </a:r>
            <a:r>
              <a:rPr lang="pt-PT" sz="1800" b="1" dirty="0" err="1">
                <a:latin typeface="Calibri"/>
                <a:cs typeface="Arial"/>
              </a:rPr>
              <a:t>RNAs</a:t>
            </a:r>
            <a:endParaRPr lang="en-US" sz="1800" dirty="0" err="1">
              <a:latin typeface="Calibri"/>
              <a:cs typeface="Calibri"/>
            </a:endParaRPr>
          </a:p>
          <a:p>
            <a:pPr marL="285750" indent="-285750"/>
            <a:r>
              <a:rPr lang="pt-PT" sz="1800" dirty="0">
                <a:latin typeface="Calibri"/>
                <a:cs typeface="Arial"/>
              </a:rPr>
              <a:t>As </a:t>
            </a:r>
            <a:r>
              <a:rPr lang="pt-PT" sz="1800" err="1">
                <a:latin typeface="Calibri"/>
                <a:cs typeface="Arial"/>
              </a:rPr>
              <a:t>RNAs</a:t>
            </a:r>
            <a:r>
              <a:rPr lang="pt-PT" sz="1800" dirty="0">
                <a:latin typeface="Calibri"/>
                <a:cs typeface="Arial"/>
              </a:rPr>
              <a:t> são amplamente utilizadas em várias áreas, como reconhecimento de padrões, processamento de linguagem natural, visão computacional e previsão.</a:t>
            </a:r>
            <a:endParaRPr lang="pt-PT" sz="1800">
              <a:latin typeface="Calibri"/>
              <a:cs typeface="Calibri"/>
            </a:endParaRPr>
          </a:p>
          <a:p>
            <a:pPr marL="285750" indent="-285750"/>
            <a:r>
              <a:rPr lang="pt-PT" sz="1800" dirty="0">
                <a:latin typeface="Calibri"/>
                <a:cs typeface="Arial"/>
              </a:rPr>
              <a:t>São capazes de aprender a partir de grandes volumes de dados e identificar padrões complexos.</a:t>
            </a:r>
            <a:endParaRPr lang="pt-PT" sz="180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Bibliotecas para Implementação de </a:t>
            </a:r>
            <a:r>
              <a:rPr lang="pt-PT" sz="1800" b="1" dirty="0" err="1">
                <a:latin typeface="Calibri"/>
                <a:cs typeface="Arial"/>
              </a:rPr>
              <a:t>RNAs</a:t>
            </a:r>
          </a:p>
          <a:p>
            <a:pPr marL="285750" indent="-285750"/>
            <a:r>
              <a:rPr lang="pt-PT" sz="1800" dirty="0">
                <a:latin typeface="Calibri"/>
                <a:cs typeface="Arial"/>
              </a:rPr>
              <a:t>Existem diversas bibliotecas disponíveis para implementação de </a:t>
            </a:r>
            <a:r>
              <a:rPr lang="pt-PT" sz="1800" err="1">
                <a:latin typeface="Calibri"/>
                <a:cs typeface="Arial"/>
              </a:rPr>
              <a:t>RNAs</a:t>
            </a:r>
            <a:r>
              <a:rPr lang="pt-PT" sz="1800" dirty="0">
                <a:latin typeface="Calibri"/>
                <a:cs typeface="Arial"/>
              </a:rPr>
              <a:t>, como </a:t>
            </a:r>
            <a:r>
              <a:rPr lang="pt-PT" sz="1800" err="1">
                <a:latin typeface="Calibri"/>
                <a:cs typeface="Arial"/>
              </a:rPr>
              <a:t>Keras</a:t>
            </a:r>
            <a:r>
              <a:rPr lang="pt-PT" sz="1800" dirty="0">
                <a:latin typeface="Calibri"/>
                <a:cs typeface="Arial"/>
              </a:rPr>
              <a:t>, </a:t>
            </a:r>
            <a:r>
              <a:rPr lang="pt-PT" sz="1800" err="1">
                <a:latin typeface="Calibri"/>
                <a:cs typeface="Arial"/>
              </a:rPr>
              <a:t>TensorFlow</a:t>
            </a:r>
            <a:r>
              <a:rPr lang="pt-PT" sz="1800" dirty="0">
                <a:latin typeface="Calibri"/>
                <a:cs typeface="Arial"/>
              </a:rPr>
              <a:t> e </a:t>
            </a:r>
            <a:r>
              <a:rPr lang="pt-PT" sz="1800" err="1">
                <a:latin typeface="Calibri"/>
                <a:cs typeface="Arial"/>
              </a:rPr>
              <a:t>PyTorch</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Essas bibliotecas facilitam a criação, treino e avaliação de modelos de </a:t>
            </a:r>
            <a:r>
              <a:rPr lang="pt-PT" sz="1800" dirty="0" err="1">
                <a:latin typeface="Calibri"/>
                <a:cs typeface="Arial"/>
              </a:rPr>
              <a:t>RNAs</a:t>
            </a:r>
            <a:r>
              <a:rPr lang="pt-PT" sz="1800" dirty="0">
                <a:latin typeface="Calibri"/>
                <a:cs typeface="Arial"/>
              </a:rPr>
              <a:t>.</a:t>
            </a:r>
            <a:endParaRPr lang="pt-PT" dirty="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Vantagens das </a:t>
            </a:r>
            <a:r>
              <a:rPr lang="pt-PT" sz="1800" b="1" dirty="0" err="1">
                <a:latin typeface="Calibri"/>
                <a:cs typeface="Arial"/>
              </a:rPr>
              <a:t>RNAs</a:t>
            </a:r>
            <a:endParaRPr lang="pt-PT" sz="1800" dirty="0">
              <a:latin typeface="Calibri"/>
              <a:cs typeface="Calibri"/>
            </a:endParaRPr>
          </a:p>
          <a:p>
            <a:pPr marL="285750" indent="-285750"/>
            <a:r>
              <a:rPr lang="pt-PT" sz="1800" dirty="0">
                <a:latin typeface="Calibri"/>
                <a:cs typeface="Arial"/>
              </a:rPr>
              <a:t>As </a:t>
            </a:r>
            <a:r>
              <a:rPr lang="pt-PT" sz="1800" err="1">
                <a:latin typeface="Calibri"/>
                <a:cs typeface="Arial"/>
              </a:rPr>
              <a:t>RNAs</a:t>
            </a:r>
            <a:r>
              <a:rPr lang="pt-PT" sz="1800" dirty="0">
                <a:latin typeface="Calibri"/>
                <a:cs typeface="Arial"/>
              </a:rPr>
              <a:t> possuem alta capacidade de aprendizado e generalização.</a:t>
            </a:r>
            <a:endParaRPr lang="pt-PT" sz="1800">
              <a:latin typeface="Calibri"/>
              <a:cs typeface="Calibri"/>
            </a:endParaRPr>
          </a:p>
          <a:p>
            <a:pPr marL="285750" indent="-285750"/>
            <a:r>
              <a:rPr lang="pt-PT" sz="1800" dirty="0">
                <a:latin typeface="Calibri"/>
                <a:cs typeface="Arial"/>
              </a:rPr>
              <a:t>São capazes de lidar com dados complexos e não-lineares.</a:t>
            </a:r>
            <a:endParaRPr lang="pt-PT" sz="1800">
              <a:latin typeface="Calibri"/>
              <a:cs typeface="Calibri"/>
            </a:endParaRPr>
          </a:p>
          <a:p>
            <a:pPr marL="285750" indent="-285750"/>
            <a:r>
              <a:rPr lang="pt-PT" sz="1800" dirty="0">
                <a:latin typeface="Calibri"/>
                <a:cs typeface="Arial"/>
              </a:rPr>
              <a:t>Podem ser utilizadas para resolver uma ampla gama de problemas de aprendizado de máquina.</a:t>
            </a:r>
            <a:endParaRPr lang="pt-PT"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27860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827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Criação do modelo</a:t>
            </a:r>
          </a:p>
          <a:p>
            <a:pPr>
              <a:buNone/>
            </a:pPr>
            <a:endParaRPr lang="pt-PT" sz="1800" b="1" dirty="0">
              <a:latin typeface="Calibri"/>
              <a:cs typeface="Arial"/>
            </a:endParaRPr>
          </a:p>
          <a:p>
            <a:pPr>
              <a:buNone/>
            </a:pPr>
            <a:r>
              <a:rPr lang="pt-PT" sz="1800" b="1" dirty="0">
                <a:latin typeface="Calibri"/>
                <a:cs typeface="Arial"/>
              </a:rPr>
              <a:t>Divisão dos dados</a:t>
            </a:r>
            <a:endParaRPr lang="pt-PT"/>
          </a:p>
          <a:p>
            <a:pPr marL="285750" indent="-285750"/>
            <a:r>
              <a:rPr lang="pt-PT" sz="1800" dirty="0">
                <a:latin typeface="Calibri"/>
                <a:cs typeface="Arial"/>
              </a:rPr>
              <a:t>Os dados do </a:t>
            </a:r>
            <a:r>
              <a:rPr lang="pt-PT" sz="1800" err="1">
                <a:latin typeface="Calibri"/>
                <a:cs typeface="Arial"/>
              </a:rPr>
              <a:t>dataset</a:t>
            </a:r>
            <a:r>
              <a:rPr lang="pt-PT" sz="1800" dirty="0">
                <a:latin typeface="Calibri"/>
                <a:cs typeface="Arial"/>
              </a:rPr>
              <a:t> são divididos em variáveis </a:t>
            </a:r>
            <a:r>
              <a:rPr lang="pt-PT" sz="1800" err="1">
                <a:latin typeface="Calibri"/>
                <a:cs typeface="Arial"/>
              </a:rPr>
              <a:t>preditoras</a:t>
            </a:r>
            <a:r>
              <a:rPr lang="pt-PT" sz="1800" dirty="0">
                <a:latin typeface="Calibri"/>
                <a:cs typeface="Arial"/>
              </a:rPr>
              <a:t> (X) e a variável alvo (Y).</a:t>
            </a:r>
            <a:endParaRPr lang="pt-PT" sz="1800">
              <a:latin typeface="Calibri"/>
              <a:cs typeface="Calibri"/>
            </a:endParaRPr>
          </a:p>
          <a:p>
            <a:pPr marL="285750" indent="-285750"/>
            <a:r>
              <a:rPr lang="pt-PT" sz="1800" dirty="0">
                <a:latin typeface="Calibri"/>
                <a:cs typeface="Arial"/>
              </a:rPr>
              <a:t>A variável alvo é '</a:t>
            </a:r>
            <a:r>
              <a:rPr lang="pt-PT" sz="1800" err="1">
                <a:latin typeface="Calibri"/>
                <a:cs typeface="Arial"/>
              </a:rPr>
              <a:t>Divorce</a:t>
            </a:r>
            <a:r>
              <a:rPr lang="pt-PT" sz="1800" dirty="0">
                <a:latin typeface="Calibri"/>
                <a:cs typeface="Arial"/>
              </a:rPr>
              <a:t>', que indica se houve divórcio ou não.</a:t>
            </a:r>
            <a:endParaRPr lang="pt-PT" sz="1800">
              <a:latin typeface="Calibri"/>
              <a:cs typeface="Calibri"/>
            </a:endParaRPr>
          </a:p>
          <a:p>
            <a:pPr marL="285750" indent="-285750"/>
            <a:r>
              <a:rPr lang="pt-PT" sz="1800" dirty="0">
                <a:latin typeface="Calibri"/>
                <a:cs typeface="Arial"/>
              </a:rPr>
              <a:t>As variáveis </a:t>
            </a:r>
            <a:r>
              <a:rPr lang="pt-PT" sz="1800" err="1">
                <a:latin typeface="Calibri"/>
                <a:cs typeface="Arial"/>
              </a:rPr>
              <a:t>preditoras</a:t>
            </a:r>
            <a:r>
              <a:rPr lang="pt-PT" sz="1800" dirty="0">
                <a:latin typeface="Calibri"/>
                <a:cs typeface="Arial"/>
              </a:rPr>
              <a:t> são todas as outras colunas do </a:t>
            </a:r>
            <a:r>
              <a:rPr lang="pt-PT" sz="1800" err="1">
                <a:latin typeface="Calibri"/>
                <a:cs typeface="Arial"/>
              </a:rPr>
              <a:t>dataset</a:t>
            </a:r>
            <a:r>
              <a:rPr lang="pt-PT" sz="1800" dirty="0">
                <a:latin typeface="Calibri"/>
                <a:cs typeface="Arial"/>
              </a:rPr>
              <a:t>, exceto '</a:t>
            </a:r>
            <a:r>
              <a:rPr lang="pt-PT" sz="1800" err="1">
                <a:latin typeface="Calibri"/>
                <a:cs typeface="Arial"/>
              </a:rPr>
              <a:t>Divorce</a:t>
            </a:r>
            <a:r>
              <a:rPr lang="pt-PT" sz="1800" dirty="0">
                <a:latin typeface="Calibri"/>
                <a:cs typeface="Arial"/>
              </a:rPr>
              <a:t>'.</a:t>
            </a:r>
            <a:endParaRPr lang="pt-PT" sz="1800">
              <a:latin typeface="Calibri"/>
              <a:cs typeface="Calibri"/>
            </a:endParaRPr>
          </a:p>
          <a:p>
            <a:pPr>
              <a:buNone/>
            </a:pPr>
            <a:endParaRPr lang="pt-PT" sz="1800" dirty="0">
              <a:latin typeface="Calibri"/>
              <a:cs typeface="Arial"/>
            </a:endParaRPr>
          </a:p>
          <a:p>
            <a:pPr>
              <a:buNone/>
            </a:pPr>
            <a:r>
              <a:rPr lang="pt-PT" sz="1800" b="1" dirty="0">
                <a:latin typeface="Calibri"/>
                <a:cs typeface="Arial"/>
              </a:rPr>
              <a:t>Divisão dos dados em conjunto de treino e teste</a:t>
            </a:r>
            <a:endParaRPr lang="pt-PT" sz="1800" dirty="0">
              <a:latin typeface="Calibri"/>
              <a:cs typeface="Calibri"/>
            </a:endParaRPr>
          </a:p>
          <a:p>
            <a:pPr marL="285750" indent="-285750"/>
            <a:r>
              <a:rPr lang="pt-PT" sz="1800" dirty="0">
                <a:latin typeface="Calibri"/>
                <a:cs typeface="Arial"/>
              </a:rPr>
              <a:t>Utilizamos a função </a:t>
            </a:r>
            <a:r>
              <a:rPr lang="pt-PT" sz="1800" dirty="0" err="1">
                <a:latin typeface="Calibri"/>
                <a:cs typeface="Arial"/>
              </a:rPr>
              <a:t>train_test_split</a:t>
            </a:r>
            <a:r>
              <a:rPr lang="pt-PT" sz="1800" dirty="0">
                <a:latin typeface="Calibri"/>
                <a:cs typeface="Arial"/>
              </a:rPr>
              <a:t> do </a:t>
            </a:r>
            <a:r>
              <a:rPr lang="pt-PT" sz="1800" dirty="0" err="1">
                <a:latin typeface="Calibri"/>
                <a:cs typeface="Arial"/>
              </a:rPr>
              <a:t>scikit-learn</a:t>
            </a:r>
            <a:r>
              <a:rPr lang="pt-PT" sz="1800" dirty="0">
                <a:latin typeface="Calibri"/>
                <a:cs typeface="Arial"/>
              </a:rPr>
              <a:t> para dividir os dados em conjunto de treino e teste.</a:t>
            </a:r>
            <a:endParaRPr lang="pt-PT" sz="1800" dirty="0">
              <a:latin typeface="Calibri"/>
              <a:cs typeface="Calibri"/>
            </a:endParaRPr>
          </a:p>
          <a:p>
            <a:pPr marL="285750" indent="-285750"/>
            <a:r>
              <a:rPr lang="pt-PT" sz="1800" dirty="0">
                <a:latin typeface="Calibri"/>
                <a:cs typeface="Arial"/>
              </a:rPr>
              <a:t>O parâmetro </a:t>
            </a:r>
            <a:r>
              <a:rPr lang="pt-PT" sz="1800" err="1">
                <a:latin typeface="Calibri"/>
                <a:cs typeface="Arial"/>
              </a:rPr>
              <a:t>test_size</a:t>
            </a:r>
            <a:r>
              <a:rPr lang="pt-PT" sz="1800" dirty="0">
                <a:latin typeface="Calibri"/>
                <a:cs typeface="Arial"/>
              </a:rPr>
              <a:t> define a proporção dos dados que serão usados para teste (33% neste caso).</a:t>
            </a:r>
            <a:endParaRPr lang="pt-PT" sz="1800">
              <a:latin typeface="Calibri"/>
              <a:cs typeface="Calibri"/>
            </a:endParaRPr>
          </a:p>
          <a:p>
            <a:pPr marL="285750" indent="-285750"/>
            <a:r>
              <a:rPr lang="pt-PT" sz="1800" dirty="0">
                <a:latin typeface="Calibri"/>
                <a:cs typeface="Arial"/>
              </a:rPr>
              <a:t>O parâmetro </a:t>
            </a:r>
            <a:r>
              <a:rPr lang="pt-PT" sz="1800" err="1">
                <a:latin typeface="Calibri"/>
                <a:cs typeface="Arial"/>
              </a:rPr>
              <a:t>random_state</a:t>
            </a:r>
            <a:r>
              <a:rPr lang="pt-PT" sz="1800" dirty="0">
                <a:latin typeface="Calibri"/>
                <a:cs typeface="Arial"/>
              </a:rPr>
              <a:t> define a semente utilizada para a geração dos números aleatórios, garantindo a reprodutibilidade dos resultados.</a:t>
            </a:r>
            <a:endParaRPr lang="pt-PT" sz="180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A picture containing chart&#10;&#10;Description automatically generated">
            <a:extLst>
              <a:ext uri="{FF2B5EF4-FFF2-40B4-BE49-F238E27FC236}">
                <a16:creationId xmlns:a16="http://schemas.microsoft.com/office/drawing/2014/main" id="{3280B80A-DBAC-D093-52BD-00B775D09F39}"/>
              </a:ext>
            </a:extLst>
          </p:cNvPr>
          <p:cNvPicPr>
            <a:picLocks noChangeAspect="1"/>
          </p:cNvPicPr>
          <p:nvPr/>
        </p:nvPicPr>
        <p:blipFill>
          <a:blip r:embed="rId7"/>
          <a:stretch>
            <a:fillRect/>
          </a:stretch>
        </p:blipFill>
        <p:spPr>
          <a:xfrm>
            <a:off x="201247" y="5560433"/>
            <a:ext cx="8673122" cy="758521"/>
          </a:xfrm>
          <a:prstGeom prst="rect">
            <a:avLst/>
          </a:prstGeom>
        </p:spPr>
      </p:pic>
    </p:spTree>
    <p:extLst>
      <p:ext uri="{BB962C8B-B14F-4D97-AF65-F5344CB8AC3E}">
        <p14:creationId xmlns:p14="http://schemas.microsoft.com/office/powerpoint/2010/main" val="939837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55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Criação do modelo de Redes Neuronais Artificiais</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Utilizamos a classe </a:t>
            </a:r>
            <a:r>
              <a:rPr lang="pt-PT" sz="1800" err="1">
                <a:latin typeface="Calibri"/>
                <a:cs typeface="Arial"/>
              </a:rPr>
              <a:t>Sequential</a:t>
            </a:r>
            <a:r>
              <a:rPr lang="pt-PT" sz="1800" dirty="0">
                <a:latin typeface="Calibri"/>
                <a:cs typeface="Arial"/>
              </a:rPr>
              <a:t> do </a:t>
            </a:r>
            <a:r>
              <a:rPr lang="pt-PT" sz="1800" err="1">
                <a:latin typeface="Calibri"/>
                <a:cs typeface="Arial"/>
              </a:rPr>
              <a:t>Keras</a:t>
            </a:r>
            <a:r>
              <a:rPr lang="pt-PT" sz="1800" dirty="0">
                <a:latin typeface="Calibri"/>
                <a:cs typeface="Arial"/>
              </a:rPr>
              <a:t> para criar um modelo sequencial de Redes Neuronais.</a:t>
            </a:r>
            <a:endParaRPr lang="pt-PT" sz="1800">
              <a:latin typeface="Calibri"/>
              <a:cs typeface="Calibri"/>
            </a:endParaRPr>
          </a:p>
          <a:p>
            <a:pPr marL="285750" indent="-285750"/>
            <a:r>
              <a:rPr lang="pt-PT" sz="1800" dirty="0">
                <a:latin typeface="Calibri"/>
                <a:cs typeface="Arial"/>
              </a:rPr>
              <a:t>Adicionamos as camadas da rede neural utilizando o método </a:t>
            </a:r>
            <a:r>
              <a:rPr lang="pt-PT" sz="1800" err="1">
                <a:latin typeface="Calibri"/>
                <a:cs typeface="Arial"/>
              </a:rPr>
              <a:t>add</a:t>
            </a:r>
            <a:r>
              <a:rPr lang="pt-PT" sz="1800" dirty="0">
                <a:latin typeface="Calibri"/>
                <a:cs typeface="Arial"/>
              </a:rPr>
              <a:t> da classe </a:t>
            </a:r>
            <a:r>
              <a:rPr lang="pt-PT" sz="1800" err="1">
                <a:latin typeface="Calibri"/>
                <a:cs typeface="Arial"/>
              </a:rPr>
              <a:t>Sequential</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A primeira camada adicionada é a camada de entrada (Input </a:t>
            </a:r>
            <a:r>
              <a:rPr lang="pt-PT" sz="1800" err="1">
                <a:latin typeface="Calibri"/>
                <a:cs typeface="Arial"/>
              </a:rPr>
              <a:t>Layer</a:t>
            </a:r>
            <a:r>
              <a:rPr lang="pt-PT" sz="1800" dirty="0">
                <a:latin typeface="Calibri"/>
                <a:cs typeface="Arial"/>
              </a:rPr>
              <a:t>) com 10 neurônios e função de ativação </a:t>
            </a:r>
            <a:r>
              <a:rPr lang="pt-PT" sz="1800" err="1">
                <a:latin typeface="Calibri"/>
                <a:cs typeface="Arial"/>
              </a:rPr>
              <a:t>ReLU</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Em seguida, adicionamos uma camada oculta com 10 neurônios e função de ativação </a:t>
            </a:r>
            <a:r>
              <a:rPr lang="pt-PT" sz="1800" err="1">
                <a:latin typeface="Calibri"/>
                <a:cs typeface="Arial"/>
              </a:rPr>
              <a:t>ReLU</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Por fim, adicionamos a camada de saída com 1 neurônio e função de ativação </a:t>
            </a:r>
            <a:r>
              <a:rPr lang="pt-PT" sz="1800" err="1">
                <a:latin typeface="Calibri"/>
                <a:cs typeface="Arial"/>
              </a:rPr>
              <a:t>sigmoid</a:t>
            </a:r>
            <a:r>
              <a:rPr lang="pt-PT" sz="1800" dirty="0">
                <a:latin typeface="Calibri"/>
                <a:cs typeface="Arial"/>
              </a:rPr>
              <a:t>, pois estamos realizando uma classificação binária.</a:t>
            </a:r>
            <a:endParaRPr lang="pt-PT" dirty="0">
              <a:latin typeface="Calibri"/>
              <a:cs typeface="Calibri"/>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5" name="Picture 5" descr="Text&#10;&#10;Description automatically generated">
            <a:extLst>
              <a:ext uri="{FF2B5EF4-FFF2-40B4-BE49-F238E27FC236}">
                <a16:creationId xmlns:a16="http://schemas.microsoft.com/office/drawing/2014/main" id="{8E328964-B4AE-9AA4-9519-8E79F1B11805}"/>
              </a:ext>
            </a:extLst>
          </p:cNvPr>
          <p:cNvPicPr>
            <a:picLocks noChangeAspect="1"/>
          </p:cNvPicPr>
          <p:nvPr/>
        </p:nvPicPr>
        <p:blipFill>
          <a:blip r:embed="rId7"/>
          <a:stretch>
            <a:fillRect/>
          </a:stretch>
        </p:blipFill>
        <p:spPr>
          <a:xfrm>
            <a:off x="1373554" y="4755463"/>
            <a:ext cx="6787661" cy="1313383"/>
          </a:xfrm>
          <a:prstGeom prst="rect">
            <a:avLst/>
          </a:prstGeom>
        </p:spPr>
      </p:pic>
    </p:spTree>
    <p:extLst>
      <p:ext uri="{BB962C8B-B14F-4D97-AF65-F5344CB8AC3E}">
        <p14:creationId xmlns:p14="http://schemas.microsoft.com/office/powerpoint/2010/main" val="274233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Índice</a:t>
            </a:r>
            <a:endParaRPr lang="pt-PT" sz="20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70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gn="l">
              <a:lnSpc>
                <a:spcPct val="150000"/>
              </a:lnSpc>
              <a:buAutoNum type="arabicPeriod"/>
            </a:pPr>
            <a:r>
              <a:rPr lang="pt-PT" altLang="pt-PT" sz="1600" dirty="0">
                <a:latin typeface="Arial"/>
                <a:cs typeface="Arial"/>
              </a:rPr>
              <a:t>Introdução</a:t>
            </a:r>
          </a:p>
          <a:p>
            <a:pPr marL="342900" indent="-342900" algn="l">
              <a:lnSpc>
                <a:spcPct val="150000"/>
              </a:lnSpc>
              <a:buAutoNum type="arabicPeriod"/>
            </a:pPr>
            <a:r>
              <a:rPr lang="pt-PT" altLang="pt-PT" sz="1600" dirty="0">
                <a:latin typeface="Arial"/>
                <a:cs typeface="Arial"/>
              </a:rPr>
              <a:t>Objetivos</a:t>
            </a:r>
          </a:p>
          <a:p>
            <a:pPr marL="342900" indent="-342900" algn="l">
              <a:lnSpc>
                <a:spcPct val="150000"/>
              </a:lnSpc>
              <a:buAutoNum type="arabicPeriod"/>
            </a:pPr>
            <a:r>
              <a:rPr lang="pt-PT" altLang="pt-PT" sz="1600" dirty="0">
                <a:latin typeface="Arial"/>
                <a:cs typeface="Arial"/>
              </a:rPr>
              <a:t>Importações</a:t>
            </a:r>
          </a:p>
          <a:p>
            <a:pPr marL="342900" indent="-342900" algn="l">
              <a:lnSpc>
                <a:spcPct val="150000"/>
              </a:lnSpc>
              <a:buAutoNum type="arabicPeriod"/>
            </a:pPr>
            <a:r>
              <a:rPr lang="pt-PT" altLang="pt-PT" sz="1600" dirty="0" err="1">
                <a:latin typeface="Arial"/>
                <a:cs typeface="Arial"/>
              </a:rPr>
              <a:t>Dataset</a:t>
            </a:r>
          </a:p>
          <a:p>
            <a:pPr marL="342900" indent="-342900">
              <a:lnSpc>
                <a:spcPct val="150000"/>
              </a:lnSpc>
              <a:buAutoNum type="arabicPeriod"/>
            </a:pPr>
            <a:r>
              <a:rPr lang="pt-PT" altLang="pt-PT" sz="1600" dirty="0">
                <a:latin typeface="Arial"/>
                <a:cs typeface="Arial"/>
              </a:rPr>
              <a:t>Redes Neuronais Artificiais</a:t>
            </a:r>
          </a:p>
          <a:p>
            <a:pPr marL="342900" indent="-342900">
              <a:lnSpc>
                <a:spcPct val="150000"/>
              </a:lnSpc>
              <a:buAutoNum type="arabicPeriod"/>
            </a:pPr>
            <a:r>
              <a:rPr lang="pt-PT" sz="1600" dirty="0">
                <a:latin typeface="Arial"/>
                <a:cs typeface="Arial"/>
              </a:rPr>
              <a:t>Redes Neuronais Artificiais - </a:t>
            </a:r>
            <a:r>
              <a:rPr lang="pt-PT" altLang="pt-PT" sz="1600" dirty="0" err="1">
                <a:latin typeface="Arial"/>
                <a:cs typeface="Arial"/>
              </a:rPr>
              <a:t>Keras</a:t>
            </a:r>
          </a:p>
          <a:p>
            <a:pPr marL="342900" indent="-342900" algn="l">
              <a:lnSpc>
                <a:spcPct val="150000"/>
              </a:lnSpc>
              <a:buAutoNum type="arabicPeriod"/>
            </a:pPr>
            <a:r>
              <a:rPr lang="pt-PT" sz="1600" dirty="0">
                <a:latin typeface="Arial"/>
                <a:cs typeface="Arial"/>
              </a:rPr>
              <a:t>Conclusão</a:t>
            </a:r>
            <a:endParaRPr lang="pt-PT" sz="1600" dirty="0">
              <a:cs typeface="Arial"/>
            </a:endParaRPr>
          </a:p>
          <a:p>
            <a:pPr algn="l">
              <a:lnSpc>
                <a:spcPct val="150000"/>
              </a:lnSpc>
              <a:buNone/>
            </a:pPr>
            <a:endParaRPr lang="pt-PT" altLang="pt-PT" sz="1600" dirty="0">
              <a:cs typeface="Arial" panose="020B0604020202020204" pitchFamily="34" charset="0"/>
            </a:endParaRPr>
          </a:p>
          <a:p>
            <a:pPr algn="just" eaLnBrk="1" hangingPunct="1">
              <a:lnSpc>
                <a:spcPct val="200000"/>
              </a:lnSpc>
              <a:spcBef>
                <a:spcPct val="0"/>
              </a:spcBef>
              <a:buFontTx/>
              <a:buNone/>
            </a:pPr>
            <a:r>
              <a:rPr lang="pt-PT" altLang="pt-PT" sz="1200" dirty="0">
                <a:cs typeface="Arial" panose="020B0604020202020204" pitchFamily="34" charset="0"/>
              </a:rPr>
              <a:t> </a:t>
            </a:r>
            <a:endParaRPr lang="pt-PT" altLang="pt-PT" sz="1200" b="1"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Tree>
    <p:extLst>
      <p:ext uri="{BB962C8B-B14F-4D97-AF65-F5344CB8AC3E}">
        <p14:creationId xmlns:p14="http://schemas.microsoft.com/office/powerpoint/2010/main" val="16171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27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Compilação do modelo</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Utilizamos o método compile do modelo para configurar o processo de treino.</a:t>
            </a:r>
            <a:endParaRPr lang="pt-PT" sz="1800" dirty="0">
              <a:latin typeface="Calibri"/>
              <a:cs typeface="Calibri"/>
            </a:endParaRPr>
          </a:p>
          <a:p>
            <a:pPr marL="285750" indent="-285750"/>
            <a:r>
              <a:rPr lang="pt-PT" sz="1800" dirty="0">
                <a:latin typeface="Calibri"/>
                <a:cs typeface="Arial"/>
              </a:rPr>
              <a:t>O parâmetro </a:t>
            </a:r>
            <a:r>
              <a:rPr lang="pt-PT" sz="1800" dirty="0" err="1">
                <a:latin typeface="Calibri"/>
                <a:cs typeface="Arial"/>
              </a:rPr>
              <a:t>loss</a:t>
            </a:r>
            <a:r>
              <a:rPr lang="pt-PT" sz="1800" dirty="0">
                <a:latin typeface="Calibri"/>
                <a:cs typeface="Arial"/>
              </a:rPr>
              <a:t> define a função de perda utilizada durante o treino, no caso, </a:t>
            </a:r>
            <a:r>
              <a:rPr lang="pt-PT" sz="1800" dirty="0" err="1">
                <a:latin typeface="Calibri"/>
                <a:cs typeface="Arial"/>
              </a:rPr>
              <a:t>binary_crossentropy</a:t>
            </a:r>
            <a:r>
              <a:rPr lang="pt-PT" sz="1800" dirty="0">
                <a:latin typeface="Calibri"/>
                <a:cs typeface="Arial"/>
              </a:rPr>
              <a:t> para problemas de classificação binária.</a:t>
            </a:r>
            <a:endParaRPr lang="pt-PT" sz="1800">
              <a:latin typeface="Calibri"/>
              <a:cs typeface="Calibri"/>
            </a:endParaRPr>
          </a:p>
          <a:p>
            <a:pPr marL="285750" indent="-285750"/>
            <a:r>
              <a:rPr lang="pt-PT" sz="1800" dirty="0">
                <a:latin typeface="Calibri"/>
                <a:cs typeface="Arial"/>
              </a:rPr>
              <a:t>O parâmetro </a:t>
            </a:r>
            <a:r>
              <a:rPr lang="pt-PT" sz="1800" dirty="0" err="1">
                <a:latin typeface="Calibri"/>
                <a:cs typeface="Arial"/>
              </a:rPr>
              <a:t>optimizer</a:t>
            </a:r>
            <a:r>
              <a:rPr lang="pt-PT" sz="1800" dirty="0">
                <a:latin typeface="Calibri"/>
                <a:cs typeface="Arial"/>
              </a:rPr>
              <a:t> define o </a:t>
            </a:r>
            <a:r>
              <a:rPr lang="pt-PT" sz="1800" dirty="0" err="1">
                <a:latin typeface="Calibri"/>
                <a:cs typeface="Arial"/>
              </a:rPr>
              <a:t>otimizador</a:t>
            </a:r>
            <a:r>
              <a:rPr lang="pt-PT" sz="1800" dirty="0">
                <a:latin typeface="Calibri"/>
                <a:cs typeface="Arial"/>
              </a:rPr>
              <a:t> utilizado para atualizar os pesos da rede neural durante o treino, neste caso, 'adam'.</a:t>
            </a:r>
            <a:endParaRPr lang="pt-PT" sz="1800" dirty="0">
              <a:latin typeface="Calibri"/>
              <a:cs typeface="Calibri"/>
            </a:endParaRPr>
          </a:p>
          <a:p>
            <a:pPr marL="285750" indent="-285750"/>
            <a:r>
              <a:rPr lang="pt-PT" sz="1800" dirty="0">
                <a:latin typeface="Calibri"/>
                <a:cs typeface="Arial"/>
              </a:rPr>
              <a:t>A métrica '</a:t>
            </a:r>
            <a:r>
              <a:rPr lang="pt-PT" sz="1800" dirty="0" err="1">
                <a:latin typeface="Calibri"/>
                <a:cs typeface="Arial"/>
              </a:rPr>
              <a:t>accuracy</a:t>
            </a:r>
            <a:r>
              <a:rPr lang="pt-PT" sz="1800" dirty="0">
                <a:latin typeface="Calibri"/>
                <a:cs typeface="Arial"/>
              </a:rPr>
              <a:t>' é definida para avaliar o desempenho do modelo durante o treino.</a:t>
            </a: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5">
            <a:extLst>
              <a:ext uri="{FF2B5EF4-FFF2-40B4-BE49-F238E27FC236}">
                <a16:creationId xmlns:a16="http://schemas.microsoft.com/office/drawing/2014/main" id="{2D8A918E-4F29-4AD8-A2DC-4CD8A5D8D8A0}"/>
              </a:ext>
            </a:extLst>
          </p:cNvPr>
          <p:cNvPicPr>
            <a:picLocks noChangeAspect="1"/>
          </p:cNvPicPr>
          <p:nvPr/>
        </p:nvPicPr>
        <p:blipFill>
          <a:blip r:embed="rId7"/>
          <a:stretch>
            <a:fillRect/>
          </a:stretch>
        </p:blipFill>
        <p:spPr>
          <a:xfrm>
            <a:off x="1060939" y="4631975"/>
            <a:ext cx="7022123" cy="495512"/>
          </a:xfrm>
          <a:prstGeom prst="rect">
            <a:avLst/>
          </a:prstGeom>
        </p:spPr>
      </p:pic>
    </p:spTree>
    <p:extLst>
      <p:ext uri="{BB962C8B-B14F-4D97-AF65-F5344CB8AC3E}">
        <p14:creationId xmlns:p14="http://schemas.microsoft.com/office/powerpoint/2010/main" val="2812087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00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Treino do modelo</a:t>
            </a:r>
            <a:endParaRPr lang="en-US"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Utilizamos o método </a:t>
            </a:r>
            <a:r>
              <a:rPr lang="pt-PT" sz="1800" err="1">
                <a:latin typeface="Calibri"/>
                <a:cs typeface="Arial"/>
              </a:rPr>
              <a:t>fit</a:t>
            </a:r>
            <a:r>
              <a:rPr lang="pt-PT" sz="1800" dirty="0">
                <a:latin typeface="Calibri"/>
                <a:cs typeface="Arial"/>
              </a:rPr>
              <a:t> do modelo para treinar a rede neural.</a:t>
            </a:r>
            <a:endParaRPr lang="pt-PT" sz="1800">
              <a:latin typeface="Calibri"/>
              <a:cs typeface="Calibri"/>
            </a:endParaRPr>
          </a:p>
          <a:p>
            <a:pPr marL="285750" indent="-285750"/>
            <a:r>
              <a:rPr lang="pt-PT" sz="1800" dirty="0">
                <a:latin typeface="Calibri"/>
                <a:cs typeface="Arial"/>
              </a:rPr>
              <a:t>Passamos os dados de treino (</a:t>
            </a:r>
            <a:r>
              <a:rPr lang="pt-PT" sz="1800" dirty="0" err="1">
                <a:latin typeface="Calibri"/>
                <a:cs typeface="Arial"/>
              </a:rPr>
              <a:t>X_train</a:t>
            </a:r>
            <a:r>
              <a:rPr lang="pt-PT" sz="1800" dirty="0">
                <a:latin typeface="Calibri"/>
                <a:cs typeface="Arial"/>
              </a:rPr>
              <a:t> e </a:t>
            </a:r>
            <a:r>
              <a:rPr lang="pt-PT" sz="1800" dirty="0" err="1">
                <a:latin typeface="Calibri"/>
                <a:cs typeface="Arial"/>
              </a:rPr>
              <a:t>y_train</a:t>
            </a:r>
            <a:r>
              <a:rPr lang="pt-PT" sz="1800" dirty="0">
                <a:latin typeface="Calibri"/>
                <a:cs typeface="Arial"/>
              </a:rPr>
              <a:t>) e definimos o número de </a:t>
            </a:r>
            <a:r>
              <a:rPr lang="pt-PT" sz="1800" dirty="0" err="1">
                <a:latin typeface="Calibri"/>
                <a:cs typeface="Arial"/>
              </a:rPr>
              <a:t>epochs</a:t>
            </a:r>
            <a:r>
              <a:rPr lang="pt-PT" sz="1800" dirty="0">
                <a:latin typeface="Calibri"/>
                <a:cs typeface="Arial"/>
              </a:rPr>
              <a:t> (100) e o tamanho do </a:t>
            </a:r>
            <a:r>
              <a:rPr lang="pt-PT" sz="1800" dirty="0" err="1">
                <a:latin typeface="Calibri"/>
                <a:cs typeface="Arial"/>
              </a:rPr>
              <a:t>batch</a:t>
            </a:r>
            <a:r>
              <a:rPr lang="pt-PT" sz="1800" dirty="0">
                <a:latin typeface="Calibri"/>
                <a:cs typeface="Arial"/>
              </a:rPr>
              <a:t> (32).</a:t>
            </a:r>
            <a:endParaRPr lang="pt-PT" sz="1800">
              <a:latin typeface="Calibri"/>
              <a:cs typeface="Calibri"/>
            </a:endParaRPr>
          </a:p>
          <a:p>
            <a:pPr marL="285750" indent="-285750"/>
            <a:r>
              <a:rPr lang="pt-PT" sz="1800" dirty="0">
                <a:latin typeface="Calibri"/>
                <a:cs typeface="Arial"/>
              </a:rPr>
              <a:t>Durante o treino, a rede neural irá ajustar os pesos e melhorar seu desempenho na tarefa de classificação.</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4">
            <a:extLst>
              <a:ext uri="{FF2B5EF4-FFF2-40B4-BE49-F238E27FC236}">
                <a16:creationId xmlns:a16="http://schemas.microsoft.com/office/drawing/2014/main" id="{CC7B1682-EFB4-7E71-724C-7D1081388A22}"/>
              </a:ext>
            </a:extLst>
          </p:cNvPr>
          <p:cNvPicPr>
            <a:picLocks noChangeAspect="1"/>
          </p:cNvPicPr>
          <p:nvPr/>
        </p:nvPicPr>
        <p:blipFill>
          <a:blip r:embed="rId7"/>
          <a:stretch>
            <a:fillRect/>
          </a:stretch>
        </p:blipFill>
        <p:spPr>
          <a:xfrm>
            <a:off x="631093" y="4051964"/>
            <a:ext cx="7891584" cy="619994"/>
          </a:xfrm>
          <a:prstGeom prst="rect">
            <a:avLst/>
          </a:prstGeom>
        </p:spPr>
      </p:pic>
    </p:spTree>
    <p:extLst>
      <p:ext uri="{BB962C8B-B14F-4D97-AF65-F5344CB8AC3E}">
        <p14:creationId xmlns:p14="http://schemas.microsoft.com/office/powerpoint/2010/main" val="2479166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11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descr="Text, table&#10;&#10;Description automatically generated">
            <a:extLst>
              <a:ext uri="{FF2B5EF4-FFF2-40B4-BE49-F238E27FC236}">
                <a16:creationId xmlns:a16="http://schemas.microsoft.com/office/drawing/2014/main" id="{A9B25A06-E77B-5F6C-C6A1-8B162246D804}"/>
              </a:ext>
            </a:extLst>
          </p:cNvPr>
          <p:cNvPicPr>
            <a:picLocks noChangeAspect="1"/>
          </p:cNvPicPr>
          <p:nvPr/>
        </p:nvPicPr>
        <p:blipFill>
          <a:blip r:embed="rId7"/>
          <a:stretch>
            <a:fillRect/>
          </a:stretch>
        </p:blipFill>
        <p:spPr>
          <a:xfrm>
            <a:off x="308708" y="1275422"/>
            <a:ext cx="4999892" cy="2441233"/>
          </a:xfrm>
          <a:prstGeom prst="rect">
            <a:avLst/>
          </a:prstGeom>
        </p:spPr>
      </p:pic>
      <p:pic>
        <p:nvPicPr>
          <p:cNvPr id="5" name="Picture 5" descr="Table, letter&#10;&#10;Description automatically generated">
            <a:extLst>
              <a:ext uri="{FF2B5EF4-FFF2-40B4-BE49-F238E27FC236}">
                <a16:creationId xmlns:a16="http://schemas.microsoft.com/office/drawing/2014/main" id="{5712CA82-22F8-6BD7-5D2E-5AF1EECA66FA}"/>
              </a:ext>
            </a:extLst>
          </p:cNvPr>
          <p:cNvPicPr>
            <a:picLocks noChangeAspect="1"/>
          </p:cNvPicPr>
          <p:nvPr/>
        </p:nvPicPr>
        <p:blipFill>
          <a:blip r:embed="rId8"/>
          <a:stretch>
            <a:fillRect/>
          </a:stretch>
        </p:blipFill>
        <p:spPr>
          <a:xfrm>
            <a:off x="2682632" y="3761270"/>
            <a:ext cx="5927968" cy="2539769"/>
          </a:xfrm>
          <a:prstGeom prst="rect">
            <a:avLst/>
          </a:prstGeom>
        </p:spPr>
      </p:pic>
    </p:spTree>
    <p:extLst>
      <p:ext uri="{BB962C8B-B14F-4D97-AF65-F5344CB8AC3E}">
        <p14:creationId xmlns:p14="http://schemas.microsoft.com/office/powerpoint/2010/main" val="929275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916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Análise dos resultados</a:t>
            </a:r>
            <a:endParaRPr lang="pt-PT" sz="1800" dirty="0">
              <a:latin typeface="Calibri"/>
              <a:cs typeface="Arial"/>
            </a:endParaRPr>
          </a:p>
          <a:p>
            <a:pPr>
              <a:buNone/>
            </a:pPr>
            <a:endParaRPr lang="pt-PT" sz="1800" b="1" dirty="0">
              <a:latin typeface="Calibri"/>
              <a:cs typeface="Arial"/>
            </a:endParaRPr>
          </a:p>
          <a:p>
            <a:pPr>
              <a:buNone/>
            </a:pPr>
            <a:r>
              <a:rPr lang="pt-PT" sz="1800" dirty="0">
                <a:latin typeface="Calibri"/>
                <a:cs typeface="Arial"/>
              </a:rPr>
              <a:t>Os resultados que obtidos indicam a evolução da rede neural durante o treino. Aqui está uma análise desses resultados:</a:t>
            </a:r>
            <a:endParaRPr lang="en-US" sz="1800">
              <a:latin typeface="Calibri"/>
              <a:cs typeface="Calibri"/>
            </a:endParaRPr>
          </a:p>
          <a:p>
            <a:pPr>
              <a:buNone/>
            </a:pPr>
            <a:endParaRPr lang="pt-PT" sz="1800" dirty="0">
              <a:latin typeface="Calibri"/>
              <a:cs typeface="Arial"/>
            </a:endParaRPr>
          </a:p>
          <a:p>
            <a:pPr>
              <a:buNone/>
            </a:pPr>
            <a:r>
              <a:rPr lang="pt-PT" sz="1800" dirty="0">
                <a:latin typeface="Calibri"/>
                <a:cs typeface="Arial"/>
              </a:rPr>
              <a:t>A cada época, a rede neural calcula a perda (</a:t>
            </a:r>
            <a:r>
              <a:rPr lang="pt-PT" sz="1800" dirty="0" err="1">
                <a:latin typeface="Calibri"/>
                <a:cs typeface="Arial"/>
              </a:rPr>
              <a:t>loss</a:t>
            </a:r>
            <a:r>
              <a:rPr lang="pt-PT" sz="1800" dirty="0">
                <a:latin typeface="Calibri"/>
                <a:cs typeface="Arial"/>
              </a:rPr>
              <a:t>) e a precisão (</a:t>
            </a:r>
            <a:r>
              <a:rPr lang="pt-PT" sz="1800" dirty="0" err="1">
                <a:latin typeface="Calibri"/>
                <a:cs typeface="Arial"/>
              </a:rPr>
              <a:t>accuracy</a:t>
            </a:r>
            <a:r>
              <a:rPr lang="pt-PT" sz="1800" dirty="0">
                <a:latin typeface="Calibri"/>
                <a:cs typeface="Arial"/>
              </a:rPr>
              <a:t>) com base nos dados de treino. O objetivo é minimizar a perda e maximizar a precisão, ajustando os pesos e os </a:t>
            </a:r>
            <a:r>
              <a:rPr lang="pt-PT" sz="1800" dirty="0" err="1">
                <a:latin typeface="Calibri"/>
                <a:cs typeface="Arial"/>
              </a:rPr>
              <a:t>bias</a:t>
            </a:r>
            <a:r>
              <a:rPr lang="pt-PT" sz="1800" dirty="0">
                <a:latin typeface="Calibri"/>
                <a:cs typeface="Arial"/>
              </a:rPr>
              <a:t> da rede neural.</a:t>
            </a:r>
            <a:endParaRPr lang="pt-PT" sz="1800">
              <a:latin typeface="Calibri"/>
              <a:cs typeface="Calibri"/>
            </a:endParaRPr>
          </a:p>
          <a:p>
            <a:pPr>
              <a:buNone/>
            </a:pPr>
            <a:endParaRPr lang="pt-PT" sz="1800" dirty="0">
              <a:latin typeface="Calibri"/>
              <a:cs typeface="Arial"/>
            </a:endParaRPr>
          </a:p>
          <a:p>
            <a:pPr>
              <a:buNone/>
            </a:pPr>
            <a:r>
              <a:rPr lang="pt-PT" sz="1800" dirty="0">
                <a:latin typeface="Calibri"/>
                <a:cs typeface="Arial"/>
              </a:rPr>
              <a:t>No início do treino (época 1), a perda é alta (0.8798) e a precisão é baixa (0.4956). Conforme as épocas avançam, a perda diminui gradualmente, enquanto a precisão aumenta.</a:t>
            </a:r>
            <a:endParaRPr lang="pt-PT" sz="180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801033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92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Análise dos resultados</a:t>
            </a:r>
            <a:endParaRPr lang="pt-PT" sz="1800" dirty="0">
              <a:latin typeface="Calibri"/>
              <a:cs typeface="Arial"/>
            </a:endParaRPr>
          </a:p>
          <a:p>
            <a:pPr>
              <a:buNone/>
            </a:pPr>
            <a:endParaRPr lang="pt-PT" sz="1800" b="1" dirty="0">
              <a:latin typeface="Calibri"/>
              <a:cs typeface="Arial"/>
            </a:endParaRPr>
          </a:p>
          <a:p>
            <a:pPr>
              <a:buNone/>
            </a:pPr>
            <a:r>
              <a:rPr lang="pt-PT" sz="1800" dirty="0">
                <a:latin typeface="Calibri"/>
                <a:cs typeface="Calibri"/>
              </a:rPr>
              <a:t>A partir da época 9, é possível observar uma melhoria significativa nos resultados. A perda diminui para valores menores e a precisão aumenta para valores próximos de 1 (100%).</a:t>
            </a:r>
          </a:p>
          <a:p>
            <a:pPr>
              <a:buNone/>
            </a:pPr>
            <a:endParaRPr lang="pt-PT" sz="1800" dirty="0">
              <a:latin typeface="Calibri"/>
              <a:cs typeface="Calibri"/>
            </a:endParaRPr>
          </a:p>
          <a:p>
            <a:pPr>
              <a:buNone/>
            </a:pPr>
            <a:r>
              <a:rPr lang="pt-PT" sz="1800" dirty="0">
                <a:latin typeface="Calibri"/>
                <a:cs typeface="Calibri"/>
              </a:rPr>
              <a:t>Após 100 épocas, a perda alcançou o valor de 0.0242 e a precisão alcançou 1.0 (ou seja, 100%). Isso indica que a rede neural foi capaz de aprender com sucesso o padrão dos dados de treino e pode fazer previsões corretas para esses dados.</a:t>
            </a: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08039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21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Avaliação do Modelo de RNA</a:t>
            </a:r>
            <a:endParaRPr lang="en-US" sz="1800" dirty="0">
              <a:latin typeface="Calibri"/>
              <a:cs typeface="Calibri"/>
            </a:endParaRPr>
          </a:p>
          <a:p>
            <a:pPr marL="285750" indent="-285750"/>
            <a:r>
              <a:rPr lang="pt-PT" sz="1800" dirty="0">
                <a:latin typeface="Calibri"/>
                <a:cs typeface="Arial"/>
              </a:rPr>
              <a:t>Para avaliar a performance do modelo de RNA, é necessário testá-lo em um </a:t>
            </a:r>
            <a:r>
              <a:rPr lang="pt-PT" sz="1800" dirty="0" err="1">
                <a:latin typeface="Calibri"/>
                <a:cs typeface="Arial"/>
              </a:rPr>
              <a:t>dataset</a:t>
            </a:r>
            <a:r>
              <a:rPr lang="pt-PT" sz="1800" dirty="0">
                <a:latin typeface="Calibri"/>
                <a:cs typeface="Arial"/>
              </a:rPr>
              <a:t> separado, chamado conjunto de teste.</a:t>
            </a:r>
            <a:endParaRPr lang="pt-PT" sz="1800" dirty="0">
              <a:latin typeface="Calibri"/>
              <a:cs typeface="Calibri"/>
            </a:endParaRPr>
          </a:p>
          <a:p>
            <a:pPr marL="285750" indent="-285750"/>
            <a:r>
              <a:rPr lang="pt-PT" sz="1800" dirty="0">
                <a:latin typeface="Calibri"/>
                <a:cs typeface="Arial"/>
              </a:rPr>
              <a:t>Isso permite verificar como o modelo se comporta em dados não vistos durante o treino.</a:t>
            </a:r>
          </a:p>
          <a:p>
            <a:pPr marL="285750" indent="-285750"/>
            <a:endParaRPr lang="pt-PT" sz="1800" dirty="0">
              <a:latin typeface="Calibri"/>
              <a:cs typeface="Arial"/>
            </a:endParaRPr>
          </a:p>
          <a:p>
            <a:pPr>
              <a:buNone/>
            </a:pPr>
            <a:r>
              <a:rPr lang="pt-PT" sz="1800" b="1" dirty="0">
                <a:latin typeface="Calibri"/>
                <a:cs typeface="Arial"/>
              </a:rPr>
              <a:t>Métricas de Avaliação</a:t>
            </a:r>
          </a:p>
          <a:p>
            <a:pPr marL="285750" indent="-285750"/>
            <a:r>
              <a:rPr lang="pt-PT" sz="1800" dirty="0">
                <a:latin typeface="Calibri"/>
                <a:cs typeface="Arial"/>
              </a:rPr>
              <a:t>As métricas comumente utilizadas para avaliar a performance de um modelo de RNA incluem a perda (</a:t>
            </a:r>
            <a:r>
              <a:rPr lang="pt-PT" sz="1800" err="1">
                <a:latin typeface="Calibri"/>
                <a:cs typeface="Arial"/>
              </a:rPr>
              <a:t>loss</a:t>
            </a:r>
            <a:r>
              <a:rPr lang="pt-PT" sz="1800" dirty="0">
                <a:latin typeface="Calibri"/>
                <a:cs typeface="Arial"/>
              </a:rPr>
              <a:t>) e a acurácia (</a:t>
            </a:r>
            <a:r>
              <a:rPr lang="pt-PT" sz="1800" err="1">
                <a:latin typeface="Calibri"/>
                <a:cs typeface="Arial"/>
              </a:rPr>
              <a:t>accuracy</a:t>
            </a:r>
            <a:r>
              <a:rPr lang="pt-PT" sz="1800" dirty="0">
                <a:latin typeface="Calibri"/>
                <a:cs typeface="Arial"/>
              </a:rPr>
              <a:t>).</a:t>
            </a:r>
            <a:endParaRPr lang="pt-PT" sz="1800" dirty="0">
              <a:latin typeface="Calibri"/>
              <a:cs typeface="Calibri"/>
            </a:endParaRPr>
          </a:p>
          <a:p>
            <a:pPr marL="285750" indent="-285750"/>
            <a:r>
              <a:rPr lang="pt-PT" sz="1800" dirty="0">
                <a:latin typeface="Calibri"/>
                <a:cs typeface="Arial"/>
              </a:rPr>
              <a:t>A perda (</a:t>
            </a:r>
            <a:r>
              <a:rPr lang="pt-PT" sz="1800" err="1">
                <a:latin typeface="Calibri"/>
                <a:cs typeface="Arial"/>
              </a:rPr>
              <a:t>loss</a:t>
            </a:r>
            <a:r>
              <a:rPr lang="pt-PT" sz="1800" dirty="0">
                <a:latin typeface="Calibri"/>
                <a:cs typeface="Arial"/>
              </a:rPr>
              <a:t>) é uma medida do quão bem o modelo está fazendo suas previsões em relação aos valores reais.</a:t>
            </a:r>
            <a:endParaRPr lang="pt-PT" sz="1800" dirty="0">
              <a:latin typeface="Calibri"/>
              <a:cs typeface="Calibri"/>
            </a:endParaRPr>
          </a:p>
          <a:p>
            <a:pPr marL="285750" indent="-285750"/>
            <a:r>
              <a:rPr lang="pt-PT" sz="1800" dirty="0">
                <a:latin typeface="Calibri"/>
                <a:cs typeface="Arial"/>
              </a:rPr>
              <a:t>Ela quantifica o erro médio do modelo nas previsões.</a:t>
            </a:r>
          </a:p>
          <a:p>
            <a:r>
              <a:rPr lang="pt-PT" sz="1800" dirty="0">
                <a:latin typeface="Calibri"/>
                <a:cs typeface="Arial"/>
              </a:rPr>
              <a:t>    A acurácia (</a:t>
            </a:r>
            <a:r>
              <a:rPr lang="pt-PT" sz="1800" dirty="0" err="1">
                <a:latin typeface="Calibri"/>
                <a:cs typeface="Arial"/>
              </a:rPr>
              <a:t>accuracy</a:t>
            </a:r>
            <a:r>
              <a:rPr lang="pt-PT" sz="1800" dirty="0">
                <a:latin typeface="Calibri"/>
                <a:cs typeface="Arial"/>
              </a:rPr>
              <a:t>) é uma medida da proporção de previsões corretas do modelo em relação ao total de previsões.</a:t>
            </a:r>
          </a:p>
          <a:p>
            <a:r>
              <a:rPr lang="pt-PT" sz="1800" dirty="0">
                <a:latin typeface="Calibri"/>
                <a:cs typeface="Arial"/>
              </a:rPr>
              <a:t>     É uma métrica importante para avaliar a taxa de acerto global do modelo.</a:t>
            </a: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4051700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899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Avaliação do Modelo</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Para avaliar o modelo de RNA no conjunto de teste, utilizamos a função </a:t>
            </a:r>
            <a:r>
              <a:rPr lang="pt-PT" sz="1800" dirty="0" err="1">
                <a:latin typeface="Calibri"/>
                <a:cs typeface="Arial"/>
              </a:rPr>
              <a:t>evaluate</a:t>
            </a:r>
            <a:r>
              <a:rPr lang="pt-PT" sz="1800" dirty="0">
                <a:latin typeface="Calibri"/>
                <a:cs typeface="Arial"/>
              </a:rPr>
              <a:t>() fornecida pela biblioteca </a:t>
            </a:r>
            <a:r>
              <a:rPr lang="pt-PT" sz="1800" dirty="0" err="1">
                <a:latin typeface="Calibri"/>
                <a:cs typeface="Arial"/>
              </a:rPr>
              <a:t>Keras</a:t>
            </a:r>
            <a:r>
              <a:rPr lang="pt-PT" sz="1800" dirty="0">
                <a:latin typeface="Calibri"/>
                <a:cs typeface="Arial"/>
              </a:rPr>
              <a:t>/</a:t>
            </a:r>
            <a:r>
              <a:rPr lang="pt-PT" sz="1800" dirty="0" err="1">
                <a:latin typeface="Calibri"/>
                <a:cs typeface="Arial"/>
              </a:rPr>
              <a:t>TensorFlow</a:t>
            </a:r>
            <a:r>
              <a:rPr lang="pt-PT" sz="1800" dirty="0">
                <a:latin typeface="Calibri"/>
                <a:cs typeface="Arial"/>
              </a:rPr>
              <a:t>.</a:t>
            </a:r>
            <a:endParaRPr lang="pt-PT" sz="1800" dirty="0">
              <a:latin typeface="Calibri"/>
              <a:cs typeface="Calibri"/>
            </a:endParaRPr>
          </a:p>
          <a:p>
            <a:pPr marL="285750" indent="-285750"/>
            <a:r>
              <a:rPr lang="pt-PT" sz="1800" dirty="0">
                <a:latin typeface="Calibri"/>
                <a:cs typeface="Arial"/>
              </a:rPr>
              <a:t>A função </a:t>
            </a:r>
            <a:r>
              <a:rPr lang="pt-PT" sz="1800" err="1">
                <a:latin typeface="Calibri"/>
                <a:cs typeface="Arial"/>
              </a:rPr>
              <a:t>evaluate</a:t>
            </a:r>
            <a:r>
              <a:rPr lang="pt-PT" sz="1800" dirty="0">
                <a:latin typeface="Calibri"/>
                <a:cs typeface="Arial"/>
              </a:rPr>
              <a:t>() calcula a perda (</a:t>
            </a:r>
            <a:r>
              <a:rPr lang="pt-PT" sz="1800" err="1">
                <a:latin typeface="Calibri"/>
                <a:cs typeface="Arial"/>
              </a:rPr>
              <a:t>loss</a:t>
            </a:r>
            <a:r>
              <a:rPr lang="pt-PT" sz="1800" dirty="0">
                <a:latin typeface="Calibri"/>
                <a:cs typeface="Arial"/>
              </a:rPr>
              <a:t>) e a acurácia (</a:t>
            </a:r>
            <a:r>
              <a:rPr lang="pt-PT" sz="1800" err="1">
                <a:latin typeface="Calibri"/>
                <a:cs typeface="Arial"/>
              </a:rPr>
              <a:t>accuracy</a:t>
            </a:r>
            <a:r>
              <a:rPr lang="pt-PT" sz="1800" dirty="0">
                <a:latin typeface="Calibri"/>
                <a:cs typeface="Arial"/>
              </a:rPr>
              <a:t>) do modelo com base nos dados de teste.</a:t>
            </a: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17FBD2C1-3FE5-2E91-8F74-C0F322FAABB3}"/>
              </a:ext>
            </a:extLst>
          </p:cNvPr>
          <p:cNvPicPr>
            <a:picLocks noChangeAspect="1"/>
          </p:cNvPicPr>
          <p:nvPr/>
        </p:nvPicPr>
        <p:blipFill>
          <a:blip r:embed="rId7"/>
          <a:stretch>
            <a:fillRect/>
          </a:stretch>
        </p:blipFill>
        <p:spPr>
          <a:xfrm>
            <a:off x="709246" y="3721273"/>
            <a:ext cx="7735276" cy="2101994"/>
          </a:xfrm>
          <a:prstGeom prst="rect">
            <a:avLst/>
          </a:prstGeom>
        </p:spPr>
      </p:pic>
    </p:spTree>
    <p:extLst>
      <p:ext uri="{BB962C8B-B14F-4D97-AF65-F5344CB8AC3E}">
        <p14:creationId xmlns:p14="http://schemas.microsoft.com/office/powerpoint/2010/main" val="601828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999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Interpretação dos Resultados</a:t>
            </a:r>
          </a:p>
          <a:p>
            <a:pPr>
              <a:buNone/>
            </a:pPr>
            <a:endParaRPr lang="pt-PT" sz="1800" b="1" dirty="0">
              <a:latin typeface="Calibri"/>
              <a:cs typeface="Arial"/>
            </a:endParaRPr>
          </a:p>
          <a:p>
            <a:pPr marL="285750" indent="-285750"/>
            <a:r>
              <a:rPr lang="pt-PT" sz="1800" dirty="0">
                <a:latin typeface="Calibri"/>
                <a:cs typeface="Arial"/>
              </a:rPr>
              <a:t>Após a avaliação, obtemos os valores da perda (</a:t>
            </a:r>
            <a:r>
              <a:rPr lang="pt-PT" sz="1800" dirty="0" err="1">
                <a:latin typeface="Calibri"/>
                <a:cs typeface="Arial"/>
              </a:rPr>
              <a:t>loss</a:t>
            </a:r>
            <a:r>
              <a:rPr lang="pt-PT" sz="1800" dirty="0">
                <a:latin typeface="Calibri"/>
                <a:cs typeface="Arial"/>
              </a:rPr>
              <a:t>) e da acurácia (</a:t>
            </a:r>
            <a:r>
              <a:rPr lang="pt-PT" sz="1800" dirty="0" err="1">
                <a:latin typeface="Calibri"/>
                <a:cs typeface="Arial"/>
              </a:rPr>
              <a:t>accuracy</a:t>
            </a:r>
            <a:r>
              <a:rPr lang="pt-PT" sz="1800" dirty="0">
                <a:latin typeface="Calibri"/>
                <a:cs typeface="Arial"/>
              </a:rPr>
              <a:t>) do modelo no conjunto de teste.</a:t>
            </a:r>
            <a:endParaRPr lang="pt-PT" sz="1800" dirty="0">
              <a:latin typeface="Calibri"/>
              <a:cs typeface="Calibri"/>
            </a:endParaRPr>
          </a:p>
          <a:p>
            <a:pPr marL="285750" indent="-285750"/>
            <a:r>
              <a:rPr lang="pt-PT" sz="1800" dirty="0">
                <a:latin typeface="Calibri"/>
                <a:cs typeface="Arial"/>
              </a:rPr>
              <a:t>No nosso caso, obtivemos uma perda de 0.0478 e uma acurácia de 1.0.</a:t>
            </a:r>
            <a:endParaRPr lang="pt-PT" sz="1800" dirty="0">
              <a:latin typeface="Calibri"/>
              <a:cs typeface="Calibri"/>
            </a:endParaRPr>
          </a:p>
          <a:p>
            <a:pPr marL="285750" indent="-285750"/>
            <a:r>
              <a:rPr lang="pt-PT" sz="1800" dirty="0">
                <a:latin typeface="Calibri"/>
                <a:cs typeface="Arial"/>
              </a:rPr>
              <a:t>Uma perda baixa e uma acurácia alta indicam um desempenho excelente do modelo.</a:t>
            </a:r>
            <a:endParaRPr lang="pt-PT" sz="1800" dirty="0">
              <a:latin typeface="Calibri"/>
              <a:cs typeface="Calibri"/>
            </a:endParaRPr>
          </a:p>
          <a:p>
            <a:pPr marL="285750" indent="-285750"/>
            <a:r>
              <a:rPr lang="pt-PT" sz="1800" dirty="0">
                <a:latin typeface="Calibri"/>
                <a:cs typeface="Arial"/>
              </a:rPr>
              <a:t>Nesse caso, nosso modelo obteve uma acurácia perfeita, o que significa que fez todas as previsões corretamente no conjunto de teste.</a:t>
            </a: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27</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spTree>
    <p:extLst>
      <p:ext uri="{BB962C8B-B14F-4D97-AF65-F5344CB8AC3E}">
        <p14:creationId xmlns:p14="http://schemas.microsoft.com/office/powerpoint/2010/main" val="978348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171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Previsão com o Modelo de RNA</a:t>
            </a:r>
          </a:p>
          <a:p>
            <a:pPr>
              <a:buNone/>
            </a:pPr>
            <a:endParaRPr lang="pt-PT" sz="1800" b="1" dirty="0">
              <a:latin typeface="Calibri"/>
              <a:cs typeface="Arial"/>
            </a:endParaRPr>
          </a:p>
          <a:p>
            <a:pPr marL="285750" indent="-285750"/>
            <a:r>
              <a:rPr lang="pt-PT" sz="1800" dirty="0">
                <a:latin typeface="Calibri"/>
                <a:cs typeface="Arial"/>
              </a:rPr>
              <a:t>Após treinar e avaliar o modelo de RNA, podemos usá-lo para fazer previsões em novos dados.</a:t>
            </a:r>
          </a:p>
          <a:p>
            <a:pPr>
              <a:buNone/>
            </a:pPr>
            <a:endParaRPr lang="pt-PT" sz="1800" dirty="0">
              <a:latin typeface="Calibri"/>
              <a:cs typeface="Arial"/>
            </a:endParaRPr>
          </a:p>
          <a:p>
            <a:pPr>
              <a:buNone/>
            </a:pPr>
            <a:r>
              <a:rPr lang="pt-PT" sz="1800" b="1" dirty="0">
                <a:latin typeface="Calibri"/>
                <a:cs typeface="Arial"/>
              </a:rPr>
              <a:t>Novos Dados</a:t>
            </a:r>
            <a:endParaRPr lang="pt-PT" sz="1800" dirty="0">
              <a:latin typeface="Calibri"/>
              <a:cs typeface="Arial"/>
            </a:endParaRPr>
          </a:p>
          <a:p>
            <a:pPr>
              <a:buNone/>
            </a:pPr>
            <a:endParaRPr lang="pt-PT" sz="1800" b="1" dirty="0">
              <a:latin typeface="Calibri"/>
              <a:cs typeface="Arial"/>
            </a:endParaRPr>
          </a:p>
          <a:p>
            <a:r>
              <a:rPr lang="pt-PT" sz="1800" dirty="0">
                <a:latin typeface="Calibri"/>
                <a:cs typeface="Arial"/>
              </a:rPr>
              <a:t>     Carregamos um novo </a:t>
            </a:r>
            <a:r>
              <a:rPr lang="pt-PT" sz="1800" dirty="0" err="1">
                <a:latin typeface="Calibri"/>
                <a:cs typeface="Arial"/>
              </a:rPr>
              <a:t>dataset</a:t>
            </a:r>
            <a:r>
              <a:rPr lang="pt-PT" sz="1800" dirty="0">
                <a:latin typeface="Calibri"/>
                <a:cs typeface="Arial"/>
              </a:rPr>
              <a:t> (df_2) que desejamos fazer previsões.</a:t>
            </a:r>
            <a:endParaRPr lang="pt-PT" sz="1800" dirty="0">
              <a:latin typeface="Calibri"/>
              <a:cs typeface="Calibri"/>
            </a:endParaRPr>
          </a:p>
          <a:p>
            <a:r>
              <a:rPr lang="pt-PT" sz="1800" dirty="0">
                <a:latin typeface="Calibri"/>
                <a:cs typeface="Arial"/>
              </a:rPr>
              <a:t>     Removemos a coluna alvo '</a:t>
            </a:r>
            <a:r>
              <a:rPr lang="pt-PT" sz="1800" err="1">
                <a:latin typeface="Calibri"/>
                <a:cs typeface="Arial"/>
              </a:rPr>
              <a:t>Divorce</a:t>
            </a:r>
            <a:r>
              <a:rPr lang="pt-PT" sz="1800" dirty="0">
                <a:latin typeface="Calibri"/>
                <a:cs typeface="Arial"/>
              </a:rPr>
              <a:t>' para obter os atributos preditores (</a:t>
            </a:r>
            <a:r>
              <a:rPr lang="pt-PT" sz="1800" err="1">
                <a:latin typeface="Calibri"/>
                <a:cs typeface="Arial"/>
              </a:rPr>
              <a:t>X_new</a:t>
            </a:r>
            <a:r>
              <a:rPr lang="pt-PT" sz="1800" dirty="0">
                <a:latin typeface="Calibri"/>
                <a:cs typeface="Arial"/>
              </a:rPr>
              <a:t>).</a:t>
            </a:r>
            <a:endParaRPr lang="pt-PT" sz="1800" dirty="0">
              <a:latin typeface="Calibri"/>
              <a:cs typeface="Calibri"/>
            </a:endParaRPr>
          </a:p>
          <a:p>
            <a:r>
              <a:rPr lang="pt-PT" sz="1800" dirty="0">
                <a:latin typeface="Calibri"/>
                <a:cs typeface="Arial"/>
              </a:rPr>
              <a:t>     Podemos imprimir os atributos preditores para visualizar os novos dados</a:t>
            </a:r>
            <a:r>
              <a:rPr lang="pt-PT" sz="1200" dirty="0">
                <a:latin typeface="Arial"/>
                <a:cs typeface="Arial"/>
              </a:rPr>
              <a:t>.</a:t>
            </a:r>
            <a:endParaRPr lang="pt-PT">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28</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3" name="Picture 3">
            <a:extLst>
              <a:ext uri="{FF2B5EF4-FFF2-40B4-BE49-F238E27FC236}">
                <a16:creationId xmlns:a16="http://schemas.microsoft.com/office/drawing/2014/main" id="{DEFAD445-8482-4E79-1D72-73FA355E6C29}"/>
              </a:ext>
            </a:extLst>
          </p:cNvPr>
          <p:cNvPicPr>
            <a:picLocks noChangeAspect="1"/>
          </p:cNvPicPr>
          <p:nvPr/>
        </p:nvPicPr>
        <p:blipFill>
          <a:blip r:embed="rId7"/>
          <a:stretch>
            <a:fillRect/>
          </a:stretch>
        </p:blipFill>
        <p:spPr>
          <a:xfrm>
            <a:off x="660400" y="4803788"/>
            <a:ext cx="7305430" cy="474270"/>
          </a:xfrm>
          <a:prstGeom prst="rect">
            <a:avLst/>
          </a:prstGeom>
        </p:spPr>
      </p:pic>
    </p:spTree>
    <p:extLst>
      <p:ext uri="{BB962C8B-B14F-4D97-AF65-F5344CB8AC3E}">
        <p14:creationId xmlns:p14="http://schemas.microsoft.com/office/powerpoint/2010/main" val="1924923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237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Fazendo Previsões</a:t>
            </a:r>
            <a:endParaRPr lang="en-US" sz="1800" dirty="0">
              <a:latin typeface="Calibri"/>
              <a:cs typeface="Calibri"/>
            </a:endParaRPr>
          </a:p>
          <a:p>
            <a:pPr marL="285750" indent="-285750"/>
            <a:r>
              <a:rPr lang="pt-PT" sz="1800" dirty="0">
                <a:latin typeface="Calibri"/>
                <a:cs typeface="Arial"/>
              </a:rPr>
              <a:t>Utilizamos a função </a:t>
            </a:r>
            <a:r>
              <a:rPr lang="pt-PT" sz="1800" dirty="0" err="1">
                <a:latin typeface="Calibri"/>
                <a:cs typeface="Arial"/>
              </a:rPr>
              <a:t>predict</a:t>
            </a:r>
            <a:r>
              <a:rPr lang="pt-PT" sz="1800" dirty="0">
                <a:latin typeface="Calibri"/>
                <a:cs typeface="Arial"/>
              </a:rPr>
              <a:t>() do modelo de RNA para obter as previsões.</a:t>
            </a:r>
            <a:endParaRPr lang="pt-PT" sz="1800" dirty="0">
              <a:latin typeface="Calibri"/>
              <a:cs typeface="Calibri"/>
            </a:endParaRPr>
          </a:p>
          <a:p>
            <a:pPr marL="285750" indent="-285750"/>
            <a:r>
              <a:rPr lang="pt-PT" sz="1800" dirty="0">
                <a:latin typeface="Calibri"/>
                <a:cs typeface="Arial"/>
              </a:rPr>
              <a:t>As previsões são retornadas como uma matriz de probabilidades para cada classe.</a:t>
            </a:r>
            <a:endParaRPr lang="pt-PT" sz="1800" dirty="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Obtendo a Classe Predita</a:t>
            </a:r>
            <a:endParaRPr lang="pt-PT" sz="1800" dirty="0">
              <a:latin typeface="Calibri"/>
              <a:cs typeface="Calibri"/>
            </a:endParaRPr>
          </a:p>
          <a:p>
            <a:pPr marL="285750" indent="-285750"/>
            <a:r>
              <a:rPr lang="pt-PT" sz="1800" dirty="0">
                <a:latin typeface="Calibri"/>
                <a:cs typeface="Arial"/>
              </a:rPr>
              <a:t>Para determinar a classe predita, selecionamos o índice com a maior probabilidade usando a função </a:t>
            </a:r>
            <a:r>
              <a:rPr lang="pt-PT" sz="1800" err="1">
                <a:latin typeface="Calibri"/>
                <a:cs typeface="Arial"/>
              </a:rPr>
              <a:t>argmax</a:t>
            </a:r>
            <a:r>
              <a:rPr lang="pt-PT" sz="1800" dirty="0">
                <a:latin typeface="Calibri"/>
                <a:cs typeface="Arial"/>
              </a:rPr>
              <a:t>().</a:t>
            </a:r>
            <a:endParaRPr lang="pt-PT" sz="180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Interpretando a Previsão</a:t>
            </a:r>
            <a:endParaRPr lang="pt-PT" sz="1800" dirty="0">
              <a:latin typeface="Calibri"/>
              <a:cs typeface="Calibri"/>
            </a:endParaRPr>
          </a:p>
          <a:p>
            <a:pPr marL="285750" indent="-285750"/>
            <a:r>
              <a:rPr lang="pt-PT" sz="1800" dirty="0">
                <a:latin typeface="Calibri"/>
                <a:cs typeface="Arial"/>
              </a:rPr>
              <a:t>Se a classe predita for igual a 1, isso significa que o divórcio foi previsto.</a:t>
            </a:r>
            <a:endParaRPr lang="pt-PT" sz="1800">
              <a:latin typeface="Calibri"/>
              <a:cs typeface="Calibri"/>
            </a:endParaRPr>
          </a:p>
          <a:p>
            <a:pPr marL="285750" indent="-285750"/>
            <a:r>
              <a:rPr lang="pt-PT" sz="1800" dirty="0">
                <a:latin typeface="Calibri"/>
                <a:cs typeface="Arial"/>
              </a:rPr>
              <a:t>Caso contrário, significa que o divórcio não foi previsto.</a:t>
            </a:r>
            <a:endParaRPr lang="pt-PT" sz="1800">
              <a:latin typeface="Calibri"/>
              <a:cs typeface="Calibri"/>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29</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spTree>
    <p:extLst>
      <p:ext uri="{BB962C8B-B14F-4D97-AF65-F5344CB8AC3E}">
        <p14:creationId xmlns:p14="http://schemas.microsoft.com/office/powerpoint/2010/main" val="169120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1.Introdução</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72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Este PowerPoint apresenta o trabalho prático nº2 realizado no âmbito da Unidade Curricular de Inteligência Artificial, como parte do plano de estudos do segundo ano da licenciatura em Engenharia Informática na Escola Superior de Tecnologia e Gestão do Instituto Politécnico de Viana do Castelo. </a:t>
            </a:r>
            <a:endParaRPr lang="en-US" sz="1800">
              <a:latin typeface="Calibri"/>
              <a:cs typeface="Calibri"/>
            </a:endParaRPr>
          </a:p>
          <a:p>
            <a:pPr>
              <a:buNone/>
            </a:pPr>
            <a:r>
              <a:rPr lang="pt-PT" sz="1800" dirty="0">
                <a:latin typeface="Calibri"/>
                <a:cs typeface="Arial"/>
              </a:rPr>
              <a:t>Neste trabalho prático, vamos explorar a técnica de Redes Neuronais Artificiais (RNA) aplicada ao </a:t>
            </a:r>
            <a:r>
              <a:rPr lang="pt-PT" sz="1800" dirty="0" err="1">
                <a:latin typeface="Calibri"/>
                <a:cs typeface="Arial"/>
              </a:rPr>
              <a:t>dataset</a:t>
            </a:r>
            <a:r>
              <a:rPr lang="pt-PT" sz="1800" dirty="0">
                <a:latin typeface="Calibri"/>
                <a:cs typeface="Arial"/>
              </a:rPr>
              <a:t> "</a:t>
            </a:r>
            <a:r>
              <a:rPr lang="pt-PT" sz="1800" dirty="0" err="1">
                <a:latin typeface="Calibri"/>
                <a:cs typeface="Arial"/>
              </a:rPr>
              <a:t>Divorce</a:t>
            </a:r>
            <a:r>
              <a:rPr lang="pt-PT" sz="1800" dirty="0">
                <a:latin typeface="Calibri"/>
                <a:cs typeface="Arial"/>
              </a:rPr>
              <a:t> </a:t>
            </a:r>
            <a:r>
              <a:rPr lang="pt-PT" sz="1800" dirty="0" err="1">
                <a:latin typeface="Calibri"/>
                <a:cs typeface="Arial"/>
              </a:rPr>
              <a:t>Prediction</a:t>
            </a:r>
            <a:r>
              <a:rPr lang="pt-PT" sz="1800" dirty="0">
                <a:latin typeface="Calibri"/>
                <a:cs typeface="Arial"/>
              </a:rPr>
              <a:t>" e iremos criar um modelo que permite prever a probabilidade de divórcio com base nas variáveis disponíveis. </a:t>
            </a:r>
            <a:endParaRPr lang="pt-PT" sz="1800">
              <a:latin typeface="Calibri"/>
              <a:cs typeface="Calibri"/>
            </a:endParaRPr>
          </a:p>
          <a:p>
            <a:pPr>
              <a:buNone/>
            </a:pPr>
            <a:r>
              <a:rPr lang="pt-PT" sz="1800" dirty="0">
                <a:latin typeface="Calibri"/>
                <a:cs typeface="Arial"/>
              </a:rPr>
              <a:t>A aplicação de Redes Neuronais Artificiais, também conhecida como </a:t>
            </a:r>
            <a:r>
              <a:rPr lang="pt-PT" sz="1800" err="1">
                <a:latin typeface="Calibri"/>
                <a:cs typeface="Arial"/>
              </a:rPr>
              <a:t>Deep</a:t>
            </a:r>
            <a:r>
              <a:rPr lang="pt-PT" sz="1800" dirty="0">
                <a:latin typeface="Calibri"/>
                <a:cs typeface="Arial"/>
              </a:rPr>
              <a:t> </a:t>
            </a:r>
            <a:r>
              <a:rPr lang="pt-PT" sz="1800" err="1">
                <a:latin typeface="Calibri"/>
                <a:cs typeface="Arial"/>
              </a:rPr>
              <a:t>Learning</a:t>
            </a:r>
            <a:r>
              <a:rPr lang="pt-PT" sz="1800" dirty="0">
                <a:latin typeface="Calibri"/>
                <a:cs typeface="Arial"/>
              </a:rPr>
              <a:t>, tem se mostrado muito eficaz em problemas de classificação e regressão, sendo capaz de capturar relações complexas entre as variáveis.</a:t>
            </a:r>
            <a:endParaRPr lang="pt-PT" sz="1800">
              <a:latin typeface="Calibri"/>
              <a:cs typeface="Calibri"/>
            </a:endParaRPr>
          </a:p>
          <a:p>
            <a:pPr>
              <a:buNone/>
            </a:pPr>
            <a:r>
              <a:rPr lang="pt-PT" sz="1800" dirty="0">
                <a:latin typeface="Calibri"/>
                <a:cs typeface="Arial"/>
              </a:rPr>
              <a:t>Utilizaremos a biblioteca </a:t>
            </a:r>
            <a:r>
              <a:rPr lang="pt-PT" sz="1800" dirty="0" err="1">
                <a:latin typeface="Calibri"/>
                <a:cs typeface="Arial"/>
              </a:rPr>
              <a:t>Keras</a:t>
            </a:r>
            <a:r>
              <a:rPr lang="pt-PT" sz="1800" dirty="0">
                <a:latin typeface="Calibri"/>
                <a:cs typeface="Arial"/>
              </a:rPr>
              <a:t>, uma biblioteca de alto nível para construção e treino de redes neurais, para implementar nosso modelo de RNA.</a:t>
            </a:r>
            <a:endParaRPr lang="pt-PT" sz="1800" dirty="0">
              <a:latin typeface="Calibri"/>
              <a:cs typeface="Calibri"/>
            </a:endParaRPr>
          </a:p>
          <a:p>
            <a:pPr>
              <a:buNone/>
            </a:pPr>
            <a:endParaRPr lang="pt-PT" sz="1800" b="1" dirty="0">
              <a:latin typeface="Calibri"/>
              <a:cs typeface="Arial"/>
            </a:endParaRPr>
          </a:p>
          <a:p>
            <a:pPr>
              <a:buNone/>
            </a:pPr>
            <a:r>
              <a:rPr lang="pt-PT" sz="1800" b="1" dirty="0">
                <a:latin typeface="Calibri"/>
                <a:cs typeface="Arial"/>
              </a:rPr>
              <a:t>Referências </a:t>
            </a:r>
            <a:endParaRPr lang="pt-PT" sz="1800" b="1">
              <a:latin typeface="Calibri"/>
              <a:cs typeface="Calibri"/>
            </a:endParaRPr>
          </a:p>
          <a:p>
            <a:pPr>
              <a:buNone/>
            </a:pPr>
            <a:r>
              <a:rPr lang="pt-PT" sz="1800" err="1">
                <a:latin typeface="Calibri"/>
                <a:cs typeface="Arial"/>
              </a:rPr>
              <a:t>Dataset</a:t>
            </a:r>
            <a:r>
              <a:rPr lang="pt-PT" sz="1800" dirty="0">
                <a:latin typeface="Calibri"/>
                <a:cs typeface="Arial"/>
              </a:rPr>
              <a:t>: </a:t>
            </a:r>
            <a:r>
              <a:rPr lang="pt-PT" sz="1800" u="sng" dirty="0">
                <a:latin typeface="Calibri"/>
                <a:cs typeface="Calibri"/>
                <a:hlinkClick r:id="rId5">
                  <a:extLst>
                    <a:ext uri="{A12FA001-AC4F-418D-AE19-62706E023703}">
                      <ahyp:hlinkClr xmlns:ahyp="http://schemas.microsoft.com/office/drawing/2018/hyperlinkcolor" val="tx"/>
                    </a:ext>
                  </a:extLst>
                </a:hlinkClick>
              </a:rPr>
              <a:t>Divorce Prediction</a:t>
            </a:r>
            <a:endParaRPr lang="pt-PT" sz="1800">
              <a:latin typeface="Calibri"/>
              <a:cs typeface="Calibri"/>
            </a:endParaRPr>
          </a:p>
          <a:p>
            <a:pPr>
              <a:lnSpc>
                <a:spcPct val="150000"/>
              </a:lnSpc>
              <a:buNone/>
            </a:pPr>
            <a:endParaRPr lang="pt-PT" altLang="pt-PT" sz="1600" dirty="0">
              <a:cs typeface="Arial"/>
            </a:endParaRPr>
          </a:p>
          <a:p>
            <a:pPr algn="l">
              <a:lnSpc>
                <a:spcPct val="150000"/>
              </a:lnSpc>
              <a:buNone/>
            </a:pPr>
            <a:endParaRPr lang="pt-PT" altLang="pt-PT" sz="1600" dirty="0">
              <a:cs typeface="Arial" panose="020B0604020202020204" pitchFamily="34" charset="0"/>
            </a:endParaRPr>
          </a:p>
          <a:p>
            <a:pPr algn="just" eaLnBrk="1" hangingPunct="1">
              <a:lnSpc>
                <a:spcPct val="200000"/>
              </a:lnSpc>
              <a:spcBef>
                <a:spcPct val="0"/>
              </a:spcBef>
              <a:buFontTx/>
              <a:buNone/>
            </a:pPr>
            <a:r>
              <a:rPr lang="pt-PT" altLang="pt-PT" sz="1200" dirty="0">
                <a:cs typeface="Arial" panose="020B0604020202020204" pitchFamily="34" charset="0"/>
              </a:rPr>
              <a:t> </a:t>
            </a:r>
            <a:endParaRPr lang="pt-PT" altLang="pt-PT" sz="1200" b="1"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6"/>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Tree>
    <p:extLst>
      <p:ext uri="{BB962C8B-B14F-4D97-AF65-F5344CB8AC3E}">
        <p14:creationId xmlns:p14="http://schemas.microsoft.com/office/powerpoint/2010/main" val="1755950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071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Resultado da Previsão com o Modelo de RNA</a:t>
            </a:r>
            <a:endParaRPr lang="en-US"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Após aplicar o modelo de RNA treinado em novos dados, obtemos as previsões para determinar se o divórcio foi previsto ou não.</a:t>
            </a:r>
            <a:endParaRPr lang="pt-PT" sz="1800" dirty="0">
              <a:latin typeface="Calibri"/>
              <a:cs typeface="Calibri"/>
            </a:endParaRPr>
          </a:p>
          <a:p>
            <a:pPr marL="285750" indent="-285750"/>
            <a:r>
              <a:rPr lang="pt-PT" sz="1800" dirty="0">
                <a:latin typeface="Calibri"/>
                <a:cs typeface="Arial"/>
              </a:rPr>
              <a:t>No nosso caso, a classe predita foi 0, indicando que o divórcio não foi previsto.</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30</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79425789-4DE2-CEAC-31AA-9736743EB0EC}"/>
              </a:ext>
            </a:extLst>
          </p:cNvPr>
          <p:cNvPicPr>
            <a:picLocks noChangeAspect="1"/>
          </p:cNvPicPr>
          <p:nvPr/>
        </p:nvPicPr>
        <p:blipFill>
          <a:blip r:embed="rId7"/>
          <a:stretch>
            <a:fillRect/>
          </a:stretch>
        </p:blipFill>
        <p:spPr>
          <a:xfrm>
            <a:off x="1552126" y="3241469"/>
            <a:ext cx="5225423" cy="2248992"/>
          </a:xfrm>
          <a:prstGeom prst="rect">
            <a:avLst/>
          </a:prstGeom>
        </p:spPr>
      </p:pic>
    </p:spTree>
    <p:extLst>
      <p:ext uri="{BB962C8B-B14F-4D97-AF65-F5344CB8AC3E}">
        <p14:creationId xmlns:p14="http://schemas.microsoft.com/office/powerpoint/2010/main" val="3489856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3982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Previsões e Matriz de Confusão</a:t>
            </a:r>
            <a:endParaRPr lang="en-US" sz="1800" dirty="0">
              <a:latin typeface="Calibri"/>
              <a:cs typeface="Calibri"/>
            </a:endParaRPr>
          </a:p>
          <a:p>
            <a:pPr>
              <a:buNone/>
            </a:pPr>
            <a:r>
              <a:rPr lang="pt-PT" sz="1800" dirty="0">
                <a:latin typeface="Calibri"/>
                <a:cs typeface="Arial"/>
              </a:rPr>
              <a:t> </a:t>
            </a:r>
            <a:r>
              <a:rPr lang="pt-PT" sz="1800" b="1" dirty="0">
                <a:latin typeface="Calibri"/>
                <a:cs typeface="Arial"/>
              </a:rPr>
              <a:t>Previsões</a:t>
            </a:r>
            <a:endParaRPr lang="pt-PT" sz="1800">
              <a:latin typeface="Calibri"/>
              <a:cs typeface="Calibri"/>
            </a:endParaRPr>
          </a:p>
          <a:p>
            <a:pPr marL="285750" indent="-285750"/>
            <a:r>
              <a:rPr lang="pt-PT" sz="1800" dirty="0">
                <a:latin typeface="Calibri"/>
                <a:cs typeface="Arial"/>
              </a:rPr>
              <a:t>Utilizamos o modelo de RNA treinado para fazer previsões em todo o </a:t>
            </a:r>
            <a:r>
              <a:rPr lang="pt-PT" sz="1800" dirty="0" err="1">
                <a:latin typeface="Calibri"/>
                <a:cs typeface="Arial"/>
              </a:rPr>
              <a:t>dataset</a:t>
            </a:r>
            <a:r>
              <a:rPr lang="pt-PT" sz="1800" dirty="0">
                <a:latin typeface="Calibri"/>
                <a:cs typeface="Arial"/>
              </a:rPr>
              <a:t>.</a:t>
            </a:r>
            <a:endParaRPr lang="pt-PT" sz="1800" dirty="0">
              <a:latin typeface="Calibri"/>
              <a:cs typeface="Calibri"/>
            </a:endParaRPr>
          </a:p>
          <a:p>
            <a:pPr marL="285750" indent="-285750"/>
            <a:r>
              <a:rPr lang="pt-PT" sz="1800" dirty="0">
                <a:latin typeface="Calibri"/>
                <a:cs typeface="Arial"/>
              </a:rPr>
              <a:t>As previsões são retornadas como probabilidades contínuas.</a:t>
            </a:r>
          </a:p>
          <a:p>
            <a:pPr marL="285750" indent="-285750"/>
            <a:endParaRPr lang="pt-PT" sz="1800" dirty="0">
              <a:latin typeface="Calibri"/>
              <a:cs typeface="Arial"/>
            </a:endParaRPr>
          </a:p>
          <a:p>
            <a:pPr>
              <a:buNone/>
            </a:pPr>
            <a:r>
              <a:rPr lang="pt-PT" sz="1800" b="1" dirty="0">
                <a:latin typeface="Calibri"/>
                <a:cs typeface="Arial"/>
              </a:rPr>
              <a:t>Limiar de Decisão</a:t>
            </a:r>
            <a:endParaRPr lang="pt-PT" sz="1800">
              <a:latin typeface="Calibri"/>
              <a:cs typeface="Calibri"/>
            </a:endParaRPr>
          </a:p>
          <a:p>
            <a:pPr marL="285750" indent="-285750"/>
            <a:r>
              <a:rPr lang="pt-PT" sz="1800" dirty="0">
                <a:latin typeface="Calibri"/>
                <a:cs typeface="Arial"/>
              </a:rPr>
              <a:t>Para obter previsões binárias, definimos um limiar de decisão (</a:t>
            </a:r>
            <a:r>
              <a:rPr lang="pt-PT" sz="1800" err="1">
                <a:latin typeface="Calibri"/>
                <a:cs typeface="Arial"/>
              </a:rPr>
              <a:t>threshold</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Valores acima do limiar são considerados como classe positiva (1) e valores abaixo do limiar como classe negativa (0).</a:t>
            </a:r>
            <a:endParaRPr lang="pt-PT" sz="1800">
              <a:latin typeface="Calibri"/>
              <a:cs typeface="Calibri"/>
            </a:endParaRPr>
          </a:p>
          <a:p>
            <a:pPr marL="285750" indent="-285750"/>
            <a:r>
              <a:rPr lang="pt-PT" sz="1800" dirty="0">
                <a:latin typeface="Calibri"/>
                <a:cs typeface="Arial"/>
              </a:rPr>
              <a:t>Podemos ajustar o limiar de acordo com nossas necessidades.</a:t>
            </a: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31</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spTree>
    <p:extLst>
      <p:ext uri="{BB962C8B-B14F-4D97-AF65-F5344CB8AC3E}">
        <p14:creationId xmlns:p14="http://schemas.microsoft.com/office/powerpoint/2010/main" val="3695141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171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Calibri"/>
              </a:rPr>
              <a:t>Matriz de Confusão</a:t>
            </a:r>
            <a:endParaRPr lang="pt-PT" sz="1800" dirty="0">
              <a:latin typeface="Calibri"/>
              <a:cs typeface="Calibri"/>
            </a:endParaRPr>
          </a:p>
          <a:p>
            <a:pPr>
              <a:buNone/>
            </a:pPr>
            <a:endParaRPr lang="pt-PT" sz="1800" b="1" dirty="0">
              <a:latin typeface="Calibri"/>
              <a:cs typeface="Calibri"/>
            </a:endParaRPr>
          </a:p>
          <a:p>
            <a:pPr marL="285750" indent="-285750"/>
            <a:r>
              <a:rPr lang="pt-PT" sz="1800" dirty="0">
                <a:latin typeface="Calibri"/>
                <a:cs typeface="Calibri"/>
              </a:rPr>
              <a:t>Calculamos a matriz de confusão para avaliar o desempenho das previsões.</a:t>
            </a:r>
          </a:p>
          <a:p>
            <a:pPr marL="285750" indent="-285750"/>
            <a:r>
              <a:rPr lang="pt-PT" sz="1800" dirty="0">
                <a:latin typeface="Calibri"/>
                <a:cs typeface="Calibri"/>
              </a:rPr>
              <a:t>A matriz de confusão apresenta os resultados das previsões em relação aos valores reais.</a:t>
            </a:r>
          </a:p>
          <a:p>
            <a:pPr marL="285750" indent="-285750"/>
            <a:r>
              <a:rPr lang="pt-PT" sz="1800" dirty="0">
                <a:latin typeface="Calibri"/>
                <a:cs typeface="Calibri"/>
              </a:rPr>
              <a:t>Os valores na diagonal principal representam as previsões corretas.</a:t>
            </a:r>
          </a:p>
          <a:p>
            <a:pPr marL="285750" indent="-285750"/>
            <a:r>
              <a:rPr lang="pt-PT" sz="1800" dirty="0">
                <a:latin typeface="Calibri"/>
                <a:cs typeface="Calibri"/>
              </a:rPr>
              <a:t>Os valores fora da diagonal principal representam os erros de previsão.</a:t>
            </a:r>
            <a:endParaRPr lang="en-US" sz="1800" dirty="0">
              <a:latin typeface="Calibri"/>
              <a:cs typeface="Calibri"/>
            </a:endParaRPr>
          </a:p>
          <a:p>
            <a:pPr marL="285750" indent="-285750"/>
            <a:r>
              <a:rPr lang="pt-PT" sz="1800" dirty="0">
                <a:latin typeface="Calibri"/>
                <a:cs typeface="Calibri"/>
              </a:rPr>
              <a:t>Podemos imprimir a matriz de confusão para visualizar os resultados.</a:t>
            </a:r>
            <a:endParaRPr lang="pt-PT" dirty="0">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32</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4" name="Picture 4" descr="Text&#10;&#10;Description automatically generated">
            <a:extLst>
              <a:ext uri="{FF2B5EF4-FFF2-40B4-BE49-F238E27FC236}">
                <a16:creationId xmlns:a16="http://schemas.microsoft.com/office/drawing/2014/main" id="{EFDADC9D-77FB-1784-B95A-9F020BF6E99F}"/>
              </a:ext>
            </a:extLst>
          </p:cNvPr>
          <p:cNvPicPr>
            <a:picLocks noChangeAspect="1"/>
          </p:cNvPicPr>
          <p:nvPr/>
        </p:nvPicPr>
        <p:blipFill>
          <a:blip r:embed="rId7"/>
          <a:stretch>
            <a:fillRect/>
          </a:stretch>
        </p:blipFill>
        <p:spPr>
          <a:xfrm>
            <a:off x="1934760" y="3909878"/>
            <a:ext cx="4469964" cy="2266113"/>
          </a:xfrm>
          <a:prstGeom prst="rect">
            <a:avLst/>
          </a:prstGeom>
        </p:spPr>
      </p:pic>
    </p:spTree>
    <p:extLst>
      <p:ext uri="{BB962C8B-B14F-4D97-AF65-F5344CB8AC3E}">
        <p14:creationId xmlns:p14="http://schemas.microsoft.com/office/powerpoint/2010/main" val="362429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171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Interpretando a Matriz de Confusão</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 matriz é organizada em quatro categorias: verdadeiro positivo (TP), verdadeiro negativo (TN), falso positivo (FP) e falso negativo (FN).</a:t>
            </a:r>
            <a:endParaRPr lang="pt-PT" sz="1800" dirty="0">
              <a:latin typeface="Calibri"/>
              <a:cs typeface="Calibri"/>
            </a:endParaRPr>
          </a:p>
          <a:p>
            <a:pPr marL="285750" indent="-285750"/>
            <a:r>
              <a:rPr lang="pt-PT" sz="1800" dirty="0">
                <a:latin typeface="Calibri"/>
                <a:cs typeface="Arial"/>
              </a:rPr>
              <a:t>No nosso caso, a matriz de confusão é apresentada da seguinte forma:</a:t>
            </a:r>
            <a:endParaRPr lang="pt-PT" sz="1800" dirty="0">
              <a:latin typeface="Calibri"/>
              <a:cs typeface="Calibri"/>
            </a:endParaRPr>
          </a:p>
          <a:p>
            <a:pPr marL="285750" indent="-285750"/>
            <a:r>
              <a:rPr lang="pt-PT" sz="1800" dirty="0">
                <a:latin typeface="Calibri"/>
                <a:cs typeface="Arial"/>
              </a:rPr>
              <a:t>Verdadeiro Positivo (TP): 86</a:t>
            </a:r>
            <a:endParaRPr lang="pt-PT" sz="1800">
              <a:latin typeface="Calibri"/>
              <a:cs typeface="Calibri"/>
            </a:endParaRPr>
          </a:p>
          <a:p>
            <a:pPr marL="285750" indent="-285750"/>
            <a:r>
              <a:rPr lang="pt-PT" sz="1800" dirty="0">
                <a:latin typeface="Calibri"/>
                <a:cs typeface="Arial"/>
              </a:rPr>
              <a:t>Verdadeiro Negativo (TN): 82</a:t>
            </a:r>
            <a:endParaRPr lang="pt-PT" sz="1800">
              <a:latin typeface="Calibri"/>
              <a:cs typeface="Calibri"/>
            </a:endParaRPr>
          </a:p>
          <a:p>
            <a:pPr marL="285750" indent="-285750"/>
            <a:r>
              <a:rPr lang="pt-PT" sz="1800" dirty="0">
                <a:latin typeface="Calibri"/>
                <a:cs typeface="Arial"/>
              </a:rPr>
              <a:t>Falso Positivo (FP): 0</a:t>
            </a:r>
            <a:endParaRPr lang="pt-PT" sz="1800">
              <a:latin typeface="Calibri"/>
              <a:cs typeface="Calibri"/>
            </a:endParaRPr>
          </a:p>
          <a:p>
            <a:pPr marL="285750" indent="-285750"/>
            <a:r>
              <a:rPr lang="pt-PT" sz="1800" dirty="0">
                <a:latin typeface="Calibri"/>
                <a:cs typeface="Arial"/>
              </a:rPr>
              <a:t>Falso Negativo (FN): 2</a:t>
            </a:r>
            <a:endParaRPr lang="pt-PT" sz="1800">
              <a:latin typeface="Calibri"/>
              <a:cs typeface="Calibri"/>
            </a:endParaRPr>
          </a:p>
          <a:p>
            <a:pPr>
              <a:buNone/>
            </a:pPr>
            <a:endParaRPr lang="pt-PT" sz="1800" b="1">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33</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spTree>
    <p:extLst>
      <p:ext uri="{BB962C8B-B14F-4D97-AF65-F5344CB8AC3E}">
        <p14:creationId xmlns:p14="http://schemas.microsoft.com/office/powerpoint/2010/main" val="3279933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Redes Neuronais Artificiais </a:t>
            </a:r>
            <a:endParaRPr lang="pt-PT"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259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Calibri"/>
              </a:rPr>
              <a:t>Interpretando as Categorias</a:t>
            </a:r>
            <a:endParaRPr lang="pt-PT" sz="1800" dirty="0">
              <a:latin typeface="Calibri"/>
              <a:cs typeface="Calibri"/>
            </a:endParaRPr>
          </a:p>
          <a:p>
            <a:pPr>
              <a:buNone/>
            </a:pPr>
            <a:endParaRPr lang="pt-PT" sz="1800" b="1" dirty="0">
              <a:latin typeface="Calibri"/>
              <a:cs typeface="Calibri"/>
            </a:endParaRPr>
          </a:p>
          <a:p>
            <a:pPr marL="285750" indent="-285750"/>
            <a:r>
              <a:rPr lang="pt-PT" sz="1800" dirty="0">
                <a:latin typeface="Calibri"/>
                <a:cs typeface="Calibri"/>
              </a:rPr>
              <a:t>Verdadeiro Positivo (TP): O modelo previu corretamente que houve divórcio em 86 casos.</a:t>
            </a:r>
          </a:p>
          <a:p>
            <a:pPr marL="285750" indent="-285750"/>
            <a:r>
              <a:rPr lang="pt-PT" sz="1800" dirty="0">
                <a:latin typeface="Calibri"/>
                <a:cs typeface="Calibri"/>
              </a:rPr>
              <a:t>Verdadeiro Negativo (TN): O modelo previu corretamente que não houve divórcio em 82 casos.</a:t>
            </a:r>
          </a:p>
          <a:p>
            <a:pPr marL="285750" indent="-285750"/>
            <a:r>
              <a:rPr lang="pt-PT" sz="1800" dirty="0">
                <a:latin typeface="Calibri"/>
                <a:cs typeface="Calibri"/>
              </a:rPr>
              <a:t>Falso Positivo (FP): O modelo previu erroneamente que houve divórcio em 0 casos.</a:t>
            </a:r>
          </a:p>
          <a:p>
            <a:pPr marL="285750" indent="-285750"/>
            <a:r>
              <a:rPr lang="pt-PT" sz="1800" dirty="0">
                <a:latin typeface="Calibri"/>
                <a:cs typeface="Calibri"/>
              </a:rPr>
              <a:t>Falso Negativo (FN): O modelo previu erroneamente que não houve divórcio em 2 casos.</a:t>
            </a: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34</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spTree>
    <p:extLst>
      <p:ext uri="{BB962C8B-B14F-4D97-AF65-F5344CB8AC3E}">
        <p14:creationId xmlns:p14="http://schemas.microsoft.com/office/powerpoint/2010/main" val="3894561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448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Criação de uma RNA com </a:t>
            </a:r>
            <a:r>
              <a:rPr lang="pt-PT" sz="1800" b="1" err="1">
                <a:latin typeface="Calibri"/>
                <a:cs typeface="Arial"/>
              </a:rPr>
              <a:t>Keras</a:t>
            </a:r>
            <a:r>
              <a:rPr lang="pt-PT" sz="1800" b="1" dirty="0">
                <a:latin typeface="Calibri"/>
                <a:cs typeface="Arial"/>
              </a:rPr>
              <a:t> </a:t>
            </a:r>
            <a:r>
              <a:rPr lang="pt-PT" sz="1800" b="1" err="1">
                <a:latin typeface="Calibri"/>
                <a:cs typeface="Arial"/>
              </a:rPr>
              <a:t>Preprocessing</a:t>
            </a:r>
            <a:r>
              <a:rPr lang="pt-PT" sz="1800" b="1" dirty="0">
                <a:latin typeface="Calibri"/>
                <a:cs typeface="Arial"/>
              </a:rPr>
              <a:t> </a:t>
            </a:r>
            <a:r>
              <a:rPr lang="pt-PT" sz="1800" b="1" err="1">
                <a:latin typeface="Calibri"/>
                <a:cs typeface="Arial"/>
              </a:rPr>
              <a:t>Layers</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O </a:t>
            </a:r>
            <a:r>
              <a:rPr lang="pt-PT" sz="1800" dirty="0" err="1">
                <a:latin typeface="Calibri"/>
                <a:cs typeface="Arial"/>
              </a:rPr>
              <a:t>Keras</a:t>
            </a:r>
            <a:r>
              <a:rPr lang="pt-PT" sz="1800" dirty="0">
                <a:latin typeface="Calibri"/>
                <a:cs typeface="Arial"/>
              </a:rPr>
              <a:t> é uma biblioteca popular para criação e treino de redes neurais artificiais (RNA).</a:t>
            </a:r>
            <a:endParaRPr lang="pt-PT" sz="1800">
              <a:latin typeface="Calibri"/>
              <a:cs typeface="Calibri"/>
            </a:endParaRPr>
          </a:p>
          <a:p>
            <a:pPr marL="285750" indent="-285750"/>
            <a:r>
              <a:rPr lang="pt-PT" sz="1800" dirty="0">
                <a:latin typeface="Calibri"/>
                <a:cs typeface="Arial"/>
              </a:rPr>
              <a:t>Com o </a:t>
            </a:r>
            <a:r>
              <a:rPr lang="pt-PT" sz="1800" err="1">
                <a:latin typeface="Calibri"/>
                <a:cs typeface="Arial"/>
              </a:rPr>
              <a:t>Keras</a:t>
            </a:r>
            <a:r>
              <a:rPr lang="pt-PT" sz="1800" dirty="0">
                <a:latin typeface="Calibri"/>
                <a:cs typeface="Arial"/>
              </a:rPr>
              <a:t>, podemos usar camadas de pré-processamento para simplificar o fluxo de trabalho e obter resultados rápidos e precisos.</a:t>
            </a:r>
            <a:endParaRPr lang="pt-PT" sz="1800">
              <a:latin typeface="Calibri"/>
              <a:cs typeface="Calibri"/>
            </a:endParaRPr>
          </a:p>
          <a:p>
            <a:pPr marL="285750" indent="-285750"/>
            <a:endParaRPr lang="pt-PT" sz="1800" dirty="0">
              <a:latin typeface="Calibri"/>
              <a:cs typeface="Arial"/>
            </a:endParaRPr>
          </a:p>
          <a:p>
            <a:pPr>
              <a:buNone/>
            </a:pPr>
            <a:r>
              <a:rPr lang="pt-PT" sz="1800" b="1" dirty="0" err="1">
                <a:latin typeface="Calibri"/>
                <a:cs typeface="Arial"/>
              </a:rPr>
              <a:t>Keras</a:t>
            </a:r>
            <a:r>
              <a:rPr lang="pt-PT" sz="1800" b="1" dirty="0">
                <a:latin typeface="Calibri"/>
                <a:cs typeface="Arial"/>
              </a:rPr>
              <a:t> </a:t>
            </a:r>
            <a:r>
              <a:rPr lang="pt-PT" sz="1800" b="1" dirty="0" err="1">
                <a:latin typeface="Calibri"/>
                <a:cs typeface="Arial"/>
              </a:rPr>
              <a:t>Preprocessing</a:t>
            </a:r>
            <a:r>
              <a:rPr lang="pt-PT" sz="1800" b="1" dirty="0">
                <a:latin typeface="Calibri"/>
                <a:cs typeface="Arial"/>
              </a:rPr>
              <a:t> </a:t>
            </a:r>
            <a:r>
              <a:rPr lang="pt-PT" sz="1800" b="1" dirty="0" err="1">
                <a:latin typeface="Calibri"/>
                <a:cs typeface="Arial"/>
              </a:rPr>
              <a:t>Layers</a:t>
            </a:r>
            <a:endParaRPr lang="pt-PT" sz="1800" dirty="0">
              <a:latin typeface="Calibri"/>
              <a:cs typeface="Calibri"/>
            </a:endParaRPr>
          </a:p>
          <a:p>
            <a:pPr marL="285750" indent="-285750"/>
            <a:r>
              <a:rPr lang="pt-PT" sz="1800" dirty="0">
                <a:latin typeface="Calibri"/>
                <a:cs typeface="Arial"/>
              </a:rPr>
              <a:t>As camadas de pré-processamento do </a:t>
            </a:r>
            <a:r>
              <a:rPr lang="pt-PT" sz="1800" err="1">
                <a:latin typeface="Calibri"/>
                <a:cs typeface="Arial"/>
              </a:rPr>
              <a:t>Keras</a:t>
            </a:r>
            <a:r>
              <a:rPr lang="pt-PT" sz="1800" dirty="0">
                <a:latin typeface="Calibri"/>
                <a:cs typeface="Arial"/>
              </a:rPr>
              <a:t> permitem que deleguemos várias etapas do pré-processamento de dados para a RNA.</a:t>
            </a:r>
            <a:endParaRPr lang="pt-PT" sz="1800">
              <a:latin typeface="Calibri"/>
              <a:cs typeface="Calibri"/>
            </a:endParaRPr>
          </a:p>
          <a:p>
            <a:pPr marL="285750" indent="-285750"/>
            <a:r>
              <a:rPr lang="pt-PT" sz="1800" dirty="0">
                <a:latin typeface="Calibri"/>
                <a:cs typeface="Arial"/>
              </a:rPr>
              <a:t>Isso simplifica o código e torna o fluxo de trabalho mais eficiente.</a:t>
            </a:r>
            <a:endParaRPr lang="pt-PT" sz="1800" dirty="0">
              <a:latin typeface="Calibri"/>
            </a:endParaRPr>
          </a:p>
          <a:p>
            <a:pPr>
              <a:buNone/>
            </a:pPr>
            <a:endParaRPr lang="pt-PT" sz="1800" b="1" dirty="0">
              <a:latin typeface="Calibri"/>
              <a:cs typeface="Calibri"/>
            </a:endParaRPr>
          </a:p>
          <a:p>
            <a:pPr>
              <a:buNone/>
            </a:pPr>
            <a:r>
              <a:rPr lang="pt-PT" sz="1800" b="1" dirty="0">
                <a:latin typeface="Calibri"/>
                <a:cs typeface="Calibri"/>
              </a:rPr>
              <a:t>Referências</a:t>
            </a:r>
          </a:p>
          <a:p>
            <a:pPr>
              <a:buNone/>
            </a:pPr>
            <a:r>
              <a:rPr lang="pt-PT" sz="1800" dirty="0">
                <a:latin typeface="Calibri"/>
                <a:cs typeface="Calibri"/>
              </a:rPr>
              <a:t>Site do tutorial: </a:t>
            </a:r>
          </a:p>
          <a:p>
            <a:pPr>
              <a:buNone/>
            </a:pPr>
            <a:r>
              <a:rPr lang="pt-PT" sz="1800" dirty="0">
                <a:latin typeface="Arial"/>
                <a:cs typeface="Arial"/>
                <a:hlinkClick r:id="rId5"/>
              </a:rPr>
              <a:t>https://keras.io/examples/structured_data/structured_data_classification_from_scratch/</a:t>
            </a:r>
            <a:r>
              <a:rPr lang="pt-PT" sz="1800" dirty="0">
                <a:latin typeface="Arial"/>
                <a:cs typeface="Arial"/>
              </a:rPr>
              <a:t> </a:t>
            </a:r>
            <a:endParaRPr lang="pt-PT" sz="1800" dirty="0">
              <a:latin typeface="Calibri"/>
              <a:cs typeface="Calibri"/>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35</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6"/>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spTree>
    <p:extLst>
      <p:ext uri="{BB962C8B-B14F-4D97-AF65-F5344CB8AC3E}">
        <p14:creationId xmlns:p14="http://schemas.microsoft.com/office/powerpoint/2010/main" val="1783601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226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Benefícios do </a:t>
            </a:r>
            <a:r>
              <a:rPr lang="pt-PT" sz="1800" b="1" err="1">
                <a:latin typeface="Calibri"/>
                <a:cs typeface="Arial"/>
              </a:rPr>
              <a:t>Keras</a:t>
            </a:r>
            <a:r>
              <a:rPr lang="pt-PT" sz="1800" b="1" dirty="0">
                <a:latin typeface="Calibri"/>
                <a:cs typeface="Arial"/>
              </a:rPr>
              <a:t> </a:t>
            </a:r>
            <a:r>
              <a:rPr lang="pt-PT" sz="1800" b="1" err="1">
                <a:latin typeface="Calibri"/>
                <a:cs typeface="Arial"/>
              </a:rPr>
              <a:t>Preprocessing</a:t>
            </a:r>
            <a:r>
              <a:rPr lang="pt-PT" sz="1800" b="1" dirty="0">
                <a:latin typeface="Calibri"/>
                <a:cs typeface="Arial"/>
              </a:rPr>
              <a:t> </a:t>
            </a:r>
            <a:r>
              <a:rPr lang="pt-PT" sz="1800" b="1" err="1">
                <a:latin typeface="Calibri"/>
                <a:cs typeface="Arial"/>
              </a:rPr>
              <a:t>Layers</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Simplificação do código: Não precisamos escrever várias linhas de código para realizar o pré-processamento manualmente.</a:t>
            </a:r>
            <a:endParaRPr lang="pt-PT" sz="1800">
              <a:latin typeface="Calibri"/>
              <a:cs typeface="Calibri"/>
            </a:endParaRPr>
          </a:p>
          <a:p>
            <a:pPr marL="285750" indent="-285750"/>
            <a:r>
              <a:rPr lang="pt-PT" sz="1800" dirty="0">
                <a:latin typeface="Calibri"/>
                <a:cs typeface="Arial"/>
              </a:rPr>
              <a:t>Eficiência: O uso das camadas de pré-processamento do </a:t>
            </a:r>
            <a:r>
              <a:rPr lang="pt-PT" sz="1800" err="1">
                <a:latin typeface="Calibri"/>
                <a:cs typeface="Arial"/>
              </a:rPr>
              <a:t>Keras</a:t>
            </a:r>
            <a:r>
              <a:rPr lang="pt-PT" sz="1800" dirty="0">
                <a:latin typeface="Calibri"/>
                <a:cs typeface="Arial"/>
              </a:rPr>
              <a:t> torna o fluxo de trabalho mais eficiente e rápido.</a:t>
            </a:r>
            <a:endParaRPr lang="pt-PT" sz="1800">
              <a:latin typeface="Calibri"/>
              <a:cs typeface="Calibri"/>
            </a:endParaRPr>
          </a:p>
          <a:p>
            <a:pPr marL="285750" indent="-285750"/>
            <a:r>
              <a:rPr lang="pt-PT" sz="1800" dirty="0">
                <a:latin typeface="Calibri"/>
                <a:cs typeface="Arial"/>
              </a:rPr>
              <a:t>Flexibilidade: Podemos combinar várias camadas de pré-processamento para atender às necessidades específicas do nosso projeto.</a:t>
            </a:r>
            <a:endParaRPr lang="pt-PT" sz="1800">
              <a:latin typeface="Calibri"/>
              <a:cs typeface="Calibri"/>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36</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spTree>
    <p:extLst>
      <p:ext uri="{BB962C8B-B14F-4D97-AF65-F5344CB8AC3E}">
        <p14:creationId xmlns:p14="http://schemas.microsoft.com/office/powerpoint/2010/main" val="2482736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3927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Divisão do </a:t>
            </a:r>
            <a:r>
              <a:rPr lang="pt-PT" sz="1800" b="1" dirty="0" err="1">
                <a:latin typeface="Calibri"/>
                <a:cs typeface="Arial"/>
              </a:rPr>
              <a:t>Dataset</a:t>
            </a:r>
            <a:r>
              <a:rPr lang="pt-PT" sz="1800" b="1" dirty="0">
                <a:latin typeface="Calibri"/>
                <a:cs typeface="Arial"/>
              </a:rPr>
              <a:t> para Treino e Validação</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Ao trabalhar com redes neurais artificiais, é comum dividir o </a:t>
            </a:r>
            <a:r>
              <a:rPr lang="pt-PT" sz="1800" dirty="0" err="1">
                <a:latin typeface="Calibri"/>
                <a:cs typeface="Arial"/>
              </a:rPr>
              <a:t>dataset</a:t>
            </a:r>
            <a:r>
              <a:rPr lang="pt-PT" sz="1800" dirty="0">
                <a:latin typeface="Calibri"/>
                <a:cs typeface="Arial"/>
              </a:rPr>
              <a:t> em conjuntos de treino e validação.</a:t>
            </a:r>
            <a:endParaRPr lang="pt-PT" sz="1800">
              <a:latin typeface="Calibri"/>
              <a:cs typeface="Calibri"/>
            </a:endParaRPr>
          </a:p>
          <a:p>
            <a:pPr marL="285750" indent="-285750"/>
            <a:r>
              <a:rPr lang="pt-PT" sz="1800" dirty="0">
                <a:latin typeface="Calibri"/>
                <a:cs typeface="Arial"/>
              </a:rPr>
              <a:t>Isso nos permite avaliar o desempenho do modelo em dados não vistos durante o treino.</a:t>
            </a:r>
            <a:endParaRPr lang="pt-PT" sz="1800" dirty="0">
              <a:latin typeface="Calibri"/>
              <a:cs typeface="Calibri"/>
            </a:endParaRPr>
          </a:p>
          <a:p>
            <a:pPr>
              <a:buNone/>
            </a:pPr>
            <a:endParaRPr lang="pt-PT" sz="1800" dirty="0">
              <a:latin typeface="Calibri"/>
              <a:cs typeface="Arial"/>
            </a:endParaRPr>
          </a:p>
          <a:p>
            <a:pPr>
              <a:buNone/>
            </a:pPr>
            <a:r>
              <a:rPr lang="pt-PT" sz="1800" b="1" dirty="0">
                <a:latin typeface="Calibri"/>
                <a:cs typeface="Arial"/>
              </a:rPr>
              <a:t>Divisão do </a:t>
            </a:r>
            <a:r>
              <a:rPr lang="pt-PT" sz="1800" b="1" dirty="0" err="1">
                <a:latin typeface="Calibri"/>
                <a:cs typeface="Arial"/>
              </a:rPr>
              <a:t>Dataset</a:t>
            </a:r>
            <a:endParaRPr lang="pt-PT"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No exemplo, utilizamos a função </a:t>
            </a:r>
            <a:r>
              <a:rPr lang="pt-PT" sz="1800" b="1" dirty="0">
                <a:latin typeface="Calibri"/>
                <a:cs typeface="Arial"/>
              </a:rPr>
              <a:t>sample()</a:t>
            </a:r>
            <a:r>
              <a:rPr lang="pt-PT" sz="1800" dirty="0">
                <a:latin typeface="Calibri"/>
                <a:cs typeface="Arial"/>
              </a:rPr>
              <a:t> do Pandas para selecionar uma fração aleatória do </a:t>
            </a:r>
            <a:r>
              <a:rPr lang="pt-PT" sz="1800" err="1">
                <a:latin typeface="Calibri"/>
                <a:cs typeface="Arial"/>
              </a:rPr>
              <a:t>dataset</a:t>
            </a:r>
            <a:r>
              <a:rPr lang="pt-PT" sz="1800" dirty="0">
                <a:latin typeface="Calibri"/>
                <a:cs typeface="Arial"/>
              </a:rPr>
              <a:t> para validação.</a:t>
            </a:r>
            <a:endParaRPr lang="pt-PT" sz="1800">
              <a:latin typeface="Calibri"/>
              <a:cs typeface="Calibri"/>
            </a:endParaRPr>
          </a:p>
          <a:p>
            <a:pPr marL="285750" indent="-285750"/>
            <a:r>
              <a:rPr lang="pt-PT" sz="1800" dirty="0">
                <a:latin typeface="Calibri"/>
                <a:cs typeface="Arial"/>
              </a:rPr>
              <a:t>A fração utilizada foi de 20% do </a:t>
            </a:r>
            <a:r>
              <a:rPr lang="pt-PT" sz="1800" err="1">
                <a:latin typeface="Calibri"/>
                <a:cs typeface="Arial"/>
              </a:rPr>
              <a:t>dataset</a:t>
            </a:r>
            <a:r>
              <a:rPr lang="pt-PT" sz="1800" dirty="0">
                <a:latin typeface="Calibri"/>
                <a:cs typeface="Arial"/>
              </a:rPr>
              <a:t> original.</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37</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spTree>
    <p:extLst>
      <p:ext uri="{BB962C8B-B14F-4D97-AF65-F5344CB8AC3E}">
        <p14:creationId xmlns:p14="http://schemas.microsoft.com/office/powerpoint/2010/main" val="2551424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365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Calibri"/>
              </a:rPr>
              <a:t>Treino e Validação</a:t>
            </a:r>
            <a:endParaRPr lang="pt-PT" sz="1800" dirty="0">
              <a:latin typeface="Calibri"/>
              <a:cs typeface="Calibri"/>
            </a:endParaRPr>
          </a:p>
          <a:p>
            <a:pPr>
              <a:buNone/>
            </a:pPr>
            <a:endParaRPr lang="pt-PT" sz="1800" b="1" dirty="0">
              <a:latin typeface="Calibri"/>
              <a:cs typeface="Calibri"/>
            </a:endParaRPr>
          </a:p>
          <a:p>
            <a:pPr marL="285750" indent="-285750"/>
            <a:r>
              <a:rPr lang="pt-PT" sz="1800" dirty="0">
                <a:latin typeface="Calibri"/>
                <a:cs typeface="Calibri"/>
              </a:rPr>
              <a:t>Após a divisão, temos um </a:t>
            </a:r>
            <a:r>
              <a:rPr lang="pt-PT" sz="1800" dirty="0" err="1">
                <a:latin typeface="Calibri"/>
                <a:cs typeface="Calibri"/>
              </a:rPr>
              <a:t>dataframe</a:t>
            </a:r>
            <a:r>
              <a:rPr lang="pt-PT" sz="1800" dirty="0">
                <a:latin typeface="Calibri"/>
                <a:cs typeface="Calibri"/>
              </a:rPr>
              <a:t> de </a:t>
            </a:r>
            <a:r>
              <a:rPr lang="pt-PT" sz="1800" dirty="0" err="1">
                <a:latin typeface="Calibri"/>
                <a:cs typeface="Calibri"/>
              </a:rPr>
              <a:t>treinoe</a:t>
            </a:r>
            <a:r>
              <a:rPr lang="pt-PT" sz="1800" dirty="0">
                <a:latin typeface="Calibri"/>
                <a:cs typeface="Calibri"/>
              </a:rPr>
              <a:t> um </a:t>
            </a:r>
            <a:r>
              <a:rPr lang="pt-PT" sz="1800" dirty="0" err="1">
                <a:latin typeface="Calibri"/>
                <a:cs typeface="Calibri"/>
              </a:rPr>
              <a:t>dataframe</a:t>
            </a:r>
            <a:r>
              <a:rPr lang="pt-PT" sz="1800" dirty="0">
                <a:latin typeface="Calibri"/>
                <a:cs typeface="Calibri"/>
              </a:rPr>
              <a:t> de validação.</a:t>
            </a:r>
          </a:p>
          <a:p>
            <a:pPr marL="285750" indent="-285750"/>
            <a:r>
              <a:rPr lang="pt-PT" sz="1800" dirty="0">
                <a:latin typeface="Calibri"/>
                <a:cs typeface="Calibri"/>
              </a:rPr>
              <a:t>O </a:t>
            </a:r>
            <a:r>
              <a:rPr lang="pt-PT" sz="1800" dirty="0" err="1">
                <a:latin typeface="Calibri"/>
                <a:cs typeface="Calibri"/>
              </a:rPr>
              <a:t>dataframe</a:t>
            </a:r>
            <a:r>
              <a:rPr lang="pt-PT" sz="1800" dirty="0">
                <a:latin typeface="Calibri"/>
                <a:cs typeface="Calibri"/>
              </a:rPr>
              <a:t> de </a:t>
            </a:r>
            <a:r>
              <a:rPr lang="pt-PT" sz="1800" dirty="0" err="1">
                <a:latin typeface="Calibri"/>
                <a:cs typeface="Calibri"/>
              </a:rPr>
              <a:t>treinoserá</a:t>
            </a:r>
            <a:r>
              <a:rPr lang="pt-PT" sz="1800" dirty="0">
                <a:latin typeface="Calibri"/>
                <a:cs typeface="Calibri"/>
              </a:rPr>
              <a:t> utilizado para treinar o modelo, enquanto o </a:t>
            </a:r>
            <a:r>
              <a:rPr lang="pt-PT" sz="1800" dirty="0" err="1">
                <a:latin typeface="Calibri"/>
                <a:cs typeface="Calibri"/>
              </a:rPr>
              <a:t>dataframe</a:t>
            </a:r>
            <a:r>
              <a:rPr lang="pt-PT" sz="1800" dirty="0">
                <a:latin typeface="Calibri"/>
                <a:cs typeface="Calibri"/>
              </a:rPr>
              <a:t> de validação será utilizado para avaliar seu desempenho.</a:t>
            </a:r>
          </a:p>
          <a:p>
            <a:pPr marL="285750" indent="-285750"/>
            <a:endParaRPr lang="pt-PT" sz="1800" dirty="0">
              <a:latin typeface="Calibri"/>
              <a:cs typeface="Calibri"/>
            </a:endParaRPr>
          </a:p>
          <a:p>
            <a:pPr>
              <a:buNone/>
            </a:pPr>
            <a:r>
              <a:rPr lang="pt-PT" sz="1800" b="1" dirty="0">
                <a:latin typeface="Calibri"/>
                <a:cs typeface="Calibri"/>
              </a:rPr>
              <a:t>Quantidade de Amostras</a:t>
            </a:r>
            <a:endParaRPr lang="pt-PT" sz="1800" dirty="0">
              <a:latin typeface="Calibri"/>
              <a:cs typeface="Calibri"/>
            </a:endParaRPr>
          </a:p>
          <a:p>
            <a:pPr>
              <a:buNone/>
            </a:pPr>
            <a:endParaRPr lang="pt-PT" sz="1800" b="1" dirty="0">
              <a:latin typeface="Calibri"/>
              <a:cs typeface="Calibri"/>
            </a:endParaRPr>
          </a:p>
          <a:p>
            <a:pPr marL="285750" indent="-285750"/>
            <a:r>
              <a:rPr lang="pt-PT" sz="1800" dirty="0">
                <a:latin typeface="Calibri"/>
                <a:cs typeface="Calibri"/>
              </a:rPr>
              <a:t>O resultado da divisão é impresso, mostrando a quantidade de amostras utilizadas para treino e validação.</a:t>
            </a: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38</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D582E026-C774-7312-48A0-9B13400855F3}"/>
              </a:ext>
            </a:extLst>
          </p:cNvPr>
          <p:cNvPicPr>
            <a:picLocks noChangeAspect="1"/>
          </p:cNvPicPr>
          <p:nvPr/>
        </p:nvPicPr>
        <p:blipFill>
          <a:blip r:embed="rId7"/>
          <a:stretch>
            <a:fillRect/>
          </a:stretch>
        </p:blipFill>
        <p:spPr>
          <a:xfrm>
            <a:off x="1964194" y="4448107"/>
            <a:ext cx="4970333" cy="1719461"/>
          </a:xfrm>
          <a:prstGeom prst="rect">
            <a:avLst/>
          </a:prstGeom>
        </p:spPr>
      </p:pic>
    </p:spTree>
    <p:extLst>
      <p:ext uri="{BB962C8B-B14F-4D97-AF65-F5344CB8AC3E}">
        <p14:creationId xmlns:p14="http://schemas.microsoft.com/office/powerpoint/2010/main" val="1450777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365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Calibri"/>
              </a:rPr>
              <a:t>Treino e Validação</a:t>
            </a:r>
            <a:endParaRPr lang="pt-PT" sz="1800" dirty="0">
              <a:latin typeface="Calibri"/>
              <a:cs typeface="Calibri"/>
            </a:endParaRPr>
          </a:p>
          <a:p>
            <a:pPr>
              <a:buNone/>
            </a:pPr>
            <a:endParaRPr lang="pt-PT" sz="1800" b="1" dirty="0">
              <a:latin typeface="Calibri"/>
              <a:cs typeface="Calibri"/>
            </a:endParaRPr>
          </a:p>
          <a:p>
            <a:pPr marL="285750" indent="-285750"/>
            <a:r>
              <a:rPr lang="pt-PT" sz="1800" dirty="0">
                <a:latin typeface="Calibri"/>
                <a:cs typeface="Calibri"/>
              </a:rPr>
              <a:t>Após a divisão, temos um </a:t>
            </a:r>
            <a:r>
              <a:rPr lang="pt-PT" sz="1800" dirty="0" err="1">
                <a:latin typeface="Calibri"/>
                <a:cs typeface="Calibri"/>
              </a:rPr>
              <a:t>dataframe</a:t>
            </a:r>
            <a:r>
              <a:rPr lang="pt-PT" sz="1800" dirty="0">
                <a:latin typeface="Calibri"/>
                <a:cs typeface="Calibri"/>
              </a:rPr>
              <a:t> de </a:t>
            </a:r>
            <a:r>
              <a:rPr lang="pt-PT" sz="1800" dirty="0" err="1">
                <a:latin typeface="Calibri"/>
                <a:cs typeface="Calibri"/>
              </a:rPr>
              <a:t>treinoe</a:t>
            </a:r>
            <a:r>
              <a:rPr lang="pt-PT" sz="1800" dirty="0">
                <a:latin typeface="Calibri"/>
                <a:cs typeface="Calibri"/>
              </a:rPr>
              <a:t> um </a:t>
            </a:r>
            <a:r>
              <a:rPr lang="pt-PT" sz="1800" dirty="0" err="1">
                <a:latin typeface="Calibri"/>
                <a:cs typeface="Calibri"/>
              </a:rPr>
              <a:t>dataframe</a:t>
            </a:r>
            <a:r>
              <a:rPr lang="pt-PT" sz="1800" dirty="0">
                <a:latin typeface="Calibri"/>
                <a:cs typeface="Calibri"/>
              </a:rPr>
              <a:t> de validação.</a:t>
            </a:r>
          </a:p>
          <a:p>
            <a:pPr marL="285750" indent="-285750"/>
            <a:r>
              <a:rPr lang="pt-PT" sz="1800" dirty="0">
                <a:latin typeface="Calibri"/>
                <a:cs typeface="Calibri"/>
              </a:rPr>
              <a:t>O </a:t>
            </a:r>
            <a:r>
              <a:rPr lang="pt-PT" sz="1800" dirty="0" err="1">
                <a:latin typeface="Calibri"/>
                <a:cs typeface="Calibri"/>
              </a:rPr>
              <a:t>dataframe</a:t>
            </a:r>
            <a:r>
              <a:rPr lang="pt-PT" sz="1800" dirty="0">
                <a:latin typeface="Calibri"/>
                <a:cs typeface="Calibri"/>
              </a:rPr>
              <a:t> de </a:t>
            </a:r>
            <a:r>
              <a:rPr lang="pt-PT" sz="1800" dirty="0" err="1">
                <a:latin typeface="Calibri"/>
                <a:cs typeface="Calibri"/>
              </a:rPr>
              <a:t>treinoserá</a:t>
            </a:r>
            <a:r>
              <a:rPr lang="pt-PT" sz="1800" dirty="0">
                <a:latin typeface="Calibri"/>
                <a:cs typeface="Calibri"/>
              </a:rPr>
              <a:t> utilizado para treinar o modelo, enquanto o </a:t>
            </a:r>
            <a:r>
              <a:rPr lang="pt-PT" sz="1800" dirty="0" err="1">
                <a:latin typeface="Calibri"/>
                <a:cs typeface="Calibri"/>
              </a:rPr>
              <a:t>dataframe</a:t>
            </a:r>
            <a:r>
              <a:rPr lang="pt-PT" sz="1800" dirty="0">
                <a:latin typeface="Calibri"/>
                <a:cs typeface="Calibri"/>
              </a:rPr>
              <a:t> de validação será utilizado para avaliar seu desempenho.</a:t>
            </a:r>
          </a:p>
          <a:p>
            <a:pPr marL="285750" indent="-285750"/>
            <a:endParaRPr lang="pt-PT" sz="1800" dirty="0">
              <a:latin typeface="Calibri"/>
              <a:cs typeface="Calibri"/>
            </a:endParaRPr>
          </a:p>
          <a:p>
            <a:pPr>
              <a:buNone/>
            </a:pPr>
            <a:r>
              <a:rPr lang="pt-PT" sz="1800" b="1" dirty="0">
                <a:latin typeface="Calibri"/>
                <a:cs typeface="Calibri"/>
              </a:rPr>
              <a:t>Quantidade de Amostras</a:t>
            </a:r>
            <a:endParaRPr lang="pt-PT" sz="1800" dirty="0">
              <a:latin typeface="Calibri"/>
              <a:cs typeface="Calibri"/>
            </a:endParaRPr>
          </a:p>
          <a:p>
            <a:pPr>
              <a:buNone/>
            </a:pPr>
            <a:endParaRPr lang="pt-PT" sz="1800" b="1" dirty="0">
              <a:latin typeface="Calibri"/>
              <a:cs typeface="Calibri"/>
            </a:endParaRPr>
          </a:p>
          <a:p>
            <a:pPr marL="285750" indent="-285750"/>
            <a:r>
              <a:rPr lang="pt-PT" sz="1800" dirty="0">
                <a:latin typeface="Calibri"/>
                <a:cs typeface="Calibri"/>
              </a:rPr>
              <a:t>O resultado da divisão é impresso, mostrando a quantidade de amostras utilizadas para treino e validação.</a:t>
            </a: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39</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416761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2.Objetivos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Neste trabalho, utilizamos Redes Neuronais Artificiais para tratar e analisar um </a:t>
            </a:r>
            <a:r>
              <a:rPr lang="pt-PT" sz="1800" err="1">
                <a:latin typeface="Calibri"/>
                <a:cs typeface="Arial"/>
              </a:rPr>
              <a:t>dataset</a:t>
            </a:r>
            <a:r>
              <a:rPr lang="pt-PT" sz="1800" dirty="0">
                <a:latin typeface="Calibri"/>
                <a:cs typeface="Arial"/>
              </a:rPr>
              <a:t>. Com </a:t>
            </a:r>
            <a:r>
              <a:rPr lang="pt-PT" sz="1800" err="1">
                <a:latin typeface="Calibri"/>
                <a:cs typeface="Arial"/>
              </a:rPr>
              <a:t>Python</a:t>
            </a:r>
            <a:r>
              <a:rPr lang="pt-PT" sz="1800" dirty="0">
                <a:latin typeface="Calibri"/>
                <a:cs typeface="Arial"/>
              </a:rPr>
              <a:t> e </a:t>
            </a:r>
            <a:r>
              <a:rPr lang="pt-PT" sz="1800" err="1">
                <a:latin typeface="Calibri"/>
                <a:cs typeface="Arial"/>
              </a:rPr>
              <a:t>Jupyter</a:t>
            </a:r>
            <a:r>
              <a:rPr lang="pt-PT" sz="1800" dirty="0">
                <a:latin typeface="Calibri"/>
                <a:cs typeface="Arial"/>
              </a:rPr>
              <a:t> Notebook, realizamos todas as etapas, desde importação e pré-processamento até a implementação e avaliação do modelo de Redes Neuronais.</a:t>
            </a:r>
            <a:endParaRPr lang="en-US" sz="1800">
              <a:latin typeface="Calibri"/>
              <a:cs typeface="Calibri"/>
            </a:endParaRPr>
          </a:p>
          <a:p>
            <a:pPr>
              <a:buNone/>
            </a:pPr>
            <a:endParaRPr lang="pt-PT" sz="1800" dirty="0">
              <a:latin typeface="Calibri"/>
              <a:cs typeface="Arial"/>
            </a:endParaRPr>
          </a:p>
          <a:p>
            <a:pPr>
              <a:buNone/>
            </a:pPr>
            <a:r>
              <a:rPr lang="pt-PT" sz="1800" dirty="0">
                <a:latin typeface="Calibri"/>
                <a:cs typeface="Arial"/>
              </a:rPr>
              <a:t>As Redes Neuronais Artificiais são modelos inspirados no cérebro humano, capazes de aprender e generalizar a partir de exemplos. São ideais para lidar com problemas complexos e não-lineares, como a previsão da probabilidade de divórcio com base nas variáveis do </a:t>
            </a:r>
            <a:r>
              <a:rPr lang="pt-PT" sz="1800" err="1">
                <a:latin typeface="Calibri"/>
                <a:cs typeface="Arial"/>
              </a:rPr>
              <a:t>dataset</a:t>
            </a:r>
            <a:r>
              <a:rPr lang="pt-PT" sz="1800" dirty="0">
                <a:latin typeface="Calibri"/>
                <a:cs typeface="Arial"/>
              </a:rPr>
              <a:t>.</a:t>
            </a:r>
            <a:endParaRPr lang="pt-PT" sz="1800">
              <a:latin typeface="Calibri"/>
              <a:cs typeface="Calibri"/>
            </a:endParaRPr>
          </a:p>
          <a:p>
            <a:pPr>
              <a:buNone/>
            </a:pPr>
            <a:endParaRPr lang="pt-PT" sz="1800" dirty="0">
              <a:latin typeface="Calibri"/>
              <a:cs typeface="Arial"/>
            </a:endParaRPr>
          </a:p>
          <a:p>
            <a:pPr>
              <a:buNone/>
            </a:pPr>
            <a:r>
              <a:rPr lang="pt-PT" sz="1800" dirty="0">
                <a:latin typeface="Calibri"/>
                <a:cs typeface="Arial"/>
              </a:rPr>
              <a:t>No final, obtivemos insights sobre fatores de risco e criamos um modelo preciso para previsões. Isso auxilia em decisões relacionadas à terapia de casais e fornece uma melhor compreensão dos padrões nos dados. As Redes Neuronais Artificiais são uma abordagem poderosa para análise de problemas complexos como esse</a:t>
            </a:r>
            <a:endParaRPr lang="pt-PT" sz="1800">
              <a:latin typeface="Calibri"/>
              <a:cs typeface="Calibri"/>
            </a:endParaRPr>
          </a:p>
          <a:p>
            <a:pPr>
              <a:buFontTx/>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Tree>
    <p:extLst>
      <p:ext uri="{BB962C8B-B14F-4D97-AF65-F5344CB8AC3E}">
        <p14:creationId xmlns:p14="http://schemas.microsoft.com/office/powerpoint/2010/main" val="1382167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425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Transformação do </a:t>
            </a:r>
            <a:r>
              <a:rPr lang="pt-PT" sz="1800" b="1" err="1">
                <a:latin typeface="Calibri"/>
                <a:cs typeface="Arial"/>
              </a:rPr>
              <a:t>DataFrame</a:t>
            </a:r>
            <a:r>
              <a:rPr lang="pt-PT" sz="1800" b="1" dirty="0">
                <a:latin typeface="Calibri"/>
                <a:cs typeface="Arial"/>
              </a:rPr>
              <a:t> para </a:t>
            </a:r>
            <a:r>
              <a:rPr lang="pt-PT" sz="1800" b="1" err="1">
                <a:latin typeface="Calibri"/>
                <a:cs typeface="Arial"/>
              </a:rPr>
              <a:t>Dataset</a:t>
            </a:r>
            <a:endParaRPr lang="en-US" sz="1800">
              <a:latin typeface="Calibri"/>
              <a:cs typeface="Calibri"/>
            </a:endParaRPr>
          </a:p>
          <a:p>
            <a:pPr>
              <a:buNone/>
            </a:pPr>
            <a:endParaRPr lang="pt-PT" sz="1800" dirty="0">
              <a:latin typeface="Calibri"/>
              <a:cs typeface="Arial"/>
            </a:endParaRPr>
          </a:p>
          <a:p>
            <a:pPr marL="285750" indent="-285750"/>
            <a:r>
              <a:rPr lang="pt-PT" sz="1800" dirty="0">
                <a:latin typeface="Calibri"/>
                <a:cs typeface="Arial"/>
              </a:rPr>
              <a:t>Para trabalhar com redes neurais artificiais, é necessário transformar o </a:t>
            </a:r>
            <a:r>
              <a:rPr lang="pt-PT" sz="1800" dirty="0" err="1">
                <a:latin typeface="Calibri"/>
                <a:cs typeface="Arial"/>
              </a:rPr>
              <a:t>DataFrame</a:t>
            </a:r>
            <a:r>
              <a:rPr lang="pt-PT" sz="1800" dirty="0">
                <a:latin typeface="Calibri"/>
                <a:cs typeface="Arial"/>
              </a:rPr>
              <a:t> em um formato adequado para o treino do modelo.</a:t>
            </a:r>
            <a:endParaRPr lang="pt-PT" sz="1800" dirty="0">
              <a:latin typeface="Calibri"/>
              <a:cs typeface="Calibri"/>
            </a:endParaRPr>
          </a:p>
          <a:p>
            <a:pPr marL="285750" indent="-285750"/>
            <a:r>
              <a:rPr lang="pt-PT" sz="1800" dirty="0">
                <a:latin typeface="Calibri"/>
                <a:cs typeface="Arial"/>
              </a:rPr>
              <a:t>Neste exemplo, utilizamos a função </a:t>
            </a:r>
            <a:r>
              <a:rPr lang="pt-PT" sz="1800" b="1" err="1">
                <a:latin typeface="Calibri"/>
                <a:cs typeface="Calibri"/>
              </a:rPr>
              <a:t>dataframe_to_dataset</a:t>
            </a:r>
            <a:r>
              <a:rPr lang="pt-PT" sz="1800" b="1" dirty="0">
                <a:latin typeface="Calibri"/>
                <a:cs typeface="Calibri"/>
              </a:rPr>
              <a:t>()</a:t>
            </a:r>
            <a:r>
              <a:rPr lang="pt-PT" sz="1800" dirty="0">
                <a:latin typeface="Calibri"/>
                <a:cs typeface="Arial"/>
              </a:rPr>
              <a:t> para realizar essa transformação.</a:t>
            </a:r>
          </a:p>
          <a:p>
            <a:pPr marL="285750" indent="-285750"/>
            <a:endParaRPr lang="pt-PT" sz="1800" dirty="0">
              <a:latin typeface="Calibri"/>
              <a:cs typeface="Arial"/>
            </a:endParaRPr>
          </a:p>
          <a:p>
            <a:pPr>
              <a:buNone/>
            </a:pPr>
            <a:r>
              <a:rPr lang="pt-PT" sz="1800" b="1" dirty="0">
                <a:latin typeface="Calibri"/>
                <a:cs typeface="Arial"/>
              </a:rPr>
              <a:t>Transformação do </a:t>
            </a:r>
            <a:r>
              <a:rPr lang="pt-PT" sz="1800" b="1" dirty="0" err="1">
                <a:latin typeface="Calibri"/>
                <a:cs typeface="Arial"/>
              </a:rPr>
              <a:t>DataFrame</a:t>
            </a:r>
            <a:endParaRPr lang="pt-PT"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 função </a:t>
            </a:r>
            <a:r>
              <a:rPr lang="pt-PT" sz="1800" b="1" err="1">
                <a:latin typeface="Calibri"/>
                <a:cs typeface="Calibri"/>
              </a:rPr>
              <a:t>dataframe_to_dataset</a:t>
            </a:r>
            <a:r>
              <a:rPr lang="pt-PT" sz="1800" b="1" dirty="0">
                <a:latin typeface="Calibri"/>
                <a:cs typeface="Calibri"/>
              </a:rPr>
              <a:t>()</a:t>
            </a:r>
            <a:r>
              <a:rPr lang="pt-PT" sz="1800" dirty="0">
                <a:latin typeface="Calibri"/>
                <a:cs typeface="Arial"/>
              </a:rPr>
              <a:t> recebe um </a:t>
            </a:r>
            <a:r>
              <a:rPr lang="pt-PT" sz="1800" err="1">
                <a:latin typeface="Calibri"/>
                <a:cs typeface="Arial"/>
              </a:rPr>
              <a:t>DataFrame</a:t>
            </a:r>
            <a:r>
              <a:rPr lang="pt-PT" sz="1800" dirty="0">
                <a:latin typeface="Calibri"/>
                <a:cs typeface="Arial"/>
              </a:rPr>
              <a:t> como entrada e realiza as etapas necessárias para transformá-lo em um </a:t>
            </a:r>
            <a:r>
              <a:rPr lang="pt-PT" sz="1800" err="1">
                <a:latin typeface="Calibri"/>
                <a:cs typeface="Arial"/>
              </a:rPr>
              <a:t>Dataset</a:t>
            </a:r>
            <a:r>
              <a:rPr lang="pt-PT" sz="1800" dirty="0">
                <a:latin typeface="Calibri"/>
                <a:cs typeface="Arial"/>
              </a:rPr>
              <a:t>.</a:t>
            </a: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40</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a:extLst>
              <a:ext uri="{FF2B5EF4-FFF2-40B4-BE49-F238E27FC236}">
                <a16:creationId xmlns:a16="http://schemas.microsoft.com/office/drawing/2014/main" id="{1DAB05D5-C66C-E0A8-31C9-E5EBB0B65C49}"/>
              </a:ext>
            </a:extLst>
          </p:cNvPr>
          <p:cNvPicPr>
            <a:picLocks noChangeAspect="1"/>
          </p:cNvPicPr>
          <p:nvPr/>
        </p:nvPicPr>
        <p:blipFill>
          <a:blip r:embed="rId7"/>
          <a:stretch>
            <a:fillRect/>
          </a:stretch>
        </p:blipFill>
        <p:spPr>
          <a:xfrm>
            <a:off x="1684229" y="5136244"/>
            <a:ext cx="4833672" cy="774877"/>
          </a:xfrm>
          <a:prstGeom prst="rect">
            <a:avLst/>
          </a:prstGeom>
        </p:spPr>
      </p:pic>
    </p:spTree>
    <p:extLst>
      <p:ext uri="{BB962C8B-B14F-4D97-AF65-F5344CB8AC3E}">
        <p14:creationId xmlns:p14="http://schemas.microsoft.com/office/powerpoint/2010/main" val="3415965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492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Extração dos Rótulos</a:t>
            </a:r>
            <a:endParaRPr lang="en-US" sz="1800">
              <a:latin typeface="Calibri"/>
              <a:cs typeface="Calibri"/>
            </a:endParaRPr>
          </a:p>
          <a:p>
            <a:pPr marL="285750" indent="-285750"/>
            <a:r>
              <a:rPr lang="pt-PT" sz="1800" dirty="0">
                <a:latin typeface="Calibri"/>
                <a:cs typeface="Arial"/>
              </a:rPr>
              <a:t>No exemplo, utilizamos o método </a:t>
            </a:r>
            <a:r>
              <a:rPr lang="pt-PT" sz="1800" b="1" dirty="0">
                <a:latin typeface="Calibri"/>
                <a:cs typeface="Arial"/>
              </a:rPr>
              <a:t>pop()</a:t>
            </a:r>
            <a:r>
              <a:rPr lang="pt-PT" sz="1800" dirty="0">
                <a:latin typeface="Calibri"/>
                <a:cs typeface="Arial"/>
              </a:rPr>
              <a:t> para extrair a coluna "</a:t>
            </a:r>
            <a:r>
              <a:rPr lang="pt-PT" sz="1800" err="1">
                <a:latin typeface="Calibri"/>
                <a:cs typeface="Arial"/>
              </a:rPr>
              <a:t>Divorce</a:t>
            </a:r>
            <a:r>
              <a:rPr lang="pt-PT" sz="1800" dirty="0">
                <a:latin typeface="Calibri"/>
                <a:cs typeface="Arial"/>
              </a:rPr>
              <a:t>" do </a:t>
            </a:r>
            <a:r>
              <a:rPr lang="pt-PT" sz="1800" err="1">
                <a:latin typeface="Calibri"/>
                <a:cs typeface="Arial"/>
              </a:rPr>
              <a:t>DataFrame</a:t>
            </a:r>
            <a:r>
              <a:rPr lang="pt-PT" sz="1800" dirty="0">
                <a:latin typeface="Calibri"/>
                <a:cs typeface="Arial"/>
              </a:rPr>
              <a:t>, que representa os rótulos/targets do modelo.</a:t>
            </a:r>
          </a:p>
          <a:p>
            <a:pPr>
              <a:buNone/>
            </a:pPr>
            <a:endParaRPr lang="pt-PT" sz="1800" dirty="0">
              <a:latin typeface="Calibri"/>
              <a:cs typeface="Arial"/>
            </a:endParaRPr>
          </a:p>
          <a:p>
            <a:pPr>
              <a:buNone/>
            </a:pPr>
            <a:r>
              <a:rPr lang="pt-PT" sz="1800" dirty="0">
                <a:latin typeface="Calibri"/>
                <a:cs typeface="Arial"/>
              </a:rPr>
              <a:t> </a:t>
            </a:r>
            <a:r>
              <a:rPr lang="pt-PT" sz="1800" b="1" dirty="0">
                <a:latin typeface="Calibri"/>
                <a:cs typeface="Arial"/>
              </a:rPr>
              <a:t>Criação do </a:t>
            </a:r>
            <a:r>
              <a:rPr lang="pt-PT" sz="1800" b="1" err="1">
                <a:latin typeface="Calibri"/>
                <a:cs typeface="Arial"/>
              </a:rPr>
              <a:t>Dataset</a:t>
            </a:r>
            <a:endParaRPr lang="pt-PT" sz="1800" dirty="0">
              <a:latin typeface="Calibri"/>
              <a:cs typeface="Calibri"/>
            </a:endParaRPr>
          </a:p>
          <a:p>
            <a:pPr marL="285750" indent="-285750"/>
            <a:r>
              <a:rPr lang="pt-PT" sz="1800" dirty="0">
                <a:latin typeface="Calibri"/>
                <a:cs typeface="Arial"/>
              </a:rPr>
              <a:t>Utilizando a função </a:t>
            </a:r>
            <a:r>
              <a:rPr lang="pt-PT" sz="1800" b="1" err="1">
                <a:latin typeface="Calibri"/>
                <a:cs typeface="Arial"/>
              </a:rPr>
              <a:t>from_tensor_slices</a:t>
            </a:r>
            <a:r>
              <a:rPr lang="pt-PT" sz="1800" b="1" dirty="0">
                <a:latin typeface="Calibri"/>
                <a:cs typeface="Arial"/>
              </a:rPr>
              <a:t>()</a:t>
            </a:r>
            <a:r>
              <a:rPr lang="pt-PT" sz="1800" dirty="0">
                <a:latin typeface="Calibri"/>
                <a:cs typeface="Arial"/>
              </a:rPr>
              <a:t>, criamos um </a:t>
            </a:r>
            <a:r>
              <a:rPr lang="pt-PT" sz="1800" err="1">
                <a:latin typeface="Calibri"/>
                <a:cs typeface="Arial"/>
              </a:rPr>
              <a:t>Dataset</a:t>
            </a:r>
            <a:r>
              <a:rPr lang="pt-PT" sz="1800" dirty="0">
                <a:latin typeface="Calibri"/>
                <a:cs typeface="Arial"/>
              </a:rPr>
              <a:t> a partir das </a:t>
            </a:r>
            <a:r>
              <a:rPr lang="pt-PT" sz="1800" err="1">
                <a:latin typeface="Calibri"/>
                <a:cs typeface="Arial"/>
              </a:rPr>
              <a:t>features</a:t>
            </a:r>
            <a:r>
              <a:rPr lang="pt-PT" sz="1800" dirty="0">
                <a:latin typeface="Calibri"/>
                <a:cs typeface="Arial"/>
              </a:rPr>
              <a:t> do </a:t>
            </a:r>
            <a:r>
              <a:rPr lang="pt-PT" sz="1800" err="1">
                <a:latin typeface="Calibri"/>
                <a:cs typeface="Arial"/>
              </a:rPr>
              <a:t>DataFrame</a:t>
            </a:r>
            <a:r>
              <a:rPr lang="pt-PT" sz="1800" dirty="0">
                <a:latin typeface="Calibri"/>
                <a:cs typeface="Arial"/>
              </a:rPr>
              <a:t> e os rótulos extraídos anteriormente.</a:t>
            </a:r>
            <a:endParaRPr lang="pt-PT" sz="1800" dirty="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Embaralhamento do </a:t>
            </a:r>
            <a:r>
              <a:rPr lang="pt-PT" sz="1800" b="1" dirty="0" err="1">
                <a:latin typeface="Calibri"/>
                <a:cs typeface="Arial"/>
              </a:rPr>
              <a:t>Dataset</a:t>
            </a:r>
            <a:endParaRPr lang="pt-PT" sz="1800" dirty="0">
              <a:latin typeface="Calibri"/>
              <a:cs typeface="Calibri"/>
            </a:endParaRPr>
          </a:p>
          <a:p>
            <a:pPr marL="285750" indent="-285750"/>
            <a:r>
              <a:rPr lang="pt-PT" sz="1800">
                <a:latin typeface="Calibri"/>
                <a:cs typeface="Arial"/>
              </a:rPr>
              <a:t>Para garantir a aleatoriedade dos dados durante o treino, utilizamos a função </a:t>
            </a:r>
            <a:r>
              <a:rPr lang="pt-PT" sz="1800" b="1" err="1">
                <a:latin typeface="Calibri"/>
                <a:cs typeface="Arial"/>
              </a:rPr>
              <a:t>shuffle</a:t>
            </a:r>
            <a:r>
              <a:rPr lang="pt-PT" sz="1800" b="1" dirty="0">
                <a:latin typeface="Calibri"/>
                <a:cs typeface="Arial"/>
              </a:rPr>
              <a:t>()</a:t>
            </a:r>
            <a:r>
              <a:rPr lang="pt-PT" sz="1800" dirty="0">
                <a:latin typeface="Calibri"/>
                <a:cs typeface="Arial"/>
              </a:rPr>
              <a:t> para embaralhar o </a:t>
            </a:r>
            <a:r>
              <a:rPr lang="pt-PT" sz="1800" err="1">
                <a:latin typeface="Calibri"/>
                <a:cs typeface="Arial"/>
              </a:rPr>
              <a:t>Dataset</a:t>
            </a:r>
            <a:r>
              <a:rPr lang="pt-PT" sz="1800" dirty="0">
                <a:latin typeface="Calibri"/>
                <a:cs typeface="Arial"/>
              </a:rPr>
              <a:t>.</a:t>
            </a:r>
            <a:endParaRPr lang="pt-PT" sz="180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41</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descr="Text&#10;&#10;Description automatically generated">
            <a:extLst>
              <a:ext uri="{FF2B5EF4-FFF2-40B4-BE49-F238E27FC236}">
                <a16:creationId xmlns:a16="http://schemas.microsoft.com/office/drawing/2014/main" id="{47EE816B-EEA8-BFC7-29BE-2C61ED3E8A10}"/>
              </a:ext>
            </a:extLst>
          </p:cNvPr>
          <p:cNvPicPr>
            <a:picLocks noChangeAspect="1"/>
          </p:cNvPicPr>
          <p:nvPr/>
        </p:nvPicPr>
        <p:blipFill>
          <a:blip r:embed="rId7"/>
          <a:stretch>
            <a:fillRect/>
          </a:stretch>
        </p:blipFill>
        <p:spPr>
          <a:xfrm>
            <a:off x="924211" y="5024545"/>
            <a:ext cx="7011054" cy="1027708"/>
          </a:xfrm>
          <a:prstGeom prst="rect">
            <a:avLst/>
          </a:prstGeom>
        </p:spPr>
      </p:pic>
    </p:spTree>
    <p:extLst>
      <p:ext uri="{BB962C8B-B14F-4D97-AF65-F5344CB8AC3E}">
        <p14:creationId xmlns:p14="http://schemas.microsoft.com/office/powerpoint/2010/main" val="3969391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564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Explorando o </a:t>
            </a:r>
            <a:r>
              <a:rPr lang="pt-PT" sz="1800" b="1" dirty="0" err="1">
                <a:latin typeface="Calibri"/>
                <a:cs typeface="Arial"/>
              </a:rPr>
              <a:t>DataFrameTransformado</a:t>
            </a:r>
            <a:r>
              <a:rPr lang="pt-PT" sz="1800" b="1" dirty="0">
                <a:latin typeface="Calibri"/>
                <a:cs typeface="Arial"/>
              </a:rPr>
              <a:t> em um </a:t>
            </a:r>
            <a:r>
              <a:rPr lang="pt-PT" sz="1800" b="1" dirty="0" err="1">
                <a:latin typeface="Calibri"/>
                <a:cs typeface="Arial"/>
              </a:rPr>
              <a:t>Dataset</a:t>
            </a:r>
            <a:endParaRPr lang="en-US" sz="1800" dirty="0" err="1">
              <a:latin typeface="Calibri"/>
              <a:cs typeface="Calibri"/>
            </a:endParaRPr>
          </a:p>
          <a:p>
            <a:pPr marL="285750" indent="-285750"/>
            <a:r>
              <a:rPr lang="pt-PT" sz="1800" dirty="0">
                <a:latin typeface="Calibri"/>
                <a:cs typeface="Arial"/>
              </a:rPr>
              <a:t>Agora que o </a:t>
            </a:r>
            <a:r>
              <a:rPr lang="pt-PT" sz="1800" err="1">
                <a:latin typeface="Calibri"/>
                <a:cs typeface="Arial"/>
              </a:rPr>
              <a:t>DataFrame</a:t>
            </a:r>
            <a:r>
              <a:rPr lang="pt-PT" sz="1800" dirty="0">
                <a:latin typeface="Calibri"/>
                <a:cs typeface="Arial"/>
              </a:rPr>
              <a:t> foi transformado em </a:t>
            </a:r>
            <a:r>
              <a:rPr lang="pt-PT" sz="1800" err="1">
                <a:latin typeface="Calibri"/>
                <a:cs typeface="Arial"/>
              </a:rPr>
              <a:t>Dataset</a:t>
            </a:r>
            <a:r>
              <a:rPr lang="pt-PT" sz="1800" dirty="0">
                <a:latin typeface="Calibri"/>
                <a:cs typeface="Arial"/>
              </a:rPr>
              <a:t>, podemos explorar os dados e verificar como eles estão estruturados.</a:t>
            </a:r>
            <a:endParaRPr lang="en-US" sz="1800">
              <a:latin typeface="Calibri"/>
              <a:cs typeface="Calibri"/>
            </a:endParaRPr>
          </a:p>
          <a:p>
            <a:pPr marL="285750" indent="-285750"/>
            <a:r>
              <a:rPr lang="pt-PT" sz="1800" dirty="0">
                <a:latin typeface="Calibri"/>
                <a:cs typeface="Arial"/>
              </a:rPr>
              <a:t>Neste exemplo, utilizamos o método </a:t>
            </a:r>
            <a:r>
              <a:rPr lang="pt-PT" sz="1800" b="1" dirty="0">
                <a:latin typeface="Calibri"/>
                <a:cs typeface="Arial"/>
              </a:rPr>
              <a:t>take()</a:t>
            </a:r>
            <a:r>
              <a:rPr lang="pt-PT" sz="1800" dirty="0">
                <a:latin typeface="Calibri"/>
                <a:cs typeface="Arial"/>
              </a:rPr>
              <a:t> para selecionar uma amostra do </a:t>
            </a:r>
            <a:r>
              <a:rPr lang="pt-PT" sz="1800" err="1">
                <a:latin typeface="Calibri"/>
                <a:cs typeface="Arial"/>
              </a:rPr>
              <a:t>Dataset</a:t>
            </a:r>
            <a:r>
              <a:rPr lang="pt-PT" sz="1800" dirty="0">
                <a:latin typeface="Calibri"/>
                <a:cs typeface="Arial"/>
              </a:rPr>
              <a:t>.</a:t>
            </a:r>
            <a:endParaRPr lang="pt-PT" sz="1800">
              <a:latin typeface="Calibri"/>
              <a:cs typeface="Calibri"/>
            </a:endParaRPr>
          </a:p>
          <a:p>
            <a:pPr>
              <a:buNone/>
            </a:pPr>
            <a:endParaRPr lang="pt-PT" sz="1800" dirty="0">
              <a:latin typeface="Calibri"/>
              <a:cs typeface="Arial"/>
            </a:endParaRPr>
          </a:p>
          <a:p>
            <a:pPr>
              <a:buNone/>
            </a:pPr>
            <a:r>
              <a:rPr lang="pt-PT" sz="1800" b="1" dirty="0">
                <a:latin typeface="Calibri"/>
                <a:cs typeface="Arial"/>
              </a:rPr>
              <a:t>Amostra do </a:t>
            </a:r>
            <a:r>
              <a:rPr lang="pt-PT" sz="1800" b="1" dirty="0" err="1">
                <a:latin typeface="Calibri"/>
                <a:cs typeface="Arial"/>
              </a:rPr>
              <a:t>Dataset</a:t>
            </a:r>
          </a:p>
          <a:p>
            <a:pPr marL="285750" indent="-285750"/>
            <a:r>
              <a:rPr lang="pt-PT" sz="1800" dirty="0">
                <a:latin typeface="Calibri"/>
                <a:cs typeface="Arial"/>
              </a:rPr>
              <a:t>Ao utilizar o método </a:t>
            </a:r>
            <a:r>
              <a:rPr lang="pt-PT" sz="1800" b="1" dirty="0">
                <a:latin typeface="Calibri"/>
                <a:cs typeface="Arial"/>
              </a:rPr>
              <a:t>take()</a:t>
            </a:r>
            <a:r>
              <a:rPr lang="pt-PT" sz="1800" dirty="0">
                <a:latin typeface="Calibri"/>
                <a:cs typeface="Arial"/>
              </a:rPr>
              <a:t>, podemos iterar sobre o </a:t>
            </a:r>
            <a:r>
              <a:rPr lang="pt-PT" sz="1800" err="1">
                <a:latin typeface="Calibri"/>
                <a:cs typeface="Arial"/>
              </a:rPr>
              <a:t>Dataset</a:t>
            </a:r>
            <a:r>
              <a:rPr lang="pt-PT" sz="1800" dirty="0">
                <a:latin typeface="Calibri"/>
                <a:cs typeface="Arial"/>
              </a:rPr>
              <a:t> e obter uma amostra de entrada e saída correspondente.</a:t>
            </a:r>
            <a:endParaRPr lang="pt-PT" sz="1800">
              <a:latin typeface="Calibri"/>
              <a:cs typeface="Calibri"/>
            </a:endParaRPr>
          </a:p>
          <a:p>
            <a:pPr>
              <a:buNone/>
            </a:pPr>
            <a:endParaRPr lang="pt-PT" sz="1800" b="1" dirty="0">
              <a:latin typeface="Calibri"/>
              <a:cs typeface="Arial"/>
            </a:endParaRPr>
          </a:p>
          <a:p>
            <a:pPr>
              <a:buNone/>
            </a:pPr>
            <a:r>
              <a:rPr lang="pt-PT" sz="1800" b="1" dirty="0">
                <a:latin typeface="Calibri"/>
                <a:cs typeface="Arial"/>
              </a:rPr>
              <a:t>Exemplo de Amostra</a:t>
            </a:r>
            <a:endParaRPr lang="pt-PT" sz="1800">
              <a:latin typeface="Calibri"/>
              <a:cs typeface="Calibri"/>
            </a:endParaRPr>
          </a:p>
          <a:p>
            <a:pPr marL="285750" indent="-285750"/>
            <a:r>
              <a:rPr lang="pt-PT" sz="1800" dirty="0">
                <a:latin typeface="Calibri"/>
                <a:cs typeface="Arial"/>
              </a:rPr>
              <a:t>O resultado do método </a:t>
            </a:r>
            <a:r>
              <a:rPr lang="pt-PT" sz="1800" b="1" dirty="0">
                <a:latin typeface="Calibri"/>
                <a:cs typeface="Arial"/>
              </a:rPr>
              <a:t>take()</a:t>
            </a:r>
            <a:r>
              <a:rPr lang="pt-PT" sz="1800" dirty="0">
                <a:latin typeface="Calibri"/>
                <a:cs typeface="Arial"/>
              </a:rPr>
              <a:t> é impresso, mostrando uma amostra de entrada e saída.</a:t>
            </a:r>
          </a:p>
          <a:p>
            <a:pPr marL="285750" indent="-285750"/>
            <a:r>
              <a:rPr lang="pt-PT" sz="1800" dirty="0">
                <a:latin typeface="Calibri"/>
                <a:cs typeface="Arial"/>
              </a:rPr>
              <a:t>É exibido o conteúdo da entrada da amostra selecionada.</a:t>
            </a:r>
          </a:p>
          <a:p>
            <a:pPr marL="285750" indent="-285750"/>
            <a:r>
              <a:rPr lang="pt-PT" sz="1800" dirty="0">
                <a:latin typeface="Calibri"/>
                <a:cs typeface="Arial"/>
              </a:rPr>
              <a:t>É exibido o conteúdo da saída (rótulo) correspondente à amostra selecionada.</a:t>
            </a: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42</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813736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176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43</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36ABD8FB-3475-ABA0-8A1F-8CB09A9B2748}"/>
              </a:ext>
            </a:extLst>
          </p:cNvPr>
          <p:cNvPicPr>
            <a:picLocks noChangeAspect="1"/>
          </p:cNvPicPr>
          <p:nvPr/>
        </p:nvPicPr>
        <p:blipFill>
          <a:blip r:embed="rId7"/>
          <a:stretch>
            <a:fillRect/>
          </a:stretch>
        </p:blipFill>
        <p:spPr>
          <a:xfrm>
            <a:off x="777044" y="1868469"/>
            <a:ext cx="7668401" cy="4023688"/>
          </a:xfrm>
          <a:prstGeom prst="rect">
            <a:avLst/>
          </a:prstGeom>
        </p:spPr>
      </p:pic>
    </p:spTree>
    <p:extLst>
      <p:ext uri="{BB962C8B-B14F-4D97-AF65-F5344CB8AC3E}">
        <p14:creationId xmlns:p14="http://schemas.microsoft.com/office/powerpoint/2010/main" val="2833698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531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err="1">
                <a:latin typeface="Calibri"/>
                <a:cs typeface="Arial"/>
              </a:rPr>
              <a:t>Batching</a:t>
            </a:r>
            <a:r>
              <a:rPr lang="pt-PT" sz="1800" b="1" dirty="0">
                <a:latin typeface="Calibri"/>
                <a:cs typeface="Arial"/>
              </a:rPr>
              <a:t> dos Dados</a:t>
            </a:r>
            <a:endParaRPr lang="en-US" sz="1800" dirty="0">
              <a:latin typeface="Calibri"/>
              <a:cs typeface="Calibri"/>
            </a:endParaRPr>
          </a:p>
          <a:p>
            <a:pPr marL="285750" indent="-285750"/>
            <a:r>
              <a:rPr lang="pt-PT" sz="1800" dirty="0">
                <a:latin typeface="Calibri"/>
                <a:cs typeface="Arial"/>
              </a:rPr>
              <a:t>Após transformar o </a:t>
            </a:r>
            <a:r>
              <a:rPr lang="pt-PT" sz="1800" err="1">
                <a:latin typeface="Calibri"/>
                <a:cs typeface="Arial"/>
              </a:rPr>
              <a:t>DataFrame</a:t>
            </a:r>
            <a:r>
              <a:rPr lang="pt-PT" sz="1800" dirty="0">
                <a:latin typeface="Calibri"/>
                <a:cs typeface="Arial"/>
              </a:rPr>
              <a:t> em um </a:t>
            </a:r>
            <a:r>
              <a:rPr lang="pt-PT" sz="1800" err="1">
                <a:latin typeface="Calibri"/>
                <a:cs typeface="Arial"/>
              </a:rPr>
              <a:t>Dataset</a:t>
            </a:r>
            <a:r>
              <a:rPr lang="pt-PT" sz="1800" dirty="0">
                <a:latin typeface="Calibri"/>
                <a:cs typeface="Arial"/>
              </a:rPr>
              <a:t>, é comum agrupar os dados em lotes (</a:t>
            </a:r>
            <a:r>
              <a:rPr lang="pt-PT" sz="1800" err="1">
                <a:latin typeface="Calibri"/>
                <a:cs typeface="Arial"/>
              </a:rPr>
              <a:t>batches</a:t>
            </a:r>
            <a:r>
              <a:rPr lang="pt-PT" sz="1800" dirty="0">
                <a:latin typeface="Calibri"/>
                <a:cs typeface="Arial"/>
              </a:rPr>
              <a:t>) antes de alimentar o modelo de RNA.</a:t>
            </a:r>
            <a:endParaRPr lang="pt-PT" sz="1800">
              <a:latin typeface="Calibri"/>
              <a:cs typeface="Calibri"/>
            </a:endParaRPr>
          </a:p>
          <a:p>
            <a:pPr marL="285750" indent="-285750"/>
            <a:r>
              <a:rPr lang="pt-PT" sz="1800" dirty="0">
                <a:latin typeface="Calibri"/>
                <a:cs typeface="Arial"/>
              </a:rPr>
              <a:t>Isso permite processar múltiplas amostras ao mesmo tempo, melhorando a eficiência computacional durante o treino.</a:t>
            </a:r>
            <a:endParaRPr lang="pt-PT" sz="1800" dirty="0">
              <a:latin typeface="Calibri"/>
              <a:cs typeface="Calibri"/>
            </a:endParaRPr>
          </a:p>
          <a:p>
            <a:pPr marL="285750" indent="-285750"/>
            <a:endParaRPr lang="pt-PT" sz="1800" dirty="0">
              <a:latin typeface="Calibri"/>
              <a:cs typeface="Arial"/>
            </a:endParaRPr>
          </a:p>
          <a:p>
            <a:pPr>
              <a:buNone/>
            </a:pPr>
            <a:r>
              <a:rPr lang="pt-PT" sz="1800" b="1" dirty="0" err="1">
                <a:latin typeface="Calibri"/>
                <a:cs typeface="Arial"/>
              </a:rPr>
              <a:t>Batching</a:t>
            </a:r>
            <a:r>
              <a:rPr lang="pt-PT" sz="1800" b="1" dirty="0">
                <a:latin typeface="Calibri"/>
                <a:cs typeface="Arial"/>
              </a:rPr>
              <a:t> do </a:t>
            </a:r>
            <a:r>
              <a:rPr lang="pt-PT" sz="1800" b="1" dirty="0" err="1">
                <a:latin typeface="Calibri"/>
                <a:cs typeface="Arial"/>
              </a:rPr>
              <a:t>Dataset</a:t>
            </a:r>
            <a:endParaRPr lang="pt-PT" sz="1800" dirty="0">
              <a:latin typeface="Calibri"/>
              <a:cs typeface="Calibri"/>
            </a:endParaRPr>
          </a:p>
          <a:p>
            <a:pPr marL="285750" indent="-285750"/>
            <a:r>
              <a:rPr lang="pt-PT" sz="1800" dirty="0">
                <a:latin typeface="Calibri"/>
                <a:cs typeface="Arial"/>
              </a:rPr>
              <a:t>Utilizamos a função </a:t>
            </a:r>
            <a:r>
              <a:rPr lang="pt-PT" sz="1800" b="1" err="1">
                <a:latin typeface="Calibri"/>
                <a:cs typeface="Arial"/>
              </a:rPr>
              <a:t>batch</a:t>
            </a:r>
            <a:r>
              <a:rPr lang="pt-PT" sz="1800" b="1" dirty="0">
                <a:latin typeface="Calibri"/>
                <a:cs typeface="Arial"/>
              </a:rPr>
              <a:t>()</a:t>
            </a:r>
            <a:r>
              <a:rPr lang="pt-PT" sz="1800" dirty="0">
                <a:latin typeface="Calibri"/>
                <a:cs typeface="Arial"/>
              </a:rPr>
              <a:t> para agrupar o </a:t>
            </a:r>
            <a:r>
              <a:rPr lang="pt-PT" sz="1800" err="1">
                <a:latin typeface="Calibri"/>
                <a:cs typeface="Arial"/>
              </a:rPr>
              <a:t>Dataset</a:t>
            </a:r>
            <a:r>
              <a:rPr lang="pt-PT" sz="1800" dirty="0">
                <a:latin typeface="Calibri"/>
                <a:cs typeface="Arial"/>
              </a:rPr>
              <a:t> em lotes.</a:t>
            </a:r>
            <a:endParaRPr lang="pt-PT" sz="1800">
              <a:latin typeface="Calibri"/>
              <a:cs typeface="Calibri"/>
            </a:endParaRPr>
          </a:p>
          <a:p>
            <a:pPr marL="285750" indent="-285750"/>
            <a:r>
              <a:rPr lang="pt-PT" sz="1800" dirty="0">
                <a:latin typeface="Calibri"/>
                <a:cs typeface="Arial"/>
              </a:rPr>
              <a:t>Neste exemplo, definimos um tamanho de lote de 32.</a:t>
            </a:r>
            <a:endParaRPr lang="pt-PT" sz="180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44</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62339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359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Calibri"/>
              </a:rPr>
              <a:t>Tamanho do Lote</a:t>
            </a:r>
            <a:endParaRPr lang="pt-PT" sz="1800" dirty="0">
              <a:latin typeface="Calibri"/>
              <a:cs typeface="Calibri"/>
            </a:endParaRPr>
          </a:p>
          <a:p>
            <a:pPr marL="285750" indent="-285750"/>
            <a:r>
              <a:rPr lang="pt-PT" sz="1800" dirty="0">
                <a:latin typeface="Calibri"/>
                <a:cs typeface="Calibri"/>
              </a:rPr>
              <a:t>O tamanho do lote determina o número de amostras processadas simultaneamente durante o treino.</a:t>
            </a:r>
          </a:p>
          <a:p>
            <a:pPr marL="285750" indent="-285750"/>
            <a:r>
              <a:rPr lang="pt-PT" sz="1800" dirty="0">
                <a:latin typeface="Calibri"/>
                <a:cs typeface="Calibri"/>
              </a:rPr>
              <a:t>Um tamanho de lote maior pode acelerar o treino, mas requer mais memória. Um tamanho de lote menor pode ser mais eficiente em termos de memória, mas o treino pode ser mais lento.</a:t>
            </a:r>
            <a:endParaRPr lang="pt-PT" dirty="0"/>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dirty="0"/>
              <a:pPr algn="ctr"/>
              <a:t>45</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a:extLst>
              <a:ext uri="{FF2B5EF4-FFF2-40B4-BE49-F238E27FC236}">
                <a16:creationId xmlns:a16="http://schemas.microsoft.com/office/drawing/2014/main" id="{357129E7-0B6C-43F4-4E43-A27FB276F8CB}"/>
              </a:ext>
            </a:extLst>
          </p:cNvPr>
          <p:cNvPicPr>
            <a:picLocks noChangeAspect="1"/>
          </p:cNvPicPr>
          <p:nvPr/>
        </p:nvPicPr>
        <p:blipFill>
          <a:blip r:embed="rId7"/>
          <a:stretch>
            <a:fillRect/>
          </a:stretch>
        </p:blipFill>
        <p:spPr>
          <a:xfrm>
            <a:off x="1229297" y="3773352"/>
            <a:ext cx="7136719" cy="1273530"/>
          </a:xfrm>
          <a:prstGeom prst="rect">
            <a:avLst/>
          </a:prstGeom>
        </p:spPr>
      </p:pic>
    </p:spTree>
    <p:extLst>
      <p:ext uri="{BB962C8B-B14F-4D97-AF65-F5344CB8AC3E}">
        <p14:creationId xmlns:p14="http://schemas.microsoft.com/office/powerpoint/2010/main" val="1504450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558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Codificação de Variáveis Categóricas</a:t>
            </a:r>
            <a:endParaRPr lang="en-US"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Variáveis categóricas são aquelas que representam categorias ou classes.</a:t>
            </a:r>
          </a:p>
          <a:p>
            <a:pPr marL="285750" indent="-285750"/>
            <a:r>
              <a:rPr lang="pt-PT" sz="1800" dirty="0">
                <a:latin typeface="Calibri"/>
                <a:cs typeface="Arial"/>
              </a:rPr>
              <a:t>Antes de alimentar os dados categóricos em uma RNA, é necessário convertê-los em uma forma numérica.</a:t>
            </a:r>
          </a:p>
          <a:p>
            <a:pPr marL="285750" indent="-285750"/>
            <a:endParaRPr lang="pt-PT" sz="1800" dirty="0">
              <a:latin typeface="Calibri"/>
              <a:cs typeface="Arial"/>
            </a:endParaRPr>
          </a:p>
          <a:p>
            <a:pPr>
              <a:buNone/>
            </a:pPr>
            <a:r>
              <a:rPr lang="pt-PT" sz="1800" b="1" dirty="0">
                <a:latin typeface="Calibri"/>
                <a:cs typeface="Arial"/>
              </a:rPr>
              <a:t>Codificação de Variáveis Categóricas</a:t>
            </a:r>
            <a:endParaRPr lang="pt-PT"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 função </a:t>
            </a:r>
            <a:r>
              <a:rPr lang="pt-PT" sz="1800" b="1" err="1">
                <a:latin typeface="Calibri"/>
                <a:cs typeface="Calibri"/>
              </a:rPr>
              <a:t>encode_categorical_feature</a:t>
            </a:r>
            <a:r>
              <a:rPr lang="pt-PT" sz="1800" b="1" dirty="0">
                <a:latin typeface="Calibri"/>
                <a:cs typeface="Calibri"/>
              </a:rPr>
              <a:t>()</a:t>
            </a:r>
            <a:r>
              <a:rPr lang="pt-PT" sz="1800" dirty="0">
                <a:latin typeface="Calibri"/>
                <a:cs typeface="Arial"/>
              </a:rPr>
              <a:t> é utilizada para codificar uma variável categórica em uma forma numérica.</a:t>
            </a:r>
            <a:endParaRPr lang="pt-PT" sz="1800" dirty="0">
              <a:latin typeface="Calibri"/>
              <a:cs typeface="Calibri"/>
            </a:endParaRPr>
          </a:p>
          <a:p>
            <a:pPr marL="285750" indent="-285750"/>
            <a:r>
              <a:rPr lang="pt-PT" sz="1800" dirty="0">
                <a:latin typeface="Calibri"/>
                <a:cs typeface="Arial"/>
              </a:rPr>
              <a:t>Ela usa a classe </a:t>
            </a:r>
            <a:r>
              <a:rPr lang="pt-PT" sz="1800" b="1" err="1">
                <a:latin typeface="Calibri"/>
                <a:cs typeface="Calibri"/>
              </a:rPr>
              <a:t>StringLookup</a:t>
            </a:r>
            <a:r>
              <a:rPr lang="pt-PT" sz="1800" dirty="0">
                <a:latin typeface="Calibri"/>
                <a:cs typeface="Arial"/>
              </a:rPr>
              <a:t> para converter </a:t>
            </a:r>
            <a:r>
              <a:rPr lang="pt-PT" sz="1800" err="1">
                <a:latin typeface="Calibri"/>
                <a:cs typeface="Arial"/>
              </a:rPr>
              <a:t>strings</a:t>
            </a:r>
            <a:r>
              <a:rPr lang="pt-PT" sz="1800" dirty="0">
                <a:latin typeface="Calibri"/>
                <a:cs typeface="Arial"/>
              </a:rPr>
              <a:t> em índices inteiros ou a classe </a:t>
            </a:r>
            <a:r>
              <a:rPr lang="pt-PT" sz="1800" b="1" err="1">
                <a:latin typeface="Calibri"/>
                <a:cs typeface="Calibri"/>
              </a:rPr>
              <a:t>IntegerLookup</a:t>
            </a:r>
            <a:r>
              <a:rPr lang="pt-PT" sz="1800" dirty="0">
                <a:latin typeface="Calibri"/>
                <a:cs typeface="Arial"/>
              </a:rPr>
              <a:t> para converter valores inteiros em representação binária.</a:t>
            </a: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46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495180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492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Processo de Codificação</a:t>
            </a:r>
            <a:endParaRPr lang="en-US" sz="1800" dirty="0">
              <a:latin typeface="Calibri"/>
              <a:cs typeface="Calibri"/>
            </a:endParaRPr>
          </a:p>
          <a:p>
            <a:pPr marL="285750" indent="-285750"/>
            <a:r>
              <a:rPr lang="pt-PT" sz="1800" dirty="0">
                <a:latin typeface="Calibri"/>
                <a:cs typeface="Arial"/>
              </a:rPr>
              <a:t>Cria-se uma camada de pesquisa (</a:t>
            </a:r>
            <a:r>
              <a:rPr lang="pt-PT" sz="1800" b="1" err="1">
                <a:latin typeface="Calibri"/>
                <a:cs typeface="Arial"/>
              </a:rPr>
              <a:t>lookup</a:t>
            </a:r>
            <a:r>
              <a:rPr lang="pt-PT" sz="1800" dirty="0">
                <a:latin typeface="Calibri"/>
                <a:cs typeface="Arial"/>
              </a:rPr>
              <a:t>) que mapeia os valores categóricos para índices inteiros.</a:t>
            </a:r>
            <a:endParaRPr lang="pt-PT" sz="1800">
              <a:latin typeface="Calibri"/>
              <a:cs typeface="Calibri"/>
            </a:endParaRPr>
          </a:p>
          <a:p>
            <a:pPr marL="285750" indent="-285750"/>
            <a:r>
              <a:rPr lang="pt-PT" sz="1800" dirty="0">
                <a:latin typeface="Calibri"/>
                <a:cs typeface="Arial"/>
              </a:rPr>
              <a:t>Prepara-se um </a:t>
            </a:r>
            <a:r>
              <a:rPr lang="pt-PT" sz="1800" err="1">
                <a:latin typeface="Calibri"/>
                <a:cs typeface="Arial"/>
              </a:rPr>
              <a:t>Dataset</a:t>
            </a:r>
            <a:r>
              <a:rPr lang="pt-PT" sz="1800" dirty="0">
                <a:latin typeface="Calibri"/>
                <a:cs typeface="Arial"/>
              </a:rPr>
              <a:t> que contém apenas a </a:t>
            </a:r>
            <a:r>
              <a:rPr lang="pt-PT" sz="1800" err="1">
                <a:latin typeface="Calibri"/>
                <a:cs typeface="Arial"/>
              </a:rPr>
              <a:t>feature</a:t>
            </a:r>
            <a:r>
              <a:rPr lang="pt-PT" sz="1800" dirty="0">
                <a:latin typeface="Calibri"/>
                <a:cs typeface="Arial"/>
              </a:rPr>
              <a:t> categórica.</a:t>
            </a:r>
            <a:endParaRPr lang="pt-PT" sz="1800">
              <a:latin typeface="Calibri"/>
              <a:cs typeface="Calibri"/>
            </a:endParaRPr>
          </a:p>
          <a:p>
            <a:pPr marL="285750" indent="-285750"/>
            <a:r>
              <a:rPr lang="pt-PT" sz="1800" dirty="0">
                <a:latin typeface="Calibri"/>
                <a:cs typeface="Arial"/>
              </a:rPr>
              <a:t>A camada de pesquisa aprende o conjunto de valores possíveis e atribui a eles índices inteiros fixos.</a:t>
            </a:r>
            <a:endParaRPr lang="pt-PT" sz="1800">
              <a:latin typeface="Calibri"/>
              <a:cs typeface="Calibri"/>
            </a:endParaRPr>
          </a:p>
          <a:p>
            <a:pPr marL="285750" indent="-285750"/>
            <a:r>
              <a:rPr lang="pt-PT" sz="1800" dirty="0">
                <a:latin typeface="Calibri"/>
                <a:cs typeface="Arial"/>
              </a:rPr>
              <a:t>Os valores categóricos de entrada são convertidos em índices inteiros usando a camada de pesquisa.</a:t>
            </a:r>
            <a:endParaRPr lang="pt-PT" sz="1800">
              <a:latin typeface="Calibri"/>
              <a:cs typeface="Calibri"/>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47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 letter&#10;&#10;Description automatically generated">
            <a:extLst>
              <a:ext uri="{FF2B5EF4-FFF2-40B4-BE49-F238E27FC236}">
                <a16:creationId xmlns:a16="http://schemas.microsoft.com/office/drawing/2014/main" id="{322ED9D3-79A1-7178-7E57-16E36A4E5B32}"/>
              </a:ext>
            </a:extLst>
          </p:cNvPr>
          <p:cNvPicPr>
            <a:picLocks noChangeAspect="1"/>
          </p:cNvPicPr>
          <p:nvPr/>
        </p:nvPicPr>
        <p:blipFill>
          <a:blip r:embed="rId7"/>
          <a:stretch>
            <a:fillRect/>
          </a:stretch>
        </p:blipFill>
        <p:spPr>
          <a:xfrm>
            <a:off x="1463825" y="3621835"/>
            <a:ext cx="6118238" cy="2577300"/>
          </a:xfrm>
          <a:prstGeom prst="rect">
            <a:avLst/>
          </a:prstGeom>
        </p:spPr>
      </p:pic>
    </p:spTree>
    <p:extLst>
      <p:ext uri="{BB962C8B-B14F-4D97-AF65-F5344CB8AC3E}">
        <p14:creationId xmlns:p14="http://schemas.microsoft.com/office/powerpoint/2010/main" val="2215497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653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Codificação de Variáveis Categóricas - Input </a:t>
            </a:r>
            <a:r>
              <a:rPr lang="pt-PT" sz="1800" b="1" err="1">
                <a:latin typeface="Calibri"/>
                <a:cs typeface="Arial"/>
              </a:rPr>
              <a:t>Layer</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 etapa inicial de codificação de variáveis categóricas é definir as camadas de entrada (</a:t>
            </a:r>
            <a:r>
              <a:rPr lang="pt-PT" sz="1800" b="1" dirty="0">
                <a:latin typeface="Calibri"/>
                <a:cs typeface="Arial"/>
              </a:rPr>
              <a:t>Input </a:t>
            </a:r>
            <a:r>
              <a:rPr lang="pt-PT" sz="1800" b="1" err="1">
                <a:latin typeface="Calibri"/>
                <a:cs typeface="Arial"/>
              </a:rPr>
              <a:t>Layers</a:t>
            </a:r>
            <a:r>
              <a:rPr lang="pt-PT" sz="1800" dirty="0">
                <a:latin typeface="Calibri"/>
                <a:cs typeface="Arial"/>
              </a:rPr>
              <a:t>) para cada </a:t>
            </a:r>
            <a:r>
              <a:rPr lang="pt-PT" sz="1800" err="1">
                <a:latin typeface="Calibri"/>
                <a:cs typeface="Arial"/>
              </a:rPr>
              <a:t>feature</a:t>
            </a:r>
            <a:r>
              <a:rPr lang="pt-PT" sz="1800" dirty="0">
                <a:latin typeface="Calibri"/>
                <a:cs typeface="Arial"/>
              </a:rPr>
              <a:t> categórica.</a:t>
            </a:r>
            <a:endParaRPr lang="pt-PT" sz="1800" dirty="0">
              <a:latin typeface="Calibri"/>
              <a:cs typeface="Calibri"/>
            </a:endParaRPr>
          </a:p>
          <a:p>
            <a:pPr marL="285750" indent="-285750"/>
            <a:r>
              <a:rPr lang="pt-PT" sz="1800" dirty="0">
                <a:latin typeface="Calibri"/>
                <a:cs typeface="Arial"/>
              </a:rPr>
              <a:t>Cada camada de entrada representa uma única pergunta (</a:t>
            </a:r>
            <a:r>
              <a:rPr lang="pt-PT" sz="1800" b="1" dirty="0">
                <a:latin typeface="Calibri"/>
                <a:cs typeface="Arial"/>
              </a:rPr>
              <a:t>Q1</a:t>
            </a:r>
            <a:r>
              <a:rPr lang="pt-PT" sz="1800" dirty="0">
                <a:latin typeface="Calibri"/>
                <a:cs typeface="Arial"/>
              </a:rPr>
              <a:t> a </a:t>
            </a:r>
            <a:r>
              <a:rPr lang="pt-PT" sz="1800" b="1" dirty="0">
                <a:latin typeface="Calibri"/>
                <a:cs typeface="Arial"/>
              </a:rPr>
              <a:t>Q54</a:t>
            </a:r>
            <a:r>
              <a:rPr lang="pt-PT" sz="1800" dirty="0">
                <a:latin typeface="Calibri"/>
                <a:cs typeface="Arial"/>
              </a:rPr>
              <a:t>) com formato de entrada </a:t>
            </a:r>
            <a:r>
              <a:rPr lang="pt-PT" sz="1800" b="1" dirty="0">
                <a:latin typeface="Calibri"/>
                <a:cs typeface="Arial"/>
              </a:rPr>
              <a:t>(1,)</a:t>
            </a:r>
            <a:r>
              <a:rPr lang="pt-PT" sz="1800" dirty="0">
                <a:latin typeface="Calibri"/>
                <a:cs typeface="Arial"/>
              </a:rPr>
              <a:t> e tipo de dado </a:t>
            </a:r>
            <a:r>
              <a:rPr lang="pt-PT" sz="1800" b="1" dirty="0">
                <a:latin typeface="Calibri"/>
                <a:cs typeface="Arial"/>
              </a:rPr>
              <a:t>"int64"</a:t>
            </a:r>
            <a:r>
              <a:rPr lang="pt-PT" sz="1800" dirty="0">
                <a:latin typeface="Calibri"/>
                <a:cs typeface="Arial"/>
              </a:rPr>
              <a:t>.</a:t>
            </a:r>
          </a:p>
          <a:p>
            <a:pPr marL="285750" indent="-285750"/>
            <a:r>
              <a:rPr lang="pt-PT" sz="1800" dirty="0">
                <a:latin typeface="Calibri"/>
                <a:cs typeface="Arial"/>
              </a:rPr>
              <a:t>As camadas de entrada são criadas utilizando a classe </a:t>
            </a:r>
            <a:r>
              <a:rPr lang="pt-PT" sz="1800" b="1" dirty="0" err="1">
                <a:latin typeface="Calibri"/>
                <a:cs typeface="Arial"/>
              </a:rPr>
              <a:t>keras.Input</a:t>
            </a:r>
            <a:r>
              <a:rPr lang="pt-PT" sz="1800" b="1" dirty="0">
                <a:latin typeface="Calibri"/>
                <a:cs typeface="Arial"/>
              </a:rPr>
              <a:t>()</a:t>
            </a:r>
            <a:r>
              <a:rPr lang="pt-PT" sz="1800" dirty="0">
                <a:latin typeface="Calibri"/>
                <a:cs typeface="Arial"/>
              </a:rPr>
              <a:t>.</a:t>
            </a:r>
            <a:endParaRPr lang="pt-PT" sz="1800" dirty="0">
              <a:latin typeface="Calibri"/>
              <a:cs typeface="Calibri"/>
            </a:endParaRPr>
          </a:p>
          <a:p>
            <a:pPr marL="285750" indent="-285750"/>
            <a:r>
              <a:rPr lang="pt-PT" sz="1800" dirty="0">
                <a:latin typeface="Calibri"/>
                <a:cs typeface="Arial"/>
              </a:rPr>
              <a:t>Cada camada de entrada recebe um nome único correspondente à pergunta que representa.</a:t>
            </a:r>
            <a:endParaRPr lang="pt-PT" sz="1800" dirty="0">
              <a:latin typeface="Calibri"/>
              <a:cs typeface="Calibri"/>
            </a:endParaRPr>
          </a:p>
          <a:p>
            <a:pPr marL="285750" indent="-285750"/>
            <a:r>
              <a:rPr lang="pt-PT" sz="1800" dirty="0">
                <a:latin typeface="Calibri"/>
                <a:cs typeface="Arial"/>
              </a:rPr>
              <a:t>A especificação do formato de entrada </a:t>
            </a:r>
            <a:r>
              <a:rPr lang="pt-PT" sz="1800" b="1" dirty="0">
                <a:latin typeface="Calibri"/>
                <a:cs typeface="Arial"/>
              </a:rPr>
              <a:t>(1,)</a:t>
            </a:r>
            <a:r>
              <a:rPr lang="pt-PT" sz="1800" dirty="0">
                <a:latin typeface="Calibri"/>
                <a:cs typeface="Arial"/>
              </a:rPr>
              <a:t> indica que cada instância terá um único valor para essa </a:t>
            </a:r>
            <a:r>
              <a:rPr lang="pt-PT" sz="1800" err="1">
                <a:latin typeface="Calibri"/>
                <a:cs typeface="Arial"/>
              </a:rPr>
              <a:t>feature</a:t>
            </a:r>
            <a:r>
              <a:rPr lang="pt-PT" sz="1800" dirty="0">
                <a:latin typeface="Calibri"/>
                <a:cs typeface="Arial"/>
              </a:rPr>
              <a:t>.</a:t>
            </a:r>
            <a:endParaRPr lang="pt-PT" sz="1800"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48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878212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34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49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a:extLst>
              <a:ext uri="{FF2B5EF4-FFF2-40B4-BE49-F238E27FC236}">
                <a16:creationId xmlns:a16="http://schemas.microsoft.com/office/drawing/2014/main" id="{97A43465-DE37-A746-2DA2-39C4C473366D}"/>
              </a:ext>
            </a:extLst>
          </p:cNvPr>
          <p:cNvPicPr>
            <a:picLocks noChangeAspect="1"/>
          </p:cNvPicPr>
          <p:nvPr/>
        </p:nvPicPr>
        <p:blipFill>
          <a:blip r:embed="rId7"/>
          <a:stretch>
            <a:fillRect/>
          </a:stretch>
        </p:blipFill>
        <p:spPr>
          <a:xfrm>
            <a:off x="2574026" y="1253866"/>
            <a:ext cx="3103131" cy="4860448"/>
          </a:xfrm>
          <a:prstGeom prst="rect">
            <a:avLst/>
          </a:prstGeom>
        </p:spPr>
      </p:pic>
    </p:spTree>
    <p:extLst>
      <p:ext uri="{BB962C8B-B14F-4D97-AF65-F5344CB8AC3E}">
        <p14:creationId xmlns:p14="http://schemas.microsoft.com/office/powerpoint/2010/main" val="48838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solidFill>
                  <a:srgbClr val="000000"/>
                </a:solidFill>
                <a:effectLst>
                  <a:outerShdw blurRad="38100" dist="38100" dir="2700000" algn="tl">
                    <a:srgbClr val="C0C0C0"/>
                  </a:outerShdw>
                </a:effectLst>
                <a:latin typeface="Arial"/>
                <a:cs typeface="Arial"/>
              </a:rPr>
              <a:t> 3.Importações</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dirty="0">
              <a:latin typeface="Calibri"/>
              <a:cs typeface="Arial"/>
            </a:endParaRPr>
          </a:p>
          <a:p>
            <a:pPr>
              <a:buFontTx/>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pic>
        <p:nvPicPr>
          <p:cNvPr id="2" name="Picture 2" descr="Text&#10;&#10;Description automatically generated">
            <a:extLst>
              <a:ext uri="{FF2B5EF4-FFF2-40B4-BE49-F238E27FC236}">
                <a16:creationId xmlns:a16="http://schemas.microsoft.com/office/drawing/2014/main" id="{FDCB45BD-AEF9-ADF3-D79D-75B1F9635DCE}"/>
              </a:ext>
            </a:extLst>
          </p:cNvPr>
          <p:cNvPicPr>
            <a:picLocks noChangeAspect="1"/>
          </p:cNvPicPr>
          <p:nvPr/>
        </p:nvPicPr>
        <p:blipFill>
          <a:blip r:embed="rId7"/>
          <a:stretch>
            <a:fillRect/>
          </a:stretch>
        </p:blipFill>
        <p:spPr>
          <a:xfrm>
            <a:off x="298938" y="1378885"/>
            <a:ext cx="4794738" cy="2253844"/>
          </a:xfrm>
          <a:prstGeom prst="rect">
            <a:avLst/>
          </a:prstGeom>
        </p:spPr>
      </p:pic>
      <p:pic>
        <p:nvPicPr>
          <p:cNvPr id="3" name="Picture 3" descr="Text&#10;&#10;Description automatically generated">
            <a:extLst>
              <a:ext uri="{FF2B5EF4-FFF2-40B4-BE49-F238E27FC236}">
                <a16:creationId xmlns:a16="http://schemas.microsoft.com/office/drawing/2014/main" id="{78F20EBE-809D-1934-5BAD-6AFE9D72CD82}"/>
              </a:ext>
            </a:extLst>
          </p:cNvPr>
          <p:cNvPicPr>
            <a:picLocks noChangeAspect="1"/>
          </p:cNvPicPr>
          <p:nvPr/>
        </p:nvPicPr>
        <p:blipFill>
          <a:blip r:embed="rId8"/>
          <a:stretch>
            <a:fillRect/>
          </a:stretch>
        </p:blipFill>
        <p:spPr>
          <a:xfrm>
            <a:off x="3552092" y="3846805"/>
            <a:ext cx="5156200" cy="2065851"/>
          </a:xfrm>
          <a:prstGeom prst="rect">
            <a:avLst/>
          </a:prstGeom>
        </p:spPr>
      </p:pic>
    </p:spTree>
    <p:extLst>
      <p:ext uri="{BB962C8B-B14F-4D97-AF65-F5344CB8AC3E}">
        <p14:creationId xmlns:p14="http://schemas.microsoft.com/office/powerpoint/2010/main" val="2182798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725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Codificação das </a:t>
            </a:r>
            <a:r>
              <a:rPr lang="pt-PT" sz="1800" b="1" dirty="0" err="1">
                <a:latin typeface="Calibri"/>
                <a:cs typeface="Arial"/>
              </a:rPr>
              <a:t>Features</a:t>
            </a:r>
            <a:r>
              <a:rPr lang="pt-PT" sz="1800" b="1" dirty="0">
                <a:latin typeface="Calibri"/>
                <a:cs typeface="Arial"/>
              </a:rPr>
              <a:t> Categóricas</a:t>
            </a:r>
            <a:endParaRPr lang="en-US"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Em seguida, cada </a:t>
            </a:r>
            <a:r>
              <a:rPr lang="pt-PT" sz="1800" err="1">
                <a:latin typeface="Calibri"/>
                <a:cs typeface="Arial"/>
              </a:rPr>
              <a:t>feature</a:t>
            </a:r>
            <a:r>
              <a:rPr lang="pt-PT" sz="1800" dirty="0">
                <a:latin typeface="Calibri"/>
                <a:cs typeface="Arial"/>
              </a:rPr>
              <a:t> categórica é codificada utilizando a função </a:t>
            </a:r>
            <a:r>
              <a:rPr lang="pt-PT" sz="1800" b="1" err="1">
                <a:latin typeface="Calibri"/>
                <a:cs typeface="Arial"/>
              </a:rPr>
              <a:t>encode_categorical_feature</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Cada </a:t>
            </a:r>
            <a:r>
              <a:rPr lang="pt-PT" sz="1800" err="1">
                <a:latin typeface="Calibri"/>
                <a:cs typeface="Arial"/>
              </a:rPr>
              <a:t>feature</a:t>
            </a:r>
            <a:r>
              <a:rPr lang="pt-PT" sz="1800" dirty="0">
                <a:latin typeface="Calibri"/>
                <a:cs typeface="Arial"/>
              </a:rPr>
              <a:t> categórica é codificada separadamente, aplicando a função de codificação correspondente a ela.</a:t>
            </a:r>
            <a:endParaRPr lang="pt-PT" sz="1800">
              <a:latin typeface="Calibri"/>
              <a:cs typeface="Calibri"/>
            </a:endParaRPr>
          </a:p>
          <a:p>
            <a:pPr>
              <a:buNone/>
            </a:pPr>
            <a:endParaRPr lang="pt-PT" sz="1800" dirty="0">
              <a:latin typeface="Calibri"/>
              <a:cs typeface="Arial"/>
            </a:endParaRPr>
          </a:p>
          <a:p>
            <a:pPr>
              <a:buNone/>
            </a:pPr>
            <a:r>
              <a:rPr lang="pt-PT" sz="1800" b="1" dirty="0">
                <a:latin typeface="Calibri"/>
                <a:cs typeface="Arial"/>
              </a:rPr>
              <a:t>Exemplo de Codificação de </a:t>
            </a:r>
            <a:r>
              <a:rPr lang="pt-PT" sz="1800" b="1" dirty="0" err="1">
                <a:latin typeface="Calibri"/>
                <a:cs typeface="Arial"/>
              </a:rPr>
              <a:t>Feature</a:t>
            </a:r>
            <a:endParaRPr lang="pt-PT"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Por exemplo, a </a:t>
            </a:r>
            <a:r>
              <a:rPr lang="pt-PT" sz="1800" err="1">
                <a:latin typeface="Calibri"/>
                <a:cs typeface="Arial"/>
              </a:rPr>
              <a:t>feature</a:t>
            </a:r>
            <a:r>
              <a:rPr lang="pt-PT" sz="1800" dirty="0">
                <a:latin typeface="Calibri"/>
                <a:cs typeface="Arial"/>
              </a:rPr>
              <a:t> categórica </a:t>
            </a:r>
            <a:r>
              <a:rPr lang="pt-PT" sz="1800" b="1" dirty="0">
                <a:latin typeface="Calibri"/>
                <a:cs typeface="Arial"/>
              </a:rPr>
              <a:t>Q1</a:t>
            </a:r>
            <a:r>
              <a:rPr lang="pt-PT" sz="1800" dirty="0">
                <a:latin typeface="Calibri"/>
                <a:cs typeface="Arial"/>
              </a:rPr>
              <a:t> é codificada utilizando a função </a:t>
            </a:r>
            <a:r>
              <a:rPr lang="pt-PT" sz="1800" b="1" err="1">
                <a:latin typeface="Calibri"/>
                <a:cs typeface="Arial"/>
              </a:rPr>
              <a:t>encode_categorical_feature</a:t>
            </a:r>
            <a:r>
              <a:rPr lang="pt-PT" sz="1800" b="1" dirty="0">
                <a:latin typeface="Calibri"/>
                <a:cs typeface="Arial"/>
              </a:rPr>
              <a:t>(Q1, "Q1", </a:t>
            </a:r>
            <a:r>
              <a:rPr lang="pt-PT" sz="1800" b="1" err="1">
                <a:latin typeface="Calibri"/>
                <a:cs typeface="Arial"/>
              </a:rPr>
              <a:t>train_ds</a:t>
            </a:r>
            <a:r>
              <a:rPr lang="pt-PT" sz="1800" b="1" dirty="0">
                <a:latin typeface="Calibri"/>
                <a:cs typeface="Arial"/>
              </a:rPr>
              <a:t>, False)</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A função retorna a </a:t>
            </a:r>
            <a:r>
              <a:rPr lang="pt-PT" sz="1800" err="1">
                <a:latin typeface="Calibri"/>
                <a:cs typeface="Arial"/>
              </a:rPr>
              <a:t>feature</a:t>
            </a:r>
            <a:r>
              <a:rPr lang="pt-PT" sz="1800" dirty="0">
                <a:latin typeface="Calibri"/>
                <a:cs typeface="Arial"/>
              </a:rPr>
              <a:t> codificada </a:t>
            </a:r>
            <a:r>
              <a:rPr lang="pt-PT" sz="1800" b="1" dirty="0">
                <a:latin typeface="Calibri"/>
                <a:cs typeface="Arial"/>
              </a:rPr>
              <a:t>Q1_encoded</a:t>
            </a:r>
            <a:r>
              <a:rPr lang="pt-PT" sz="1800" dirty="0">
                <a:latin typeface="Calibri"/>
                <a:cs typeface="Arial"/>
              </a:rPr>
              <a:t>.</a:t>
            </a:r>
            <a:endParaRPr lang="pt-PT" sz="1800">
              <a:latin typeface="Calibri"/>
              <a:cs typeface="Calibri"/>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679628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3760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a:extLst>
              <a:ext uri="{FF2B5EF4-FFF2-40B4-BE49-F238E27FC236}">
                <a16:creationId xmlns:a16="http://schemas.microsoft.com/office/drawing/2014/main" id="{1CF28D88-F7CE-051A-F9A8-2D2D266D0067}"/>
              </a:ext>
            </a:extLst>
          </p:cNvPr>
          <p:cNvPicPr>
            <a:picLocks noChangeAspect="1"/>
          </p:cNvPicPr>
          <p:nvPr/>
        </p:nvPicPr>
        <p:blipFill>
          <a:blip r:embed="rId7"/>
          <a:stretch>
            <a:fillRect/>
          </a:stretch>
        </p:blipFill>
        <p:spPr>
          <a:xfrm>
            <a:off x="2621542" y="1290794"/>
            <a:ext cx="3410358" cy="5012249"/>
          </a:xfrm>
          <a:prstGeom prst="rect">
            <a:avLst/>
          </a:prstGeom>
        </p:spPr>
      </p:pic>
    </p:spTree>
    <p:extLst>
      <p:ext uri="{BB962C8B-B14F-4D97-AF65-F5344CB8AC3E}">
        <p14:creationId xmlns:p14="http://schemas.microsoft.com/office/powerpoint/2010/main" val="4067725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5693651" cy="1614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Concatenação das </a:t>
            </a:r>
            <a:r>
              <a:rPr lang="pt-PT" sz="1800" b="1" dirty="0" err="1">
                <a:latin typeface="Calibri"/>
                <a:cs typeface="Arial"/>
              </a:rPr>
              <a:t>Features</a:t>
            </a:r>
            <a:r>
              <a:rPr lang="pt-PT" sz="1800" b="1" dirty="0">
                <a:latin typeface="Calibri"/>
                <a:cs typeface="Arial"/>
              </a:rPr>
              <a:t> Codificadas</a:t>
            </a:r>
            <a:endParaRPr lang="en-US"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Todas as </a:t>
            </a:r>
            <a:r>
              <a:rPr lang="pt-PT" sz="1800" err="1">
                <a:latin typeface="Calibri"/>
                <a:cs typeface="Arial"/>
              </a:rPr>
              <a:t>features</a:t>
            </a:r>
            <a:r>
              <a:rPr lang="pt-PT" sz="1800" dirty="0">
                <a:latin typeface="Calibri"/>
                <a:cs typeface="Arial"/>
              </a:rPr>
              <a:t> codificadas são concatenadas em uma única camada utilizando a função </a:t>
            </a:r>
            <a:r>
              <a:rPr lang="pt-PT" sz="1800" b="1" err="1">
                <a:latin typeface="Calibri"/>
                <a:cs typeface="Arial"/>
              </a:rPr>
              <a:t>layers.concatenate</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A camada resultante, chamada </a:t>
            </a:r>
            <a:r>
              <a:rPr lang="pt-PT" sz="1800" b="1" err="1">
                <a:latin typeface="Calibri"/>
                <a:cs typeface="Arial"/>
              </a:rPr>
              <a:t>all_features</a:t>
            </a:r>
            <a:r>
              <a:rPr lang="pt-PT" sz="1800" dirty="0">
                <a:latin typeface="Calibri"/>
                <a:cs typeface="Arial"/>
              </a:rPr>
              <a:t>, representa todas as </a:t>
            </a:r>
            <a:r>
              <a:rPr lang="pt-PT" sz="1800" err="1">
                <a:latin typeface="Calibri"/>
                <a:cs typeface="Arial"/>
              </a:rPr>
              <a:t>features</a:t>
            </a:r>
            <a:r>
              <a:rPr lang="pt-PT" sz="1800" dirty="0">
                <a:latin typeface="Calibri"/>
                <a:cs typeface="Arial"/>
              </a:rPr>
              <a:t> codificadas combinadas.</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a:extLst>
              <a:ext uri="{FF2B5EF4-FFF2-40B4-BE49-F238E27FC236}">
                <a16:creationId xmlns:a16="http://schemas.microsoft.com/office/drawing/2014/main" id="{7D96CDC8-3058-27F8-D6BA-77FDB4832A86}"/>
              </a:ext>
            </a:extLst>
          </p:cNvPr>
          <p:cNvPicPr>
            <a:picLocks noChangeAspect="1"/>
          </p:cNvPicPr>
          <p:nvPr/>
        </p:nvPicPr>
        <p:blipFill>
          <a:blip r:embed="rId7"/>
          <a:stretch>
            <a:fillRect/>
          </a:stretch>
        </p:blipFill>
        <p:spPr>
          <a:xfrm>
            <a:off x="6581856" y="1165565"/>
            <a:ext cx="1749246" cy="5086104"/>
          </a:xfrm>
          <a:prstGeom prst="rect">
            <a:avLst/>
          </a:prstGeom>
        </p:spPr>
      </p:pic>
    </p:spTree>
    <p:extLst>
      <p:ext uri="{BB962C8B-B14F-4D97-AF65-F5344CB8AC3E}">
        <p14:creationId xmlns:p14="http://schemas.microsoft.com/office/powerpoint/2010/main" val="3544964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918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Arquitetura do Modelo de Rede Neural</a:t>
            </a:r>
            <a:endParaRPr lang="en-US" sz="1800">
              <a:latin typeface="Calibri"/>
              <a:cs typeface="Calibri"/>
            </a:endParaRPr>
          </a:p>
          <a:p>
            <a:pPr>
              <a:buNone/>
            </a:pPr>
            <a:r>
              <a:rPr lang="pt-PT" sz="1800" b="1" dirty="0">
                <a:latin typeface="Calibri"/>
                <a:cs typeface="Arial"/>
              </a:rPr>
              <a:t>Camadas Densas</a:t>
            </a:r>
            <a:endParaRPr lang="pt-PT" sz="1800" dirty="0">
              <a:latin typeface="Calibri"/>
              <a:cs typeface="Calibri"/>
            </a:endParaRPr>
          </a:p>
          <a:p>
            <a:pPr marL="285750" indent="-285750"/>
            <a:r>
              <a:rPr lang="pt-PT" sz="1800" dirty="0">
                <a:latin typeface="Calibri"/>
                <a:cs typeface="Arial"/>
              </a:rPr>
              <a:t>Após a etapa de codificação das </a:t>
            </a:r>
            <a:r>
              <a:rPr lang="pt-PT" sz="1800" err="1">
                <a:latin typeface="Calibri"/>
                <a:cs typeface="Arial"/>
              </a:rPr>
              <a:t>features</a:t>
            </a:r>
            <a:r>
              <a:rPr lang="pt-PT" sz="1800" dirty="0">
                <a:latin typeface="Calibri"/>
                <a:cs typeface="Arial"/>
              </a:rPr>
              <a:t> categóricas, as </a:t>
            </a:r>
            <a:r>
              <a:rPr lang="pt-PT" sz="1800" err="1">
                <a:latin typeface="Calibri"/>
                <a:cs typeface="Arial"/>
              </a:rPr>
              <a:t>features</a:t>
            </a:r>
            <a:r>
              <a:rPr lang="pt-PT" sz="1800" dirty="0">
                <a:latin typeface="Calibri"/>
                <a:cs typeface="Arial"/>
              </a:rPr>
              <a:t> codificadas são alimentadas em uma camada densa (</a:t>
            </a:r>
            <a:r>
              <a:rPr lang="pt-PT" sz="1800" b="1" dirty="0">
                <a:latin typeface="Calibri"/>
                <a:cs typeface="Arial"/>
              </a:rPr>
              <a:t>Dense </a:t>
            </a:r>
            <a:r>
              <a:rPr lang="pt-PT" sz="1800" b="1" err="1">
                <a:latin typeface="Calibri"/>
                <a:cs typeface="Arial"/>
              </a:rPr>
              <a:t>Layer</a:t>
            </a:r>
            <a:r>
              <a:rPr lang="pt-PT" sz="1800" dirty="0">
                <a:latin typeface="Calibri"/>
                <a:cs typeface="Arial"/>
              </a:rPr>
              <a:t>) com 32 neurônios.</a:t>
            </a:r>
            <a:endParaRPr lang="pt-PT" sz="1800">
              <a:latin typeface="Calibri"/>
              <a:cs typeface="Calibri"/>
            </a:endParaRPr>
          </a:p>
          <a:p>
            <a:pPr marL="285750" indent="-285750"/>
            <a:r>
              <a:rPr lang="pt-PT" sz="1800" dirty="0">
                <a:latin typeface="Calibri"/>
                <a:cs typeface="Arial"/>
              </a:rPr>
              <a:t>A função de ativação utilizada é a </a:t>
            </a:r>
            <a:r>
              <a:rPr lang="pt-PT" sz="1800" err="1">
                <a:latin typeface="Calibri"/>
                <a:cs typeface="Arial"/>
              </a:rPr>
              <a:t>ReLU</a:t>
            </a:r>
            <a:r>
              <a:rPr lang="pt-PT" sz="1800" dirty="0">
                <a:latin typeface="Calibri"/>
                <a:cs typeface="Arial"/>
              </a:rPr>
              <a:t> (</a:t>
            </a:r>
            <a:r>
              <a:rPr lang="pt-PT" sz="1800" b="1" err="1">
                <a:latin typeface="Calibri"/>
                <a:cs typeface="Arial"/>
              </a:rPr>
              <a:t>activation</a:t>
            </a:r>
            <a:r>
              <a:rPr lang="pt-PT" sz="1800" b="1" dirty="0">
                <a:latin typeface="Calibri"/>
                <a:cs typeface="Arial"/>
              </a:rPr>
              <a:t>="</a:t>
            </a:r>
            <a:r>
              <a:rPr lang="pt-PT" sz="1800" b="1" err="1">
                <a:latin typeface="Calibri"/>
                <a:cs typeface="Arial"/>
              </a:rPr>
              <a:t>relu</a:t>
            </a:r>
            <a:r>
              <a:rPr lang="pt-PT" sz="1800" b="1" dirty="0">
                <a:latin typeface="Calibri"/>
                <a:cs typeface="Arial"/>
              </a:rPr>
              <a:t>"</a:t>
            </a:r>
            <a:r>
              <a:rPr lang="pt-PT" sz="1800" dirty="0">
                <a:latin typeface="Calibri"/>
                <a:cs typeface="Arial"/>
              </a:rPr>
              <a:t>).</a:t>
            </a:r>
            <a:endParaRPr lang="pt-PT" sz="1800" dirty="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Camada de </a:t>
            </a:r>
            <a:r>
              <a:rPr lang="pt-PT" sz="1800" b="1" err="1">
                <a:latin typeface="Calibri"/>
                <a:cs typeface="Arial"/>
              </a:rPr>
              <a:t>Dropout</a:t>
            </a:r>
            <a:endParaRPr lang="pt-PT" sz="1800">
              <a:latin typeface="Calibri"/>
              <a:cs typeface="Calibri"/>
            </a:endParaRPr>
          </a:p>
          <a:p>
            <a:pPr marL="285750" indent="-285750"/>
            <a:r>
              <a:rPr lang="pt-PT" sz="1800" dirty="0">
                <a:latin typeface="Calibri"/>
                <a:cs typeface="Arial"/>
              </a:rPr>
              <a:t>Após a camada densa, é aplicada uma camada de </a:t>
            </a:r>
            <a:r>
              <a:rPr lang="pt-PT" sz="1800" err="1">
                <a:latin typeface="Calibri"/>
                <a:cs typeface="Arial"/>
              </a:rPr>
              <a:t>Dropout</a:t>
            </a:r>
            <a:r>
              <a:rPr lang="pt-PT" sz="1800" dirty="0">
                <a:latin typeface="Calibri"/>
                <a:cs typeface="Arial"/>
              </a:rPr>
              <a:t> (</a:t>
            </a:r>
            <a:r>
              <a:rPr lang="pt-PT" sz="1800" b="1" err="1">
                <a:latin typeface="Calibri"/>
                <a:cs typeface="Arial"/>
              </a:rPr>
              <a:t>Dropout</a:t>
            </a:r>
            <a:r>
              <a:rPr lang="pt-PT" sz="1800" b="1" dirty="0">
                <a:latin typeface="Calibri"/>
                <a:cs typeface="Arial"/>
              </a:rPr>
              <a:t> </a:t>
            </a:r>
            <a:r>
              <a:rPr lang="pt-PT" sz="1800" b="1" err="1">
                <a:latin typeface="Calibri"/>
                <a:cs typeface="Arial"/>
              </a:rPr>
              <a:t>Layer</a:t>
            </a:r>
            <a:r>
              <a:rPr lang="pt-PT" sz="1800" dirty="0">
                <a:latin typeface="Calibri"/>
                <a:cs typeface="Arial"/>
              </a:rPr>
              <a:t>) com uma taxa de 0.5.</a:t>
            </a:r>
            <a:endParaRPr lang="pt-PT" sz="1800" dirty="0">
              <a:latin typeface="Calibri"/>
              <a:cs typeface="Calibri"/>
            </a:endParaRPr>
          </a:p>
          <a:p>
            <a:pPr marL="285750" indent="-285750"/>
            <a:r>
              <a:rPr lang="pt-PT" sz="1800" dirty="0">
                <a:latin typeface="Calibri"/>
                <a:cs typeface="Arial"/>
              </a:rPr>
              <a:t>O </a:t>
            </a:r>
            <a:r>
              <a:rPr lang="pt-PT" sz="1800" dirty="0" err="1">
                <a:latin typeface="Calibri"/>
                <a:cs typeface="Arial"/>
              </a:rPr>
              <a:t>Dropout</a:t>
            </a:r>
            <a:r>
              <a:rPr lang="pt-PT" sz="1800" dirty="0">
                <a:latin typeface="Calibri"/>
                <a:cs typeface="Arial"/>
              </a:rPr>
              <a:t> é uma técnica de regularização que ajuda a evitar </a:t>
            </a:r>
            <a:r>
              <a:rPr lang="pt-PT" sz="1800" dirty="0" err="1">
                <a:latin typeface="Calibri"/>
                <a:cs typeface="Arial"/>
              </a:rPr>
              <a:t>overfitting</a:t>
            </a:r>
            <a:r>
              <a:rPr lang="pt-PT" sz="1800" dirty="0">
                <a:latin typeface="Calibri"/>
                <a:cs typeface="Arial"/>
              </a:rPr>
              <a:t> ao desligar aleatoriamente alguns neurônios durante o treino.</a:t>
            </a:r>
            <a:endParaRPr lang="pt-PT" sz="1800" dirty="0">
              <a:latin typeface="Calibri"/>
              <a:cs typeface="Calibri"/>
            </a:endParaRPr>
          </a:p>
          <a:p>
            <a:pPr marL="285750" indent="-285750"/>
            <a:endParaRPr lang="pt-PT" sz="1800" dirty="0">
              <a:latin typeface="Calibri"/>
              <a:cs typeface="Arial"/>
            </a:endParaRPr>
          </a:p>
          <a:p>
            <a:pPr>
              <a:buNone/>
            </a:pPr>
            <a:r>
              <a:rPr lang="pt-PT" sz="1800" dirty="0">
                <a:latin typeface="Calibri"/>
                <a:cs typeface="Arial"/>
              </a:rPr>
              <a:t> </a:t>
            </a:r>
            <a:r>
              <a:rPr lang="pt-PT" sz="1800" b="1" dirty="0">
                <a:latin typeface="Calibri"/>
                <a:cs typeface="Arial"/>
              </a:rPr>
              <a:t>Camada de Saída</a:t>
            </a:r>
            <a:endParaRPr lang="pt-PT" sz="1800" dirty="0">
              <a:latin typeface="Calibri"/>
              <a:cs typeface="Calibri"/>
            </a:endParaRPr>
          </a:p>
          <a:p>
            <a:pPr marL="285750" indent="-285750"/>
            <a:r>
              <a:rPr lang="pt-PT" sz="1800" dirty="0">
                <a:latin typeface="Calibri"/>
                <a:cs typeface="Arial"/>
              </a:rPr>
              <a:t>A camada de </a:t>
            </a:r>
            <a:r>
              <a:rPr lang="pt-PT" sz="1800" err="1">
                <a:latin typeface="Calibri"/>
                <a:cs typeface="Arial"/>
              </a:rPr>
              <a:t>Dropout</a:t>
            </a:r>
            <a:r>
              <a:rPr lang="pt-PT" sz="1800" dirty="0">
                <a:latin typeface="Calibri"/>
                <a:cs typeface="Arial"/>
              </a:rPr>
              <a:t> é seguida por uma camada densa de saída (</a:t>
            </a:r>
            <a:r>
              <a:rPr lang="pt-PT" sz="1800" b="1" dirty="0">
                <a:latin typeface="Calibri"/>
                <a:cs typeface="Arial"/>
              </a:rPr>
              <a:t>Dense </a:t>
            </a:r>
            <a:r>
              <a:rPr lang="pt-PT" sz="1800" b="1" err="1">
                <a:latin typeface="Calibri"/>
                <a:cs typeface="Arial"/>
              </a:rPr>
              <a:t>Layer</a:t>
            </a:r>
            <a:r>
              <a:rPr lang="pt-PT" sz="1800" dirty="0">
                <a:latin typeface="Calibri"/>
                <a:cs typeface="Arial"/>
              </a:rPr>
              <a:t>) com um neurônio.</a:t>
            </a:r>
            <a:endParaRPr lang="pt-PT" sz="1800">
              <a:latin typeface="Calibri"/>
              <a:cs typeface="Calibri"/>
            </a:endParaRPr>
          </a:p>
          <a:p>
            <a:pPr marL="285750" indent="-285750"/>
            <a:r>
              <a:rPr lang="pt-PT" sz="1800" dirty="0">
                <a:latin typeface="Calibri"/>
                <a:cs typeface="Arial"/>
              </a:rPr>
              <a:t>A função de ativação utilizada é a </a:t>
            </a:r>
            <a:r>
              <a:rPr lang="pt-PT" sz="1800" err="1">
                <a:latin typeface="Calibri"/>
                <a:cs typeface="Arial"/>
              </a:rPr>
              <a:t>sigmoid</a:t>
            </a:r>
            <a:r>
              <a:rPr lang="pt-PT" sz="1800" dirty="0">
                <a:latin typeface="Calibri"/>
                <a:cs typeface="Arial"/>
              </a:rPr>
              <a:t> (</a:t>
            </a:r>
            <a:r>
              <a:rPr lang="pt-PT" sz="1800" b="1" err="1">
                <a:latin typeface="Calibri"/>
                <a:cs typeface="Arial"/>
              </a:rPr>
              <a:t>activation</a:t>
            </a:r>
            <a:r>
              <a:rPr lang="pt-PT" sz="1800" b="1" dirty="0">
                <a:latin typeface="Calibri"/>
                <a:cs typeface="Arial"/>
              </a:rPr>
              <a:t>="</a:t>
            </a:r>
            <a:r>
              <a:rPr lang="pt-PT" sz="1800" b="1" err="1">
                <a:latin typeface="Calibri"/>
                <a:cs typeface="Arial"/>
              </a:rPr>
              <a:t>sigmoid</a:t>
            </a:r>
            <a:r>
              <a:rPr lang="pt-PT" sz="1800" b="1" dirty="0">
                <a:latin typeface="Calibri"/>
                <a:cs typeface="Arial"/>
              </a:rPr>
              <a:t>"</a:t>
            </a:r>
            <a:r>
              <a:rPr lang="pt-PT" sz="1800" dirty="0">
                <a:latin typeface="Calibri"/>
                <a:cs typeface="Arial"/>
              </a:rPr>
              <a:t>).</a:t>
            </a: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94700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957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Arquitetura do Modelo de Rede Neural</a:t>
            </a:r>
            <a:endParaRPr lang="en-US" sz="1800">
              <a:latin typeface="Calibri"/>
              <a:cs typeface="Calibri"/>
            </a:endParaRPr>
          </a:p>
          <a:p>
            <a:pPr>
              <a:buNone/>
            </a:pPr>
            <a:r>
              <a:rPr lang="pt-PT" sz="1800" b="1" dirty="0">
                <a:latin typeface="Calibri"/>
                <a:cs typeface="Arial"/>
              </a:rPr>
              <a:t>Criação do Modelo</a:t>
            </a:r>
            <a:endParaRPr lang="pt-PT" sz="1800">
              <a:latin typeface="Calibri"/>
              <a:cs typeface="Calibri"/>
            </a:endParaRPr>
          </a:p>
          <a:p>
            <a:pPr marL="285750" indent="-285750"/>
            <a:r>
              <a:rPr lang="pt-PT" sz="1800" dirty="0">
                <a:latin typeface="Calibri"/>
                <a:cs typeface="Arial"/>
              </a:rPr>
              <a:t>O modelo é criado utilizando a classe </a:t>
            </a:r>
            <a:r>
              <a:rPr lang="pt-PT" sz="1800" b="1" dirty="0" err="1">
                <a:latin typeface="Calibri"/>
                <a:cs typeface="Arial"/>
              </a:rPr>
              <a:t>keras.Model</a:t>
            </a:r>
            <a:r>
              <a:rPr lang="pt-PT" sz="1800" b="1" dirty="0">
                <a:latin typeface="Calibri"/>
                <a:cs typeface="Arial"/>
              </a:rPr>
              <a:t>()</a:t>
            </a:r>
            <a:r>
              <a:rPr lang="pt-PT" sz="1800" dirty="0">
                <a:latin typeface="Calibri"/>
                <a:cs typeface="Arial"/>
              </a:rPr>
              <a:t> com as camadas de entrada (</a:t>
            </a:r>
            <a:r>
              <a:rPr lang="pt-PT" sz="1800" b="1" dirty="0" err="1">
                <a:latin typeface="Calibri"/>
                <a:cs typeface="Arial"/>
              </a:rPr>
              <a:t>all_inputs</a:t>
            </a:r>
            <a:r>
              <a:rPr lang="pt-PT" sz="1800" dirty="0">
                <a:latin typeface="Calibri"/>
                <a:cs typeface="Arial"/>
              </a:rPr>
              <a:t>) e a camada de saída (</a:t>
            </a:r>
            <a:r>
              <a:rPr lang="pt-PT" sz="1800" b="1" dirty="0">
                <a:latin typeface="Calibri"/>
                <a:cs typeface="Arial"/>
              </a:rPr>
              <a:t>output</a:t>
            </a:r>
            <a:r>
              <a:rPr lang="pt-PT" sz="1800" dirty="0">
                <a:latin typeface="Calibri"/>
                <a:cs typeface="Arial"/>
              </a:rPr>
              <a:t>).</a:t>
            </a:r>
            <a:endParaRPr lang="pt-PT" sz="1800" dirty="0">
              <a:latin typeface="Calibri"/>
              <a:cs typeface="Calibri"/>
            </a:endParaRPr>
          </a:p>
          <a:p>
            <a:pPr marL="285750" indent="-285750"/>
            <a:r>
              <a:rPr lang="pt-PT" sz="1800" dirty="0">
                <a:latin typeface="Calibri"/>
                <a:cs typeface="Arial"/>
              </a:rPr>
              <a:t>Isso cria uma rede neural que mapeia as </a:t>
            </a:r>
            <a:r>
              <a:rPr lang="pt-PT" sz="1800" err="1">
                <a:latin typeface="Calibri"/>
                <a:cs typeface="Arial"/>
              </a:rPr>
              <a:t>features</a:t>
            </a:r>
            <a:r>
              <a:rPr lang="pt-PT" sz="1800" dirty="0">
                <a:latin typeface="Calibri"/>
                <a:cs typeface="Arial"/>
              </a:rPr>
              <a:t> de entrada para a saída desejada.</a:t>
            </a:r>
            <a:endParaRPr lang="pt-PT" sz="1800">
              <a:latin typeface="Calibri"/>
              <a:cs typeface="Calibri"/>
            </a:endParaRPr>
          </a:p>
          <a:p>
            <a:pPr marL="285750" indent="-285750"/>
            <a:endParaRPr lang="pt-PT" sz="1800" dirty="0">
              <a:latin typeface="Calibri"/>
              <a:cs typeface="Arial"/>
            </a:endParaRPr>
          </a:p>
          <a:p>
            <a:pPr>
              <a:buNone/>
            </a:pPr>
            <a:r>
              <a:rPr lang="pt-PT" sz="1800" dirty="0">
                <a:latin typeface="Calibri"/>
                <a:cs typeface="Arial"/>
              </a:rPr>
              <a:t> </a:t>
            </a:r>
            <a:r>
              <a:rPr lang="pt-PT" sz="1800" b="1" dirty="0">
                <a:latin typeface="Calibri"/>
                <a:cs typeface="Arial"/>
              </a:rPr>
              <a:t>Compilação do Modelo</a:t>
            </a:r>
            <a:endParaRPr lang="pt-PT" sz="1800">
              <a:latin typeface="Calibri"/>
              <a:cs typeface="Calibri"/>
            </a:endParaRPr>
          </a:p>
          <a:p>
            <a:pPr marL="285750" indent="-285750"/>
            <a:r>
              <a:rPr lang="pt-PT" sz="1800" dirty="0">
                <a:latin typeface="Calibri"/>
                <a:cs typeface="Arial"/>
              </a:rPr>
              <a:t>O modelo é compilado utilizando o </a:t>
            </a:r>
            <a:r>
              <a:rPr lang="pt-PT" sz="1800" err="1">
                <a:latin typeface="Calibri"/>
                <a:cs typeface="Arial"/>
              </a:rPr>
              <a:t>otimizador</a:t>
            </a:r>
            <a:r>
              <a:rPr lang="pt-PT" sz="1800" dirty="0">
                <a:latin typeface="Calibri"/>
                <a:cs typeface="Arial"/>
              </a:rPr>
              <a:t> Adam (</a:t>
            </a:r>
            <a:r>
              <a:rPr lang="pt-PT" sz="1800" b="1" dirty="0">
                <a:latin typeface="Calibri"/>
                <a:cs typeface="Arial"/>
              </a:rPr>
              <a:t>"adam"</a:t>
            </a:r>
            <a:r>
              <a:rPr lang="pt-PT" sz="1800" dirty="0">
                <a:latin typeface="Calibri"/>
                <a:cs typeface="Arial"/>
              </a:rPr>
              <a:t>) e a função de perda </a:t>
            </a:r>
            <a:r>
              <a:rPr lang="pt-PT" sz="1800" err="1">
                <a:latin typeface="Calibri"/>
                <a:cs typeface="Arial"/>
              </a:rPr>
              <a:t>binary_crossentropy</a:t>
            </a:r>
            <a:r>
              <a:rPr lang="pt-PT" sz="1800" dirty="0">
                <a:latin typeface="Calibri"/>
                <a:cs typeface="Arial"/>
              </a:rPr>
              <a:t> (</a:t>
            </a:r>
            <a:r>
              <a:rPr lang="pt-PT" sz="1800" b="1" dirty="0">
                <a:latin typeface="Calibri"/>
                <a:cs typeface="Arial"/>
              </a:rPr>
              <a:t>"</a:t>
            </a:r>
            <a:r>
              <a:rPr lang="pt-PT" sz="1800" b="1" err="1">
                <a:latin typeface="Calibri"/>
                <a:cs typeface="Arial"/>
              </a:rPr>
              <a:t>binary_crossentropy</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A métrica de avaliação utilizada é a acurácia (</a:t>
            </a:r>
            <a:r>
              <a:rPr lang="pt-PT" sz="1800" b="1" err="1">
                <a:latin typeface="Calibri"/>
                <a:cs typeface="Arial"/>
              </a:rPr>
              <a:t>metrics</a:t>
            </a:r>
            <a:r>
              <a:rPr lang="pt-PT" sz="1800" b="1" dirty="0">
                <a:latin typeface="Calibri"/>
                <a:cs typeface="Arial"/>
              </a:rPr>
              <a:t>=["</a:t>
            </a:r>
            <a:r>
              <a:rPr lang="pt-PT" sz="1800" b="1" err="1">
                <a:latin typeface="Calibri"/>
                <a:cs typeface="Arial"/>
              </a:rPr>
              <a:t>accuracy</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Visualização do Modelo</a:t>
            </a:r>
            <a:endParaRPr lang="pt-PT" sz="1800" dirty="0">
              <a:latin typeface="Calibri"/>
              <a:cs typeface="Calibri"/>
            </a:endParaRPr>
          </a:p>
          <a:p>
            <a:pPr marL="285750" indent="-285750"/>
            <a:r>
              <a:rPr lang="pt-PT" sz="1800" dirty="0">
                <a:latin typeface="Calibri"/>
                <a:cs typeface="Arial"/>
              </a:rPr>
              <a:t>Utilizando a função </a:t>
            </a:r>
            <a:r>
              <a:rPr lang="pt-PT" sz="1800" b="1" err="1">
                <a:latin typeface="Calibri"/>
                <a:cs typeface="Arial"/>
              </a:rPr>
              <a:t>keras.utils.plot_model</a:t>
            </a:r>
            <a:r>
              <a:rPr lang="pt-PT" sz="1800" b="1" dirty="0">
                <a:latin typeface="Calibri"/>
                <a:cs typeface="Arial"/>
              </a:rPr>
              <a:t>()</a:t>
            </a:r>
            <a:r>
              <a:rPr lang="pt-PT" sz="1800" dirty="0">
                <a:latin typeface="Calibri"/>
                <a:cs typeface="Arial"/>
              </a:rPr>
              <a:t>, podemos visualizar a arquitetura do modelo de rede neural.</a:t>
            </a:r>
            <a:endParaRPr lang="pt-PT" sz="1800">
              <a:latin typeface="Calibri"/>
              <a:cs typeface="Calibri"/>
            </a:endParaRPr>
          </a:p>
          <a:p>
            <a:pPr marL="285750" indent="-285750"/>
            <a:r>
              <a:rPr lang="pt-PT" sz="1800" dirty="0">
                <a:latin typeface="Calibri"/>
                <a:cs typeface="Arial"/>
              </a:rPr>
              <a:t>A opção </a:t>
            </a:r>
            <a:r>
              <a:rPr lang="pt-PT" sz="1800" b="1" err="1">
                <a:latin typeface="Calibri"/>
                <a:cs typeface="Arial"/>
              </a:rPr>
              <a:t>show_shapes</a:t>
            </a:r>
            <a:r>
              <a:rPr lang="pt-PT" sz="1800" b="1" dirty="0">
                <a:latin typeface="Calibri"/>
                <a:cs typeface="Arial"/>
              </a:rPr>
              <a:t>=</a:t>
            </a:r>
            <a:r>
              <a:rPr lang="pt-PT" sz="1800" b="1" err="1">
                <a:latin typeface="Calibri"/>
                <a:cs typeface="Arial"/>
              </a:rPr>
              <a:t>True</a:t>
            </a:r>
            <a:r>
              <a:rPr lang="pt-PT" sz="1800" dirty="0">
                <a:latin typeface="Calibri"/>
                <a:cs typeface="Arial"/>
              </a:rPr>
              <a:t> exibe as formas das camadas.</a:t>
            </a:r>
            <a:endParaRPr lang="pt-PT" sz="1800">
              <a:latin typeface="Calibri"/>
              <a:cs typeface="Calibri"/>
            </a:endParaRPr>
          </a:p>
          <a:p>
            <a:pPr marL="285750" indent="-285750"/>
            <a:r>
              <a:rPr lang="pt-PT" sz="1800" dirty="0">
                <a:latin typeface="Calibri"/>
                <a:cs typeface="Arial"/>
              </a:rPr>
              <a:t>A opção </a:t>
            </a:r>
            <a:r>
              <a:rPr lang="pt-PT" sz="1800" b="1" err="1">
                <a:latin typeface="Calibri"/>
                <a:cs typeface="Arial"/>
              </a:rPr>
              <a:t>rankdir</a:t>
            </a:r>
            <a:r>
              <a:rPr lang="pt-PT" sz="1800" b="1" dirty="0">
                <a:latin typeface="Calibri"/>
                <a:cs typeface="Arial"/>
              </a:rPr>
              <a:t>="LR"</a:t>
            </a:r>
            <a:r>
              <a:rPr lang="pt-PT" sz="1800" dirty="0">
                <a:latin typeface="Calibri"/>
                <a:cs typeface="Arial"/>
              </a:rPr>
              <a:t> faz com que o gráfico seja exibido na horizontal.</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19836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475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a:extLst>
              <a:ext uri="{FF2B5EF4-FFF2-40B4-BE49-F238E27FC236}">
                <a16:creationId xmlns:a16="http://schemas.microsoft.com/office/drawing/2014/main" id="{8AAF4EFD-D885-89FC-6498-6DA47FCB20D8}"/>
              </a:ext>
            </a:extLst>
          </p:cNvPr>
          <p:cNvPicPr>
            <a:picLocks noChangeAspect="1"/>
          </p:cNvPicPr>
          <p:nvPr/>
        </p:nvPicPr>
        <p:blipFill>
          <a:blip r:embed="rId7"/>
          <a:stretch>
            <a:fillRect/>
          </a:stretch>
        </p:blipFill>
        <p:spPr>
          <a:xfrm>
            <a:off x="1002701" y="2585021"/>
            <a:ext cx="7580101" cy="1913614"/>
          </a:xfrm>
          <a:prstGeom prst="rect">
            <a:avLst/>
          </a:prstGeom>
        </p:spPr>
      </p:pic>
    </p:spTree>
    <p:extLst>
      <p:ext uri="{BB962C8B-B14F-4D97-AF65-F5344CB8AC3E}">
        <p14:creationId xmlns:p14="http://schemas.microsoft.com/office/powerpoint/2010/main" val="13365150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475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a:extLst>
              <a:ext uri="{FF2B5EF4-FFF2-40B4-BE49-F238E27FC236}">
                <a16:creationId xmlns:a16="http://schemas.microsoft.com/office/drawing/2014/main" id="{7F21DD82-CE80-7E90-7D39-71106A24A64D}"/>
              </a:ext>
            </a:extLst>
          </p:cNvPr>
          <p:cNvPicPr>
            <a:picLocks noChangeAspect="1"/>
          </p:cNvPicPr>
          <p:nvPr/>
        </p:nvPicPr>
        <p:blipFill>
          <a:blip r:embed="rId7"/>
          <a:stretch>
            <a:fillRect/>
          </a:stretch>
        </p:blipFill>
        <p:spPr>
          <a:xfrm>
            <a:off x="747610" y="1358025"/>
            <a:ext cx="4499397" cy="4995520"/>
          </a:xfrm>
          <a:prstGeom prst="rect">
            <a:avLst/>
          </a:prstGeom>
        </p:spPr>
      </p:pic>
      <p:sp>
        <p:nvSpPr>
          <p:cNvPr id="5" name="TextBox 4">
            <a:extLst>
              <a:ext uri="{FF2B5EF4-FFF2-40B4-BE49-F238E27FC236}">
                <a16:creationId xmlns:a16="http://schemas.microsoft.com/office/drawing/2014/main" id="{4F0874E3-F3FF-1A10-80E9-BB21A1111295}"/>
              </a:ext>
            </a:extLst>
          </p:cNvPr>
          <p:cNvSpPr txBox="1"/>
          <p:nvPr/>
        </p:nvSpPr>
        <p:spPr>
          <a:xfrm>
            <a:off x="3863143" y="5040482"/>
            <a:ext cx="39367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Calibri"/>
              </a:rPr>
              <a:t>Modelo</a:t>
            </a:r>
            <a:r>
              <a:rPr lang="en-US" dirty="0">
                <a:cs typeface="Calibri"/>
              </a:rPr>
              <a:t> </a:t>
            </a:r>
            <a:r>
              <a:rPr lang="en-US" dirty="0" err="1">
                <a:cs typeface="Calibri"/>
              </a:rPr>
              <a:t>obtido</a:t>
            </a:r>
            <a:r>
              <a:rPr lang="en-US" dirty="0">
                <a:cs typeface="Calibri"/>
              </a:rPr>
              <a:t>. Para </a:t>
            </a:r>
            <a:r>
              <a:rPr lang="en-US" dirty="0" err="1">
                <a:cs typeface="Calibri"/>
              </a:rPr>
              <a:t>melhor</a:t>
            </a:r>
            <a:r>
              <a:rPr lang="en-US" dirty="0">
                <a:cs typeface="Calibri"/>
              </a:rPr>
              <a:t> </a:t>
            </a:r>
            <a:r>
              <a:rPr lang="en-US" dirty="0" err="1">
                <a:cs typeface="Calibri"/>
              </a:rPr>
              <a:t>visualização</a:t>
            </a:r>
            <a:r>
              <a:rPr lang="en-US" dirty="0">
                <a:cs typeface="Calibri"/>
              </a:rPr>
              <a:t> </a:t>
            </a:r>
            <a:r>
              <a:rPr lang="en-US" dirty="0" err="1">
                <a:cs typeface="Calibri"/>
              </a:rPr>
              <a:t>verifica</a:t>
            </a:r>
            <a:r>
              <a:rPr lang="en-US" dirty="0">
                <a:cs typeface="Calibri"/>
              </a:rPr>
              <a:t> a </a:t>
            </a:r>
            <a:r>
              <a:rPr lang="en-US" dirty="0" err="1">
                <a:cs typeface="Calibri"/>
              </a:rPr>
              <a:t>imagem</a:t>
            </a:r>
            <a:r>
              <a:rPr lang="en-US" dirty="0">
                <a:cs typeface="Calibri"/>
              </a:rPr>
              <a:t> com </a:t>
            </a:r>
            <a:r>
              <a:rPr lang="en-US" dirty="0" err="1">
                <a:cs typeface="Calibri"/>
              </a:rPr>
              <a:t>nome</a:t>
            </a:r>
            <a:r>
              <a:rPr lang="en-US" dirty="0">
                <a:cs typeface="Calibri"/>
              </a:rPr>
              <a:t> "Model" </a:t>
            </a:r>
            <a:r>
              <a:rPr lang="en-US" dirty="0" err="1">
                <a:cs typeface="Calibri"/>
              </a:rPr>
              <a:t>na</a:t>
            </a:r>
            <a:r>
              <a:rPr lang="en-US" dirty="0">
                <a:cs typeface="Calibri"/>
              </a:rPr>
              <a:t> </a:t>
            </a:r>
            <a:r>
              <a:rPr lang="en-US" dirty="0" err="1">
                <a:cs typeface="Calibri"/>
              </a:rPr>
              <a:t>mesma</a:t>
            </a:r>
            <a:r>
              <a:rPr lang="en-US" dirty="0">
                <a:cs typeface="Calibri"/>
              </a:rPr>
              <a:t> pasta.</a:t>
            </a:r>
          </a:p>
        </p:txBody>
      </p:sp>
    </p:spTree>
    <p:extLst>
      <p:ext uri="{BB962C8B-B14F-4D97-AF65-F5344CB8AC3E}">
        <p14:creationId xmlns:p14="http://schemas.microsoft.com/office/powerpoint/2010/main" val="4036703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891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Treino do Modelo de Rede Neural</a:t>
            </a:r>
            <a:endParaRPr lang="en-US" sz="1800">
              <a:latin typeface="Calibri"/>
              <a:cs typeface="Calibri"/>
            </a:endParaRPr>
          </a:p>
          <a:p>
            <a:pPr>
              <a:buNone/>
            </a:pPr>
            <a:r>
              <a:rPr lang="pt-PT" sz="1800" b="1" dirty="0">
                <a:latin typeface="Calibri"/>
                <a:cs typeface="Arial"/>
              </a:rPr>
              <a:t>Treino do Modelo</a:t>
            </a:r>
            <a:endParaRPr lang="pt-PT" sz="1800">
              <a:latin typeface="Calibri"/>
              <a:cs typeface="Calibri"/>
            </a:endParaRPr>
          </a:p>
          <a:p>
            <a:pPr marL="285750" indent="-285750"/>
            <a:r>
              <a:rPr lang="pt-PT" sz="1800" dirty="0">
                <a:latin typeface="Calibri"/>
                <a:cs typeface="Arial"/>
              </a:rPr>
              <a:t>O modelo é treinado utilizando o método </a:t>
            </a:r>
            <a:r>
              <a:rPr lang="pt-PT" sz="1800" b="1" err="1">
                <a:latin typeface="Calibri"/>
                <a:cs typeface="Arial"/>
              </a:rPr>
              <a:t>fit</a:t>
            </a:r>
            <a:r>
              <a:rPr lang="pt-PT" sz="1800" b="1" dirty="0">
                <a:latin typeface="Calibri"/>
                <a:cs typeface="Arial"/>
              </a:rPr>
              <a:t>()</a:t>
            </a:r>
            <a:r>
              <a:rPr lang="pt-PT" sz="1800" dirty="0">
                <a:latin typeface="Calibri"/>
                <a:cs typeface="Arial"/>
              </a:rPr>
              <a:t> do objeto </a:t>
            </a:r>
            <a:r>
              <a:rPr lang="pt-PT" sz="1800" b="1" err="1">
                <a:latin typeface="Calibri"/>
                <a:cs typeface="Arial"/>
              </a:rPr>
              <a:t>model</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Os dados de treino (</a:t>
            </a:r>
            <a:r>
              <a:rPr lang="pt-PT" sz="1800" b="1" dirty="0" err="1">
                <a:latin typeface="Calibri"/>
                <a:cs typeface="Arial"/>
              </a:rPr>
              <a:t>train_ds</a:t>
            </a:r>
            <a:r>
              <a:rPr lang="pt-PT" sz="1800" dirty="0">
                <a:latin typeface="Calibri"/>
                <a:cs typeface="Arial"/>
              </a:rPr>
              <a:t>) são alimentados ao modelo durante o treino.</a:t>
            </a:r>
            <a:endParaRPr lang="pt-PT" sz="1800" dirty="0">
              <a:latin typeface="Calibri"/>
              <a:cs typeface="Calibri"/>
            </a:endParaRPr>
          </a:p>
          <a:p>
            <a:pPr marL="285750" indent="-285750"/>
            <a:r>
              <a:rPr lang="pt-PT" sz="1800" dirty="0">
                <a:latin typeface="Calibri"/>
                <a:cs typeface="Arial"/>
              </a:rPr>
              <a:t>O treino é realizado por 50 épocas (</a:t>
            </a:r>
            <a:r>
              <a:rPr lang="pt-PT" sz="1800" b="1" dirty="0" err="1">
                <a:latin typeface="Calibri"/>
                <a:cs typeface="Arial"/>
              </a:rPr>
              <a:t>epochs</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Durante o treino, o modelo é avaliado usando os dados de validação (</a:t>
            </a:r>
            <a:r>
              <a:rPr lang="pt-PT" sz="1800" b="1" dirty="0" err="1">
                <a:latin typeface="Calibri"/>
                <a:cs typeface="Arial"/>
              </a:rPr>
              <a:t>val_ds</a:t>
            </a:r>
            <a:r>
              <a:rPr lang="pt-PT" sz="1800" dirty="0">
                <a:latin typeface="Calibri"/>
                <a:cs typeface="Arial"/>
              </a:rPr>
              <a:t>).</a:t>
            </a:r>
            <a:endParaRPr lang="pt-PT" sz="1800" dirty="0">
              <a:latin typeface="Calibri"/>
              <a:cs typeface="Calibri"/>
            </a:endParaRPr>
          </a:p>
          <a:p>
            <a:pPr marL="285750" indent="-285750"/>
            <a:endParaRPr lang="pt-PT" sz="1800" dirty="0">
              <a:latin typeface="Calibri"/>
              <a:cs typeface="Arial"/>
            </a:endParaRPr>
          </a:p>
          <a:p>
            <a:pPr>
              <a:buNone/>
            </a:pPr>
            <a:r>
              <a:rPr lang="pt-PT" sz="1800" dirty="0">
                <a:latin typeface="Calibri"/>
                <a:cs typeface="Arial"/>
              </a:rPr>
              <a:t> </a:t>
            </a:r>
            <a:r>
              <a:rPr lang="pt-PT" sz="1800" b="1" dirty="0">
                <a:latin typeface="Calibri"/>
                <a:cs typeface="Arial"/>
              </a:rPr>
              <a:t>Avaliação do Modelo</a:t>
            </a:r>
            <a:endParaRPr lang="pt-PT" sz="1800" dirty="0">
              <a:latin typeface="Calibri"/>
              <a:cs typeface="Calibri"/>
            </a:endParaRPr>
          </a:p>
          <a:p>
            <a:pPr marL="285750" indent="-285750"/>
            <a:r>
              <a:rPr lang="pt-PT" sz="1800" dirty="0">
                <a:latin typeface="Calibri"/>
                <a:cs typeface="Arial"/>
              </a:rPr>
              <a:t>Durante o treino, o modelo é avaliado em cada época utilizando os dados de validação.</a:t>
            </a:r>
            <a:endParaRPr lang="pt-PT" sz="1800">
              <a:latin typeface="Calibri"/>
              <a:cs typeface="Calibri"/>
            </a:endParaRPr>
          </a:p>
          <a:p>
            <a:pPr marL="285750" indent="-285750"/>
            <a:r>
              <a:rPr lang="pt-PT" sz="1800" dirty="0">
                <a:latin typeface="Calibri"/>
                <a:cs typeface="Arial"/>
              </a:rPr>
              <a:t>A métrica de perda e a métrica de acurácia são calculadas e registradas para cada época.</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777272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974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Acompanhamento do treino</a:t>
            </a:r>
            <a:endParaRPr lang="pt-PT" sz="1800" dirty="0">
              <a:latin typeface="Calibri"/>
              <a:cs typeface="Calibri"/>
            </a:endParaRPr>
          </a:p>
          <a:p>
            <a:pPr marL="285750" indent="-285750"/>
            <a:r>
              <a:rPr lang="pt-PT" sz="1800" dirty="0">
                <a:latin typeface="Calibri"/>
                <a:cs typeface="Arial"/>
              </a:rPr>
              <a:t>Durante o treino, o progresso do treino é exibido no console ou em um gráfico.</a:t>
            </a:r>
            <a:endParaRPr lang="pt-PT" sz="1800">
              <a:latin typeface="Calibri"/>
              <a:cs typeface="Calibri"/>
            </a:endParaRPr>
          </a:p>
          <a:p>
            <a:pPr marL="285750" indent="-285750"/>
            <a:r>
              <a:rPr lang="pt-PT" sz="1800" dirty="0">
                <a:latin typeface="Calibri"/>
                <a:cs typeface="Arial"/>
              </a:rPr>
              <a:t>As métricas de perda e acurácia podem ser usadas para acompanhar o desempenho do modelo ao longo das épocas.</a:t>
            </a:r>
            <a:endParaRPr lang="pt-PT" sz="1800">
              <a:latin typeface="Calibri"/>
              <a:cs typeface="Calibri"/>
            </a:endParaRPr>
          </a:p>
          <a:p>
            <a:pPr marL="285750" indent="-285750"/>
            <a:endParaRPr lang="pt-PT" sz="1800" dirty="0">
              <a:latin typeface="Calibri"/>
              <a:cs typeface="Arial"/>
            </a:endParaRPr>
          </a:p>
          <a:p>
            <a:pPr>
              <a:buNone/>
            </a:pPr>
            <a:r>
              <a:rPr lang="pt-PT" sz="1800" dirty="0">
                <a:latin typeface="Calibri"/>
                <a:cs typeface="Arial"/>
              </a:rPr>
              <a:t> </a:t>
            </a:r>
            <a:r>
              <a:rPr lang="pt-PT" sz="1800" b="1" dirty="0">
                <a:latin typeface="Calibri"/>
                <a:cs typeface="Arial"/>
              </a:rPr>
              <a:t>Importância do Número de Épocas</a:t>
            </a:r>
            <a:endParaRPr lang="pt-PT" sz="1800">
              <a:latin typeface="Calibri"/>
              <a:cs typeface="Calibri"/>
            </a:endParaRPr>
          </a:p>
          <a:p>
            <a:pPr marL="285750" indent="-285750"/>
            <a:r>
              <a:rPr lang="pt-PT" sz="1800" dirty="0">
                <a:latin typeface="Calibri"/>
                <a:cs typeface="Arial"/>
              </a:rPr>
              <a:t>O número de épocas especificado no treino afeta a quantidade de vezes que o modelo será ajustado aos dados de treino.</a:t>
            </a:r>
            <a:endParaRPr lang="pt-PT" sz="1800">
              <a:latin typeface="Calibri"/>
              <a:cs typeface="Calibri"/>
            </a:endParaRPr>
          </a:p>
          <a:p>
            <a:pPr marL="285750" indent="-285750"/>
            <a:r>
              <a:rPr lang="pt-PT" sz="1800" dirty="0">
                <a:latin typeface="Calibri"/>
                <a:cs typeface="Arial"/>
              </a:rPr>
              <a:t>Um número maior de épocas pode permitir que o modelo melhore gradualmente seu desempenho.</a:t>
            </a:r>
            <a:endParaRPr lang="pt-PT" sz="1800">
              <a:latin typeface="Calibri"/>
              <a:cs typeface="Calibri"/>
            </a:endParaRPr>
          </a:p>
          <a:p>
            <a:pPr marL="285750" indent="-285750"/>
            <a:r>
              <a:rPr lang="pt-PT" sz="1800" dirty="0">
                <a:latin typeface="Calibri"/>
                <a:cs typeface="Arial"/>
              </a:rPr>
              <a:t>No entanto, um número muito grande de épocas pode levar ao </a:t>
            </a:r>
            <a:r>
              <a:rPr lang="pt-PT" sz="1800" dirty="0" err="1">
                <a:latin typeface="Calibri"/>
                <a:cs typeface="Arial"/>
              </a:rPr>
              <a:t>overfitting</a:t>
            </a:r>
            <a:r>
              <a:rPr lang="pt-PT" sz="1800" dirty="0">
                <a:latin typeface="Calibri"/>
                <a:cs typeface="Arial"/>
              </a:rPr>
              <a:t>, onde o modelo se ajusta demais aos dados de treino e não generaliza bem para novos dados.</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a:extLst>
              <a:ext uri="{FF2B5EF4-FFF2-40B4-BE49-F238E27FC236}">
                <a16:creationId xmlns:a16="http://schemas.microsoft.com/office/drawing/2014/main" id="{F5C54C37-B6DD-FE69-A5D1-76C82FD518D3}"/>
              </a:ext>
            </a:extLst>
          </p:cNvPr>
          <p:cNvPicPr>
            <a:picLocks noChangeAspect="1"/>
          </p:cNvPicPr>
          <p:nvPr/>
        </p:nvPicPr>
        <p:blipFill>
          <a:blip r:embed="rId7"/>
          <a:stretch>
            <a:fillRect/>
          </a:stretch>
        </p:blipFill>
        <p:spPr>
          <a:xfrm>
            <a:off x="953645" y="5548728"/>
            <a:ext cx="6863886" cy="371789"/>
          </a:xfrm>
          <a:prstGeom prst="rect">
            <a:avLst/>
          </a:prstGeom>
        </p:spPr>
      </p:pic>
    </p:spTree>
    <p:extLst>
      <p:ext uri="{BB962C8B-B14F-4D97-AF65-F5344CB8AC3E}">
        <p14:creationId xmlns:p14="http://schemas.microsoft.com/office/powerpoint/2010/main" val="692742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542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a:extLst>
              <a:ext uri="{FF2B5EF4-FFF2-40B4-BE49-F238E27FC236}">
                <a16:creationId xmlns:a16="http://schemas.microsoft.com/office/drawing/2014/main" id="{7A0A71EA-1825-A014-EA23-16981215222E}"/>
              </a:ext>
            </a:extLst>
          </p:cNvPr>
          <p:cNvPicPr>
            <a:picLocks noChangeAspect="1"/>
          </p:cNvPicPr>
          <p:nvPr/>
        </p:nvPicPr>
        <p:blipFill>
          <a:blip r:embed="rId7"/>
          <a:stretch>
            <a:fillRect/>
          </a:stretch>
        </p:blipFill>
        <p:spPr>
          <a:xfrm>
            <a:off x="139318" y="1442444"/>
            <a:ext cx="6383140" cy="2177670"/>
          </a:xfrm>
          <a:prstGeom prst="rect">
            <a:avLst/>
          </a:prstGeom>
        </p:spPr>
      </p:pic>
      <p:pic>
        <p:nvPicPr>
          <p:cNvPr id="5" name="Picture 5" descr="Text&#10;&#10;Description automatically generated">
            <a:extLst>
              <a:ext uri="{FF2B5EF4-FFF2-40B4-BE49-F238E27FC236}">
                <a16:creationId xmlns:a16="http://schemas.microsoft.com/office/drawing/2014/main" id="{3EABF723-A6E7-2F25-6A51-6CAD378D6C51}"/>
              </a:ext>
            </a:extLst>
          </p:cNvPr>
          <p:cNvPicPr>
            <a:picLocks noChangeAspect="1"/>
          </p:cNvPicPr>
          <p:nvPr/>
        </p:nvPicPr>
        <p:blipFill>
          <a:blip r:embed="rId8"/>
          <a:stretch>
            <a:fillRect/>
          </a:stretch>
        </p:blipFill>
        <p:spPr>
          <a:xfrm>
            <a:off x="943834" y="3993030"/>
            <a:ext cx="7943113" cy="2139055"/>
          </a:xfrm>
          <a:prstGeom prst="rect">
            <a:avLst/>
          </a:prstGeom>
        </p:spPr>
      </p:pic>
    </p:spTree>
    <p:extLst>
      <p:ext uri="{BB962C8B-B14F-4D97-AF65-F5344CB8AC3E}">
        <p14:creationId xmlns:p14="http://schemas.microsoft.com/office/powerpoint/2010/main" val="335814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3.Importações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Calibri"/>
              </a:rPr>
              <a:t>Bibliotecas Importadas</a:t>
            </a:r>
            <a:endParaRPr lang="en-US" dirty="0"/>
          </a:p>
          <a:p>
            <a:pPr>
              <a:buNone/>
            </a:pPr>
            <a:endParaRPr lang="pt-PT" sz="1800" b="1" dirty="0">
              <a:latin typeface="Calibri"/>
              <a:cs typeface="Arial"/>
            </a:endParaRPr>
          </a:p>
          <a:p>
            <a:pPr>
              <a:buNone/>
            </a:pPr>
            <a:r>
              <a:rPr lang="pt-PT" sz="1800" dirty="0">
                <a:latin typeface="Calibri"/>
                <a:cs typeface="Arial"/>
              </a:rPr>
              <a:t> </a:t>
            </a:r>
            <a:r>
              <a:rPr lang="pt-PT" sz="1800" b="1" err="1">
                <a:latin typeface="Calibri"/>
                <a:cs typeface="Arial"/>
              </a:rPr>
              <a:t>Numpy</a:t>
            </a:r>
            <a:endParaRPr lang="pt-PT" sz="1800">
              <a:latin typeface="Calibri"/>
              <a:cs typeface="Calibri"/>
            </a:endParaRPr>
          </a:p>
          <a:p>
            <a:pPr marL="285750" indent="-285750"/>
            <a:r>
              <a:rPr lang="pt-PT" sz="1800" dirty="0">
                <a:latin typeface="Calibri"/>
                <a:cs typeface="Arial"/>
              </a:rPr>
              <a:t>Biblioteca para realizar operações numéricas eficientes em </a:t>
            </a:r>
            <a:r>
              <a:rPr lang="pt-PT" sz="1800" err="1">
                <a:latin typeface="Calibri"/>
                <a:cs typeface="Arial"/>
              </a:rPr>
              <a:t>Python</a:t>
            </a:r>
            <a:r>
              <a:rPr lang="pt-PT" sz="1800" dirty="0">
                <a:latin typeface="Calibri"/>
                <a:cs typeface="Arial"/>
              </a:rPr>
              <a:t>.</a:t>
            </a:r>
            <a:endParaRPr lang="en-US" sz="1800">
              <a:latin typeface="Calibri"/>
              <a:cs typeface="Calibri"/>
            </a:endParaRPr>
          </a:p>
          <a:p>
            <a:pPr marL="285750" indent="-285750"/>
            <a:r>
              <a:rPr lang="pt-PT" sz="1800" dirty="0">
                <a:latin typeface="Calibri"/>
                <a:cs typeface="Arial"/>
              </a:rPr>
              <a:t>Utilizada para trabalhar com </a:t>
            </a:r>
            <a:r>
              <a:rPr lang="pt-PT" sz="1800" err="1">
                <a:latin typeface="Calibri"/>
                <a:cs typeface="Arial"/>
              </a:rPr>
              <a:t>arrays</a:t>
            </a:r>
            <a:r>
              <a:rPr lang="pt-PT" sz="1800" dirty="0">
                <a:latin typeface="Calibri"/>
                <a:cs typeface="Arial"/>
              </a:rPr>
              <a:t> multidimensionais e funções matemáticas.</a:t>
            </a:r>
            <a:endParaRPr lang="pt-PT" sz="1800">
              <a:latin typeface="Calibri"/>
              <a:cs typeface="Calibri"/>
            </a:endParaRPr>
          </a:p>
          <a:p>
            <a:pPr marL="285750" indent="-285750"/>
            <a:endParaRPr lang="pt-PT" sz="1800" dirty="0">
              <a:latin typeface="Calibri"/>
              <a:cs typeface="Arial"/>
            </a:endParaRPr>
          </a:p>
          <a:p>
            <a:pPr>
              <a:buNone/>
            </a:pPr>
            <a:r>
              <a:rPr lang="pt-PT" sz="1800" dirty="0">
                <a:latin typeface="Calibri"/>
                <a:cs typeface="Arial"/>
              </a:rPr>
              <a:t> </a:t>
            </a:r>
            <a:r>
              <a:rPr lang="pt-PT" sz="1800" b="1" err="1">
                <a:latin typeface="Calibri"/>
                <a:cs typeface="Arial"/>
              </a:rPr>
              <a:t>Matplotlib</a:t>
            </a:r>
            <a:endParaRPr lang="pt-PT" sz="1800">
              <a:latin typeface="Calibri"/>
              <a:cs typeface="Calibri"/>
            </a:endParaRPr>
          </a:p>
          <a:p>
            <a:pPr marL="285750" indent="-285750"/>
            <a:r>
              <a:rPr lang="pt-PT" sz="1800" dirty="0">
                <a:latin typeface="Calibri"/>
                <a:cs typeface="Arial"/>
              </a:rPr>
              <a:t>Biblioteca para visualização de dados em </a:t>
            </a:r>
            <a:r>
              <a:rPr lang="pt-PT" sz="1800" err="1">
                <a:latin typeface="Calibri"/>
                <a:cs typeface="Arial"/>
              </a:rPr>
              <a:t>Python</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Utilizada para criar gráficos, histogramas, dispersões, etc.</a:t>
            </a:r>
          </a:p>
          <a:p>
            <a:pPr marL="285750" indent="-285750"/>
            <a:endParaRPr lang="pt-PT" sz="1800" dirty="0">
              <a:latin typeface="Calibri"/>
              <a:cs typeface="Arial"/>
            </a:endParaRPr>
          </a:p>
          <a:p>
            <a:pPr>
              <a:buNone/>
            </a:pPr>
            <a:r>
              <a:rPr lang="pt-PT" sz="1800" b="1" err="1">
                <a:latin typeface="Calibri"/>
                <a:cs typeface="Arial"/>
              </a:rPr>
              <a:t>Train-Test</a:t>
            </a:r>
            <a:r>
              <a:rPr lang="pt-PT" sz="1800" b="1" dirty="0">
                <a:latin typeface="Calibri"/>
                <a:cs typeface="Arial"/>
              </a:rPr>
              <a:t> Split</a:t>
            </a:r>
            <a:endParaRPr lang="pt-PT" sz="1800">
              <a:latin typeface="Calibri"/>
              <a:cs typeface="Calibri"/>
            </a:endParaRPr>
          </a:p>
          <a:p>
            <a:pPr marL="285750" indent="-285750"/>
            <a:r>
              <a:rPr lang="pt-PT" sz="1800" dirty="0">
                <a:latin typeface="Calibri"/>
                <a:cs typeface="Arial"/>
              </a:rPr>
              <a:t>Função do </a:t>
            </a:r>
            <a:r>
              <a:rPr lang="pt-PT" sz="1800" dirty="0" err="1">
                <a:latin typeface="Calibri"/>
                <a:cs typeface="Arial"/>
              </a:rPr>
              <a:t>scikit-learn</a:t>
            </a:r>
            <a:r>
              <a:rPr lang="pt-PT" sz="1800" dirty="0">
                <a:latin typeface="Calibri"/>
                <a:cs typeface="Arial"/>
              </a:rPr>
              <a:t> para dividir os dados em conjuntos de treino e teste.</a:t>
            </a:r>
            <a:endParaRPr lang="pt-PT" sz="1800" dirty="0">
              <a:latin typeface="Calibri"/>
              <a:cs typeface="Calibri"/>
            </a:endParaRPr>
          </a:p>
          <a:p>
            <a:pPr marL="285750" indent="-285750"/>
            <a:r>
              <a:rPr lang="pt-PT" sz="1800" dirty="0">
                <a:latin typeface="Calibri"/>
                <a:cs typeface="Arial"/>
              </a:rPr>
              <a:t>Utilizada para avaliar o desempenho do modelo em dados não vistos.</a:t>
            </a:r>
            <a:endParaRPr lang="pt-PT" sz="180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Tree>
    <p:extLst>
      <p:ext uri="{BB962C8B-B14F-4D97-AF65-F5344CB8AC3E}">
        <p14:creationId xmlns:p14="http://schemas.microsoft.com/office/powerpoint/2010/main" val="34082998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2013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Neste exemplo, está sendo treinado um modelo de rede neural utilizando o método </a:t>
            </a:r>
            <a:r>
              <a:rPr lang="pt-PT" sz="1800" b="1" dirty="0" err="1">
                <a:latin typeface="Calibri"/>
                <a:cs typeface="Arial"/>
              </a:rPr>
              <a:t>fit</a:t>
            </a:r>
            <a:r>
              <a:rPr lang="pt-PT" sz="1800" dirty="0">
                <a:latin typeface="Calibri"/>
                <a:cs typeface="Arial"/>
              </a:rPr>
              <a:t>. O modelo está sendo treinado por 50 épocas, onde uma época representa uma passagem completa pelo </a:t>
            </a:r>
            <a:r>
              <a:rPr lang="pt-PT" sz="1800" dirty="0" err="1">
                <a:latin typeface="Calibri"/>
                <a:cs typeface="Arial"/>
              </a:rPr>
              <a:t>dataset</a:t>
            </a:r>
            <a:r>
              <a:rPr lang="pt-PT" sz="1800" dirty="0">
                <a:latin typeface="Calibri"/>
                <a:cs typeface="Arial"/>
              </a:rPr>
              <a:t> de treino.</a:t>
            </a:r>
          </a:p>
          <a:p>
            <a:pPr>
              <a:buNone/>
            </a:pPr>
            <a:r>
              <a:rPr lang="pt-PT" sz="1800" dirty="0">
                <a:latin typeface="Calibri"/>
                <a:cs typeface="Arial"/>
              </a:rPr>
              <a:t>A cada época, o modelo realiza várias iterações, chamadas de passos (steps), que são determinadas pelo tamanho do </a:t>
            </a:r>
            <a:r>
              <a:rPr lang="pt-PT" sz="1800" dirty="0" err="1">
                <a:latin typeface="Calibri"/>
                <a:cs typeface="Arial"/>
              </a:rPr>
              <a:t>dataset</a:t>
            </a:r>
            <a:r>
              <a:rPr lang="pt-PT" sz="1800" dirty="0">
                <a:latin typeface="Calibri"/>
                <a:cs typeface="Arial"/>
              </a:rPr>
              <a:t> de treino. Neste caso, o </a:t>
            </a:r>
            <a:r>
              <a:rPr lang="pt-PT" sz="1800" dirty="0" err="1">
                <a:latin typeface="Calibri"/>
                <a:cs typeface="Arial"/>
              </a:rPr>
              <a:t>dataset</a:t>
            </a:r>
            <a:r>
              <a:rPr lang="pt-PT" sz="1800" dirty="0">
                <a:latin typeface="Calibri"/>
                <a:cs typeface="Arial"/>
              </a:rPr>
              <a:t> de treino possui 5 amostras (ou lotes).</a:t>
            </a:r>
            <a:endParaRPr lang="pt-PT" sz="1800">
              <a:latin typeface="Calibri"/>
              <a:cs typeface="Calibri"/>
            </a:endParaRPr>
          </a:p>
          <a:p>
            <a:pPr>
              <a:buNone/>
            </a:pPr>
            <a:endParaRPr lang="pt-PT" sz="1800" dirty="0">
              <a:latin typeface="Calibri"/>
              <a:cs typeface="Arial"/>
            </a:endParaRPr>
          </a:p>
          <a:p>
            <a:pPr>
              <a:buNone/>
            </a:pPr>
            <a:r>
              <a:rPr lang="pt-PT" sz="1800" dirty="0">
                <a:latin typeface="Calibri"/>
                <a:cs typeface="Arial"/>
              </a:rPr>
              <a:t>A saída apresentada a cada época indica o progresso do treino. Para cada época, são fornecidas as seguintes informações:</a:t>
            </a:r>
            <a:endParaRPr lang="pt-PT" sz="1800">
              <a:latin typeface="Calibri"/>
              <a:cs typeface="Calibri"/>
            </a:endParaRPr>
          </a:p>
          <a:p>
            <a:pPr marL="285750" indent="-285750"/>
            <a:r>
              <a:rPr lang="pt-PT" sz="1800" b="1" dirty="0" err="1">
                <a:latin typeface="Calibri"/>
                <a:cs typeface="Arial"/>
              </a:rPr>
              <a:t>loss</a:t>
            </a:r>
            <a:r>
              <a:rPr lang="pt-PT" sz="1800" dirty="0">
                <a:latin typeface="Calibri"/>
                <a:cs typeface="Arial"/>
              </a:rPr>
              <a:t>: A perda (</a:t>
            </a:r>
            <a:r>
              <a:rPr lang="pt-PT" sz="1800" dirty="0" err="1">
                <a:latin typeface="Calibri"/>
                <a:cs typeface="Arial"/>
              </a:rPr>
              <a:t>loss</a:t>
            </a:r>
            <a:r>
              <a:rPr lang="pt-PT" sz="1800" dirty="0">
                <a:latin typeface="Calibri"/>
                <a:cs typeface="Arial"/>
              </a:rPr>
              <a:t>) calculada pelo modelo durante o treino. A perda é uma medida do quão bem o modelo está aprendendo a partir dos dados de treino. No exemplo, a perda diminui gradualmente ao longo das épocas, indicando que o modelo está aprendendo a classificar corretamente as amostras.</a:t>
            </a:r>
            <a:endParaRPr lang="pt-PT" sz="1800">
              <a:latin typeface="Calibri"/>
              <a:cs typeface="Calibri"/>
            </a:endParaRPr>
          </a:p>
          <a:p>
            <a:pPr marL="285750" indent="-285750"/>
            <a:r>
              <a:rPr lang="pt-PT" sz="1800" b="1" dirty="0" err="1">
                <a:latin typeface="Calibri"/>
                <a:cs typeface="Arial"/>
              </a:rPr>
              <a:t>accuracy</a:t>
            </a:r>
            <a:r>
              <a:rPr lang="pt-PT" sz="1800" dirty="0">
                <a:latin typeface="Calibri"/>
                <a:cs typeface="Arial"/>
              </a:rPr>
              <a:t>: A acurácia (</a:t>
            </a:r>
            <a:r>
              <a:rPr lang="pt-PT" sz="1800" dirty="0" err="1">
                <a:latin typeface="Calibri"/>
                <a:cs typeface="Arial"/>
              </a:rPr>
              <a:t>accuracy</a:t>
            </a:r>
            <a:r>
              <a:rPr lang="pt-PT" sz="1800" dirty="0">
                <a:latin typeface="Calibri"/>
                <a:cs typeface="Arial"/>
              </a:rPr>
              <a:t>) do modelo no </a:t>
            </a:r>
            <a:r>
              <a:rPr lang="pt-PT" sz="1800" dirty="0" err="1">
                <a:latin typeface="Calibri"/>
                <a:cs typeface="Arial"/>
              </a:rPr>
              <a:t>dataset</a:t>
            </a:r>
            <a:r>
              <a:rPr lang="pt-PT" sz="1800" dirty="0">
                <a:latin typeface="Calibri"/>
                <a:cs typeface="Arial"/>
              </a:rPr>
              <a:t> de treino. A acurácia é uma medida da precisão do modelo em prever corretamente as classes das amostras de treino. No exemplo, a acurácia aumenta à medida que o modelo aprende, indicando que está se tornando mais preciso.</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338366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979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r>
              <a:rPr lang="pt-PT" sz="1800" b="1" dirty="0" err="1">
                <a:latin typeface="Calibri"/>
                <a:cs typeface="Arial"/>
              </a:rPr>
              <a:t>val_loss</a:t>
            </a:r>
            <a:r>
              <a:rPr lang="pt-PT" sz="1800" dirty="0">
                <a:latin typeface="Calibri"/>
                <a:cs typeface="Arial"/>
              </a:rPr>
              <a:t>: A perda calculada pelo modelo no </a:t>
            </a:r>
            <a:r>
              <a:rPr lang="pt-PT" sz="1800" dirty="0" err="1">
                <a:latin typeface="Calibri"/>
                <a:cs typeface="Arial"/>
              </a:rPr>
              <a:t>dataset</a:t>
            </a:r>
            <a:r>
              <a:rPr lang="pt-PT" sz="1800" dirty="0">
                <a:latin typeface="Calibri"/>
                <a:cs typeface="Arial"/>
              </a:rPr>
              <a:t> de validação. O </a:t>
            </a:r>
            <a:r>
              <a:rPr lang="pt-PT" sz="1800" dirty="0" err="1">
                <a:latin typeface="Calibri"/>
                <a:cs typeface="Arial"/>
              </a:rPr>
              <a:t>dataset</a:t>
            </a:r>
            <a:r>
              <a:rPr lang="pt-PT" sz="1800" dirty="0">
                <a:latin typeface="Calibri"/>
                <a:cs typeface="Arial"/>
              </a:rPr>
              <a:t> de validação é usado para avaliar o desempenho do modelo em dados não vistos durante o treino. No exemplo, a perda no conjunto de validação diminui à medida que o modelo aprende, indicando que está generalizando bem para amostras não vistas anteriormente.</a:t>
            </a:r>
            <a:endParaRPr lang="en-US" sz="1800" dirty="0">
              <a:latin typeface="Calibri"/>
              <a:cs typeface="Calibri"/>
            </a:endParaRPr>
          </a:p>
          <a:p>
            <a:pPr marL="285750" indent="-285750"/>
            <a:r>
              <a:rPr lang="pt-PT" sz="1800" b="1" dirty="0" err="1">
                <a:latin typeface="Calibri"/>
                <a:cs typeface="Arial"/>
              </a:rPr>
              <a:t>val_accuracy</a:t>
            </a:r>
            <a:r>
              <a:rPr lang="pt-PT" sz="1800" dirty="0">
                <a:latin typeface="Calibri"/>
                <a:cs typeface="Arial"/>
              </a:rPr>
              <a:t>: A acurácia do modelo no </a:t>
            </a:r>
            <a:r>
              <a:rPr lang="pt-PT" sz="1800" dirty="0" err="1">
                <a:latin typeface="Calibri"/>
                <a:cs typeface="Arial"/>
              </a:rPr>
              <a:t>dataset</a:t>
            </a:r>
            <a:r>
              <a:rPr lang="pt-PT" sz="1800" dirty="0">
                <a:latin typeface="Calibri"/>
                <a:cs typeface="Arial"/>
              </a:rPr>
              <a:t> de validação. Assim como a acurácia no conjunto de treino, a acurácia no conjunto de validação indica o quão bem o modelo está </a:t>
            </a:r>
            <a:r>
              <a:rPr lang="pt-PT" sz="1800" dirty="0" err="1">
                <a:latin typeface="Calibri"/>
                <a:cs typeface="Arial"/>
              </a:rPr>
              <a:t>previsando</a:t>
            </a:r>
            <a:r>
              <a:rPr lang="pt-PT" sz="1800" dirty="0">
                <a:latin typeface="Calibri"/>
                <a:cs typeface="Arial"/>
              </a:rPr>
              <a:t> as classes corretas para amostras não vistas. No exemplo, a acurácia no conjunto de validação é 100% após algumas épocas, o que significa que o modelo está acertando todas as previsões no conjunto de validação.</a:t>
            </a:r>
            <a:endParaRPr lang="pt-PT" sz="1800">
              <a:latin typeface="Calibri"/>
              <a:cs typeface="Calibri"/>
            </a:endParaRPr>
          </a:p>
          <a:p>
            <a:pPr marL="285750" indent="-285750"/>
            <a:endParaRPr lang="pt-PT" sz="1800" dirty="0">
              <a:latin typeface="Calibri"/>
              <a:cs typeface="Arial"/>
            </a:endParaRPr>
          </a:p>
          <a:p>
            <a:pPr>
              <a:buNone/>
            </a:pPr>
            <a:r>
              <a:rPr lang="pt-PT" sz="1800" dirty="0">
                <a:latin typeface="Calibri"/>
                <a:cs typeface="Arial"/>
              </a:rPr>
              <a:t>Essas informações são importantes para acompanhar o progresso do treino, identificar possíveis problemas de </a:t>
            </a:r>
            <a:r>
              <a:rPr lang="pt-PT" sz="1800" dirty="0" err="1">
                <a:latin typeface="Calibri"/>
                <a:cs typeface="Arial"/>
              </a:rPr>
              <a:t>overfitting</a:t>
            </a:r>
            <a:r>
              <a:rPr lang="pt-PT" sz="1800" dirty="0">
                <a:latin typeface="Calibri"/>
                <a:cs typeface="Arial"/>
              </a:rPr>
              <a:t> (quando o modelo se ajusta demais aos dados de treino e não generaliza bem para novos dados) e ajustar </a:t>
            </a:r>
            <a:r>
              <a:rPr lang="pt-PT" sz="1800" dirty="0" err="1">
                <a:latin typeface="Calibri"/>
                <a:cs typeface="Arial"/>
              </a:rPr>
              <a:t>hiperparâmetros</a:t>
            </a:r>
            <a:r>
              <a:rPr lang="pt-PT" sz="1800" dirty="0">
                <a:latin typeface="Calibri"/>
                <a:cs typeface="Arial"/>
              </a:rPr>
              <a:t> do modelo, se necessário.</a:t>
            </a:r>
            <a:endParaRPr lang="pt-PT" sz="180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805294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902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Previsão de Divórcio Usando um Modelo de Rede Neural</a:t>
            </a:r>
            <a:endParaRPr lang="en-US" sz="1800" dirty="0">
              <a:latin typeface="Calibri"/>
              <a:cs typeface="Calibri"/>
            </a:endParaRPr>
          </a:p>
          <a:p>
            <a:pPr>
              <a:buNone/>
            </a:pPr>
            <a:r>
              <a:rPr lang="pt-PT" sz="1800" b="1" dirty="0">
                <a:latin typeface="Calibri"/>
                <a:cs typeface="Arial"/>
              </a:rPr>
              <a:t>Preparação dos Dados</a:t>
            </a:r>
            <a:endParaRPr lang="pt-PT" sz="1800" dirty="0">
              <a:latin typeface="Calibri"/>
              <a:cs typeface="Calibri"/>
            </a:endParaRPr>
          </a:p>
          <a:p>
            <a:pPr marL="285750" indent="-285750"/>
            <a:r>
              <a:rPr lang="pt-PT" sz="1800" dirty="0">
                <a:latin typeface="Calibri"/>
                <a:cs typeface="Arial"/>
              </a:rPr>
              <a:t>Um conjunto de respostas de questionário é coletado para um casal.</a:t>
            </a:r>
            <a:endParaRPr lang="pt-PT" sz="1800">
              <a:latin typeface="Calibri"/>
              <a:cs typeface="Calibri"/>
            </a:endParaRPr>
          </a:p>
          <a:p>
            <a:pPr marL="285750" indent="-285750"/>
            <a:r>
              <a:rPr lang="pt-PT" sz="1800" dirty="0">
                <a:latin typeface="Calibri"/>
                <a:cs typeface="Arial"/>
              </a:rPr>
              <a:t>As respostas são armazenadas em um dicionário chamado "sample".</a:t>
            </a:r>
            <a:endParaRPr lang="pt-PT" sz="1800">
              <a:latin typeface="Calibri"/>
              <a:cs typeface="Calibri"/>
            </a:endParaRPr>
          </a:p>
          <a:p>
            <a:pPr marL="285750" indent="-285750"/>
            <a:r>
              <a:rPr lang="pt-PT" sz="1800" dirty="0">
                <a:latin typeface="Calibri"/>
                <a:cs typeface="Arial"/>
              </a:rPr>
              <a:t>Cada resposta é uma pontuação de 0 a 5, representando a concordância do casal em relação a uma afirmação específica.</a:t>
            </a:r>
            <a:endParaRPr lang="pt-PT" sz="180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Exemplo de Dados do Questionário</a:t>
            </a:r>
            <a:endParaRPr lang="pt-PT" sz="1800" dirty="0">
              <a:latin typeface="Calibri"/>
              <a:cs typeface="Calibri"/>
            </a:endParaRPr>
          </a:p>
          <a:p>
            <a:pPr marL="285750" indent="-285750"/>
            <a:r>
              <a:rPr lang="pt-PT" sz="1800" dirty="0">
                <a:latin typeface="Calibri"/>
                <a:cs typeface="Arial"/>
              </a:rPr>
              <a:t>As pontuações são geradas aleatoriamente para cada pergunta do questionário.</a:t>
            </a:r>
            <a:endParaRPr lang="pt-PT" sz="1800" dirty="0">
              <a:latin typeface="Calibri"/>
              <a:cs typeface="Calibri"/>
            </a:endParaRPr>
          </a:p>
          <a:p>
            <a:pPr marL="285750" indent="-285750"/>
            <a:r>
              <a:rPr lang="pt-PT" sz="1800" dirty="0">
                <a:latin typeface="Calibri"/>
                <a:cs typeface="Arial"/>
              </a:rPr>
              <a:t>As respostas são armazenadas no dicionário "sample" com chaves "Q1" a "Q54".</a:t>
            </a: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1094156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608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A picture containing table&#10;&#10;Description automatically generated">
            <a:extLst>
              <a:ext uri="{FF2B5EF4-FFF2-40B4-BE49-F238E27FC236}">
                <a16:creationId xmlns:a16="http://schemas.microsoft.com/office/drawing/2014/main" id="{A917D41D-FED6-7627-77DD-53F652057D23}"/>
              </a:ext>
            </a:extLst>
          </p:cNvPr>
          <p:cNvPicPr>
            <a:picLocks noChangeAspect="1"/>
          </p:cNvPicPr>
          <p:nvPr/>
        </p:nvPicPr>
        <p:blipFill>
          <a:blip r:embed="rId7"/>
          <a:stretch>
            <a:fillRect/>
          </a:stretch>
        </p:blipFill>
        <p:spPr>
          <a:xfrm>
            <a:off x="409965" y="1253866"/>
            <a:ext cx="2182285" cy="5125349"/>
          </a:xfrm>
          <a:prstGeom prst="rect">
            <a:avLst/>
          </a:prstGeom>
        </p:spPr>
      </p:pic>
      <p:pic>
        <p:nvPicPr>
          <p:cNvPr id="4" name="Picture 4" descr="A picture containing table&#10;&#10;Description automatically generated">
            <a:extLst>
              <a:ext uri="{FF2B5EF4-FFF2-40B4-BE49-F238E27FC236}">
                <a16:creationId xmlns:a16="http://schemas.microsoft.com/office/drawing/2014/main" id="{9B997681-FDB1-E83C-7FDD-DE7DBB7CB442}"/>
              </a:ext>
            </a:extLst>
          </p:cNvPr>
          <p:cNvPicPr>
            <a:picLocks noChangeAspect="1"/>
          </p:cNvPicPr>
          <p:nvPr/>
        </p:nvPicPr>
        <p:blipFill>
          <a:blip r:embed="rId8"/>
          <a:stretch>
            <a:fillRect/>
          </a:stretch>
        </p:blipFill>
        <p:spPr>
          <a:xfrm>
            <a:off x="4572387" y="2205548"/>
            <a:ext cx="2255792" cy="4114800"/>
          </a:xfrm>
          <a:prstGeom prst="rect">
            <a:avLst/>
          </a:prstGeom>
        </p:spPr>
      </p:pic>
    </p:spTree>
    <p:extLst>
      <p:ext uri="{BB962C8B-B14F-4D97-AF65-F5344CB8AC3E}">
        <p14:creationId xmlns:p14="http://schemas.microsoft.com/office/powerpoint/2010/main" val="1581770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2057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Exibição das Respostas do Questionário</a:t>
            </a:r>
            <a:endParaRPr lang="en-US" sz="1800">
              <a:latin typeface="Calibri"/>
              <a:cs typeface="Calibri"/>
            </a:endParaRPr>
          </a:p>
          <a:p>
            <a:pPr marL="285750" indent="-285750"/>
            <a:r>
              <a:rPr lang="pt-PT" sz="1800" dirty="0">
                <a:latin typeface="Calibri"/>
                <a:cs typeface="Arial"/>
              </a:rPr>
              <a:t>As respostas do questionário são exibidas no console.</a:t>
            </a:r>
            <a:endParaRPr lang="pt-PT" sz="1800">
              <a:latin typeface="Calibri"/>
              <a:cs typeface="Calibri"/>
            </a:endParaRPr>
          </a:p>
          <a:p>
            <a:pPr marL="285750" indent="-285750"/>
            <a:r>
              <a:rPr lang="pt-PT" sz="1800" dirty="0">
                <a:latin typeface="Calibri"/>
                <a:cs typeface="Arial"/>
              </a:rPr>
              <a:t>Cada pergunta e sua </a:t>
            </a:r>
            <a:r>
              <a:rPr lang="pt-PT" sz="1800" err="1">
                <a:latin typeface="Calibri"/>
                <a:cs typeface="Arial"/>
              </a:rPr>
              <a:t>respectiva</a:t>
            </a:r>
            <a:r>
              <a:rPr lang="pt-PT" sz="1800" dirty="0">
                <a:latin typeface="Calibri"/>
                <a:cs typeface="Arial"/>
              </a:rPr>
              <a:t> pontuação são impressas.</a:t>
            </a:r>
            <a:endParaRPr lang="pt-PT" sz="180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Preparação dos Dados de Entrada</a:t>
            </a:r>
            <a:endParaRPr lang="pt-PT" sz="1800" dirty="0">
              <a:latin typeface="Calibri"/>
              <a:cs typeface="Calibri"/>
            </a:endParaRPr>
          </a:p>
          <a:p>
            <a:pPr marL="285750" indent="-285750"/>
            <a:r>
              <a:rPr lang="pt-PT" sz="1800" dirty="0">
                <a:latin typeface="Calibri"/>
                <a:cs typeface="Arial"/>
              </a:rPr>
              <a:t>As respostas do questionário são convertidas em tensores do </a:t>
            </a:r>
            <a:r>
              <a:rPr lang="pt-PT" sz="1800" err="1">
                <a:latin typeface="Calibri"/>
                <a:cs typeface="Arial"/>
              </a:rPr>
              <a:t>TensorFlow</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Um novo dicionário chamado "</a:t>
            </a:r>
            <a:r>
              <a:rPr lang="pt-PT" sz="1800" err="1">
                <a:latin typeface="Calibri"/>
                <a:cs typeface="Arial"/>
              </a:rPr>
              <a:t>input_dict</a:t>
            </a:r>
            <a:r>
              <a:rPr lang="pt-PT" sz="1800" dirty="0">
                <a:latin typeface="Calibri"/>
                <a:cs typeface="Arial"/>
              </a:rPr>
              <a:t>" é criado, mapeando os nomes das perguntas para os tensores correspondentes.</a:t>
            </a:r>
            <a:endParaRPr lang="pt-PT" sz="180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Previsão do Divórcio</a:t>
            </a:r>
            <a:endParaRPr lang="pt-PT" sz="1800" dirty="0">
              <a:latin typeface="Calibri"/>
              <a:cs typeface="Calibri"/>
            </a:endParaRPr>
          </a:p>
          <a:p>
            <a:pPr marL="285750" indent="-285750"/>
            <a:r>
              <a:rPr lang="pt-PT" sz="1800" dirty="0">
                <a:latin typeface="Calibri"/>
                <a:cs typeface="Arial"/>
              </a:rPr>
              <a:t>O modelo de rede neural é usado para fazer a previsão de divórcio com base nas respostas do questionário.</a:t>
            </a:r>
            <a:endParaRPr lang="pt-PT" sz="1800">
              <a:latin typeface="Calibri"/>
              <a:cs typeface="Calibri"/>
            </a:endParaRPr>
          </a:p>
          <a:p>
            <a:pPr marL="285750" indent="-285750"/>
            <a:r>
              <a:rPr lang="pt-PT" sz="1800" dirty="0">
                <a:latin typeface="Calibri"/>
                <a:cs typeface="Arial"/>
              </a:rPr>
              <a:t>As previsões são obtidas chamando o método </a:t>
            </a:r>
            <a:r>
              <a:rPr lang="pt-PT" sz="1800" b="1" err="1">
                <a:latin typeface="Calibri"/>
                <a:cs typeface="Arial"/>
              </a:rPr>
              <a:t>predict</a:t>
            </a:r>
            <a:r>
              <a:rPr lang="pt-PT" sz="1800" b="1" dirty="0">
                <a:latin typeface="Calibri"/>
                <a:cs typeface="Arial"/>
              </a:rPr>
              <a:t>()</a:t>
            </a:r>
            <a:r>
              <a:rPr lang="pt-PT" sz="1800" dirty="0">
                <a:latin typeface="Calibri"/>
                <a:cs typeface="Arial"/>
              </a:rPr>
              <a:t> do modelo e fornecendo o dicionário "</a:t>
            </a:r>
            <a:r>
              <a:rPr lang="pt-PT" sz="1800" err="1">
                <a:latin typeface="Calibri"/>
                <a:cs typeface="Arial"/>
              </a:rPr>
              <a:t>input_dict</a:t>
            </a:r>
            <a:r>
              <a:rPr lang="pt-PT" sz="1800" dirty="0">
                <a:latin typeface="Calibri"/>
                <a:cs typeface="Arial"/>
              </a:rPr>
              <a:t>" como entrada.</a:t>
            </a:r>
            <a:endParaRPr lang="pt-PT" sz="1800">
              <a:latin typeface="Calibri"/>
              <a:cs typeface="Calibri"/>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4561208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642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Graphical user interface, text, application, email&#10;&#10;Description automatically generated">
            <a:extLst>
              <a:ext uri="{FF2B5EF4-FFF2-40B4-BE49-F238E27FC236}">
                <a16:creationId xmlns:a16="http://schemas.microsoft.com/office/drawing/2014/main" id="{5707C173-4182-E498-3B4E-D19F2B91AEED}"/>
              </a:ext>
            </a:extLst>
          </p:cNvPr>
          <p:cNvPicPr>
            <a:picLocks noChangeAspect="1"/>
          </p:cNvPicPr>
          <p:nvPr/>
        </p:nvPicPr>
        <p:blipFill>
          <a:blip r:embed="rId7"/>
          <a:stretch>
            <a:fillRect/>
          </a:stretch>
        </p:blipFill>
        <p:spPr>
          <a:xfrm>
            <a:off x="404219" y="1167913"/>
            <a:ext cx="6422384" cy="5051975"/>
          </a:xfrm>
          <a:prstGeom prst="rect">
            <a:avLst/>
          </a:prstGeom>
        </p:spPr>
      </p:pic>
      <p:pic>
        <p:nvPicPr>
          <p:cNvPr id="4" name="Picture 4">
            <a:extLst>
              <a:ext uri="{FF2B5EF4-FFF2-40B4-BE49-F238E27FC236}">
                <a16:creationId xmlns:a16="http://schemas.microsoft.com/office/drawing/2014/main" id="{6B6E9263-EBF9-3A85-45DE-3590C1F6173C}"/>
              </a:ext>
            </a:extLst>
          </p:cNvPr>
          <p:cNvPicPr>
            <a:picLocks noChangeAspect="1"/>
          </p:cNvPicPr>
          <p:nvPr/>
        </p:nvPicPr>
        <p:blipFill>
          <a:blip r:embed="rId8"/>
          <a:stretch>
            <a:fillRect/>
          </a:stretch>
        </p:blipFill>
        <p:spPr>
          <a:xfrm>
            <a:off x="6955940" y="1077265"/>
            <a:ext cx="863725" cy="5321572"/>
          </a:xfrm>
          <a:prstGeom prst="rect">
            <a:avLst/>
          </a:prstGeom>
        </p:spPr>
      </p:pic>
    </p:spTree>
    <p:extLst>
      <p:ext uri="{BB962C8B-B14F-4D97-AF65-F5344CB8AC3E}">
        <p14:creationId xmlns:p14="http://schemas.microsoft.com/office/powerpoint/2010/main" val="26719433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Redes Neuronais Artificiais - </a:t>
            </a:r>
            <a:r>
              <a:rPr lang="pt-PT" sz="1600" b="1" dirty="0" err="1">
                <a:effectLst>
                  <a:outerShdw blurRad="38100" dist="38100" dir="2700000" algn="tl">
                    <a:srgbClr val="C0C0C0"/>
                  </a:outerShdw>
                </a:effectLst>
                <a:latin typeface="Arial"/>
                <a:cs typeface="Arial"/>
              </a:rPr>
              <a:t>Keras</a:t>
            </a:r>
            <a:endParaRPr lang="pt-PT"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935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Probabilidade de Divórcio</a:t>
            </a:r>
            <a:endParaRPr lang="en-US" sz="1800" dirty="0">
              <a:latin typeface="Calibri"/>
              <a:cs typeface="Calibri"/>
            </a:endParaRPr>
          </a:p>
          <a:p>
            <a:pPr marL="285750" indent="-285750"/>
            <a:r>
              <a:rPr lang="pt-PT" sz="1800" dirty="0">
                <a:latin typeface="Calibri"/>
                <a:cs typeface="Arial"/>
              </a:rPr>
              <a:t>A probabilidade de divórcio é extraída das previsões.</a:t>
            </a:r>
            <a:endParaRPr lang="pt-PT" sz="1800">
              <a:latin typeface="Calibri"/>
              <a:cs typeface="Calibri"/>
            </a:endParaRPr>
          </a:p>
          <a:p>
            <a:pPr marL="285750" indent="-285750"/>
            <a:r>
              <a:rPr lang="pt-PT" sz="1800" dirty="0">
                <a:latin typeface="Calibri"/>
                <a:cs typeface="Arial"/>
              </a:rPr>
              <a:t>Se a probabilidade de divórcio for maior que 0.5, o casal é considerado com alta probabilidade de divórcio.</a:t>
            </a:r>
            <a:endParaRPr lang="pt-PT" sz="1800">
              <a:latin typeface="Calibri"/>
              <a:cs typeface="Calibri"/>
            </a:endParaRPr>
          </a:p>
          <a:p>
            <a:pPr marL="285750" indent="-285750"/>
            <a:r>
              <a:rPr lang="pt-PT" sz="1800" dirty="0">
                <a:latin typeface="Calibri"/>
                <a:cs typeface="Arial"/>
              </a:rPr>
              <a:t>Caso contrário, o casal é considerado com baixa probabilidade de divórcio.</a:t>
            </a:r>
            <a:endParaRPr lang="pt-PT" sz="180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Resultado da Previsão</a:t>
            </a:r>
            <a:endParaRPr lang="pt-PT" sz="1800" dirty="0">
              <a:latin typeface="Calibri"/>
              <a:cs typeface="Calibri"/>
            </a:endParaRPr>
          </a:p>
          <a:p>
            <a:pPr marL="285750" indent="-285750"/>
            <a:r>
              <a:rPr lang="pt-PT" sz="1800" dirty="0">
                <a:latin typeface="Calibri"/>
                <a:cs typeface="Arial"/>
              </a:rPr>
              <a:t>O resultado da previsão é exibido no console.</a:t>
            </a:r>
            <a:endParaRPr lang="pt-PT" sz="1800">
              <a:latin typeface="Calibri"/>
              <a:cs typeface="Calibri"/>
            </a:endParaRPr>
          </a:p>
          <a:p>
            <a:pPr marL="285750" indent="-285750"/>
            <a:r>
              <a:rPr lang="pt-PT" sz="1800" dirty="0">
                <a:latin typeface="Calibri"/>
                <a:cs typeface="Arial"/>
              </a:rPr>
              <a:t>A probabilidade de divórcio e uma mensagem correspondente são impressas.</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A picture containing text&#10;&#10;Description automatically generated">
            <a:extLst>
              <a:ext uri="{FF2B5EF4-FFF2-40B4-BE49-F238E27FC236}">
                <a16:creationId xmlns:a16="http://schemas.microsoft.com/office/drawing/2014/main" id="{9EDF7440-EA68-B918-5EDD-1C175C863796}"/>
              </a:ext>
            </a:extLst>
          </p:cNvPr>
          <p:cNvPicPr>
            <a:picLocks noChangeAspect="1"/>
          </p:cNvPicPr>
          <p:nvPr/>
        </p:nvPicPr>
        <p:blipFill>
          <a:blip r:embed="rId7"/>
          <a:stretch>
            <a:fillRect/>
          </a:stretch>
        </p:blipFill>
        <p:spPr>
          <a:xfrm>
            <a:off x="551387" y="4683791"/>
            <a:ext cx="7266144" cy="482821"/>
          </a:xfrm>
          <a:prstGeom prst="rect">
            <a:avLst/>
          </a:prstGeom>
        </p:spPr>
      </p:pic>
    </p:spTree>
    <p:extLst>
      <p:ext uri="{BB962C8B-B14F-4D97-AF65-F5344CB8AC3E}">
        <p14:creationId xmlns:p14="http://schemas.microsoft.com/office/powerpoint/2010/main" val="2794214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7.Conclusão</a:t>
            </a:r>
            <a:endParaRPr lang="pt-PT" sz="1600"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2085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Neste trabalho, exploramos o uso de Redes Neurais Artificiais (</a:t>
            </a:r>
            <a:r>
              <a:rPr lang="pt-PT" sz="1800" dirty="0" err="1">
                <a:latin typeface="Calibri"/>
                <a:cs typeface="Arial"/>
              </a:rPr>
              <a:t>RNAs</a:t>
            </a:r>
            <a:r>
              <a:rPr lang="pt-PT" sz="1800" dirty="0">
                <a:latin typeface="Calibri"/>
                <a:cs typeface="Arial"/>
              </a:rPr>
              <a:t>) na previsão de divórcio. Utilizando um conjunto de respostas de questionário fornecidas por casais, desenvolvemos um modelo de RNA capaz de analisar essas respostas e estimar a probabilidade de divórcio.</a:t>
            </a:r>
            <a:endParaRPr lang="en-US" sz="1800" dirty="0">
              <a:latin typeface="Calibri"/>
              <a:cs typeface="Calibri"/>
            </a:endParaRPr>
          </a:p>
          <a:p>
            <a:pPr>
              <a:buNone/>
            </a:pPr>
            <a:endParaRPr lang="pt-PT" sz="1800" dirty="0">
              <a:latin typeface="Calibri"/>
              <a:cs typeface="Arial"/>
            </a:endParaRPr>
          </a:p>
          <a:p>
            <a:pPr>
              <a:buNone/>
            </a:pPr>
            <a:r>
              <a:rPr lang="pt-PT" sz="1800" dirty="0">
                <a:latin typeface="Calibri"/>
                <a:cs typeface="Arial"/>
              </a:rPr>
              <a:t>Através do treino do modelo com um </a:t>
            </a:r>
            <a:r>
              <a:rPr lang="pt-PT" sz="1800" dirty="0" err="1">
                <a:latin typeface="Calibri"/>
                <a:cs typeface="Arial"/>
              </a:rPr>
              <a:t>dataset</a:t>
            </a:r>
            <a:r>
              <a:rPr lang="pt-PT" sz="1800" dirty="0">
                <a:latin typeface="Calibri"/>
                <a:cs typeface="Arial"/>
              </a:rPr>
              <a:t> significativo, pudemos obter resultados promissores na previsão do divórcio com base nas respostas fornecidas pelos casais. O modelo foi capaz de aprender padrões e correlações ocultas nos dados, permitindo uma avaliação mais precisa da probabilidade de divórcio.</a:t>
            </a:r>
            <a:endParaRPr lang="pt-PT" sz="1800">
              <a:latin typeface="Calibri"/>
              <a:cs typeface="Calibri"/>
            </a:endParaRPr>
          </a:p>
          <a:p>
            <a:pPr>
              <a:buNone/>
            </a:pPr>
            <a:endParaRPr lang="pt-PT" sz="1800" dirty="0">
              <a:latin typeface="Calibri"/>
              <a:cs typeface="Arial"/>
            </a:endParaRPr>
          </a:p>
          <a:p>
            <a:pPr>
              <a:buNone/>
            </a:pPr>
            <a:r>
              <a:rPr lang="pt-PT" sz="1800" dirty="0">
                <a:latin typeface="Calibri"/>
                <a:cs typeface="Arial"/>
              </a:rPr>
              <a:t>A utilização de </a:t>
            </a:r>
            <a:r>
              <a:rPr lang="pt-PT" sz="1800" err="1">
                <a:latin typeface="Calibri"/>
                <a:cs typeface="Arial"/>
              </a:rPr>
              <a:t>RNAs</a:t>
            </a:r>
            <a:r>
              <a:rPr lang="pt-PT" sz="1800" dirty="0">
                <a:latin typeface="Calibri"/>
                <a:cs typeface="Arial"/>
              </a:rPr>
              <a:t> nesse contexto tem o potencial de fornecer uma ferramenta adicional aos profissionais de aconselhamento matrimonial e terapeutas, possibilitando uma identificação precoce de casais com maior risco de divórcio. Isso permitiria a intervenção oportuna e direcionada, auxiliando na preservação e fortalecimento dos relacionamentos.</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7221542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7.Conclusão</a:t>
            </a:r>
            <a:endParaRPr lang="pt-PT" sz="1600" b="1" dirty="0">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372097" cy="1996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Calibri"/>
              </a:rPr>
              <a:t>É importante destacar que, embora as </a:t>
            </a:r>
            <a:r>
              <a:rPr lang="pt-PT" sz="1800" dirty="0" err="1">
                <a:latin typeface="Calibri"/>
                <a:cs typeface="Calibri"/>
              </a:rPr>
              <a:t>RNAs</a:t>
            </a:r>
            <a:r>
              <a:rPr lang="pt-PT" sz="1800" dirty="0">
                <a:latin typeface="Calibri"/>
                <a:cs typeface="Calibri"/>
              </a:rPr>
              <a:t> sejam capazes de fornecer insights valiosos, a previsão de divórcio é um processo complexo e multidimensional, envolvendo diversos fatores emocionais, psicológicos e sociais. Portanto, os resultados do modelo devem ser interpretados com cautela, complementados por avaliações profissionais e considerando o contexto individual de cada casal.</a:t>
            </a:r>
          </a:p>
          <a:p>
            <a:pPr>
              <a:buNone/>
            </a:pPr>
            <a:endParaRPr lang="pt-PT" sz="1800" dirty="0">
              <a:latin typeface="Calibri"/>
              <a:cs typeface="Calibri"/>
            </a:endParaRPr>
          </a:p>
          <a:p>
            <a:pPr>
              <a:buNone/>
            </a:pPr>
            <a:r>
              <a:rPr lang="pt-PT" sz="1800" dirty="0">
                <a:latin typeface="Calibri"/>
                <a:cs typeface="Calibri"/>
              </a:rPr>
              <a:t>Em suma, este trabalho demonstra o potencial das </a:t>
            </a:r>
            <a:r>
              <a:rPr lang="pt-PT" sz="1800" dirty="0" err="1">
                <a:latin typeface="Calibri"/>
                <a:cs typeface="Calibri"/>
              </a:rPr>
              <a:t>RNAs</a:t>
            </a:r>
            <a:r>
              <a:rPr lang="pt-PT" sz="1800" dirty="0">
                <a:latin typeface="Calibri"/>
                <a:cs typeface="Calibri"/>
              </a:rPr>
              <a:t> como uma ferramenta promissora na previsão de divórcio. Ao combinar dados de questionários com técnicas de aprendizado de máquina, podemos obter uma compreensão mais abrangente dos relacionamentos e contribuir para a saúde e felicidade dos casais.</a:t>
            </a: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marL="285750" indent="-285750"/>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13979489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err="1">
                <a:solidFill>
                  <a:schemeClr val="bg1"/>
                </a:solidFill>
                <a:latin typeface="Arial" charset="0"/>
                <a:ea typeface="Arial" charset="0"/>
                <a:cs typeface="Arial" charset="0"/>
              </a:rPr>
              <a:t>www.ipvc.pt</a:t>
            </a:r>
            <a:endParaRPr lang="pt-PT" sz="150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94725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3.Importações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96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Calibri"/>
              </a:rPr>
              <a:t>Bibliotecas Importadas</a:t>
            </a:r>
            <a:endParaRPr lang="en-US" dirty="0"/>
          </a:p>
          <a:p>
            <a:pPr>
              <a:buNone/>
            </a:pPr>
            <a:endParaRPr lang="pt-PT" sz="1800" b="1" dirty="0">
              <a:latin typeface="Calibri"/>
              <a:cs typeface="Arial"/>
            </a:endParaRPr>
          </a:p>
          <a:p>
            <a:pPr>
              <a:buNone/>
            </a:pPr>
            <a:r>
              <a:rPr lang="pt-PT" sz="1800" b="1" dirty="0" err="1">
                <a:latin typeface="Calibri"/>
                <a:cs typeface="Arial"/>
              </a:rPr>
              <a:t>StandardScaler</a:t>
            </a:r>
            <a:endParaRPr lang="pt-PT" sz="1800">
              <a:latin typeface="Calibri"/>
              <a:cs typeface="Calibri"/>
            </a:endParaRPr>
          </a:p>
          <a:p>
            <a:pPr marL="285750" indent="-285750"/>
            <a:r>
              <a:rPr lang="pt-PT" sz="1800" dirty="0">
                <a:latin typeface="Calibri"/>
                <a:cs typeface="Arial"/>
              </a:rPr>
              <a:t>Classe do </a:t>
            </a:r>
            <a:r>
              <a:rPr lang="pt-PT" sz="1800" err="1">
                <a:latin typeface="Calibri"/>
                <a:cs typeface="Arial"/>
              </a:rPr>
              <a:t>scikit-learn</a:t>
            </a:r>
            <a:r>
              <a:rPr lang="pt-PT" sz="1800" dirty="0">
                <a:latin typeface="Calibri"/>
                <a:cs typeface="Arial"/>
              </a:rPr>
              <a:t> para padronização dos dados.</a:t>
            </a:r>
            <a:endParaRPr lang="en-US" sz="1800">
              <a:latin typeface="Calibri"/>
              <a:cs typeface="Calibri"/>
            </a:endParaRPr>
          </a:p>
          <a:p>
            <a:pPr marL="285750" indent="-285750"/>
            <a:r>
              <a:rPr lang="pt-PT" sz="1800" dirty="0">
                <a:latin typeface="Calibri"/>
                <a:cs typeface="Arial"/>
              </a:rPr>
              <a:t>Utilizada para transformar as variáveis para ter média zero e desvio padrão igual a um.</a:t>
            </a:r>
            <a:endParaRPr lang="pt-PT" sz="1800">
              <a:latin typeface="Calibri"/>
              <a:cs typeface="Calibri"/>
            </a:endParaRPr>
          </a:p>
          <a:p>
            <a:pPr>
              <a:buNone/>
            </a:pPr>
            <a:endParaRPr lang="pt-PT" sz="1800" dirty="0">
              <a:latin typeface="Calibri"/>
              <a:cs typeface="Arial"/>
            </a:endParaRPr>
          </a:p>
          <a:p>
            <a:pPr>
              <a:buNone/>
            </a:pPr>
            <a:r>
              <a:rPr lang="pt-PT" sz="1800" b="1" dirty="0" err="1">
                <a:latin typeface="Calibri"/>
                <a:cs typeface="Arial"/>
              </a:rPr>
              <a:t>Keras</a:t>
            </a:r>
            <a:endParaRPr lang="pt-PT" sz="1800">
              <a:latin typeface="Calibri"/>
              <a:cs typeface="Calibri"/>
            </a:endParaRPr>
          </a:p>
          <a:p>
            <a:pPr marL="285750" indent="-285750"/>
            <a:r>
              <a:rPr lang="pt-PT" sz="1800" dirty="0">
                <a:latin typeface="Calibri"/>
                <a:cs typeface="Arial"/>
              </a:rPr>
              <a:t>Biblioteca de alto nível para construção e treino de redes neurais em </a:t>
            </a:r>
            <a:r>
              <a:rPr lang="pt-PT" sz="1800" dirty="0" err="1">
                <a:latin typeface="Calibri"/>
                <a:cs typeface="Arial"/>
              </a:rPr>
              <a:t>Python</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Utilizada para construir o modelo de rede neural artificial.</a:t>
            </a:r>
            <a:endParaRPr lang="pt-PT" sz="1800">
              <a:latin typeface="Calibri"/>
              <a:cs typeface="Calibri"/>
            </a:endParaRPr>
          </a:p>
          <a:p>
            <a:pPr marL="285750" indent="-285750"/>
            <a:endParaRPr lang="pt-PT" sz="1800" dirty="0">
              <a:latin typeface="Calibri"/>
              <a:cs typeface="Arial"/>
            </a:endParaRPr>
          </a:p>
          <a:p>
            <a:pPr>
              <a:buNone/>
            </a:pPr>
            <a:r>
              <a:rPr lang="pt-PT" sz="1800" b="1" dirty="0" err="1">
                <a:latin typeface="Calibri"/>
                <a:cs typeface="Arial"/>
              </a:rPr>
              <a:t>Sequential</a:t>
            </a:r>
            <a:endParaRPr lang="pt-PT" sz="1800" dirty="0" err="1">
              <a:latin typeface="Calibri"/>
              <a:cs typeface="Calibri"/>
            </a:endParaRPr>
          </a:p>
          <a:p>
            <a:pPr marL="285750" indent="-285750"/>
            <a:r>
              <a:rPr lang="pt-PT" sz="1800" dirty="0">
                <a:latin typeface="Calibri"/>
                <a:cs typeface="Arial"/>
              </a:rPr>
              <a:t>Classe do </a:t>
            </a:r>
            <a:r>
              <a:rPr lang="pt-PT" sz="1800" err="1">
                <a:latin typeface="Calibri"/>
                <a:cs typeface="Arial"/>
              </a:rPr>
              <a:t>Keras</a:t>
            </a:r>
            <a:r>
              <a:rPr lang="pt-PT" sz="1800" dirty="0">
                <a:latin typeface="Calibri"/>
                <a:cs typeface="Arial"/>
              </a:rPr>
              <a:t> que permite a construção de uma sequência linear de camadas de rede neural.</a:t>
            </a:r>
            <a:endParaRPr lang="pt-PT" sz="1800">
              <a:latin typeface="Calibri"/>
              <a:cs typeface="Calibri"/>
            </a:endParaRPr>
          </a:p>
          <a:p>
            <a:pPr marL="285750" indent="-285750"/>
            <a:r>
              <a:rPr lang="pt-PT" sz="1800" dirty="0">
                <a:latin typeface="Calibri"/>
                <a:cs typeface="Arial"/>
              </a:rPr>
              <a:t>Utilizada para definir a arquitetura da rede neural.</a:t>
            </a:r>
            <a:endParaRPr lang="pt-PT" sz="12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Tree>
    <p:extLst>
      <p:ext uri="{BB962C8B-B14F-4D97-AF65-F5344CB8AC3E}">
        <p14:creationId xmlns:p14="http://schemas.microsoft.com/office/powerpoint/2010/main" val="383652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3.Importações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29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Calibri"/>
              </a:rPr>
              <a:t>Bibliotecas Importadas</a:t>
            </a:r>
            <a:endParaRPr lang="en-US" dirty="0"/>
          </a:p>
          <a:p>
            <a:pPr>
              <a:buNone/>
            </a:pPr>
            <a:endParaRPr lang="pt-PT" sz="1800" b="1" dirty="0">
              <a:latin typeface="Calibri"/>
              <a:cs typeface="Arial"/>
            </a:endParaRPr>
          </a:p>
          <a:p>
            <a:pPr>
              <a:buNone/>
            </a:pPr>
            <a:r>
              <a:rPr lang="pt-PT" sz="1800" b="1" err="1">
                <a:latin typeface="Calibri"/>
                <a:cs typeface="Arial"/>
              </a:rPr>
              <a:t>Confusion</a:t>
            </a:r>
            <a:r>
              <a:rPr lang="pt-PT" sz="1800" b="1" dirty="0">
                <a:latin typeface="Calibri"/>
                <a:cs typeface="Arial"/>
              </a:rPr>
              <a:t> </a:t>
            </a:r>
            <a:r>
              <a:rPr lang="pt-PT" sz="1800" b="1" err="1">
                <a:latin typeface="Calibri"/>
                <a:cs typeface="Arial"/>
              </a:rPr>
              <a:t>Matrix</a:t>
            </a:r>
            <a:endParaRPr lang="pt-PT" sz="1800">
              <a:latin typeface="Calibri"/>
              <a:cs typeface="Calibri"/>
            </a:endParaRPr>
          </a:p>
          <a:p>
            <a:pPr marL="285750" indent="-285750"/>
            <a:r>
              <a:rPr lang="pt-PT" sz="1800" dirty="0">
                <a:latin typeface="Calibri"/>
                <a:cs typeface="Arial"/>
              </a:rPr>
              <a:t>Métrica para avaliar o desempenho de um modelo de classificação.</a:t>
            </a:r>
            <a:endParaRPr lang="en-US" sz="1800">
              <a:latin typeface="Calibri"/>
              <a:cs typeface="Calibri"/>
            </a:endParaRPr>
          </a:p>
          <a:p>
            <a:pPr marL="285750" indent="-285750"/>
            <a:r>
              <a:rPr lang="pt-PT" sz="1800" dirty="0">
                <a:latin typeface="Calibri"/>
                <a:cs typeface="Arial"/>
              </a:rPr>
              <a:t>Utilizada para calcular as métricas de precisão, revocação e F1-score.</a:t>
            </a:r>
            <a:endParaRPr lang="pt-PT" sz="1800">
              <a:latin typeface="Calibri"/>
              <a:cs typeface="Calibri"/>
            </a:endParaRPr>
          </a:p>
          <a:p>
            <a:pPr marL="285750" indent="-285750"/>
            <a:endParaRPr lang="pt-PT" sz="1800" dirty="0">
              <a:latin typeface="Calibri"/>
              <a:cs typeface="Arial"/>
            </a:endParaRPr>
          </a:p>
          <a:p>
            <a:pPr>
              <a:buNone/>
            </a:pPr>
            <a:r>
              <a:rPr lang="pt-PT" sz="1800" b="1" dirty="0">
                <a:latin typeface="Calibri"/>
                <a:cs typeface="Arial"/>
              </a:rPr>
              <a:t>Dense</a:t>
            </a:r>
            <a:endParaRPr lang="pt-PT" sz="1800" dirty="0">
              <a:latin typeface="Calibri"/>
              <a:cs typeface="Calibri"/>
            </a:endParaRPr>
          </a:p>
          <a:p>
            <a:pPr marL="285750" indent="-285750"/>
            <a:r>
              <a:rPr lang="pt-PT" sz="1800" dirty="0">
                <a:latin typeface="Calibri"/>
                <a:cs typeface="Arial"/>
              </a:rPr>
              <a:t>Camada do </a:t>
            </a:r>
            <a:r>
              <a:rPr lang="pt-PT" sz="1800" err="1">
                <a:latin typeface="Calibri"/>
                <a:cs typeface="Arial"/>
              </a:rPr>
              <a:t>Keras</a:t>
            </a:r>
            <a:r>
              <a:rPr lang="pt-PT" sz="1800" dirty="0">
                <a:latin typeface="Calibri"/>
                <a:cs typeface="Arial"/>
              </a:rPr>
              <a:t> que representa uma camada totalmente conectada em uma rede neural.</a:t>
            </a:r>
            <a:endParaRPr lang="pt-PT" sz="1800">
              <a:latin typeface="Calibri"/>
              <a:cs typeface="Calibri"/>
            </a:endParaRPr>
          </a:p>
          <a:p>
            <a:pPr marL="285750" indent="-285750"/>
            <a:r>
              <a:rPr lang="pt-PT" sz="1800" dirty="0">
                <a:latin typeface="Calibri"/>
                <a:cs typeface="Arial"/>
              </a:rPr>
              <a:t>Utilizada para adicionar camadas ocultas e de saída à rede neural.</a:t>
            </a:r>
            <a:endParaRPr lang="pt-PT" sz="1800">
              <a:latin typeface="Calibri"/>
              <a:cs typeface="Calibri"/>
            </a:endParaRPr>
          </a:p>
          <a:p>
            <a:pPr>
              <a:buNone/>
            </a:pPr>
            <a:endParaRPr lang="pt-PT" sz="1800" b="1" dirty="0">
              <a:latin typeface="Calibri"/>
              <a:cs typeface="Arial"/>
            </a:endParaRPr>
          </a:p>
          <a:p>
            <a:pPr>
              <a:buNone/>
            </a:pPr>
            <a:r>
              <a:rPr lang="pt-PT" sz="1800" b="1" dirty="0">
                <a:latin typeface="Calibri"/>
                <a:cs typeface="Arial"/>
              </a:rPr>
              <a:t>Modelo de Redes Neuronais</a:t>
            </a:r>
            <a:endParaRPr lang="pt-PT" sz="1800">
              <a:latin typeface="Calibri"/>
              <a:cs typeface="Calibri"/>
            </a:endParaRPr>
          </a:p>
          <a:p>
            <a:pPr marL="285750" indent="-285750"/>
            <a:r>
              <a:rPr lang="pt-PT" sz="1800" dirty="0">
                <a:latin typeface="Calibri"/>
                <a:cs typeface="Arial"/>
              </a:rPr>
              <a:t>Utiliza-se a biblioteca </a:t>
            </a:r>
            <a:r>
              <a:rPr lang="pt-PT" sz="1800" err="1">
                <a:latin typeface="Calibri"/>
                <a:cs typeface="Arial"/>
              </a:rPr>
              <a:t>Keras</a:t>
            </a:r>
            <a:r>
              <a:rPr lang="pt-PT" sz="1800" dirty="0">
                <a:latin typeface="Calibri"/>
                <a:cs typeface="Arial"/>
              </a:rPr>
              <a:t> para construir um modelo de Redes Neuronais Artificiais.</a:t>
            </a:r>
            <a:endParaRPr lang="pt-PT" sz="1800">
              <a:latin typeface="Calibri"/>
              <a:cs typeface="Calibri"/>
            </a:endParaRPr>
          </a:p>
          <a:p>
            <a:pPr marL="285750" indent="-285750"/>
            <a:r>
              <a:rPr lang="pt-PT" sz="1800" dirty="0">
                <a:latin typeface="Calibri"/>
                <a:cs typeface="Arial"/>
              </a:rPr>
              <a:t>Define-se a arquitetura da rede neural adicionando camadas Dense.</a:t>
            </a:r>
            <a:endParaRPr lang="pt-PT" sz="1800">
              <a:latin typeface="Calibri"/>
              <a:cs typeface="Calibri"/>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Tree>
    <p:extLst>
      <p:ext uri="{BB962C8B-B14F-4D97-AF65-F5344CB8AC3E}">
        <p14:creationId xmlns:p14="http://schemas.microsoft.com/office/powerpoint/2010/main" val="374793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4.Dataset</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17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O nosso trabalho consiste na análise de um </a:t>
            </a:r>
            <a:r>
              <a:rPr lang="pt-PT" sz="1800" dirty="0" err="1">
                <a:latin typeface="Calibri"/>
                <a:cs typeface="Arial"/>
              </a:rPr>
              <a:t>dataset</a:t>
            </a:r>
            <a:r>
              <a:rPr lang="pt-PT" sz="1800" dirty="0">
                <a:latin typeface="Calibri"/>
                <a:cs typeface="Arial"/>
              </a:rPr>
              <a:t> que contém informações de cerca de 150 casais, incluindo as suas</a:t>
            </a:r>
            <a:r>
              <a:rPr lang="pt-PT" sz="1200" dirty="0">
                <a:solidFill>
                  <a:srgbClr val="D1D5DB"/>
                </a:solidFill>
                <a:latin typeface="Arial"/>
                <a:cs typeface="Arial"/>
              </a:rPr>
              <a:t> </a:t>
            </a:r>
            <a:r>
              <a:rPr lang="pt-PT" sz="1800" dirty="0">
                <a:latin typeface="Calibri"/>
                <a:cs typeface="Arial"/>
              </a:rPr>
              <a:t>respostas a um conjunto de perguntas baseadas na Escala de Preditores de Divórcio (DPS), desenvolvida com base na terapia de casais de </a:t>
            </a:r>
            <a:r>
              <a:rPr lang="pt-PT" sz="1800" dirty="0" err="1">
                <a:latin typeface="Calibri"/>
                <a:cs typeface="Arial"/>
              </a:rPr>
              <a:t>Gottman</a:t>
            </a:r>
            <a:r>
              <a:rPr lang="pt-PT" sz="1800" dirty="0">
                <a:latin typeface="Calibri"/>
                <a:cs typeface="Arial"/>
              </a:rPr>
              <a:t>.</a:t>
            </a:r>
            <a:endParaRPr lang="en-US" sz="1800" dirty="0">
              <a:latin typeface="Calibri"/>
              <a:cs typeface="Calibri"/>
            </a:endParaRPr>
          </a:p>
          <a:p>
            <a:pPr>
              <a:buNone/>
            </a:pPr>
            <a:endParaRPr lang="pt-PT" sz="1800" dirty="0">
              <a:latin typeface="Calibri"/>
              <a:cs typeface="Arial"/>
            </a:endParaRPr>
          </a:p>
          <a:p>
            <a:pPr>
              <a:buNone/>
            </a:pPr>
            <a:r>
              <a:rPr lang="pt-PT" sz="1800" dirty="0">
                <a:latin typeface="Calibri"/>
                <a:cs typeface="Arial"/>
              </a:rPr>
              <a:t>Esses casais são provenientes de várias regiões da Turquia e os dados foram obtidos por meio de entrevistas pessoais com casais que já estavam divorciados ou ainda casados. O objetivo desse estudo é explorar os fatores que podem influenciar a probabilidade de divórcio em casais.</a:t>
            </a:r>
            <a:endParaRPr lang="pt-PT" sz="180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103523811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3045</Words>
  <Application>Microsoft Office PowerPoint</Application>
  <PresentationFormat>On-screen Show (4:3)</PresentationFormat>
  <Paragraphs>217</Paragraphs>
  <Slides>69</Slides>
  <Notes>67</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Tema do Office</vt:lpstr>
      <vt:lpstr>LICENCIATURA EM ENGENHARIA INFORMÁTICA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Tatiana faria</cp:lastModifiedBy>
  <cp:revision>577</cp:revision>
  <cp:lastPrinted>2021-02-22T18:49:33Z</cp:lastPrinted>
  <dcterms:created xsi:type="dcterms:W3CDTF">2011-05-31T09:21:51Z</dcterms:created>
  <dcterms:modified xsi:type="dcterms:W3CDTF">2023-06-19T21:09:08Z</dcterms:modified>
</cp:coreProperties>
</file>