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09" r:id="rId2"/>
    <p:sldId id="317" r:id="rId3"/>
    <p:sldId id="361" r:id="rId4"/>
    <p:sldId id="362" r:id="rId5"/>
    <p:sldId id="363" r:id="rId6"/>
    <p:sldId id="366" r:id="rId7"/>
    <p:sldId id="367" r:id="rId8"/>
    <p:sldId id="368" r:id="rId9"/>
    <p:sldId id="369" r:id="rId10"/>
    <p:sldId id="371" r:id="rId11"/>
    <p:sldId id="370" r:id="rId12"/>
    <p:sldId id="373" r:id="rId13"/>
    <p:sldId id="372"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90" r:id="rId29"/>
    <p:sldId id="388" r:id="rId30"/>
    <p:sldId id="389" r:id="rId31"/>
    <p:sldId id="391" r:id="rId32"/>
    <p:sldId id="392" r:id="rId33"/>
    <p:sldId id="393" r:id="rId34"/>
    <p:sldId id="360" r:id="rId3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23944-E224-B95E-4150-3D8BBAB4DA71}" v="2214" dt="2023-06-13T16:24:43.069"/>
    <p1510:client id="{747CB79F-E7B3-4FB2-8AE1-AC6F8760061C}" v="29" dt="2022-06-17T22:25:20.914"/>
    <p1510:client id="{BD83AE06-133F-540B-7742-DF0FBE24A7B9}" v="390" dt="2023-06-13T12:31:45.587"/>
    <p1510:client id="{F8C2DF2B-58BB-6E78-A719-D2E5058CBCC7}" v="1271" dt="2023-06-19T12:59:48.051"/>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19/06/2023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19/06/2023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7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0927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6643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68983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43648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2168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1206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2837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19037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72306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5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50090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75025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537598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0696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00988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38983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97760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09800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05489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08533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58275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10975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908692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4148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9379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6926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3555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9707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2061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0700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7334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6/19/2023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6/19/2023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6/19/2023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6/19/2023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6/19/2023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kaggle.com/datasets/andrewmvd/divorce-prediction"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00250" y="3904310"/>
            <a:ext cx="6153150" cy="896289"/>
          </a:xfrm>
        </p:spPr>
        <p:txBody>
          <a:bodyPr vert="horz" lIns="91440" tIns="45720" rIns="91440" bIns="45720" rtlCol="0" anchor="t">
            <a:normAutofit fontScale="77500" lnSpcReduction="20000"/>
          </a:bodyPr>
          <a:lstStyle/>
          <a:p>
            <a:r>
              <a:rPr lang="pt-PT" dirty="0">
                <a:solidFill>
                  <a:srgbClr val="FFFF00"/>
                </a:solidFill>
                <a:latin typeface="Arial"/>
                <a:ea typeface="Arial" charset="0"/>
                <a:cs typeface="Arial"/>
              </a:rPr>
              <a:t>INTELIGÊNCIA ARTIFICIAL</a:t>
            </a:r>
          </a:p>
          <a:p>
            <a:r>
              <a:rPr lang="pt-PT" sz="3200" dirty="0">
                <a:latin typeface="Arial"/>
                <a:ea typeface="Arial" charset="0"/>
                <a:cs typeface="Arial"/>
              </a:rPr>
              <a:t>Trabalho Prático TP2~ </a:t>
            </a:r>
            <a:r>
              <a:rPr lang="pt-PT" dirty="0">
                <a:latin typeface="Arial"/>
                <a:ea typeface="Arial" charset="0"/>
                <a:cs typeface="Arial"/>
              </a:rPr>
              <a:t>Regressão Linear</a:t>
            </a:r>
            <a:endParaRPr lang="pt-PT" sz="3200" dirty="0"/>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a:solidFill>
                  <a:schemeClr val="bg1"/>
                </a:solidFill>
                <a:latin typeface="Arial" charset="0"/>
                <a:ea typeface="Arial" charset="0"/>
                <a:cs typeface="Arial" charset="0"/>
              </a:rPr>
              <a:t>Licenciatura em Engenharia Informática</a:t>
            </a:r>
            <a:r>
              <a:rPr lang="pt-PT" sz="1100">
                <a:solidFill>
                  <a:schemeClr val="bg1"/>
                </a:solidFill>
                <a:latin typeface="Arial" charset="0"/>
                <a:ea typeface="Arial" charset="0"/>
                <a:cs typeface="Arial" charset="0"/>
              </a:rPr>
              <a:t> | Escola Superior de Tecnologia e Gestão| Unidade Curricular: Inteligência  Artificial| Ano Letivo 2020/2022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4" y="5615784"/>
            <a:ext cx="5032663" cy="57143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a:solidFill>
                  <a:schemeClr val="bg1"/>
                </a:solidFill>
                <a:latin typeface="Arial" charset="0"/>
                <a:ea typeface="Arial" charset="0"/>
                <a:cs typeface="Arial" charset="0"/>
              </a:rPr>
              <a:t>Jorge Ribeiro e Luis Teófilo</a:t>
            </a:r>
          </a:p>
          <a:p>
            <a:pPr marL="171450" indent="-171450" algn="l">
              <a:buFont typeface="Arial" panose="020B0604020202020204" pitchFamily="34" charset="0"/>
              <a:buChar char="•"/>
            </a:pPr>
            <a:r>
              <a:rPr lang="pt-PT" sz="1100">
                <a:solidFill>
                  <a:schemeClr val="bg1"/>
                </a:solidFill>
                <a:latin typeface="Arial" charset="0"/>
                <a:ea typeface="Arial" charset="0"/>
                <a:cs typeface="Arial" charset="0"/>
              </a:rPr>
              <a:t>jribeiro@estg.ipvc.pt e luisteofilo@estg.ipvc.pt </a:t>
            </a: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a:solidFill>
                  <a:schemeClr val="bg1"/>
                </a:solidFill>
                <a:latin typeface="Arial" charset="0"/>
                <a:ea typeface="Arial" charset="0"/>
                <a:cs typeface="Arial" charset="0"/>
              </a:rPr>
              <a:t>23478- Tatiana Faria  tatianaf@ipvc.pt</a:t>
            </a:r>
          </a:p>
          <a:p>
            <a:pPr algn="l"/>
            <a:r>
              <a:rPr lang="pt-PT" sz="1050">
                <a:solidFill>
                  <a:schemeClr val="bg1"/>
                </a:solidFill>
                <a:latin typeface="Arial" charset="0"/>
                <a:ea typeface="Arial" charset="0"/>
                <a:cs typeface="Arial" charset="0"/>
              </a:rPr>
              <a:t>28259- Pedro Silva     </a:t>
            </a:r>
            <a:r>
              <a:rPr lang="pt-PT" sz="1050" b="0" i="0">
                <a:solidFill>
                  <a:srgbClr val="DBDEE1"/>
                </a:solidFill>
                <a:effectLst/>
                <a:latin typeface="Arial" panose="020B0604020202020204" pitchFamily="34" charset="0"/>
                <a:cs typeface="Arial" panose="020B0604020202020204" pitchFamily="34" charset="0"/>
              </a:rPr>
              <a:t>pedro.rafael.silva@ipvc.pt</a:t>
            </a:r>
            <a:endParaRPr lang="pt-PT" sz="1050">
              <a:solidFill>
                <a:schemeClr val="bg1"/>
              </a:solidFill>
              <a:latin typeface="Arial" panose="020B0604020202020204" pitchFamily="34" charset="0"/>
              <a:ea typeface="Arial" charset="0"/>
              <a:cs typeface="Arial" panose="020B0604020202020204" pitchFamily="34" charset="0"/>
            </a:endParaRP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7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Cada uma das perguntas feitas aos casais foi avaliada em uma escala de 5 pontos, onde 0 representa a resposta "Nunca", 1 representa "Raramente", 2 representa "Em média", 3 representa "Frequentemente" e 4 representa "Sempre". Essa escala permite capturar diferentes níveis de intensidade nas respostas dos casais.</a:t>
            </a:r>
          </a:p>
          <a:p>
            <a:pPr>
              <a:buNone/>
            </a:pPr>
            <a:endParaRPr lang="pt-PT" sz="1800" dirty="0">
              <a:latin typeface="Calibri"/>
              <a:cs typeface="Calibri"/>
            </a:endParaRPr>
          </a:p>
          <a:p>
            <a:pPr>
              <a:buNone/>
            </a:pPr>
            <a:r>
              <a:rPr lang="pt-PT" sz="1800" dirty="0">
                <a:latin typeface="Calibri"/>
                <a:cs typeface="Calibri"/>
              </a:rPr>
              <a:t>O </a:t>
            </a:r>
            <a:r>
              <a:rPr lang="pt-PT" sz="1800" dirty="0" err="1">
                <a:latin typeface="Calibri"/>
                <a:cs typeface="Calibri"/>
              </a:rPr>
              <a:t>dataset</a:t>
            </a:r>
            <a:r>
              <a:rPr lang="pt-PT" sz="1800" dirty="0">
                <a:latin typeface="Calibri"/>
                <a:cs typeface="Calibri"/>
              </a:rPr>
              <a:t> é composto por 55 colunas, sendo que 54 delas correspondem às perguntas feitas aos casais. A última coluna, chamada de variável dependente, é utilizada para identificar se o casal é divorciado ou não, com base nas respostas fornecidas nas colunas anteriores. Essa informação será fundamental para a realização da análise e modelagem preditiva</a:t>
            </a:r>
            <a:r>
              <a:rPr lang="pt-PT" sz="1200" dirty="0">
                <a:solidFill>
                  <a:srgbClr val="D1D5DB"/>
                </a:solidFill>
                <a:latin typeface="Arial"/>
                <a:cs typeface="Arial"/>
              </a:rPr>
              <a:t>.</a:t>
            </a:r>
            <a:endParaRPr lang="pt-PT" sz="1200" dirty="0">
              <a:solidFill>
                <a:srgbClr val="D1D5DB"/>
              </a:solidFill>
              <a:latin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90569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79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able&#10;&#10;Description automatically generated">
            <a:extLst>
              <a:ext uri="{FF2B5EF4-FFF2-40B4-BE49-F238E27FC236}">
                <a16:creationId xmlns:a16="http://schemas.microsoft.com/office/drawing/2014/main" id="{3335E3E3-2702-91E1-30F4-710A6992A11E}"/>
              </a:ext>
            </a:extLst>
          </p:cNvPr>
          <p:cNvPicPr>
            <a:picLocks noChangeAspect="1"/>
          </p:cNvPicPr>
          <p:nvPr/>
        </p:nvPicPr>
        <p:blipFill>
          <a:blip r:embed="rId7"/>
          <a:stretch>
            <a:fillRect/>
          </a:stretch>
        </p:blipFill>
        <p:spPr>
          <a:xfrm>
            <a:off x="298939" y="1206305"/>
            <a:ext cx="3925276" cy="5090160"/>
          </a:xfrm>
          <a:prstGeom prst="rect">
            <a:avLst/>
          </a:prstGeom>
        </p:spPr>
      </p:pic>
      <p:pic>
        <p:nvPicPr>
          <p:cNvPr id="3" name="Picture 3">
            <a:extLst>
              <a:ext uri="{FF2B5EF4-FFF2-40B4-BE49-F238E27FC236}">
                <a16:creationId xmlns:a16="http://schemas.microsoft.com/office/drawing/2014/main" id="{67535C15-02E7-2F92-BAA1-942D7106B633}"/>
              </a:ext>
            </a:extLst>
          </p:cNvPr>
          <p:cNvPicPr>
            <a:picLocks noChangeAspect="1"/>
          </p:cNvPicPr>
          <p:nvPr/>
        </p:nvPicPr>
        <p:blipFill>
          <a:blip r:embed="rId8"/>
          <a:stretch>
            <a:fillRect/>
          </a:stretch>
        </p:blipFill>
        <p:spPr>
          <a:xfrm>
            <a:off x="2721707" y="2871897"/>
            <a:ext cx="6133123" cy="1964127"/>
          </a:xfrm>
          <a:prstGeom prst="rect">
            <a:avLst/>
          </a:prstGeom>
        </p:spPr>
      </p:pic>
    </p:spTree>
    <p:extLst>
      <p:ext uri="{BB962C8B-B14F-4D97-AF65-F5344CB8AC3E}">
        <p14:creationId xmlns:p14="http://schemas.microsoft.com/office/powerpoint/2010/main" val="103299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95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Informações do </a:t>
            </a:r>
            <a:r>
              <a:rPr lang="pt-PT" sz="1800" b="1" dirty="0" err="1">
                <a:latin typeface="Calibri"/>
                <a:ea typeface="Calibri"/>
                <a:cs typeface="Arial"/>
              </a:rPr>
              <a:t>Dataset</a:t>
            </a:r>
            <a:endParaRPr lang="en-US" sz="1800" dirty="0" err="1">
              <a:latin typeface="Calibri"/>
              <a:ea typeface="Calibri"/>
              <a:cs typeface="Calibri"/>
            </a:endParaRPr>
          </a:p>
          <a:p>
            <a:pPr>
              <a:buNone/>
            </a:pPr>
            <a:endParaRPr lang="pt-PT" sz="1800" b="1" dirty="0">
              <a:latin typeface="Calibri"/>
              <a:ea typeface="Calibri"/>
              <a:cs typeface="Arial"/>
            </a:endParaRPr>
          </a:p>
          <a:p>
            <a:pPr marL="285750" indent="-285750">
              <a:buChar char="•"/>
            </a:pPr>
            <a:r>
              <a:rPr lang="pt-PT" sz="1800" dirty="0">
                <a:latin typeface="Calibri"/>
                <a:ea typeface="Calibri"/>
                <a:cs typeface="Arial"/>
              </a:rPr>
              <a:t>O </a:t>
            </a:r>
            <a:r>
              <a:rPr lang="pt-PT" sz="1800" err="1">
                <a:latin typeface="Calibri"/>
                <a:ea typeface="Calibri"/>
                <a:cs typeface="Arial"/>
              </a:rPr>
              <a:t>dataset</a:t>
            </a:r>
            <a:r>
              <a:rPr lang="pt-PT" sz="1800" dirty="0">
                <a:latin typeface="Calibri"/>
                <a:ea typeface="Calibri"/>
                <a:cs typeface="Arial"/>
              </a:rPr>
              <a:t> consiste em dados categóricos variando de 0 a 4 nas primeiras 54 colunas e 0 e 1 na última coluna, conhecida como "variável dependente".</a:t>
            </a:r>
            <a:endParaRPr lang="pt-PT" sz="1800" dirty="0">
              <a:latin typeface="Calibri"/>
              <a:ea typeface="Calibri"/>
              <a:cs typeface="Calibri"/>
            </a:endParaRPr>
          </a:p>
          <a:p>
            <a:pPr marL="285750" indent="-285750">
              <a:buChar char="•"/>
            </a:pPr>
            <a:r>
              <a:rPr lang="pt-PT" sz="1800" dirty="0">
                <a:latin typeface="Calibri"/>
                <a:ea typeface="Calibri"/>
                <a:cs typeface="Arial"/>
              </a:rPr>
              <a:t>A variável dependente é baseada nos resultados das outras colunas e indica se o casal está divorciado ou não.</a:t>
            </a:r>
            <a:endParaRPr lang="pt-PT" sz="1800">
              <a:latin typeface="Calibri"/>
              <a:ea typeface="Calibri"/>
              <a:cs typeface="Calibri"/>
            </a:endParaRPr>
          </a:p>
          <a:p>
            <a:pPr>
              <a:buNone/>
            </a:pPr>
            <a:endParaRPr lang="pt-PT" sz="1800" dirty="0">
              <a:latin typeface="Calibri"/>
              <a:ea typeface="Calibri"/>
              <a:cs typeface="Arial"/>
            </a:endParaRPr>
          </a:p>
          <a:p>
            <a:pPr>
              <a:buNone/>
            </a:pPr>
            <a:r>
              <a:rPr lang="pt-PT" sz="1800" b="1" dirty="0">
                <a:latin typeface="Calibri"/>
                <a:ea typeface="Calibri"/>
                <a:cs typeface="Arial"/>
              </a:rPr>
              <a:t>Qualidade dos Dados</a:t>
            </a:r>
            <a:endParaRPr lang="pt-PT" sz="180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Não há valores nulos ou em falta no </a:t>
            </a:r>
            <a:r>
              <a:rPr lang="pt-PT" sz="1800" dirty="0" err="1">
                <a:latin typeface="Calibri"/>
                <a:ea typeface="Calibri"/>
                <a:cs typeface="Arial"/>
              </a:rPr>
              <a:t>dataset</a:t>
            </a:r>
            <a:r>
              <a:rPr lang="pt-PT" sz="1800" dirty="0">
                <a:latin typeface="Calibri"/>
                <a:ea typeface="Calibri"/>
                <a:cs typeface="Arial"/>
              </a:rPr>
              <a:t>, garantindo a integridade dos dados.</a:t>
            </a:r>
            <a:endParaRPr lang="pt-PT" sz="1800">
              <a:latin typeface="Calibri"/>
              <a:ea typeface="Calibri"/>
              <a:cs typeface="Calibri"/>
            </a:endParaRPr>
          </a:p>
          <a:p>
            <a:pPr marL="285750" indent="-285750"/>
            <a:r>
              <a:rPr lang="pt-PT" sz="1800" dirty="0">
                <a:latin typeface="Calibri"/>
                <a:ea typeface="Calibri"/>
                <a:cs typeface="Arial"/>
              </a:rPr>
              <a:t>Não foram encontrados valores extremos ou discrepantes em relação aos demais resultados.</a:t>
            </a:r>
            <a:endParaRPr lang="pt-PT" sz="1800">
              <a:latin typeface="Calibri"/>
              <a:ea typeface="Calibri"/>
              <a:cs typeface="Calibri"/>
            </a:endParaRPr>
          </a:p>
          <a:p>
            <a:pPr marL="285750" indent="-285750"/>
            <a:r>
              <a:rPr lang="pt-PT" sz="1800" dirty="0">
                <a:latin typeface="Calibri"/>
                <a:ea typeface="Calibri"/>
                <a:cs typeface="Arial"/>
              </a:rPr>
              <a:t>Isto indica consistência e confiabilidade nos dados.</a:t>
            </a:r>
            <a:endParaRPr lang="pt-PT" dirty="0">
              <a:latin typeface="Calibri"/>
              <a:ea typeface="Calibri"/>
              <a:cs typeface="Calibri"/>
            </a:endParaRPr>
          </a:p>
          <a:p>
            <a:pPr>
              <a:buNone/>
            </a:pPr>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3607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4</a:t>
            </a:r>
            <a:r>
              <a:rPr lang="pt-PT" sz="1600" b="1" dirty="0">
                <a:effectLst>
                  <a:outerShdw blurRad="38100" dist="38100" dir="2700000" algn="tl">
                    <a:srgbClr val="C0C0C0"/>
                  </a:outerShdw>
                </a:effectLst>
                <a:latin typeface="Arial"/>
                <a:cs typeface="Arial"/>
              </a:rPr>
              <a:t>. </a:t>
            </a:r>
            <a:r>
              <a:rPr lang="pt-PT" b="1" err="1">
                <a:effectLst>
                  <a:outerShdw blurRad="38100" dist="38100" dir="2700000" algn="tl">
                    <a:srgbClr val="C0C0C0"/>
                  </a:outerShdw>
                </a:effectLst>
                <a:latin typeface="Arial"/>
                <a:cs typeface="Arial"/>
              </a:rPr>
              <a:t>Dataset</a:t>
            </a:r>
            <a:endParaRPr lang="pt-PT" sz="1600" b="1"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ea typeface="Calibri"/>
                <a:cs typeface="Arial"/>
              </a:rPr>
              <a:t>Importância das Colunas</a:t>
            </a:r>
            <a:endParaRPr lang="pt-PT" sz="1800" dirty="0">
              <a:latin typeface="Calibri"/>
              <a:ea typeface="Calibri"/>
              <a:cs typeface="Calibri"/>
            </a:endParaRPr>
          </a:p>
          <a:p>
            <a:pPr>
              <a:buNone/>
            </a:pPr>
            <a:endParaRPr lang="pt-PT" sz="1800" b="1" dirty="0">
              <a:latin typeface="Calibri"/>
              <a:ea typeface="Calibri"/>
              <a:cs typeface="Arial"/>
            </a:endParaRPr>
          </a:p>
          <a:p>
            <a:pPr marL="285750" indent="-285750"/>
            <a:r>
              <a:rPr lang="pt-PT" sz="1800" dirty="0">
                <a:latin typeface="Calibri"/>
                <a:ea typeface="Calibri"/>
                <a:cs typeface="Arial"/>
              </a:rPr>
              <a:t>Cada coluna possui igual importância para a variável alvo ("</a:t>
            </a:r>
            <a:r>
              <a:rPr lang="pt-PT" sz="1800" err="1">
                <a:latin typeface="Calibri"/>
                <a:ea typeface="Calibri"/>
                <a:cs typeface="Arial"/>
              </a:rPr>
              <a:t>Divorce</a:t>
            </a:r>
            <a:r>
              <a:rPr lang="pt-PT" sz="1800" dirty="0">
                <a:latin typeface="Calibri"/>
                <a:ea typeface="Calibri"/>
                <a:cs typeface="Arial"/>
              </a:rPr>
              <a:t>").</a:t>
            </a:r>
            <a:endParaRPr lang="pt-PT" sz="1800" dirty="0">
              <a:latin typeface="Calibri"/>
              <a:ea typeface="Calibri"/>
              <a:cs typeface="Calibri"/>
            </a:endParaRPr>
          </a:p>
          <a:p>
            <a:pPr marL="285750" indent="-285750"/>
            <a:r>
              <a:rPr lang="pt-PT" sz="1800" dirty="0">
                <a:latin typeface="Calibri"/>
                <a:ea typeface="Calibri"/>
                <a:cs typeface="Arial"/>
              </a:rPr>
              <a:t>Não há necessidade de remover nenhuma coluna, pois todas contribuem para o resultado final.</a:t>
            </a:r>
          </a:p>
          <a:p>
            <a:pPr marL="285750" indent="-285750"/>
            <a:endParaRPr lang="pt-PT" sz="1800" dirty="0">
              <a:latin typeface="Calibri"/>
              <a:ea typeface="Calibri"/>
              <a:cs typeface="Arial"/>
            </a:endParaRPr>
          </a:p>
          <a:p>
            <a:pPr>
              <a:buNone/>
            </a:pPr>
            <a:r>
              <a:rPr lang="pt-PT" sz="1800" b="1" dirty="0">
                <a:latin typeface="Calibri"/>
                <a:ea typeface="Calibri"/>
                <a:cs typeface="Arial"/>
              </a:rPr>
              <a:t>Pronto para o Modelo</a:t>
            </a:r>
            <a:endParaRPr lang="pt-PT" sz="1800" dirty="0">
              <a:latin typeface="Calibri"/>
              <a:ea typeface="Calibri"/>
              <a:cs typeface="Arial"/>
            </a:endParaRPr>
          </a:p>
          <a:p>
            <a:pPr>
              <a:buNone/>
            </a:pPr>
            <a:endParaRPr lang="pt-PT" sz="1800" b="1" dirty="0">
              <a:latin typeface="Calibri"/>
              <a:ea typeface="Calibri"/>
              <a:cs typeface="Arial"/>
            </a:endParaRPr>
          </a:p>
          <a:p>
            <a:r>
              <a:rPr lang="pt-PT" sz="1800" dirty="0">
                <a:latin typeface="Calibri"/>
                <a:ea typeface="Calibri"/>
                <a:cs typeface="Arial"/>
              </a:rPr>
              <a:t>   Com base nas análises realizadas, o </a:t>
            </a:r>
            <a:r>
              <a:rPr lang="pt-PT" sz="1800" dirty="0" err="1">
                <a:latin typeface="Calibri"/>
                <a:ea typeface="Calibri"/>
                <a:cs typeface="Arial"/>
              </a:rPr>
              <a:t>dataset</a:t>
            </a:r>
            <a:r>
              <a:rPr lang="pt-PT" sz="1800" dirty="0">
                <a:latin typeface="Calibri"/>
                <a:ea typeface="Calibri"/>
                <a:cs typeface="Arial"/>
              </a:rPr>
              <a:t> está pronto para ser utilizado na construção do modelo.</a:t>
            </a:r>
            <a:endParaRPr lang="pt-PT" sz="1800">
              <a:latin typeface="Calibri"/>
              <a:ea typeface="Calibri"/>
              <a:cs typeface="Calibri"/>
            </a:endParaRPr>
          </a:p>
          <a:p>
            <a:r>
              <a:rPr lang="pt-PT" sz="1800" dirty="0">
                <a:latin typeface="Calibri"/>
                <a:ea typeface="Calibri"/>
                <a:cs typeface="Arial"/>
              </a:rPr>
              <a:t>    Os dados são consistentes, completos e não apresentam características que prejudiquem o desempenho do modelo.</a:t>
            </a:r>
            <a:endParaRPr lang="pt-PT" sz="1800">
              <a:latin typeface="Calibri"/>
              <a:ea typeface="Calibri"/>
              <a:cs typeface="Calibri"/>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85671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22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Regressão Linear – O que é?</a:t>
            </a:r>
            <a:endParaRPr lang="en-US" dirty="0">
              <a:latin typeface="Calibri"/>
            </a:endParaRPr>
          </a:p>
          <a:p>
            <a:pPr>
              <a:buNone/>
            </a:pPr>
            <a:endParaRPr lang="pt-PT" sz="1800" b="1" dirty="0">
              <a:latin typeface="Calibri"/>
              <a:cs typeface="Arial"/>
            </a:endParaRPr>
          </a:p>
          <a:p>
            <a:pPr marL="285750" indent="-285750"/>
            <a:r>
              <a:rPr lang="pt-PT" sz="1800" dirty="0">
                <a:latin typeface="Calibri"/>
                <a:cs typeface="Arial"/>
              </a:rPr>
              <a:t>A regressão linear é um dos modelos mais básicos e amplamente utilizados na análise de dados e previsão.</a:t>
            </a:r>
            <a:endParaRPr lang="pt-PT" sz="1800">
              <a:latin typeface="Calibri"/>
              <a:cs typeface="Calibri"/>
            </a:endParaRPr>
          </a:p>
          <a:p>
            <a:pPr marL="285750" indent="-285750"/>
            <a:r>
              <a:rPr lang="pt-PT" sz="1800" dirty="0">
                <a:latin typeface="Calibri"/>
                <a:cs typeface="Arial"/>
              </a:rPr>
              <a:t>É uma técnica estatística que busca encontrar uma relação linear entre uma variável dependente e uma ou mais variáveis independentes.</a:t>
            </a:r>
            <a:endParaRPr lang="pt-PT" sz="1800">
              <a:latin typeface="Calibri"/>
              <a:cs typeface="Calibri"/>
            </a:endParaRPr>
          </a:p>
          <a:p>
            <a:pPr>
              <a:buNone/>
            </a:pPr>
            <a:endParaRPr lang="pt-PT" sz="1800" b="1" dirty="0">
              <a:latin typeface="Calibri"/>
              <a:ea typeface="Calibri"/>
              <a:cs typeface="Arial"/>
            </a:endParaRPr>
          </a:p>
          <a:p>
            <a:pPr>
              <a:buNone/>
            </a:pPr>
            <a:r>
              <a:rPr lang="pt-PT" sz="1800" b="1" dirty="0">
                <a:latin typeface="Calibri"/>
                <a:cs typeface="Arial"/>
              </a:rPr>
              <a:t>Como funciona a regressão linear?</a:t>
            </a:r>
            <a:endParaRPr lang="pt-PT" sz="1800" b="1">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ideia principal da regressão linear é encontrar a linha reta que melhor se ajusta aos dados observados.</a:t>
            </a:r>
            <a:endParaRPr lang="pt-PT" sz="1800">
              <a:latin typeface="Calibri"/>
              <a:cs typeface="Calibri"/>
            </a:endParaRPr>
          </a:p>
          <a:p>
            <a:pPr marL="285750" indent="-285750"/>
            <a:r>
              <a:rPr lang="pt-PT" sz="1800" dirty="0">
                <a:latin typeface="Calibri"/>
                <a:cs typeface="Arial"/>
              </a:rPr>
              <a:t>Essa linha é chamada de linha de regressão, e é usada para prever valores da variável dependente com base nos valores das variáveis independentes.</a:t>
            </a:r>
            <a:endParaRPr lang="pt-PT" dirty="0">
              <a:latin typeface="Calibri"/>
              <a:cs typeface="Calibri"/>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79696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1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Tipos de regressão linear</a:t>
            </a:r>
            <a:endParaRPr lang="pt-PT" sz="1800" b="1">
              <a:latin typeface="Calibri"/>
              <a:cs typeface="Arial"/>
            </a:endParaRPr>
          </a:p>
          <a:p>
            <a:pPr>
              <a:buNone/>
            </a:pPr>
            <a:endParaRPr lang="pt-PT" sz="1800" b="1" dirty="0">
              <a:latin typeface="Calibri"/>
              <a:cs typeface="Arial"/>
            </a:endParaRPr>
          </a:p>
          <a:p>
            <a:r>
              <a:rPr lang="pt-PT" sz="1800" dirty="0">
                <a:latin typeface="Calibri"/>
                <a:cs typeface="Arial"/>
              </a:rPr>
              <a:t>    Regressão linear simples: envolve apenas uma variável independente.</a:t>
            </a:r>
            <a:endParaRPr lang="pt-PT" sz="1800" dirty="0">
              <a:latin typeface="Calibri"/>
              <a:cs typeface="Calibri"/>
            </a:endParaRPr>
          </a:p>
          <a:p>
            <a:r>
              <a:rPr lang="pt-PT" sz="1800" dirty="0">
                <a:latin typeface="Calibri"/>
                <a:cs typeface="Arial"/>
              </a:rPr>
              <a:t>    Regressão linear múltipla: envolve duas ou mais variáveis independentes.</a:t>
            </a:r>
            <a:endParaRPr lang="pt-PT" sz="1800" dirty="0">
              <a:latin typeface="Calibri"/>
              <a:cs typeface="Calibri"/>
            </a:endParaRPr>
          </a:p>
          <a:p>
            <a:r>
              <a:rPr lang="pt-PT" sz="1800" dirty="0">
                <a:latin typeface="Calibri"/>
                <a:cs typeface="Arial"/>
              </a:rPr>
              <a:t>     A escolha entre os dois tipos depende da complexidade do problema e da relação entre as variáveis.</a:t>
            </a:r>
          </a:p>
          <a:p>
            <a:endParaRPr lang="pt-PT" sz="1800" b="1" dirty="0">
              <a:latin typeface="Calibri"/>
              <a:cs typeface="Arial"/>
            </a:endParaRPr>
          </a:p>
          <a:p>
            <a:pPr>
              <a:buNone/>
            </a:pPr>
            <a:r>
              <a:rPr lang="pt-PT" sz="1800" b="1" dirty="0">
                <a:latin typeface="Calibri"/>
                <a:cs typeface="Arial"/>
              </a:rPr>
              <a:t>Estimando os coeficientes da regressão linear</a:t>
            </a:r>
          </a:p>
          <a:p>
            <a:pPr>
              <a:buNone/>
            </a:pPr>
            <a:endParaRPr lang="pt-PT" sz="1800" b="1" dirty="0">
              <a:latin typeface="Calibri"/>
              <a:cs typeface="Arial"/>
            </a:endParaRPr>
          </a:p>
          <a:p>
            <a:r>
              <a:rPr lang="pt-PT" sz="1800" dirty="0">
                <a:latin typeface="Calibri"/>
                <a:cs typeface="Arial"/>
              </a:rPr>
              <a:t>     A regressão linear estima os valores dos coeficientes b0 e b1 para que a linha de regressão se ajuste melhor aos dados.</a:t>
            </a:r>
            <a:endParaRPr lang="pt-PT" sz="1800">
              <a:latin typeface="Calibri"/>
              <a:cs typeface="Calibri"/>
            </a:endParaRPr>
          </a:p>
          <a:p>
            <a:r>
              <a:rPr lang="pt-PT" sz="1800" dirty="0">
                <a:latin typeface="Calibri"/>
                <a:cs typeface="Arial"/>
              </a:rPr>
              <a:t>      Isso é feito utilizando métodos estatísticos, como o método dos mínimos quadrados, que minimiza a soma dos quadrados das diferenças entre os valores observados e os valores preditos pela linha de regressão.</a:t>
            </a:r>
            <a:endParaRPr lang="pt-PT" sz="1800" dirty="0">
              <a:latin typeface="Calibri"/>
            </a:endParaRPr>
          </a:p>
          <a:p>
            <a:endParaRPr lang="pt-PT" sz="1200" dirty="0">
              <a:solidFill>
                <a:srgbClr val="D1D5DB"/>
              </a:solidFill>
              <a:latin typeface="Arial"/>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38884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28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 de regressão linear</a:t>
            </a:r>
            <a:endParaRPr lang="en-US" sz="1800" b="1">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É importante avaliar a qualidade do modelo de regressão linear para verificar sua adequação e precisão.</a:t>
            </a:r>
            <a:endParaRPr lang="pt-PT" sz="1800">
              <a:latin typeface="Calibri"/>
              <a:cs typeface="Calibri"/>
            </a:endParaRPr>
          </a:p>
          <a:p>
            <a:pPr marL="285750" indent="-285750"/>
            <a:r>
              <a:rPr lang="pt-PT" sz="1800" dirty="0">
                <a:latin typeface="Calibri"/>
                <a:cs typeface="Arial"/>
              </a:rPr>
              <a:t>Algumas métricas comuns incluem o coeficiente de determinação (R²), que mede a proporção da variabilidade da variável dependente explicada pelo modelo, e o erro padrão residual, que indica a dispersão dos pontos em relação à linha de regressão.</a:t>
            </a:r>
            <a:endParaRPr lang="pt-PT" sz="1800">
              <a:latin typeface="Calibri"/>
              <a:cs typeface="Calibri"/>
            </a:endParaRPr>
          </a:p>
          <a:p>
            <a:pPr>
              <a:buNone/>
            </a:pPr>
            <a:endParaRPr lang="pt-PT" sz="1800" dirty="0">
              <a:latin typeface="Calibri"/>
              <a:cs typeface="Arial"/>
            </a:endParaRPr>
          </a:p>
          <a:p>
            <a:pPr>
              <a:buNone/>
            </a:pPr>
            <a:r>
              <a:rPr lang="pt-PT" sz="1800" b="1" dirty="0">
                <a:latin typeface="Calibri"/>
                <a:cs typeface="Arial"/>
              </a:rPr>
              <a:t>Limitações da regressão linear</a:t>
            </a:r>
            <a:endParaRPr lang="pt-PT" sz="1800" b="1">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 regressão linear assume uma relação linear entre as variáveis, o que pode não ser adequado para todos os tipos de dados.</a:t>
            </a:r>
            <a:endParaRPr lang="pt-PT" sz="1800">
              <a:latin typeface="Calibri"/>
              <a:cs typeface="Calibri"/>
            </a:endParaRPr>
          </a:p>
          <a:p>
            <a:pPr marL="285750" indent="-285750"/>
            <a:r>
              <a:rPr lang="pt-PT" sz="1800" dirty="0">
                <a:latin typeface="Calibri"/>
                <a:cs typeface="Arial"/>
              </a:rPr>
              <a:t>Além disso, a presença de </a:t>
            </a:r>
            <a:r>
              <a:rPr lang="pt-PT" sz="1800" dirty="0" err="1">
                <a:latin typeface="Calibri"/>
                <a:cs typeface="Arial"/>
              </a:rPr>
              <a:t>outliers</a:t>
            </a:r>
            <a:r>
              <a:rPr lang="pt-PT" sz="1800" dirty="0">
                <a:latin typeface="Calibri"/>
                <a:cs typeface="Arial"/>
              </a:rPr>
              <a:t> ou a violação de pressupostos estatísticos pode comprometer a validade dos resultados.</a:t>
            </a:r>
            <a:endParaRPr lang="pt-PT" sz="1800" dirty="0">
              <a:latin typeface="Calibri"/>
            </a:endParaRPr>
          </a:p>
          <a:p>
            <a:pPr>
              <a:buNone/>
            </a:pPr>
            <a:endParaRPr lang="pt-PT" sz="1200" dirty="0">
              <a:solidFill>
                <a:srgbClr val="D1D5DB"/>
              </a:solidFill>
              <a:latin typeface="Arial"/>
              <a:ea typeface="Calibri"/>
              <a:cs typeface="Arial"/>
            </a:endParaRPr>
          </a:p>
          <a:p>
            <a:endParaRPr lang="pt-PT" sz="1200" dirty="0">
              <a:solidFill>
                <a:srgbClr val="D1D5DB"/>
              </a:solidFill>
              <a:latin typeface="Arial"/>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292389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3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Análise da Regressão Linear para Previsão de Divórcio</a:t>
            </a:r>
            <a:endParaRPr lang="en-US" sz="1800">
              <a:latin typeface="Calibri"/>
              <a:cs typeface="Calibri"/>
            </a:endParaRPr>
          </a:p>
          <a:p>
            <a:pPr>
              <a:buNone/>
            </a:pPr>
            <a:endParaRPr lang="pt-PT" sz="1800" b="1" dirty="0">
              <a:latin typeface="Calibri"/>
              <a:cs typeface="Arial"/>
            </a:endParaRPr>
          </a:p>
          <a:p>
            <a:pPr>
              <a:buNone/>
            </a:pPr>
            <a:r>
              <a:rPr lang="pt-PT" sz="1800" dirty="0">
                <a:latin typeface="Calibri"/>
                <a:cs typeface="Arial"/>
              </a:rPr>
              <a:t>Nesta seção, utilizamos a regressão linear para analisar a relação entre as variáveis independentes (questões Q) e a variável dependente (Divórcio).</a:t>
            </a:r>
            <a:endParaRPr lang="pt-PT" sz="1800" dirty="0">
              <a:latin typeface="Calibri"/>
            </a:endParaRPr>
          </a:p>
          <a:p>
            <a:pPr>
              <a:buNone/>
            </a:pPr>
            <a:endParaRPr lang="pt-PT" sz="1800" dirty="0">
              <a:latin typeface="Calibri"/>
              <a:cs typeface="Arial"/>
            </a:endParaRPr>
          </a:p>
          <a:p>
            <a:pPr>
              <a:buNone/>
            </a:pPr>
            <a:r>
              <a:rPr lang="pt-PT" sz="1800" b="1" dirty="0">
                <a:latin typeface="Calibri"/>
                <a:cs typeface="Arial"/>
              </a:rPr>
              <a:t>Criação dos </a:t>
            </a:r>
            <a:r>
              <a:rPr lang="pt-PT" sz="1800" b="1" dirty="0" err="1">
                <a:latin typeface="Calibri"/>
                <a:cs typeface="Arial"/>
              </a:rPr>
              <a:t>Subplots</a:t>
            </a:r>
            <a:endParaRPr lang="pt-PT"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Utilizamos o número de colunas das questões (exceto a coluna 'Divórcio') para determinar o número de </a:t>
            </a:r>
            <a:r>
              <a:rPr lang="pt-PT" sz="1800" dirty="0" err="1">
                <a:latin typeface="Calibri"/>
                <a:cs typeface="Arial"/>
              </a:rPr>
              <a:t>subplots</a:t>
            </a:r>
            <a:r>
              <a:rPr lang="pt-PT" sz="1800" dirty="0">
                <a:latin typeface="Calibri"/>
                <a:cs typeface="Arial"/>
              </a:rPr>
              <a:t> a serem criados: </a:t>
            </a:r>
            <a:r>
              <a:rPr lang="pt-PT" sz="1800" b="1" dirty="0" err="1">
                <a:latin typeface="Calibri"/>
                <a:cs typeface="Arial"/>
              </a:rPr>
              <a:t>num_rows</a:t>
            </a:r>
            <a:r>
              <a:rPr lang="pt-PT" sz="1800" b="1" dirty="0">
                <a:latin typeface="Calibri"/>
                <a:cs typeface="Arial"/>
              </a:rPr>
              <a:t> = (</a:t>
            </a:r>
            <a:r>
              <a:rPr lang="pt-PT" sz="1800" b="1" dirty="0" err="1">
                <a:latin typeface="Calibri"/>
                <a:cs typeface="Arial"/>
              </a:rPr>
              <a:t>len</a:t>
            </a:r>
            <a:r>
              <a:rPr lang="pt-PT" sz="1800" b="1" dirty="0">
                <a:latin typeface="Calibri"/>
                <a:cs typeface="Arial"/>
              </a:rPr>
              <a:t>(</a:t>
            </a:r>
            <a:r>
              <a:rPr lang="pt-PT" sz="1800" b="1" dirty="0" err="1">
                <a:latin typeface="Calibri"/>
                <a:cs typeface="Arial"/>
              </a:rPr>
              <a:t>df.columns</a:t>
            </a:r>
            <a:r>
              <a:rPr lang="pt-PT" sz="1800" b="1" dirty="0">
                <a:latin typeface="Calibri"/>
                <a:cs typeface="Arial"/>
              </a:rPr>
              <a:t>) - 1) // 3 + 1</a:t>
            </a:r>
            <a:r>
              <a:rPr lang="pt-PT" sz="1800" dirty="0">
                <a:latin typeface="Calibri"/>
                <a:cs typeface="Arial"/>
              </a:rPr>
              <a:t> e </a:t>
            </a:r>
            <a:r>
              <a:rPr lang="pt-PT" sz="1800" b="1" dirty="0" err="1">
                <a:latin typeface="Calibri"/>
                <a:cs typeface="Arial"/>
              </a:rPr>
              <a:t>num_cols</a:t>
            </a:r>
            <a:r>
              <a:rPr lang="pt-PT" sz="1800" b="1" dirty="0">
                <a:latin typeface="Calibri"/>
                <a:cs typeface="Arial"/>
              </a:rPr>
              <a:t> = min(</a:t>
            </a:r>
            <a:r>
              <a:rPr lang="pt-PT" sz="1800" b="1" dirty="0" err="1">
                <a:latin typeface="Calibri"/>
                <a:cs typeface="Arial"/>
              </a:rPr>
              <a:t>len</a:t>
            </a:r>
            <a:r>
              <a:rPr lang="pt-PT" sz="1800" b="1" dirty="0">
                <a:latin typeface="Calibri"/>
                <a:cs typeface="Arial"/>
              </a:rPr>
              <a:t>(</a:t>
            </a:r>
            <a:r>
              <a:rPr lang="pt-PT" sz="1800" b="1" dirty="0" err="1">
                <a:latin typeface="Calibri"/>
                <a:cs typeface="Arial"/>
              </a:rPr>
              <a:t>df.columns</a:t>
            </a:r>
            <a:r>
              <a:rPr lang="pt-PT" sz="1800" b="1" dirty="0">
                <a:latin typeface="Calibri"/>
                <a:cs typeface="Arial"/>
              </a:rPr>
              <a:t>) - 1, 3)</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Em seguida, criamos a grade de </a:t>
            </a:r>
            <a:r>
              <a:rPr lang="pt-PT" sz="1800" err="1">
                <a:latin typeface="Calibri"/>
                <a:cs typeface="Arial"/>
              </a:rPr>
              <a:t>subplots</a:t>
            </a:r>
            <a:r>
              <a:rPr lang="pt-PT" sz="1800" dirty="0">
                <a:latin typeface="Calibri"/>
                <a:cs typeface="Arial"/>
              </a:rPr>
              <a:t> com o tamanho adequado: </a:t>
            </a:r>
            <a:r>
              <a:rPr lang="pt-PT" sz="1800" b="1" err="1">
                <a:latin typeface="Calibri"/>
                <a:cs typeface="Arial"/>
              </a:rPr>
              <a:t>fig</a:t>
            </a:r>
            <a:r>
              <a:rPr lang="pt-PT" sz="1800" b="1" dirty="0">
                <a:latin typeface="Calibri"/>
                <a:cs typeface="Arial"/>
              </a:rPr>
              <a:t>, </a:t>
            </a:r>
            <a:r>
              <a:rPr lang="pt-PT" sz="1800" b="1" err="1">
                <a:latin typeface="Calibri"/>
                <a:cs typeface="Arial"/>
              </a:rPr>
              <a:t>axs</a:t>
            </a:r>
            <a:r>
              <a:rPr lang="pt-PT" sz="1800" b="1" dirty="0">
                <a:latin typeface="Calibri"/>
                <a:cs typeface="Arial"/>
              </a:rPr>
              <a:t> = </a:t>
            </a:r>
            <a:r>
              <a:rPr lang="pt-PT" sz="1800" b="1" err="1">
                <a:latin typeface="Calibri"/>
                <a:cs typeface="Arial"/>
              </a:rPr>
              <a:t>plt.subplots</a:t>
            </a:r>
            <a:r>
              <a:rPr lang="pt-PT" sz="1800" b="1" dirty="0">
                <a:latin typeface="Calibri"/>
                <a:cs typeface="Arial"/>
              </a:rPr>
              <a:t>(</a:t>
            </a:r>
            <a:r>
              <a:rPr lang="pt-PT" sz="1800" b="1" err="1">
                <a:latin typeface="Calibri"/>
                <a:cs typeface="Arial"/>
              </a:rPr>
              <a:t>num_rows</a:t>
            </a:r>
            <a:r>
              <a:rPr lang="pt-PT" sz="1800" b="1" dirty="0">
                <a:latin typeface="Calibri"/>
                <a:cs typeface="Arial"/>
              </a:rPr>
              <a:t>, </a:t>
            </a:r>
            <a:r>
              <a:rPr lang="pt-PT" sz="1800" b="1" err="1">
                <a:latin typeface="Calibri"/>
                <a:cs typeface="Arial"/>
              </a:rPr>
              <a:t>num_cols</a:t>
            </a:r>
            <a:r>
              <a:rPr lang="pt-PT" sz="1800" b="1" dirty="0">
                <a:latin typeface="Calibri"/>
                <a:cs typeface="Arial"/>
              </a:rPr>
              <a:t>, </a:t>
            </a:r>
            <a:r>
              <a:rPr lang="pt-PT" sz="1800" b="1" err="1">
                <a:latin typeface="Calibri"/>
                <a:cs typeface="Arial"/>
              </a:rPr>
              <a:t>figsize</a:t>
            </a:r>
            <a:r>
              <a:rPr lang="pt-PT" sz="1800" b="1" dirty="0">
                <a:latin typeface="Calibri"/>
                <a:cs typeface="Arial"/>
              </a:rPr>
              <a:t>=(15, 5 * </a:t>
            </a:r>
            <a:r>
              <a:rPr lang="pt-PT" sz="1800" b="1" err="1">
                <a:latin typeface="Calibri"/>
                <a:cs typeface="Arial"/>
              </a:rPr>
              <a:t>num_rows</a:t>
            </a:r>
            <a:r>
              <a:rPr lang="pt-PT" sz="1800" b="1" dirty="0">
                <a:latin typeface="Calibri"/>
                <a:cs typeface="Arial"/>
              </a:rPr>
              <a:t>))</a:t>
            </a:r>
            <a:r>
              <a:rPr lang="pt-PT" sz="1800" dirty="0">
                <a:latin typeface="Calibri"/>
                <a:cs typeface="Arial"/>
              </a:rPr>
              <a:t>.</a:t>
            </a:r>
            <a:endParaRPr lang="pt-PT" sz="1800">
              <a:latin typeface="Calibri"/>
              <a:cs typeface="Calibri"/>
            </a:endParaRPr>
          </a:p>
          <a:p>
            <a:pPr>
              <a:buNone/>
            </a:pPr>
            <a:endParaRPr lang="pt-PT" sz="1800" dirty="0">
              <a:solidFill>
                <a:srgbClr val="000000"/>
              </a:solidFill>
              <a:latin typeface="Calibri"/>
              <a:ea typeface="Calibri"/>
              <a:cs typeface="Arial"/>
            </a:endParaRPr>
          </a:p>
          <a:p>
            <a:pPr>
              <a:buNone/>
            </a:pPr>
            <a:endParaRPr lang="pt-PT" sz="1800" b="1" dirty="0">
              <a:solidFill>
                <a:srgbClr val="000000"/>
              </a:solidFill>
              <a:latin typeface="Calibri"/>
              <a:ea typeface="Calibri"/>
              <a:cs typeface="Arial"/>
            </a:endParaRPr>
          </a:p>
          <a:p>
            <a:pPr>
              <a:buNone/>
            </a:pPr>
            <a:endParaRPr lang="pt-PT" sz="1200" dirty="0">
              <a:solidFill>
                <a:srgbClr val="D1D5DB"/>
              </a:solidFill>
              <a:latin typeface="Arial"/>
              <a:ea typeface="Calibri"/>
              <a:cs typeface="Arial"/>
            </a:endParaRPr>
          </a:p>
          <a:p>
            <a:endParaRPr lang="pt-PT" sz="1200" dirty="0">
              <a:solidFill>
                <a:srgbClr val="D1D5DB"/>
              </a:solidFill>
              <a:latin typeface="Arial"/>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9F05D723-80CB-39C8-31D9-35600772B1FA}"/>
              </a:ext>
            </a:extLst>
          </p:cNvPr>
          <p:cNvPicPr>
            <a:picLocks noChangeAspect="1"/>
          </p:cNvPicPr>
          <p:nvPr/>
        </p:nvPicPr>
        <p:blipFill>
          <a:blip r:embed="rId7"/>
          <a:stretch>
            <a:fillRect/>
          </a:stretch>
        </p:blipFill>
        <p:spPr>
          <a:xfrm>
            <a:off x="1383323" y="4979866"/>
            <a:ext cx="6455507" cy="1343269"/>
          </a:xfrm>
          <a:prstGeom prst="rect">
            <a:avLst/>
          </a:prstGeom>
        </p:spPr>
      </p:pic>
    </p:spTree>
    <p:extLst>
      <p:ext uri="{BB962C8B-B14F-4D97-AF65-F5344CB8AC3E}">
        <p14:creationId xmlns:p14="http://schemas.microsoft.com/office/powerpoint/2010/main" val="280172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39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Iteração sobre as Questões</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Iteramos sobre cada coluna do </a:t>
            </a:r>
            <a:r>
              <a:rPr lang="pt-PT" sz="1800" dirty="0" err="1">
                <a:latin typeface="Calibri"/>
                <a:cs typeface="Arial"/>
              </a:rPr>
              <a:t>DataFrame</a:t>
            </a:r>
            <a:r>
              <a:rPr lang="pt-PT" sz="1800" dirty="0">
                <a:latin typeface="Calibri"/>
                <a:cs typeface="Arial"/>
              </a:rPr>
              <a:t> utilizando o comando </a:t>
            </a:r>
            <a:r>
              <a:rPr lang="pt-PT" sz="1800" b="1" dirty="0">
                <a:latin typeface="Calibri"/>
                <a:cs typeface="Arial"/>
              </a:rPr>
              <a:t>for i, </a:t>
            </a:r>
            <a:r>
              <a:rPr lang="pt-PT" sz="1800" b="1" dirty="0" err="1">
                <a:latin typeface="Calibri"/>
                <a:cs typeface="Arial"/>
              </a:rPr>
              <a:t>column</a:t>
            </a:r>
            <a:r>
              <a:rPr lang="pt-PT" sz="1800" b="1" dirty="0">
                <a:latin typeface="Calibri"/>
                <a:cs typeface="Arial"/>
              </a:rPr>
              <a:t> in </a:t>
            </a:r>
            <a:r>
              <a:rPr lang="pt-PT" sz="1800" b="1" dirty="0" err="1">
                <a:latin typeface="Calibri"/>
                <a:cs typeface="Arial"/>
              </a:rPr>
              <a:t>enumerate</a:t>
            </a:r>
            <a:r>
              <a:rPr lang="pt-PT" sz="1800" b="1" dirty="0">
                <a:latin typeface="Calibri"/>
                <a:cs typeface="Arial"/>
              </a:rPr>
              <a:t>(</a:t>
            </a:r>
            <a:r>
              <a:rPr lang="pt-PT" sz="1800" b="1" dirty="0" err="1">
                <a:latin typeface="Calibri"/>
                <a:cs typeface="Arial"/>
              </a:rPr>
              <a:t>df.columns</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Verificamos se a coluna começa com 'Q' para considerá-la como uma questão: </a:t>
            </a:r>
            <a:r>
              <a:rPr lang="pt-PT" sz="1800" b="1" err="1">
                <a:latin typeface="Calibri"/>
                <a:cs typeface="Arial"/>
              </a:rPr>
              <a:t>if</a:t>
            </a:r>
            <a:r>
              <a:rPr lang="pt-PT" sz="1800" b="1" dirty="0">
                <a:latin typeface="Calibri"/>
                <a:cs typeface="Arial"/>
              </a:rPr>
              <a:t> </a:t>
            </a:r>
            <a:r>
              <a:rPr lang="pt-PT" sz="1800" b="1" err="1">
                <a:latin typeface="Calibri"/>
                <a:cs typeface="Arial"/>
              </a:rPr>
              <a:t>column.startswith</a:t>
            </a:r>
            <a:r>
              <a:rPr lang="pt-PT" sz="1800" b="1" dirty="0">
                <a:latin typeface="Calibri"/>
                <a:cs typeface="Arial"/>
              </a:rPr>
              <a:t>('Q'):</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Determinamos a posição do </a:t>
            </a:r>
            <a:r>
              <a:rPr lang="pt-PT" sz="1800" err="1">
                <a:latin typeface="Calibri"/>
                <a:cs typeface="Arial"/>
              </a:rPr>
              <a:t>subplot</a:t>
            </a:r>
            <a:r>
              <a:rPr lang="pt-PT" sz="1800" dirty="0">
                <a:latin typeface="Calibri"/>
                <a:cs typeface="Arial"/>
              </a:rPr>
              <a:t> correspondente para cada questão: </a:t>
            </a:r>
            <a:r>
              <a:rPr lang="pt-PT" sz="1800" b="1" err="1">
                <a:latin typeface="Calibri"/>
                <a:cs typeface="Arial"/>
              </a:rPr>
              <a:t>row</a:t>
            </a:r>
            <a:r>
              <a:rPr lang="pt-PT" sz="1800" b="1" dirty="0">
                <a:latin typeface="Calibri"/>
                <a:cs typeface="Arial"/>
              </a:rPr>
              <a:t> = i // </a:t>
            </a:r>
            <a:r>
              <a:rPr lang="pt-PT" sz="1800" b="1" err="1">
                <a:latin typeface="Calibri"/>
                <a:cs typeface="Arial"/>
              </a:rPr>
              <a:t>num_cols</a:t>
            </a:r>
            <a:r>
              <a:rPr lang="pt-PT" sz="1800" dirty="0">
                <a:latin typeface="Calibri"/>
                <a:cs typeface="Arial"/>
              </a:rPr>
              <a:t> e </a:t>
            </a:r>
            <a:r>
              <a:rPr lang="pt-PT" sz="1800" b="1" dirty="0">
                <a:latin typeface="Calibri"/>
                <a:cs typeface="Arial"/>
              </a:rPr>
              <a:t>col = i % </a:t>
            </a:r>
            <a:r>
              <a:rPr lang="pt-PT" sz="1800" b="1" err="1">
                <a:latin typeface="Calibri"/>
                <a:cs typeface="Arial"/>
              </a:rPr>
              <a:t>num_cols</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endParaRPr lang="pt-PT" sz="1800" dirty="0">
              <a:solidFill>
                <a:srgbClr val="000000"/>
              </a:solidFill>
              <a:latin typeface="Calibri"/>
              <a:ea typeface="Calibri"/>
              <a:cs typeface="Arial"/>
            </a:endParaRPr>
          </a:p>
          <a:p>
            <a:pPr>
              <a:buNone/>
            </a:pPr>
            <a:endParaRPr lang="pt-PT" sz="1800" b="1" dirty="0">
              <a:solidFill>
                <a:srgbClr val="000000"/>
              </a:solidFill>
              <a:latin typeface="Calibri"/>
              <a:ea typeface="Calibri"/>
              <a:cs typeface="Arial"/>
            </a:endParaRPr>
          </a:p>
          <a:p>
            <a:pPr>
              <a:buNone/>
            </a:pPr>
            <a:endParaRPr lang="pt-PT" sz="1200" dirty="0">
              <a:solidFill>
                <a:srgbClr val="D1D5DB"/>
              </a:solidFill>
              <a:latin typeface="Arial"/>
              <a:ea typeface="Calibri"/>
              <a:cs typeface="Arial"/>
            </a:endParaRPr>
          </a:p>
          <a:p>
            <a:endParaRPr lang="pt-PT" sz="1200" dirty="0">
              <a:solidFill>
                <a:srgbClr val="D1D5DB"/>
              </a:solidFill>
              <a:latin typeface="Arial"/>
              <a:ea typeface="Calibri"/>
              <a:cs typeface="Arial"/>
            </a:endParaRPr>
          </a:p>
          <a:p>
            <a:pPr>
              <a:buNone/>
            </a:pPr>
            <a:endParaRPr lang="pt-PT" sz="1800" dirty="0">
              <a:latin typeface="Calibri"/>
              <a:ea typeface="Calibri"/>
              <a:cs typeface="Arial"/>
            </a:endParaRPr>
          </a:p>
          <a:p>
            <a:pPr>
              <a:buNone/>
            </a:pPr>
            <a:endParaRPr lang="pt-PT" sz="1800" b="1" dirty="0">
              <a:latin typeface="Calibri"/>
              <a:ea typeface="Calibri"/>
              <a:cs typeface="Arial"/>
            </a:endParaRPr>
          </a:p>
          <a:p>
            <a:pPr marL="285750" indent="-285750"/>
            <a:endParaRPr lang="pt-PT" sz="1800" dirty="0">
              <a:latin typeface="Calibri"/>
              <a:ea typeface="Calibri"/>
              <a:cs typeface="Arial"/>
            </a:endParaRPr>
          </a:p>
          <a:p>
            <a:pPr>
              <a:lnSpc>
                <a:spcPct val="150000"/>
              </a:lnSpc>
              <a:buNone/>
            </a:pPr>
            <a:endParaRPr lang="pt-PT" sz="1800" dirty="0">
              <a:latin typeface="Calibri"/>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2AEE2BBB-4148-71B7-5960-574E5D6C23D1}"/>
              </a:ext>
            </a:extLst>
          </p:cNvPr>
          <p:cNvPicPr>
            <a:picLocks noChangeAspect="1"/>
          </p:cNvPicPr>
          <p:nvPr/>
        </p:nvPicPr>
        <p:blipFill>
          <a:blip r:embed="rId7"/>
          <a:stretch>
            <a:fillRect/>
          </a:stretch>
        </p:blipFill>
        <p:spPr>
          <a:xfrm>
            <a:off x="1275862" y="4203105"/>
            <a:ext cx="5840046" cy="1538866"/>
          </a:xfrm>
          <a:prstGeom prst="rect">
            <a:avLst/>
          </a:prstGeom>
        </p:spPr>
      </p:pic>
    </p:spTree>
    <p:extLst>
      <p:ext uri="{BB962C8B-B14F-4D97-AF65-F5344CB8AC3E}">
        <p14:creationId xmlns:p14="http://schemas.microsoft.com/office/powerpoint/2010/main" val="233849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56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Ajuste da Regressão Linear</a:t>
            </a:r>
            <a:endParaRPr lang="en-US" sz="1800" b="1">
              <a:latin typeface="Calibri"/>
              <a:cs typeface="Arial"/>
            </a:endParaRPr>
          </a:p>
          <a:p>
            <a:pPr>
              <a:buNone/>
            </a:pPr>
            <a:endParaRPr lang="pt-PT" sz="1800" b="1" dirty="0">
              <a:latin typeface="Calibri"/>
              <a:cs typeface="Arial"/>
            </a:endParaRPr>
          </a:p>
          <a:p>
            <a:pPr marL="285750" indent="-285750"/>
            <a:r>
              <a:rPr lang="pt-PT" sz="1800" dirty="0">
                <a:latin typeface="Calibri"/>
                <a:cs typeface="Arial"/>
              </a:rPr>
              <a:t>Para cada questão, extraímos os valores da coluna como a variável independente X e os valores da coluna 'Divórcio' como a variável dependente y.</a:t>
            </a:r>
          </a:p>
          <a:p>
            <a:pPr marL="285750" indent="-285750"/>
            <a:r>
              <a:rPr lang="pt-PT" sz="1800" dirty="0">
                <a:latin typeface="Calibri"/>
                <a:cs typeface="Arial"/>
              </a:rPr>
              <a:t>Criamos uma instância do modelo de regressão linear: </a:t>
            </a:r>
            <a:r>
              <a:rPr lang="pt-PT" sz="1800" b="1" err="1">
                <a:latin typeface="Calibri"/>
                <a:cs typeface="Calibri"/>
              </a:rPr>
              <a:t>reg</a:t>
            </a:r>
            <a:r>
              <a:rPr lang="pt-PT" sz="1800" b="1" dirty="0">
                <a:latin typeface="Calibri"/>
                <a:cs typeface="Calibri"/>
              </a:rPr>
              <a:t> = </a:t>
            </a:r>
            <a:r>
              <a:rPr lang="pt-PT" sz="1800" b="1" err="1">
                <a:latin typeface="Calibri"/>
                <a:cs typeface="Calibri"/>
              </a:rPr>
              <a:t>LinearRegression</a:t>
            </a:r>
            <a:r>
              <a:rPr lang="pt-PT" sz="1800" b="1" dirty="0">
                <a:latin typeface="Calibri"/>
                <a:cs typeface="Calibri"/>
              </a:rPr>
              <a:t>()</a:t>
            </a:r>
            <a:r>
              <a:rPr lang="pt-PT" sz="1800" dirty="0">
                <a:latin typeface="Calibri"/>
                <a:cs typeface="Arial"/>
              </a:rPr>
              <a:t>.</a:t>
            </a:r>
          </a:p>
          <a:p>
            <a:pPr marL="285750" indent="-285750"/>
            <a:r>
              <a:rPr lang="pt-PT" sz="1800" dirty="0">
                <a:latin typeface="Calibri"/>
                <a:cs typeface="Arial"/>
              </a:rPr>
              <a:t>Ajustamos o modelo aos dados de X e y: </a:t>
            </a:r>
            <a:r>
              <a:rPr lang="pt-PT" sz="1800" b="1" err="1">
                <a:latin typeface="Calibri"/>
                <a:cs typeface="Calibri"/>
              </a:rPr>
              <a:t>reg.fit</a:t>
            </a:r>
            <a:r>
              <a:rPr lang="pt-PT" sz="1800" b="1" dirty="0">
                <a:latin typeface="Calibri"/>
                <a:cs typeface="Calibri"/>
              </a:rPr>
              <a:t>(X, y)</a:t>
            </a:r>
            <a:r>
              <a:rPr lang="pt-PT" sz="1800" dirty="0">
                <a:latin typeface="Calibri"/>
                <a:cs typeface="Arial"/>
              </a:rPr>
              <a:t>.</a:t>
            </a:r>
          </a:p>
          <a:p>
            <a:pPr>
              <a:buNone/>
            </a:pPr>
            <a:endParaRPr lang="pt-PT" dirty="0">
              <a:latin typeface="Arial"/>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10;&#10;Description automatically generated">
            <a:extLst>
              <a:ext uri="{FF2B5EF4-FFF2-40B4-BE49-F238E27FC236}">
                <a16:creationId xmlns:a16="http://schemas.microsoft.com/office/drawing/2014/main" id="{368409C0-D319-5787-4F20-2CDDFBEFCC62}"/>
              </a:ext>
            </a:extLst>
          </p:cNvPr>
          <p:cNvPicPr>
            <a:picLocks noChangeAspect="1"/>
          </p:cNvPicPr>
          <p:nvPr/>
        </p:nvPicPr>
        <p:blipFill>
          <a:blip r:embed="rId7"/>
          <a:stretch>
            <a:fillRect/>
          </a:stretch>
        </p:blipFill>
        <p:spPr>
          <a:xfrm>
            <a:off x="1158630" y="3847123"/>
            <a:ext cx="6318738" cy="1947985"/>
          </a:xfrm>
          <a:prstGeom prst="rect">
            <a:avLst/>
          </a:prstGeom>
        </p:spPr>
      </p:pic>
    </p:spTree>
    <p:extLst>
      <p:ext uri="{BB962C8B-B14F-4D97-AF65-F5344CB8AC3E}">
        <p14:creationId xmlns:p14="http://schemas.microsoft.com/office/powerpoint/2010/main" val="115395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Índice</a:t>
            </a:r>
            <a:endParaRPr lang="pt-PT" sz="20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81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lnSpc>
                <a:spcPct val="150000"/>
              </a:lnSpc>
              <a:buAutoNum type="arabicPeriod"/>
            </a:pPr>
            <a:r>
              <a:rPr lang="pt-PT" altLang="pt-PT" sz="1800" dirty="0">
                <a:latin typeface="Calibri"/>
                <a:cs typeface="Arial"/>
              </a:rPr>
              <a:t>Introdução</a:t>
            </a:r>
          </a:p>
          <a:p>
            <a:pPr marL="342900" indent="-342900" algn="l">
              <a:lnSpc>
                <a:spcPct val="150000"/>
              </a:lnSpc>
              <a:buAutoNum type="arabicPeriod"/>
            </a:pPr>
            <a:r>
              <a:rPr lang="pt-PT" altLang="pt-PT" sz="1800" dirty="0">
                <a:latin typeface="Calibri"/>
                <a:cs typeface="Arial"/>
              </a:rPr>
              <a:t>Objetivos</a:t>
            </a:r>
          </a:p>
          <a:p>
            <a:pPr marL="342900" indent="-342900" algn="l">
              <a:lnSpc>
                <a:spcPct val="150000"/>
              </a:lnSpc>
              <a:buAutoNum type="arabicPeriod"/>
            </a:pPr>
            <a:r>
              <a:rPr lang="pt-PT" altLang="pt-PT" sz="1800" dirty="0">
                <a:latin typeface="Calibri"/>
                <a:cs typeface="Arial"/>
              </a:rPr>
              <a:t>Importações</a:t>
            </a:r>
          </a:p>
          <a:p>
            <a:pPr marL="342900" indent="-342900" algn="l">
              <a:lnSpc>
                <a:spcPct val="150000"/>
              </a:lnSpc>
              <a:buAutoNum type="arabicPeriod"/>
            </a:pPr>
            <a:r>
              <a:rPr lang="pt-PT" altLang="pt-PT" sz="1800" dirty="0" err="1">
                <a:latin typeface="Calibri"/>
                <a:cs typeface="Arial"/>
              </a:rPr>
              <a:t>Dataset</a:t>
            </a:r>
          </a:p>
          <a:p>
            <a:pPr marL="342900" indent="-342900">
              <a:lnSpc>
                <a:spcPct val="150000"/>
              </a:lnSpc>
              <a:buAutoNum type="arabicPeriod"/>
            </a:pPr>
            <a:r>
              <a:rPr lang="pt-PT" altLang="pt-PT" sz="1800" dirty="0">
                <a:latin typeface="Calibri"/>
                <a:cs typeface="Arial"/>
              </a:rPr>
              <a:t>Regressão Linear</a:t>
            </a:r>
            <a:endParaRPr lang="pt-PT" altLang="pt-PT" sz="1800" dirty="0">
              <a:latin typeface="Calibri"/>
              <a:cs typeface="Arial" panose="020B0604020202020204" pitchFamily="34" charset="0"/>
            </a:endParaRPr>
          </a:p>
          <a:p>
            <a:pPr marL="342900" indent="-342900" algn="l">
              <a:lnSpc>
                <a:spcPct val="150000"/>
              </a:lnSpc>
              <a:buAutoNum type="arabicPeriod"/>
            </a:pPr>
            <a:r>
              <a:rPr lang="pt-PT" sz="1800" dirty="0">
                <a:latin typeface="Calibri"/>
                <a:cs typeface="Arial"/>
              </a:rPr>
              <a:t>Conclusão</a:t>
            </a:r>
            <a:endParaRPr lang="pt-PT" sz="1600" dirty="0">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6171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2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Visualização dos Resultados</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Imprimimos os coeficientes da regressão (intercepto e coeficiente angular) e formatamos o texto correspondente: </a:t>
            </a:r>
            <a:r>
              <a:rPr lang="pt-PT" sz="1800" b="1" err="1">
                <a:latin typeface="Calibri"/>
                <a:cs typeface="Arial"/>
              </a:rPr>
              <a:t>coef_text</a:t>
            </a:r>
            <a:r>
              <a:rPr lang="pt-PT" sz="1800" b="1" dirty="0">
                <a:latin typeface="Calibri"/>
                <a:cs typeface="Arial"/>
              </a:rPr>
              <a:t> = "Divorcio = {:.5} + {:.5} * {}".</a:t>
            </a:r>
            <a:r>
              <a:rPr lang="pt-PT" sz="1800" b="1" err="1">
                <a:latin typeface="Calibri"/>
                <a:cs typeface="Arial"/>
              </a:rPr>
              <a:t>format</a:t>
            </a:r>
            <a:r>
              <a:rPr lang="pt-PT" sz="1800" b="1" dirty="0">
                <a:latin typeface="Calibri"/>
                <a:cs typeface="Arial"/>
              </a:rPr>
              <a:t>(</a:t>
            </a:r>
            <a:r>
              <a:rPr lang="pt-PT" sz="1800" b="1" err="1">
                <a:latin typeface="Calibri"/>
                <a:cs typeface="Arial"/>
              </a:rPr>
              <a:t>coef_intercept</a:t>
            </a:r>
            <a:r>
              <a:rPr lang="pt-PT" sz="1800" b="1" dirty="0">
                <a:latin typeface="Calibri"/>
                <a:cs typeface="Arial"/>
              </a:rPr>
              <a:t>, </a:t>
            </a:r>
            <a:r>
              <a:rPr lang="pt-PT" sz="1800" b="1" err="1">
                <a:latin typeface="Calibri"/>
                <a:cs typeface="Arial"/>
              </a:rPr>
              <a:t>coef_slope</a:t>
            </a:r>
            <a:r>
              <a:rPr lang="pt-PT" sz="1800" b="1" dirty="0">
                <a:latin typeface="Calibri"/>
                <a:cs typeface="Arial"/>
              </a:rPr>
              <a:t>, </a:t>
            </a:r>
            <a:r>
              <a:rPr lang="pt-PT" sz="1800" b="1" err="1">
                <a:latin typeface="Calibri"/>
                <a:cs typeface="Arial"/>
              </a:rPr>
              <a:t>column</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Realizamos as previsões com base na regressão linear: </a:t>
            </a:r>
            <a:r>
              <a:rPr lang="pt-PT" sz="1800" b="1" err="1">
                <a:latin typeface="Calibri"/>
                <a:cs typeface="Arial"/>
              </a:rPr>
              <a:t>f_previsoes</a:t>
            </a:r>
            <a:r>
              <a:rPr lang="pt-PT" sz="1800" b="1" dirty="0">
                <a:latin typeface="Calibri"/>
                <a:cs typeface="Arial"/>
              </a:rPr>
              <a:t> = </a:t>
            </a:r>
            <a:r>
              <a:rPr lang="pt-PT" sz="1800" b="1" err="1">
                <a:latin typeface="Calibri"/>
                <a:cs typeface="Arial"/>
              </a:rPr>
              <a:t>reg.predict</a:t>
            </a:r>
            <a:r>
              <a:rPr lang="pt-PT" sz="1800" b="1" dirty="0">
                <a:latin typeface="Calibri"/>
                <a:cs typeface="Arial"/>
              </a:rPr>
              <a:t>(X)</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Plotamos os pontos de dados e a linha de regressão no </a:t>
            </a:r>
            <a:r>
              <a:rPr lang="pt-PT" sz="1800" err="1">
                <a:latin typeface="Calibri"/>
                <a:cs typeface="Arial"/>
              </a:rPr>
              <a:t>subplot</a:t>
            </a:r>
            <a:r>
              <a:rPr lang="pt-PT" sz="1800" dirty="0">
                <a:latin typeface="Calibri"/>
                <a:cs typeface="Arial"/>
              </a:rPr>
              <a:t> correspondente, incluindo o texto com os coeficientes: </a:t>
            </a:r>
            <a:r>
              <a:rPr lang="pt-PT" sz="1800" b="1" err="1">
                <a:latin typeface="Calibri"/>
                <a:cs typeface="Arial"/>
              </a:rPr>
              <a:t>ax.scatter</a:t>
            </a:r>
            <a:r>
              <a:rPr lang="pt-PT" sz="1800" b="1" dirty="0">
                <a:latin typeface="Calibri"/>
                <a:cs typeface="Arial"/>
              </a:rPr>
              <a:t>(X, y, c='</a:t>
            </a:r>
            <a:r>
              <a:rPr lang="pt-PT" sz="1800" b="1" err="1">
                <a:latin typeface="Calibri"/>
                <a:cs typeface="Arial"/>
              </a:rPr>
              <a:t>red</a:t>
            </a:r>
            <a:r>
              <a:rPr lang="pt-PT" sz="1800" b="1" dirty="0">
                <a:latin typeface="Calibri"/>
                <a:cs typeface="Arial"/>
              </a:rPr>
              <a:t>', </a:t>
            </a:r>
            <a:r>
              <a:rPr lang="pt-PT" sz="1800" b="1" err="1">
                <a:latin typeface="Calibri"/>
                <a:cs typeface="Arial"/>
              </a:rPr>
              <a:t>label</a:t>
            </a:r>
            <a:r>
              <a:rPr lang="pt-PT" sz="1800" b="1" dirty="0">
                <a:latin typeface="Calibri"/>
                <a:cs typeface="Arial"/>
              </a:rPr>
              <a:t>='Dados')</a:t>
            </a:r>
            <a:r>
              <a:rPr lang="pt-PT" sz="1800" dirty="0">
                <a:latin typeface="Calibri"/>
                <a:cs typeface="Arial"/>
              </a:rPr>
              <a:t>, </a:t>
            </a:r>
            <a:r>
              <a:rPr lang="pt-PT" sz="1800" b="1" err="1">
                <a:latin typeface="Calibri"/>
                <a:cs typeface="Arial"/>
              </a:rPr>
              <a:t>ax.plot</a:t>
            </a:r>
            <a:r>
              <a:rPr lang="pt-PT" sz="1800" b="1" dirty="0">
                <a:latin typeface="Calibri"/>
                <a:cs typeface="Arial"/>
              </a:rPr>
              <a:t>(X, </a:t>
            </a:r>
            <a:r>
              <a:rPr lang="pt-PT" sz="1800" b="1" err="1">
                <a:latin typeface="Calibri"/>
                <a:cs typeface="Arial"/>
              </a:rPr>
              <a:t>f_previsoes</a:t>
            </a:r>
            <a:r>
              <a:rPr lang="pt-PT" sz="1800" b="1" dirty="0">
                <a:latin typeface="Calibri"/>
                <a:cs typeface="Arial"/>
              </a:rPr>
              <a:t>, c='</a:t>
            </a:r>
            <a:r>
              <a:rPr lang="pt-PT" sz="1800" b="1" err="1">
                <a:latin typeface="Calibri"/>
                <a:cs typeface="Arial"/>
              </a:rPr>
              <a:t>blue</a:t>
            </a:r>
            <a:r>
              <a:rPr lang="pt-PT" sz="1800" b="1" dirty="0">
                <a:latin typeface="Calibri"/>
                <a:cs typeface="Arial"/>
              </a:rPr>
              <a:t>', </a:t>
            </a:r>
            <a:r>
              <a:rPr lang="pt-PT" sz="1800" b="1" err="1">
                <a:latin typeface="Calibri"/>
                <a:cs typeface="Arial"/>
              </a:rPr>
              <a:t>linewidth</a:t>
            </a:r>
            <a:r>
              <a:rPr lang="pt-PT" sz="1800" b="1" dirty="0">
                <a:latin typeface="Calibri"/>
                <a:cs typeface="Arial"/>
              </a:rPr>
              <a:t>=3, </a:t>
            </a:r>
            <a:r>
              <a:rPr lang="pt-PT" sz="1800" b="1" err="1">
                <a:latin typeface="Calibri"/>
                <a:cs typeface="Arial"/>
              </a:rPr>
              <a:t>linestyle</a:t>
            </a:r>
            <a:r>
              <a:rPr lang="pt-PT" sz="1800" b="1" dirty="0">
                <a:latin typeface="Calibri"/>
                <a:cs typeface="Arial"/>
              </a:rPr>
              <a:t>=':', </a:t>
            </a:r>
            <a:r>
              <a:rPr lang="pt-PT" sz="1800" b="1" err="1">
                <a:latin typeface="Calibri"/>
                <a:cs typeface="Arial"/>
              </a:rPr>
              <a:t>label</a:t>
            </a:r>
            <a:r>
              <a:rPr lang="pt-PT" sz="1800" b="1" dirty="0">
                <a:latin typeface="Calibri"/>
                <a:cs typeface="Arial"/>
              </a:rPr>
              <a:t>='Regressão Linear')</a:t>
            </a:r>
            <a:r>
              <a:rPr lang="pt-PT" sz="1800" dirty="0">
                <a:latin typeface="Calibri"/>
                <a:cs typeface="Arial"/>
              </a:rPr>
              <a:t>, </a:t>
            </a:r>
            <a:r>
              <a:rPr lang="pt-PT" sz="1800" b="1" err="1">
                <a:latin typeface="Calibri"/>
                <a:cs typeface="Arial"/>
              </a:rPr>
              <a:t>ax.text</a:t>
            </a:r>
            <a:r>
              <a:rPr lang="pt-PT" sz="1800" b="1" dirty="0">
                <a:latin typeface="Calibri"/>
                <a:cs typeface="Arial"/>
              </a:rPr>
              <a:t>(0.05, 0.95, </a:t>
            </a:r>
            <a:r>
              <a:rPr lang="pt-PT" sz="1800" b="1" err="1">
                <a:latin typeface="Calibri"/>
                <a:cs typeface="Arial"/>
              </a:rPr>
              <a:t>coef_text</a:t>
            </a:r>
            <a:r>
              <a:rPr lang="pt-PT" sz="1800" b="1" dirty="0">
                <a:latin typeface="Calibri"/>
                <a:cs typeface="Arial"/>
              </a:rPr>
              <a:t>, </a:t>
            </a:r>
            <a:r>
              <a:rPr lang="pt-PT" sz="1800" b="1" err="1">
                <a:latin typeface="Calibri"/>
                <a:cs typeface="Arial"/>
              </a:rPr>
              <a:t>transform</a:t>
            </a:r>
            <a:r>
              <a:rPr lang="pt-PT" sz="1800" b="1" dirty="0">
                <a:latin typeface="Calibri"/>
                <a:cs typeface="Arial"/>
              </a:rPr>
              <a:t>=</a:t>
            </a:r>
            <a:r>
              <a:rPr lang="pt-PT" sz="1800" b="1" err="1">
                <a:latin typeface="Calibri"/>
                <a:cs typeface="Arial"/>
              </a:rPr>
              <a:t>ax.transAxes</a:t>
            </a:r>
            <a:r>
              <a:rPr lang="pt-PT" sz="1800" b="1" dirty="0">
                <a:latin typeface="Calibri"/>
                <a:cs typeface="Arial"/>
              </a:rPr>
              <a:t>, </a:t>
            </a:r>
            <a:r>
              <a:rPr lang="pt-PT" sz="1800" b="1" err="1">
                <a:latin typeface="Calibri"/>
                <a:cs typeface="Arial"/>
              </a:rPr>
              <a:t>fontsize</a:t>
            </a:r>
            <a:r>
              <a:rPr lang="pt-PT" sz="1800" b="1" dirty="0">
                <a:latin typeface="Calibri"/>
                <a:cs typeface="Arial"/>
              </a:rPr>
              <a:t>=10, </a:t>
            </a:r>
            <a:r>
              <a:rPr lang="pt-PT" sz="1800" b="1" err="1">
                <a:latin typeface="Calibri"/>
                <a:cs typeface="Arial"/>
              </a:rPr>
              <a:t>verticalalignment</a:t>
            </a:r>
            <a:r>
              <a:rPr lang="pt-PT" sz="1800" b="1" dirty="0">
                <a:latin typeface="Calibri"/>
                <a:cs typeface="Arial"/>
              </a:rPr>
              <a:t>='top')</a:t>
            </a:r>
            <a:r>
              <a:rPr lang="pt-PT" sz="1800" dirty="0">
                <a:latin typeface="Calibri"/>
                <a:cs typeface="Arial"/>
              </a:rPr>
              <a:t>.</a:t>
            </a:r>
            <a:endParaRPr lang="pt-PT" dirty="0">
              <a:latin typeface="Calibri"/>
              <a:cs typeface="Calibri"/>
            </a:endParaRPr>
          </a:p>
          <a:p>
            <a:pPr>
              <a:buNone/>
            </a:pPr>
            <a:endParaRPr lang="pt-PT" sz="1800" b="1" dirty="0">
              <a:latin typeface="Calibri"/>
              <a:cs typeface="Arial"/>
            </a:endParaRPr>
          </a:p>
          <a:p>
            <a:pPr>
              <a:buNone/>
            </a:pPr>
            <a:endParaRPr lang="pt-PT" dirty="0">
              <a:latin typeface="Arial"/>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descr="Text&#10;&#10;Description automatically generated">
            <a:extLst>
              <a:ext uri="{FF2B5EF4-FFF2-40B4-BE49-F238E27FC236}">
                <a16:creationId xmlns:a16="http://schemas.microsoft.com/office/drawing/2014/main" id="{A3BBA9FB-FECA-E612-BC81-BE6B8CD8A28C}"/>
              </a:ext>
            </a:extLst>
          </p:cNvPr>
          <p:cNvPicPr>
            <a:picLocks noChangeAspect="1"/>
          </p:cNvPicPr>
          <p:nvPr/>
        </p:nvPicPr>
        <p:blipFill>
          <a:blip r:embed="rId7"/>
          <a:stretch>
            <a:fillRect/>
          </a:stretch>
        </p:blipFill>
        <p:spPr>
          <a:xfrm>
            <a:off x="3278554" y="4296728"/>
            <a:ext cx="5263662" cy="2113619"/>
          </a:xfrm>
          <a:prstGeom prst="rect">
            <a:avLst/>
          </a:prstGeom>
        </p:spPr>
      </p:pic>
    </p:spTree>
    <p:extLst>
      <p:ext uri="{BB962C8B-B14F-4D97-AF65-F5344CB8AC3E}">
        <p14:creationId xmlns:p14="http://schemas.microsoft.com/office/powerpoint/2010/main" val="285901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Ajustes Finais e Visualização dos </a:t>
            </a:r>
            <a:r>
              <a:rPr lang="pt-PT" sz="1800" b="1" err="1">
                <a:latin typeface="Calibri"/>
                <a:cs typeface="Arial"/>
              </a:rPr>
              <a:t>Subplots</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Realizamos ajustes nos rótulos dos eixos e títulos dos </a:t>
            </a:r>
            <a:r>
              <a:rPr lang="pt-PT" sz="1800" err="1">
                <a:latin typeface="Calibri"/>
                <a:cs typeface="Arial"/>
              </a:rPr>
              <a:t>subplots</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Ajustamos o espaçamento entre os </a:t>
            </a:r>
            <a:r>
              <a:rPr lang="pt-PT" sz="1800" err="1">
                <a:latin typeface="Calibri"/>
                <a:cs typeface="Arial"/>
              </a:rPr>
              <a:t>subplots</a:t>
            </a:r>
            <a:r>
              <a:rPr lang="pt-PT" sz="1800" dirty="0">
                <a:latin typeface="Calibri"/>
                <a:cs typeface="Arial"/>
              </a:rPr>
              <a:t>: </a:t>
            </a:r>
            <a:r>
              <a:rPr lang="pt-PT" sz="1800" b="1" err="1">
                <a:latin typeface="Calibri"/>
                <a:cs typeface="Arial"/>
              </a:rPr>
              <a:t>plt.tight_layout</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Exibimos os </a:t>
            </a:r>
            <a:r>
              <a:rPr lang="pt-PT" sz="1800" err="1">
                <a:latin typeface="Calibri"/>
                <a:cs typeface="Arial"/>
              </a:rPr>
              <a:t>subplots</a:t>
            </a:r>
            <a:r>
              <a:rPr lang="pt-PT" sz="1800" dirty="0">
                <a:latin typeface="Calibri"/>
                <a:cs typeface="Arial"/>
              </a:rPr>
              <a:t>: </a:t>
            </a:r>
            <a:r>
              <a:rPr lang="pt-PT" sz="1800" b="1" err="1">
                <a:latin typeface="Calibri"/>
                <a:cs typeface="Arial"/>
              </a:rPr>
              <a:t>plt.show</a:t>
            </a:r>
            <a:r>
              <a:rPr lang="pt-PT" sz="1800" b="1" dirty="0">
                <a:latin typeface="Calibri"/>
                <a:cs typeface="Arial"/>
              </a:rPr>
              <a:t>()</a:t>
            </a:r>
            <a:r>
              <a:rPr lang="pt-PT" sz="1800" dirty="0">
                <a:latin typeface="Calibri"/>
                <a:cs typeface="Arial"/>
              </a:rPr>
              <a:t>.</a:t>
            </a:r>
            <a:endParaRPr lang="pt-PT" sz="1800" dirty="0">
              <a:latin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dirty="0">
              <a:latin typeface="Arial"/>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a:extLst>
              <a:ext uri="{FF2B5EF4-FFF2-40B4-BE49-F238E27FC236}">
                <a16:creationId xmlns:a16="http://schemas.microsoft.com/office/drawing/2014/main" id="{F3DA9F41-7D6C-05F1-6C23-E4A4E7127951}"/>
              </a:ext>
            </a:extLst>
          </p:cNvPr>
          <p:cNvPicPr>
            <a:picLocks noChangeAspect="1"/>
          </p:cNvPicPr>
          <p:nvPr/>
        </p:nvPicPr>
        <p:blipFill>
          <a:blip r:embed="rId7"/>
          <a:stretch>
            <a:fillRect/>
          </a:stretch>
        </p:blipFill>
        <p:spPr>
          <a:xfrm>
            <a:off x="2217982" y="3943473"/>
            <a:ext cx="3672498" cy="1198440"/>
          </a:xfrm>
          <a:prstGeom prst="rect">
            <a:avLst/>
          </a:prstGeom>
        </p:spPr>
      </p:pic>
    </p:spTree>
    <p:extLst>
      <p:ext uri="{BB962C8B-B14F-4D97-AF65-F5344CB8AC3E}">
        <p14:creationId xmlns:p14="http://schemas.microsoft.com/office/powerpoint/2010/main" val="200785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Resultados Obtidos</a:t>
            </a:r>
          </a:p>
          <a:p>
            <a:pPr>
              <a:buNone/>
            </a:pPr>
            <a:endParaRPr lang="pt-PT" sz="1800" b="1" dirty="0">
              <a:latin typeface="Calibri"/>
              <a:cs typeface="Arial"/>
            </a:endParaRPr>
          </a:p>
          <a:p>
            <a:pPr>
              <a:buNone/>
            </a:pPr>
            <a:endParaRPr lang="pt-PT" sz="1800" b="1" dirty="0">
              <a:latin typeface="Calibri"/>
              <a:cs typeface="Arial"/>
            </a:endParaRPr>
          </a:p>
          <a:p>
            <a:pPr>
              <a:buNone/>
            </a:pPr>
            <a:endParaRPr lang="pt-PT" dirty="0">
              <a:latin typeface="Arial"/>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4" descr="Chart, scatter chart&#10;&#10;Description automatically generated">
            <a:extLst>
              <a:ext uri="{FF2B5EF4-FFF2-40B4-BE49-F238E27FC236}">
                <a16:creationId xmlns:a16="http://schemas.microsoft.com/office/drawing/2014/main" id="{DD738AD1-D83A-C542-AFA6-006FD1EFF8E3}"/>
              </a:ext>
            </a:extLst>
          </p:cNvPr>
          <p:cNvPicPr>
            <a:picLocks noChangeAspect="1"/>
          </p:cNvPicPr>
          <p:nvPr/>
        </p:nvPicPr>
        <p:blipFill>
          <a:blip r:embed="rId7"/>
          <a:stretch>
            <a:fillRect/>
          </a:stretch>
        </p:blipFill>
        <p:spPr>
          <a:xfrm>
            <a:off x="328246" y="1878150"/>
            <a:ext cx="8380046" cy="2808622"/>
          </a:xfrm>
          <a:prstGeom prst="rect">
            <a:avLst/>
          </a:prstGeom>
        </p:spPr>
      </p:pic>
    </p:spTree>
    <p:extLst>
      <p:ext uri="{BB962C8B-B14F-4D97-AF65-F5344CB8AC3E}">
        <p14:creationId xmlns:p14="http://schemas.microsoft.com/office/powerpoint/2010/main" val="360664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Codificação de Variáveis Categóricas</a:t>
            </a:r>
            <a:endParaRPr lang="en-US" sz="1800">
              <a:latin typeface="Calibri"/>
              <a:cs typeface="Calibri"/>
            </a:endParaRPr>
          </a:p>
          <a:p>
            <a:pPr marL="285750" indent="-285750"/>
            <a:r>
              <a:rPr lang="pt-PT" sz="1800" dirty="0">
                <a:latin typeface="Calibri"/>
                <a:cs typeface="Arial"/>
              </a:rPr>
              <a:t>Utilizamos o </a:t>
            </a:r>
            <a:r>
              <a:rPr lang="pt-PT" sz="1800" dirty="0" err="1">
                <a:latin typeface="Calibri"/>
                <a:cs typeface="Arial"/>
              </a:rPr>
              <a:t>one</a:t>
            </a:r>
            <a:r>
              <a:rPr lang="pt-PT" sz="1800" dirty="0">
                <a:latin typeface="Calibri"/>
                <a:cs typeface="Arial"/>
              </a:rPr>
              <a:t>-hot </a:t>
            </a:r>
            <a:r>
              <a:rPr lang="pt-PT" sz="1800" dirty="0" err="1">
                <a:latin typeface="Calibri"/>
                <a:cs typeface="Arial"/>
              </a:rPr>
              <a:t>encoding</a:t>
            </a:r>
            <a:r>
              <a:rPr lang="pt-PT" sz="1800" dirty="0">
                <a:latin typeface="Calibri"/>
                <a:cs typeface="Arial"/>
              </a:rPr>
              <a:t> para codificar as variáveis categóricas do </a:t>
            </a:r>
            <a:r>
              <a:rPr lang="pt-PT" sz="1800" dirty="0" err="1">
                <a:latin typeface="Calibri"/>
                <a:cs typeface="Arial"/>
              </a:rPr>
              <a:t>dataset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Criamos uma nova versão do </a:t>
            </a:r>
            <a:r>
              <a:rPr lang="pt-PT" sz="1800" dirty="0" err="1">
                <a:latin typeface="Calibri"/>
                <a:cs typeface="Arial"/>
              </a:rPr>
              <a:t>DataFrame</a:t>
            </a:r>
            <a:r>
              <a:rPr lang="pt-PT" sz="1800" dirty="0">
                <a:latin typeface="Calibri"/>
                <a:cs typeface="Arial"/>
              </a:rPr>
              <a:t> chamada </a:t>
            </a:r>
            <a:r>
              <a:rPr lang="pt-PT" sz="1800" b="1" dirty="0" err="1">
                <a:latin typeface="Calibri"/>
                <a:cs typeface="Arial"/>
              </a:rPr>
              <a:t>df_encoded</a:t>
            </a:r>
            <a:r>
              <a:rPr lang="pt-PT" sz="1800" dirty="0">
                <a:latin typeface="Calibri"/>
                <a:cs typeface="Arial"/>
              </a:rPr>
              <a:t> usando a função </a:t>
            </a:r>
            <a:r>
              <a:rPr lang="pt-PT" sz="1800" b="1" dirty="0" err="1">
                <a:latin typeface="Calibri"/>
                <a:cs typeface="Arial"/>
              </a:rPr>
              <a:t>pd.get_dummies</a:t>
            </a:r>
            <a:r>
              <a:rPr lang="pt-PT" sz="1800" b="1" dirty="0">
                <a:latin typeface="Calibri"/>
                <a:cs typeface="Arial"/>
              </a:rPr>
              <a:t>(</a:t>
            </a:r>
            <a:r>
              <a:rPr lang="pt-PT" sz="1800" b="1" dirty="0" err="1">
                <a:latin typeface="Calibri"/>
                <a:cs typeface="Arial"/>
              </a:rPr>
              <a:t>df</a:t>
            </a:r>
            <a:r>
              <a:rPr lang="pt-PT" sz="1800" b="1" dirty="0">
                <a:latin typeface="Calibri"/>
                <a:cs typeface="Arial"/>
              </a:rPr>
              <a:t>, </a:t>
            </a:r>
            <a:r>
              <a:rPr lang="pt-PT" sz="1800" b="1" dirty="0" err="1">
                <a:latin typeface="Calibri"/>
                <a:cs typeface="Arial"/>
              </a:rPr>
              <a:t>columns</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As colunas selecionadas para o </a:t>
            </a:r>
            <a:r>
              <a:rPr lang="pt-PT" sz="1800" dirty="0" err="1">
                <a:latin typeface="Calibri"/>
                <a:cs typeface="Arial"/>
              </a:rPr>
              <a:t>one</a:t>
            </a:r>
            <a:r>
              <a:rPr lang="pt-PT" sz="1800" dirty="0">
                <a:latin typeface="Calibri"/>
                <a:cs typeface="Arial"/>
              </a:rPr>
              <a:t>-hot </a:t>
            </a:r>
            <a:r>
              <a:rPr lang="pt-PT" sz="1800" dirty="0" err="1">
                <a:latin typeface="Calibri"/>
                <a:cs typeface="Arial"/>
              </a:rPr>
              <a:t>encoding</a:t>
            </a:r>
            <a:r>
              <a:rPr lang="pt-PT" sz="1800" dirty="0">
                <a:latin typeface="Calibri"/>
                <a:cs typeface="Arial"/>
              </a:rPr>
              <a:t> foram: 'Q1', 'Q2', 'Q3', ..., 'Q54'.</a:t>
            </a:r>
            <a:endParaRPr lang="pt-PT" sz="1800">
              <a:latin typeface="Calibri"/>
              <a:cs typeface="Calibri"/>
            </a:endParaRPr>
          </a:p>
          <a:p>
            <a:pPr>
              <a:buNone/>
            </a:pPr>
            <a:endParaRPr lang="pt-PT" sz="1800" b="1" dirty="0">
              <a:latin typeface="Calibri"/>
              <a:cs typeface="Arial"/>
            </a:endParaRPr>
          </a:p>
          <a:p>
            <a:pPr>
              <a:buNone/>
            </a:pPr>
            <a:r>
              <a:rPr lang="pt-PT" sz="1800" b="1" dirty="0">
                <a:latin typeface="Calibri"/>
                <a:cs typeface="Arial"/>
              </a:rPr>
              <a:t>Preparação dos Dados</a:t>
            </a:r>
            <a:endParaRPr lang="pt-PT" sz="1800">
              <a:latin typeface="Calibri"/>
              <a:cs typeface="Calibri"/>
            </a:endParaRPr>
          </a:p>
          <a:p>
            <a:pPr marL="285750" indent="-285750"/>
            <a:r>
              <a:rPr lang="pt-PT" sz="1800" dirty="0">
                <a:latin typeface="Calibri"/>
                <a:cs typeface="Arial"/>
              </a:rPr>
              <a:t>Separamos os dados em variáveis </a:t>
            </a:r>
            <a:r>
              <a:rPr lang="pt-PT" sz="1800" dirty="0" err="1">
                <a:latin typeface="Calibri"/>
                <a:cs typeface="Arial"/>
              </a:rPr>
              <a:t>preditoras</a:t>
            </a:r>
            <a:r>
              <a:rPr lang="pt-PT" sz="1800" dirty="0">
                <a:latin typeface="Calibri"/>
                <a:cs typeface="Arial"/>
              </a:rPr>
              <a:t> (X) e variável alvo (y) utilizando o </a:t>
            </a:r>
            <a:r>
              <a:rPr lang="pt-PT" sz="1800" b="1" dirty="0" err="1">
                <a:latin typeface="Calibri"/>
                <a:cs typeface="Arial"/>
              </a:rPr>
              <a:t>drop</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Armazenamos as variáveis </a:t>
            </a:r>
            <a:r>
              <a:rPr lang="pt-PT" sz="1800" dirty="0" err="1">
                <a:latin typeface="Calibri"/>
                <a:cs typeface="Arial"/>
              </a:rPr>
              <a:t>preditoras</a:t>
            </a:r>
            <a:r>
              <a:rPr lang="pt-PT" sz="1800" dirty="0">
                <a:latin typeface="Calibri"/>
                <a:cs typeface="Arial"/>
              </a:rPr>
              <a:t> no </a:t>
            </a:r>
            <a:r>
              <a:rPr lang="pt-PT" sz="1800" dirty="0" err="1">
                <a:latin typeface="Calibri"/>
                <a:cs typeface="Arial"/>
              </a:rPr>
              <a:t>DataFrame</a:t>
            </a:r>
            <a:r>
              <a:rPr lang="pt-PT" sz="1800" dirty="0">
                <a:latin typeface="Calibri"/>
                <a:cs typeface="Arial"/>
              </a:rPr>
              <a:t> X, excluindo a coluna '</a:t>
            </a:r>
            <a:r>
              <a:rPr lang="pt-PT" sz="1800" dirty="0" err="1">
                <a:latin typeface="Calibri"/>
                <a:cs typeface="Arial"/>
              </a:rPr>
              <a:t>Divorce</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Armazenamos a variável alvo na Series y, contendo apenas a coluna '</a:t>
            </a:r>
            <a:r>
              <a:rPr lang="pt-PT" sz="1800" err="1">
                <a:latin typeface="Calibri"/>
                <a:cs typeface="Arial"/>
              </a:rPr>
              <a:t>Divorce</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10;&#10;Description automatically generated">
            <a:extLst>
              <a:ext uri="{FF2B5EF4-FFF2-40B4-BE49-F238E27FC236}">
                <a16:creationId xmlns:a16="http://schemas.microsoft.com/office/drawing/2014/main" id="{0710DCE1-7AA3-B2C0-98F6-FB93A333B1D8}"/>
              </a:ext>
            </a:extLst>
          </p:cNvPr>
          <p:cNvPicPr>
            <a:picLocks noChangeAspect="1"/>
          </p:cNvPicPr>
          <p:nvPr/>
        </p:nvPicPr>
        <p:blipFill>
          <a:blip r:embed="rId7"/>
          <a:stretch>
            <a:fillRect/>
          </a:stretch>
        </p:blipFill>
        <p:spPr>
          <a:xfrm>
            <a:off x="1148862" y="4475734"/>
            <a:ext cx="6846276" cy="1911917"/>
          </a:xfrm>
          <a:prstGeom prst="rect">
            <a:avLst/>
          </a:prstGeom>
        </p:spPr>
      </p:pic>
    </p:spTree>
    <p:extLst>
      <p:ext uri="{BB962C8B-B14F-4D97-AF65-F5344CB8AC3E}">
        <p14:creationId xmlns:p14="http://schemas.microsoft.com/office/powerpoint/2010/main" val="81255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Divisão em Conjunto de Treinamento e Teste</a:t>
            </a:r>
            <a:endParaRPr lang="en-US" sz="1800">
              <a:latin typeface="Calibri"/>
              <a:cs typeface="Calibri"/>
            </a:endParaRPr>
          </a:p>
          <a:p>
            <a:pPr marL="285750" indent="-285750"/>
            <a:r>
              <a:rPr lang="pt-PT" sz="1800" dirty="0">
                <a:latin typeface="Calibri"/>
                <a:cs typeface="Arial"/>
              </a:rPr>
              <a:t>Utilizamos a função </a:t>
            </a:r>
            <a:r>
              <a:rPr lang="pt-PT" sz="1800" b="1" err="1">
                <a:latin typeface="Calibri"/>
                <a:cs typeface="Arial"/>
              </a:rPr>
              <a:t>train_test_split</a:t>
            </a:r>
            <a:r>
              <a:rPr lang="pt-PT" sz="1800" dirty="0">
                <a:latin typeface="Calibri"/>
                <a:cs typeface="Arial"/>
              </a:rPr>
              <a:t> para dividir os dados em conjunto de treinamento e conjunto de teste.</a:t>
            </a:r>
            <a:endParaRPr lang="pt-PT" sz="1800">
              <a:latin typeface="Calibri"/>
              <a:cs typeface="Calibri"/>
            </a:endParaRPr>
          </a:p>
          <a:p>
            <a:pPr marL="285750" indent="-285750"/>
            <a:r>
              <a:rPr lang="pt-PT" sz="1800" dirty="0">
                <a:latin typeface="Calibri"/>
                <a:cs typeface="Arial"/>
              </a:rPr>
              <a:t>Definimos a proporção de 30% dos dados para o conjunto de teste: </a:t>
            </a:r>
            <a:r>
              <a:rPr lang="pt-PT" sz="1800" b="1" err="1">
                <a:latin typeface="Calibri"/>
                <a:cs typeface="Arial"/>
              </a:rPr>
              <a:t>test_size</a:t>
            </a:r>
            <a:r>
              <a:rPr lang="pt-PT" sz="1800" b="1" dirty="0">
                <a:latin typeface="Calibri"/>
                <a:cs typeface="Arial"/>
              </a:rPr>
              <a:t>=0.3</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Definimos uma semente aleatória para garantir a reprodutibilidade dos resultados: </a:t>
            </a:r>
            <a:r>
              <a:rPr lang="pt-PT" sz="1800" b="1" err="1">
                <a:latin typeface="Calibri"/>
                <a:cs typeface="Arial"/>
              </a:rPr>
              <a:t>random_state</a:t>
            </a:r>
            <a:r>
              <a:rPr lang="pt-PT" sz="1800" b="1" dirty="0">
                <a:latin typeface="Calibri"/>
                <a:cs typeface="Arial"/>
              </a:rPr>
              <a:t>=18</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r>
              <a:rPr lang="pt-PT" sz="1800" b="1" dirty="0">
                <a:latin typeface="Calibri"/>
                <a:cs typeface="Arial"/>
              </a:rPr>
              <a:t>Criação e Ajuste do Modelo de Regressão Linear</a:t>
            </a:r>
            <a:endParaRPr lang="pt-PT" sz="1800">
              <a:latin typeface="Calibri"/>
              <a:cs typeface="Calibri"/>
            </a:endParaRPr>
          </a:p>
          <a:p>
            <a:pPr marL="285750" indent="-285750"/>
            <a:r>
              <a:rPr lang="pt-PT" sz="1800" dirty="0">
                <a:latin typeface="Calibri"/>
                <a:cs typeface="Arial"/>
              </a:rPr>
              <a:t>Criamos uma instância do modelo de regressão linear: </a:t>
            </a:r>
            <a:r>
              <a:rPr lang="pt-PT" sz="1800" b="1" err="1">
                <a:latin typeface="Calibri"/>
                <a:cs typeface="Arial"/>
              </a:rPr>
              <a:t>reg</a:t>
            </a:r>
            <a:r>
              <a:rPr lang="pt-PT" sz="1800" b="1" dirty="0">
                <a:latin typeface="Calibri"/>
                <a:cs typeface="Arial"/>
              </a:rPr>
              <a:t> = </a:t>
            </a:r>
            <a:r>
              <a:rPr lang="pt-PT" sz="1800" b="1" err="1">
                <a:latin typeface="Calibri"/>
                <a:cs typeface="Arial"/>
              </a:rPr>
              <a:t>LinearRegression</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Ajustamos o modelo aos dados de treinamento utilizando o método </a:t>
            </a:r>
            <a:r>
              <a:rPr lang="pt-PT" sz="1800" b="1" err="1">
                <a:latin typeface="Calibri"/>
                <a:cs typeface="Arial"/>
              </a:rPr>
              <a:t>fit</a:t>
            </a:r>
            <a:r>
              <a:rPr lang="pt-PT" sz="1800" dirty="0">
                <a:latin typeface="Calibri"/>
                <a:cs typeface="Arial"/>
              </a:rPr>
              <a:t>: </a:t>
            </a:r>
            <a:r>
              <a:rPr lang="pt-PT" sz="1800" b="1" err="1">
                <a:latin typeface="Calibri"/>
                <a:cs typeface="Arial"/>
              </a:rPr>
              <a:t>reg.fit</a:t>
            </a:r>
            <a:r>
              <a:rPr lang="pt-PT" sz="1800" b="1" dirty="0">
                <a:latin typeface="Calibri"/>
                <a:cs typeface="Arial"/>
              </a:rPr>
              <a:t>(</a:t>
            </a:r>
            <a:r>
              <a:rPr lang="pt-PT" sz="1800" b="1" err="1">
                <a:latin typeface="Calibri"/>
                <a:cs typeface="Arial"/>
              </a:rPr>
              <a:t>X_train</a:t>
            </a:r>
            <a:r>
              <a:rPr lang="pt-PT" sz="1800" b="1" dirty="0">
                <a:latin typeface="Calibri"/>
                <a:cs typeface="Arial"/>
              </a:rPr>
              <a:t>, </a:t>
            </a:r>
            <a:r>
              <a:rPr lang="pt-PT" sz="1800" b="1" err="1">
                <a:latin typeface="Calibri"/>
                <a:cs typeface="Arial"/>
              </a:rPr>
              <a:t>y_train</a:t>
            </a:r>
            <a:r>
              <a:rPr lang="pt-PT" sz="1800" b="1" dirty="0">
                <a:latin typeface="Calibri"/>
                <a:cs typeface="Arial"/>
              </a:rPr>
              <a:t>)</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Graphical user interface, text&#10;&#10;Description automatically generated">
            <a:extLst>
              <a:ext uri="{FF2B5EF4-FFF2-40B4-BE49-F238E27FC236}">
                <a16:creationId xmlns:a16="http://schemas.microsoft.com/office/drawing/2014/main" id="{1B8DDDDB-7CA1-16B9-D969-A4DF5FF54E34}"/>
              </a:ext>
            </a:extLst>
          </p:cNvPr>
          <p:cNvPicPr>
            <a:picLocks noChangeAspect="1"/>
          </p:cNvPicPr>
          <p:nvPr/>
        </p:nvPicPr>
        <p:blipFill>
          <a:blip r:embed="rId7"/>
          <a:stretch>
            <a:fillRect/>
          </a:stretch>
        </p:blipFill>
        <p:spPr>
          <a:xfrm>
            <a:off x="1432169" y="4829245"/>
            <a:ext cx="6465276" cy="1410048"/>
          </a:xfrm>
          <a:prstGeom prst="rect">
            <a:avLst/>
          </a:prstGeom>
        </p:spPr>
      </p:pic>
    </p:spTree>
    <p:extLst>
      <p:ext uri="{BB962C8B-B14F-4D97-AF65-F5344CB8AC3E}">
        <p14:creationId xmlns:p14="http://schemas.microsoft.com/office/powerpoint/2010/main" val="316797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a:t>
            </a:r>
            <a:endParaRPr lang="en-US" sz="180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Avaliamos o desempenho do modelo utilizando o coeficiente de determinação (R²) e o erro médio quadrático (MSE).</a:t>
            </a:r>
            <a:endParaRPr lang="pt-PT" sz="1800">
              <a:latin typeface="Calibri"/>
              <a:cs typeface="Calibri"/>
            </a:endParaRPr>
          </a:p>
          <a:p>
            <a:pPr marL="285750" indent="-285750"/>
            <a:r>
              <a:rPr lang="pt-PT" sz="1800" dirty="0">
                <a:latin typeface="Calibri"/>
                <a:cs typeface="Arial"/>
              </a:rPr>
              <a:t>Calculamos o coeficiente de determinação para os dados de teste utilizando o método </a:t>
            </a:r>
            <a:r>
              <a:rPr lang="pt-PT" sz="1800" b="1" dirty="0">
                <a:latin typeface="Calibri"/>
                <a:cs typeface="Arial"/>
              </a:rPr>
              <a:t>score</a:t>
            </a:r>
            <a:r>
              <a:rPr lang="pt-PT" sz="1800" dirty="0">
                <a:latin typeface="Calibri"/>
                <a:cs typeface="Arial"/>
              </a:rPr>
              <a:t>: </a:t>
            </a:r>
            <a:r>
              <a:rPr lang="pt-PT" sz="1800" b="1" dirty="0">
                <a:latin typeface="Calibri"/>
                <a:cs typeface="Arial"/>
              </a:rPr>
              <a:t>score = </a:t>
            </a:r>
            <a:r>
              <a:rPr lang="pt-PT" sz="1800" b="1" dirty="0" err="1">
                <a:latin typeface="Calibri"/>
                <a:cs typeface="Arial"/>
              </a:rPr>
              <a:t>reg.score</a:t>
            </a:r>
            <a:r>
              <a:rPr lang="pt-PT" sz="1800" b="1" dirty="0">
                <a:latin typeface="Calibri"/>
                <a:cs typeface="Arial"/>
              </a:rPr>
              <a:t>(</a:t>
            </a:r>
            <a:r>
              <a:rPr lang="pt-PT" sz="1800" b="1" dirty="0" err="1">
                <a:latin typeface="Calibri"/>
                <a:cs typeface="Arial"/>
              </a:rPr>
              <a:t>X_test</a:t>
            </a:r>
            <a:r>
              <a:rPr lang="pt-PT" sz="1800" b="1" dirty="0">
                <a:latin typeface="Calibri"/>
                <a:cs typeface="Arial"/>
              </a:rPr>
              <a:t>, </a:t>
            </a:r>
            <a:r>
              <a:rPr lang="pt-PT" sz="1800" b="1" dirty="0" err="1">
                <a:latin typeface="Calibri"/>
                <a:cs typeface="Arial"/>
              </a:rPr>
              <a:t>y_test</a:t>
            </a:r>
            <a:r>
              <a:rPr lang="pt-PT" sz="1800" b="1" dirty="0">
                <a:latin typeface="Calibri"/>
                <a:cs typeface="Arial"/>
              </a:rPr>
              <a:t>)</a:t>
            </a:r>
            <a:r>
              <a:rPr lang="pt-PT" sz="1800" dirty="0">
                <a:latin typeface="Calibri"/>
                <a:cs typeface="Arial"/>
              </a:rPr>
              <a:t>.</a:t>
            </a:r>
            <a:endParaRPr lang="pt-PT" sz="1800">
              <a:latin typeface="Calibri"/>
              <a:cs typeface="Calibri"/>
            </a:endParaRPr>
          </a:p>
          <a:p>
            <a:pPr marL="285750" indent="-285750"/>
            <a:r>
              <a:rPr lang="pt-PT" sz="1800" dirty="0">
                <a:latin typeface="Calibri"/>
                <a:cs typeface="Arial"/>
              </a:rPr>
              <a:t>Calculamos o MSE comparando as previsões do modelo com os valores reais: </a:t>
            </a:r>
            <a:r>
              <a:rPr lang="pt-PT" sz="1800" b="1" err="1">
                <a:latin typeface="Calibri"/>
                <a:cs typeface="Arial"/>
              </a:rPr>
              <a:t>mse</a:t>
            </a:r>
            <a:r>
              <a:rPr lang="pt-PT" sz="1800" b="1" dirty="0">
                <a:latin typeface="Calibri"/>
                <a:cs typeface="Arial"/>
              </a:rPr>
              <a:t> = </a:t>
            </a:r>
            <a:r>
              <a:rPr lang="pt-PT" sz="1800" b="1" err="1">
                <a:latin typeface="Calibri"/>
                <a:cs typeface="Arial"/>
              </a:rPr>
              <a:t>mean_squared_error</a:t>
            </a:r>
            <a:r>
              <a:rPr lang="pt-PT" sz="1800" b="1" dirty="0">
                <a:latin typeface="Calibri"/>
                <a:cs typeface="Arial"/>
              </a:rPr>
              <a:t>(</a:t>
            </a:r>
            <a:r>
              <a:rPr lang="pt-PT" sz="1800" b="1" err="1">
                <a:latin typeface="Calibri"/>
                <a:cs typeface="Arial"/>
              </a:rPr>
              <a:t>y_test</a:t>
            </a:r>
            <a:r>
              <a:rPr lang="pt-PT" sz="1800" b="1" dirty="0">
                <a:latin typeface="Calibri"/>
                <a:cs typeface="Arial"/>
              </a:rPr>
              <a:t>, </a:t>
            </a:r>
            <a:r>
              <a:rPr lang="pt-PT" sz="1800" b="1" err="1">
                <a:latin typeface="Calibri"/>
                <a:cs typeface="Arial"/>
              </a:rPr>
              <a:t>predictions</a:t>
            </a:r>
            <a:r>
              <a:rPr lang="pt-PT" sz="1800" b="1" dirty="0">
                <a:latin typeface="Calibri"/>
                <a:cs typeface="Arial"/>
              </a:rPr>
              <a:t>)</a:t>
            </a:r>
            <a:r>
              <a:rPr lang="pt-PT" sz="1800" dirty="0">
                <a:latin typeface="Calibri"/>
                <a:cs typeface="Arial"/>
              </a:rPr>
              <a:t>.</a:t>
            </a:r>
            <a:endParaRPr lang="pt-PT" sz="180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4" name="Picture 4" descr="Text, letter&#10;&#10;Description automatically generated">
            <a:extLst>
              <a:ext uri="{FF2B5EF4-FFF2-40B4-BE49-F238E27FC236}">
                <a16:creationId xmlns:a16="http://schemas.microsoft.com/office/drawing/2014/main" id="{1B91C20F-D20D-1A54-2285-4A5B2E61AAD5}"/>
              </a:ext>
            </a:extLst>
          </p:cNvPr>
          <p:cNvPicPr>
            <a:picLocks noChangeAspect="1"/>
          </p:cNvPicPr>
          <p:nvPr/>
        </p:nvPicPr>
        <p:blipFill>
          <a:blip r:embed="rId7"/>
          <a:stretch>
            <a:fillRect/>
          </a:stretch>
        </p:blipFill>
        <p:spPr>
          <a:xfrm>
            <a:off x="1608015" y="3806045"/>
            <a:ext cx="5781430" cy="2362296"/>
          </a:xfrm>
          <a:prstGeom prst="rect">
            <a:avLst/>
          </a:prstGeom>
        </p:spPr>
      </p:pic>
    </p:spTree>
    <p:extLst>
      <p:ext uri="{BB962C8B-B14F-4D97-AF65-F5344CB8AC3E}">
        <p14:creationId xmlns:p14="http://schemas.microsoft.com/office/powerpoint/2010/main" val="425553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62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 de Regressão Linear</a:t>
            </a:r>
            <a:endParaRPr lang="en-US" sz="1800" dirty="0">
              <a:latin typeface="Calibri"/>
              <a:cs typeface="Calibri"/>
            </a:endParaRPr>
          </a:p>
          <a:p>
            <a:pPr marL="285750" indent="-285750"/>
            <a:r>
              <a:rPr lang="pt-PT" sz="1800" dirty="0">
                <a:latin typeface="Calibri"/>
                <a:cs typeface="Arial"/>
              </a:rPr>
              <a:t>Utilizando o conjunto de teste, avaliamos o desempenho do modelo de regressão linear.</a:t>
            </a:r>
            <a:endParaRPr lang="pt-PT" sz="1800">
              <a:latin typeface="Calibri"/>
              <a:cs typeface="Calibri"/>
            </a:endParaRPr>
          </a:p>
          <a:p>
            <a:pPr marL="285750" indent="-285750"/>
            <a:r>
              <a:rPr lang="pt-PT" sz="1800" dirty="0">
                <a:latin typeface="Calibri"/>
                <a:cs typeface="Arial"/>
              </a:rPr>
              <a:t>Coeficiente de Determinação (R²): 0.8744</a:t>
            </a:r>
            <a:endParaRPr lang="pt-PT" sz="1800">
              <a:latin typeface="Calibri"/>
              <a:cs typeface="Calibri"/>
            </a:endParaRPr>
          </a:p>
          <a:p>
            <a:pPr marL="1028700" lvl="1" indent="-285750"/>
            <a:r>
              <a:rPr lang="pt-PT" sz="1800" dirty="0">
                <a:latin typeface="Calibri"/>
                <a:cs typeface="Arial"/>
              </a:rPr>
              <a:t>O coeficiente de determinação mede a proporção da variabilidade na variável alvo que é explicada pelas variáveis </a:t>
            </a:r>
            <a:r>
              <a:rPr lang="pt-PT" sz="1800" err="1">
                <a:latin typeface="Calibri"/>
                <a:cs typeface="Arial"/>
              </a:rPr>
              <a:t>preditoras</a:t>
            </a:r>
            <a:r>
              <a:rPr lang="pt-PT" sz="1800" dirty="0">
                <a:latin typeface="Calibri"/>
                <a:cs typeface="Arial"/>
              </a:rPr>
              <a:t>.</a:t>
            </a:r>
            <a:endParaRPr lang="pt-PT" sz="1800">
              <a:latin typeface="Calibri"/>
              <a:cs typeface="Calibri"/>
            </a:endParaRPr>
          </a:p>
          <a:p>
            <a:pPr marL="1028700" lvl="1" indent="-285750"/>
            <a:r>
              <a:rPr lang="pt-PT" sz="1800" dirty="0">
                <a:latin typeface="Calibri"/>
                <a:cs typeface="Arial"/>
              </a:rPr>
              <a:t>Um valor de R² próximo de 1 indica que o modelo é capaz de explicar uma grande parte da variabilidade dos dados.</a:t>
            </a:r>
            <a:endParaRPr lang="pt-PT" sz="1800">
              <a:latin typeface="Calibri"/>
              <a:cs typeface="Calibri"/>
            </a:endParaRPr>
          </a:p>
          <a:p>
            <a:pPr marL="1028700" lvl="1" indent="-285750"/>
            <a:r>
              <a:rPr lang="pt-PT" sz="1800" dirty="0">
                <a:latin typeface="Calibri"/>
                <a:cs typeface="Arial"/>
              </a:rPr>
              <a:t>Nesse caso, o modelo de regressão linear possui um R² de 0.8744, o que sugere uma boa capacidade de explicação dos dados.</a:t>
            </a:r>
            <a:endParaRPr lang="pt-PT" sz="1800">
              <a:latin typeface="Calibri"/>
              <a:cs typeface="Calibri"/>
            </a:endParaRPr>
          </a:p>
          <a:p>
            <a:pPr marL="285750" indent="-285750"/>
            <a:r>
              <a:rPr lang="pt-PT" sz="1800" dirty="0">
                <a:latin typeface="Calibri"/>
                <a:cs typeface="Arial"/>
              </a:rPr>
              <a:t>Erro Médio Quadrático (MSE): 0.0313</a:t>
            </a:r>
            <a:endParaRPr lang="pt-PT" sz="1800">
              <a:latin typeface="Calibri"/>
              <a:cs typeface="Calibri"/>
            </a:endParaRPr>
          </a:p>
          <a:p>
            <a:pPr marL="1028700" lvl="1" indent="-285750"/>
            <a:r>
              <a:rPr lang="pt-PT" sz="1800" dirty="0">
                <a:latin typeface="Calibri"/>
                <a:cs typeface="Arial"/>
              </a:rPr>
              <a:t>O erro médio quadrático é uma métrica que quantifica a diferença média entre as previsões do modelo e os valores reais.</a:t>
            </a:r>
            <a:endParaRPr lang="pt-PT" sz="1800">
              <a:latin typeface="Calibri"/>
              <a:cs typeface="Calibri"/>
            </a:endParaRPr>
          </a:p>
          <a:p>
            <a:pPr marL="1028700" lvl="1" indent="-285750"/>
            <a:r>
              <a:rPr lang="pt-PT" sz="1800" dirty="0">
                <a:latin typeface="Calibri"/>
                <a:cs typeface="Arial"/>
              </a:rPr>
              <a:t>Quanto menor o valor do MSE, melhor é o desempenho do modelo, indicando que as previsões estão mais próximas dos valores reais.</a:t>
            </a:r>
            <a:endParaRPr lang="pt-PT" sz="1800">
              <a:latin typeface="Calibri"/>
              <a:cs typeface="Calibri"/>
            </a:endParaRPr>
          </a:p>
          <a:p>
            <a:pPr marL="1028700" lvl="1" indent="-285750"/>
            <a:r>
              <a:rPr lang="pt-PT" sz="1800" dirty="0">
                <a:latin typeface="Calibri"/>
                <a:cs typeface="Arial"/>
              </a:rPr>
              <a:t>Nesse caso, o modelo de regressão linear apresenta um MSE de 0.0313, o que indica um bom ajuste aos dados.</a:t>
            </a:r>
            <a:endParaRPr lang="pt-PT" sz="1800" dirty="0">
              <a:latin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17735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62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 de Regressão Linear</a:t>
            </a:r>
            <a:endParaRPr lang="en-US" sz="1800" dirty="0">
              <a:latin typeface="Calibri"/>
              <a:cs typeface="Calibri"/>
            </a:endParaRPr>
          </a:p>
          <a:p>
            <a:pPr marL="285750" indent="-285750"/>
            <a:r>
              <a:rPr lang="pt-PT" sz="1800" dirty="0">
                <a:latin typeface="Calibri"/>
                <a:cs typeface="Arial"/>
              </a:rPr>
              <a:t>Utilizando o conjunto de teste, avaliamos o desempenho do modelo de regressão linear.</a:t>
            </a:r>
            <a:endParaRPr lang="pt-PT" sz="1800">
              <a:latin typeface="Calibri"/>
              <a:cs typeface="Calibri"/>
            </a:endParaRPr>
          </a:p>
          <a:p>
            <a:pPr marL="285750" indent="-285750"/>
            <a:r>
              <a:rPr lang="pt-PT" sz="1800" dirty="0">
                <a:latin typeface="Calibri"/>
                <a:cs typeface="Arial"/>
              </a:rPr>
              <a:t>Coeficiente de Determinação (R²): 0.8744</a:t>
            </a:r>
            <a:endParaRPr lang="pt-PT" sz="1800">
              <a:latin typeface="Calibri"/>
              <a:cs typeface="Calibri"/>
            </a:endParaRPr>
          </a:p>
          <a:p>
            <a:pPr marL="1028700" lvl="1" indent="-285750"/>
            <a:r>
              <a:rPr lang="pt-PT" sz="1800" dirty="0">
                <a:latin typeface="Calibri"/>
                <a:cs typeface="Arial"/>
              </a:rPr>
              <a:t>O coeficiente de determinação mede a proporção da variabilidade na variável alvo que é explicada pelas variáveis </a:t>
            </a:r>
            <a:r>
              <a:rPr lang="pt-PT" sz="1800" err="1">
                <a:latin typeface="Calibri"/>
                <a:cs typeface="Arial"/>
              </a:rPr>
              <a:t>preditoras</a:t>
            </a:r>
            <a:r>
              <a:rPr lang="pt-PT" sz="1800" dirty="0">
                <a:latin typeface="Calibri"/>
                <a:cs typeface="Arial"/>
              </a:rPr>
              <a:t>.</a:t>
            </a:r>
            <a:endParaRPr lang="pt-PT" sz="1800">
              <a:latin typeface="Calibri"/>
              <a:cs typeface="Calibri"/>
            </a:endParaRPr>
          </a:p>
          <a:p>
            <a:pPr marL="1028700" lvl="1" indent="-285750"/>
            <a:r>
              <a:rPr lang="pt-PT" sz="1800" dirty="0">
                <a:latin typeface="Calibri"/>
                <a:cs typeface="Arial"/>
              </a:rPr>
              <a:t>Um valor de R² próximo de 1 indica que o modelo é capaz de explicar uma grande parte da variabilidade dos dados.</a:t>
            </a:r>
            <a:endParaRPr lang="pt-PT" sz="1800">
              <a:latin typeface="Calibri"/>
              <a:cs typeface="Calibri"/>
            </a:endParaRPr>
          </a:p>
          <a:p>
            <a:pPr marL="1028700" lvl="1" indent="-285750"/>
            <a:r>
              <a:rPr lang="pt-PT" sz="1800" dirty="0">
                <a:latin typeface="Calibri"/>
                <a:cs typeface="Arial"/>
              </a:rPr>
              <a:t>Nesse caso, o modelo de regressão linear possui um R² de 0.8744, o que sugere uma boa capacidade de explicação dos dados.</a:t>
            </a:r>
            <a:endParaRPr lang="pt-PT" sz="1800">
              <a:latin typeface="Calibri"/>
              <a:cs typeface="Calibri"/>
            </a:endParaRPr>
          </a:p>
          <a:p>
            <a:pPr marL="285750" indent="-285750"/>
            <a:r>
              <a:rPr lang="pt-PT" sz="1800" dirty="0">
                <a:latin typeface="Calibri"/>
                <a:cs typeface="Arial"/>
              </a:rPr>
              <a:t>Erro Médio Quadrático (MSE): 0.0313</a:t>
            </a:r>
            <a:endParaRPr lang="pt-PT" sz="1800">
              <a:latin typeface="Calibri"/>
              <a:cs typeface="Calibri"/>
            </a:endParaRPr>
          </a:p>
          <a:p>
            <a:pPr marL="1028700" lvl="1" indent="-285750"/>
            <a:r>
              <a:rPr lang="pt-PT" sz="1800" dirty="0">
                <a:latin typeface="Calibri"/>
                <a:cs typeface="Arial"/>
              </a:rPr>
              <a:t>O erro médio quadrático é uma métrica que quantifica a diferença média entre as previsões do modelo e os valores reais.</a:t>
            </a:r>
            <a:endParaRPr lang="pt-PT" sz="1800">
              <a:latin typeface="Calibri"/>
              <a:cs typeface="Calibri"/>
            </a:endParaRPr>
          </a:p>
          <a:p>
            <a:pPr marL="1028700" lvl="1" indent="-285750"/>
            <a:r>
              <a:rPr lang="pt-PT" sz="1800" dirty="0">
                <a:latin typeface="Calibri"/>
                <a:cs typeface="Arial"/>
              </a:rPr>
              <a:t>Quanto menor o valor do MSE, melhor é o desempenho do modelo, indicando que as previsões estão mais próximas dos valores reais.</a:t>
            </a:r>
            <a:endParaRPr lang="pt-PT" sz="1800">
              <a:latin typeface="Calibri"/>
              <a:cs typeface="Calibri"/>
            </a:endParaRPr>
          </a:p>
          <a:p>
            <a:pPr marL="1028700" lvl="1" indent="-285750"/>
            <a:r>
              <a:rPr lang="pt-PT" sz="1800" dirty="0">
                <a:latin typeface="Calibri"/>
                <a:cs typeface="Arial"/>
              </a:rPr>
              <a:t>Nesse caso, o modelo de regressão linear apresenta um MSE de 0.0313, o que indica um bom ajuste aos dados.</a:t>
            </a:r>
            <a:endParaRPr lang="pt-PT" sz="1800" dirty="0">
              <a:latin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1134382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pt-PT" sz="1800" b="1"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3" name="Picture 3" descr="Text&#10;&#10;Description automatically generated">
            <a:extLst>
              <a:ext uri="{FF2B5EF4-FFF2-40B4-BE49-F238E27FC236}">
                <a16:creationId xmlns:a16="http://schemas.microsoft.com/office/drawing/2014/main" id="{E0F0EB9E-4D7B-7805-D6B8-A3460543FC36}"/>
              </a:ext>
            </a:extLst>
          </p:cNvPr>
          <p:cNvPicPr>
            <a:picLocks noChangeAspect="1"/>
          </p:cNvPicPr>
          <p:nvPr/>
        </p:nvPicPr>
        <p:blipFill>
          <a:blip r:embed="rId7"/>
          <a:stretch>
            <a:fillRect/>
          </a:stretch>
        </p:blipFill>
        <p:spPr>
          <a:xfrm>
            <a:off x="2321169" y="1408845"/>
            <a:ext cx="3808046" cy="4040309"/>
          </a:xfrm>
          <a:prstGeom prst="rect">
            <a:avLst/>
          </a:prstGeom>
        </p:spPr>
      </p:pic>
    </p:spTree>
    <p:extLst>
      <p:ext uri="{BB962C8B-B14F-4D97-AF65-F5344CB8AC3E}">
        <p14:creationId xmlns:p14="http://schemas.microsoft.com/office/powerpoint/2010/main" val="37200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Avaliação do Modelo de Regressão Logística</a:t>
            </a:r>
            <a:endParaRPr lang="en-US" sz="1800">
              <a:latin typeface="Calibri"/>
              <a:cs typeface="Calibri"/>
            </a:endParaRPr>
          </a:p>
          <a:p>
            <a:pPr marL="285750" indent="-285750"/>
            <a:r>
              <a:rPr lang="pt-PT" sz="1800" dirty="0">
                <a:latin typeface="Calibri"/>
                <a:cs typeface="Arial"/>
              </a:rPr>
              <a:t>Utilizando o conjunto de teste, avaliamos o desempenho do modelo de Regressão Logística.</a:t>
            </a:r>
            <a:endParaRPr lang="pt-PT" sz="1800">
              <a:latin typeface="Calibri"/>
              <a:cs typeface="Calibri"/>
            </a:endParaRPr>
          </a:p>
          <a:p>
            <a:pPr marL="285750" indent="-285750"/>
            <a:r>
              <a:rPr lang="pt-PT" sz="1800" dirty="0">
                <a:latin typeface="Calibri"/>
                <a:cs typeface="Arial"/>
              </a:rPr>
              <a:t>Acurácia: 0.96</a:t>
            </a:r>
            <a:endParaRPr lang="pt-PT" sz="1800">
              <a:latin typeface="Calibri"/>
              <a:cs typeface="Calibri"/>
            </a:endParaRPr>
          </a:p>
          <a:p>
            <a:pPr marL="1028700" lvl="1" indent="-285750"/>
            <a:r>
              <a:rPr lang="pt-PT" sz="1800" dirty="0">
                <a:latin typeface="Calibri"/>
                <a:cs typeface="Arial"/>
              </a:rPr>
              <a:t>A acurácia é a proporção de previsões corretas em relação ao total de amostras.</a:t>
            </a:r>
            <a:endParaRPr lang="pt-PT" sz="1800">
              <a:latin typeface="Calibri"/>
              <a:cs typeface="Calibri"/>
            </a:endParaRPr>
          </a:p>
          <a:p>
            <a:pPr marL="1028700" lvl="1" indent="-285750"/>
            <a:r>
              <a:rPr lang="pt-PT" sz="1800" dirty="0">
                <a:latin typeface="Calibri"/>
                <a:cs typeface="Arial"/>
              </a:rPr>
              <a:t>Nesse caso, o modelo de Regressão Logística obteve uma acurácia de 0.96, indicando uma alta taxa de previsões corretas.</a:t>
            </a:r>
            <a:endParaRPr lang="pt-PT" sz="1800">
              <a:latin typeface="Calibri"/>
              <a:cs typeface="Calibri"/>
            </a:endParaRPr>
          </a:p>
          <a:p>
            <a:pPr marL="285750" indent="-285750"/>
            <a:r>
              <a:rPr lang="pt-PT" sz="1800" dirty="0">
                <a:latin typeface="Calibri"/>
                <a:cs typeface="Arial"/>
              </a:rPr>
              <a:t>F1-score: 0.96</a:t>
            </a:r>
            <a:endParaRPr lang="pt-PT" sz="1800">
              <a:latin typeface="Calibri"/>
              <a:cs typeface="Calibri"/>
            </a:endParaRPr>
          </a:p>
          <a:p>
            <a:pPr marL="1028700" lvl="1" indent="-285750"/>
            <a:r>
              <a:rPr lang="pt-PT" sz="1800" dirty="0">
                <a:latin typeface="Calibri"/>
                <a:cs typeface="Arial"/>
              </a:rPr>
              <a:t>O F1-score é uma métrica que combina precisão e </a:t>
            </a:r>
            <a:r>
              <a:rPr lang="pt-PT" sz="1800" dirty="0" err="1">
                <a:latin typeface="Calibri"/>
                <a:cs typeface="Arial"/>
              </a:rPr>
              <a:t>recall</a:t>
            </a:r>
            <a:r>
              <a:rPr lang="pt-PT" sz="1800" dirty="0">
                <a:latin typeface="Calibri"/>
                <a:cs typeface="Arial"/>
              </a:rPr>
              <a:t>, fornecendo uma medida geral do desempenho do modelo.</a:t>
            </a:r>
            <a:endParaRPr lang="pt-PT" sz="1800">
              <a:latin typeface="Calibri"/>
              <a:cs typeface="Calibri"/>
            </a:endParaRPr>
          </a:p>
          <a:p>
            <a:pPr marL="1028700" lvl="1" indent="-285750"/>
            <a:r>
              <a:rPr lang="pt-PT" sz="1800" dirty="0">
                <a:latin typeface="Calibri"/>
                <a:cs typeface="Arial"/>
              </a:rPr>
              <a:t>Nesse caso, o modelo de Regressão Logística obteve um F1-score de 0.96, indicando um bom equilíbrio entre precisão e </a:t>
            </a:r>
            <a:r>
              <a:rPr lang="pt-PT" sz="1800" err="1">
                <a:latin typeface="Calibri"/>
                <a:cs typeface="Arial"/>
              </a:rPr>
              <a:t>recall</a:t>
            </a:r>
            <a:r>
              <a:rPr lang="pt-PT" sz="1800" dirty="0">
                <a:latin typeface="Calibri"/>
                <a:cs typeface="Arial"/>
              </a:rPr>
              <a:t>.</a:t>
            </a:r>
            <a:endParaRPr lang="pt-PT" sz="1800">
              <a:latin typeface="Calibri"/>
              <a:cs typeface="Calibri"/>
            </a:endParaRPr>
          </a:p>
          <a:p>
            <a:pPr marL="285750" indent="-285750"/>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dirty="0">
                <a:latin typeface="Arial" charset="0"/>
                <a:ea typeface="Arial" charset="0"/>
                <a:cs typeface="Arial" charset="0"/>
              </a:rPr>
              <a:t>@2023,28259- Pedro Silva, 23478- Tatiana Faria | </a:t>
            </a:r>
            <a:r>
              <a:rPr lang="pt-PT" sz="900" b="1" dirty="0">
                <a:solidFill>
                  <a:srgbClr val="C00000"/>
                </a:solidFill>
                <a:latin typeface="Arial" charset="0"/>
                <a:ea typeface="Arial" charset="0"/>
                <a:cs typeface="Arial" charset="0"/>
              </a:rPr>
              <a:t>Unidade Curricular: INTELIGÊNCIA ARTIFICIAL </a:t>
            </a:r>
            <a:r>
              <a:rPr lang="pt-PT" sz="900" dirty="0">
                <a:latin typeface="Arial" charset="0"/>
                <a:ea typeface="Arial" charset="0"/>
                <a:cs typeface="Arial" charset="0"/>
              </a:rPr>
              <a:t>– Ano Letivo 2022/2023 </a:t>
            </a:r>
            <a:endParaRPr lang="pt-PT" sz="900" b="1" dirty="0">
              <a:latin typeface="Arial" charset="0"/>
              <a:ea typeface="Arial" charset="0"/>
              <a:cs typeface="Arial" charset="0"/>
            </a:endParaRPr>
          </a:p>
        </p:txBody>
      </p:sp>
    </p:spTree>
    <p:extLst>
      <p:ext uri="{BB962C8B-B14F-4D97-AF65-F5344CB8AC3E}">
        <p14:creationId xmlns:p14="http://schemas.microsoft.com/office/powerpoint/2010/main" val="393062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1.Introdução</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52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Este PowerPoint apresenta o trabalho prático nº2 realizado no âmbito da Unidade Curricular de Inteligência Artificial, como parte do plano de estudos do segundo ano da licenciatura em Engenharia Informática na Escola Superior de Tecnologia e Gestão do Instituto Politécnico de Viana do Castelo.</a:t>
            </a:r>
            <a:endParaRPr lang="pt-PT" altLang="pt-PT" sz="1800" dirty="0">
              <a:latin typeface="Calibri"/>
              <a:cs typeface="Arial"/>
            </a:endParaRPr>
          </a:p>
          <a:p>
            <a:pPr>
              <a:buNone/>
            </a:pPr>
            <a:r>
              <a:rPr lang="pt-PT" sz="1800" dirty="0">
                <a:latin typeface="Calibri"/>
                <a:cs typeface="Arial"/>
              </a:rPr>
              <a:t>Neste trabalho prático, vamos explorar a técnica de Regressão Linear aplicada ao </a:t>
            </a:r>
            <a:r>
              <a:rPr lang="pt-PT" sz="1800" dirty="0" err="1">
                <a:latin typeface="Calibri"/>
                <a:cs typeface="Arial"/>
              </a:rPr>
              <a:t>dataset</a:t>
            </a:r>
            <a:r>
              <a:rPr lang="pt-PT" sz="1800" dirty="0">
                <a:latin typeface="Calibri"/>
                <a:cs typeface="Arial"/>
              </a:rPr>
              <a:t> "</a:t>
            </a:r>
            <a:r>
              <a:rPr lang="pt-PT" sz="1800" dirty="0" err="1">
                <a:latin typeface="Calibri"/>
                <a:cs typeface="Arial"/>
              </a:rPr>
              <a:t>Divorce</a:t>
            </a:r>
            <a:r>
              <a:rPr lang="pt-PT" sz="1800" dirty="0">
                <a:latin typeface="Calibri"/>
                <a:cs typeface="Arial"/>
              </a:rPr>
              <a:t> </a:t>
            </a:r>
            <a:r>
              <a:rPr lang="pt-PT" sz="1800" dirty="0" err="1">
                <a:latin typeface="Calibri"/>
                <a:cs typeface="Arial"/>
              </a:rPr>
              <a:t>Prediction</a:t>
            </a:r>
            <a:r>
              <a:rPr lang="pt-PT" sz="1800" dirty="0">
                <a:latin typeface="Calibri"/>
                <a:cs typeface="Arial"/>
              </a:rPr>
              <a:t>" e iremos criar um modelo que permite prever a probabilidade de divórcio com base nas variáveis disponíveis. </a:t>
            </a:r>
            <a:endParaRPr lang="pt-PT" sz="1800" dirty="0">
              <a:latin typeface="Calibri"/>
              <a:cs typeface="Arial" panose="020B0604020202020204" pitchFamily="34" charset="0"/>
            </a:endParaRPr>
          </a:p>
          <a:p>
            <a:pPr>
              <a:buNone/>
            </a:pPr>
            <a:r>
              <a:rPr lang="pt-PT" sz="1800" dirty="0">
                <a:latin typeface="Calibri"/>
                <a:cs typeface="Arial"/>
              </a:rPr>
              <a:t>A aplicação da Regressão Linear pode fornecer insights valiosos para identificar fatores de risco e apoiar decisões relacionadas à terapia de casais.</a:t>
            </a:r>
            <a:endParaRPr lang="pt-PT" sz="1800">
              <a:latin typeface="Calibri"/>
              <a:cs typeface="Arial" panose="020B0604020202020204" pitchFamily="34" charset="0"/>
            </a:endParaRPr>
          </a:p>
          <a:p>
            <a:pPr>
              <a:buNone/>
            </a:pPr>
            <a:endParaRPr lang="pt-PT" sz="1800" dirty="0">
              <a:solidFill>
                <a:srgbClr val="000000"/>
              </a:solidFill>
              <a:latin typeface="Calibri"/>
              <a:cs typeface="Arial"/>
            </a:endParaRPr>
          </a:p>
          <a:p>
            <a:pPr>
              <a:buNone/>
            </a:pPr>
            <a:r>
              <a:rPr lang="pt-PT" sz="1800" b="1" dirty="0">
                <a:latin typeface="Calibri"/>
                <a:cs typeface="Arial"/>
              </a:rPr>
              <a:t>Referências</a:t>
            </a:r>
            <a:endParaRPr lang="pt-PT" sz="1800">
              <a:latin typeface="Calibri"/>
              <a:cs typeface="Calibri"/>
            </a:endParaRPr>
          </a:p>
          <a:p>
            <a:pPr>
              <a:buNone/>
            </a:pPr>
            <a:r>
              <a:rPr lang="pt-PT" sz="1800" err="1">
                <a:latin typeface="Calibri"/>
                <a:cs typeface="Arial"/>
              </a:rPr>
              <a:t>Dataset</a:t>
            </a:r>
            <a:r>
              <a:rPr lang="pt-PT" sz="1800" dirty="0">
                <a:latin typeface="Calibri"/>
                <a:cs typeface="Arial"/>
              </a:rPr>
              <a:t>: </a:t>
            </a:r>
            <a:r>
              <a:rPr lang="pt-PT" sz="1800" u="sng" dirty="0">
                <a:latin typeface="Calibri"/>
                <a:cs typeface="Arial"/>
                <a:hlinkClick r:id="rId5">
                  <a:extLst>
                    <a:ext uri="{A12FA001-AC4F-418D-AE19-62706E023703}">
                      <ahyp:hlinkClr xmlns:ahyp="http://schemas.microsoft.com/office/drawing/2018/hyperlinkcolor" val="tx"/>
                    </a:ext>
                  </a:extLst>
                </a:hlinkClick>
              </a:rPr>
              <a:t>Divorce Prediction</a:t>
            </a:r>
            <a:endParaRPr lang="pt-PT" sz="1800">
              <a:latin typeface="Calibri"/>
              <a:cs typeface="Calibri"/>
              <a:hlinkClick r:id="rId5">
                <a:extLst>
                  <a:ext uri="{A12FA001-AC4F-418D-AE19-62706E023703}">
                    <ahyp:hlinkClr xmlns:ahyp="http://schemas.microsoft.com/office/drawing/2018/hyperlinkcolor" val="tx"/>
                  </a:ext>
                </a:extLst>
              </a:hlinkClick>
            </a:endParaRPr>
          </a:p>
          <a:p>
            <a:pPr>
              <a:buNone/>
            </a:pPr>
            <a:endParaRPr lang="pt-PT" sz="1800" dirty="0">
              <a:solidFill>
                <a:srgbClr val="000000"/>
              </a:solidFill>
              <a:latin typeface="Calibri"/>
              <a:cs typeface="Arial"/>
            </a:endParaRPr>
          </a:p>
          <a:p>
            <a:pPr>
              <a:buNone/>
            </a:pPr>
            <a:endParaRPr lang="pt-PT" sz="1200" dirty="0">
              <a:solidFill>
                <a:srgbClr val="D1D5DB"/>
              </a:solidFill>
              <a:latin typeface="Arial"/>
              <a:cs typeface="Arial"/>
            </a:endParaRPr>
          </a:p>
          <a:p>
            <a:pPr>
              <a:lnSpc>
                <a:spcPct val="150000"/>
              </a:lnSpc>
              <a:buNone/>
            </a:pPr>
            <a:endParaRPr lang="pt-PT" sz="1200" dirty="0">
              <a:latin typeface="Arial"/>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61456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r>
              <a:rPr lang="pt-PT" sz="1800" dirty="0">
                <a:latin typeface="Calibri"/>
                <a:cs typeface="Calibri"/>
              </a:rPr>
              <a:t>Sensibilidade: 0.93</a:t>
            </a:r>
          </a:p>
          <a:p>
            <a:pPr marL="1028700" lvl="1" indent="-285750"/>
            <a:r>
              <a:rPr lang="pt-PT" sz="1800" dirty="0">
                <a:latin typeface="Calibri"/>
                <a:cs typeface="Calibri"/>
              </a:rPr>
              <a:t>A sensibilidade (também chamada de </a:t>
            </a:r>
            <a:r>
              <a:rPr lang="pt-PT" sz="1800" dirty="0" err="1">
                <a:latin typeface="Calibri"/>
                <a:cs typeface="Calibri"/>
              </a:rPr>
              <a:t>recall</a:t>
            </a:r>
            <a:r>
              <a:rPr lang="pt-PT" sz="1800" dirty="0">
                <a:latin typeface="Calibri"/>
                <a:cs typeface="Calibri"/>
              </a:rPr>
              <a:t> ou taxa de verdadeiro positivo) é a proporção de verdadeiros positivos em relação ao total de positivos reais.</a:t>
            </a:r>
          </a:p>
          <a:p>
            <a:pPr marL="1028700" lvl="1" indent="-285750"/>
            <a:r>
              <a:rPr lang="pt-PT" sz="1800" dirty="0">
                <a:latin typeface="Calibri"/>
                <a:cs typeface="Calibri"/>
              </a:rPr>
              <a:t>Nesse caso, o modelo de Regressão Logística apresenta uma sensibilidade de 0.93, indicando uma boa capacidade de identificar os casos positivos reais.</a:t>
            </a:r>
          </a:p>
          <a:p>
            <a:pPr marL="285750" indent="-285750"/>
            <a:r>
              <a:rPr lang="pt-PT" sz="1800" dirty="0">
                <a:latin typeface="Calibri"/>
                <a:cs typeface="Calibri"/>
              </a:rPr>
              <a:t>Especificidade: 1.0</a:t>
            </a:r>
          </a:p>
          <a:p>
            <a:pPr marL="1028700" lvl="1"/>
            <a:r>
              <a:rPr lang="pt-PT" sz="1800" dirty="0">
                <a:latin typeface="Calibri"/>
                <a:cs typeface="Calibri"/>
              </a:rPr>
              <a:t>A especificidade (também chamada de taxa de verdadeiro negativo) é a proporção de verdadeiros negativos em relação ao total de negativos reais.</a:t>
            </a:r>
          </a:p>
          <a:p>
            <a:pPr marL="1028700" lvl="1"/>
            <a:r>
              <a:rPr lang="pt-PT" sz="1800" dirty="0">
                <a:latin typeface="Calibri"/>
                <a:cs typeface="Calibri"/>
              </a:rPr>
              <a:t>Nesse caso, o modelo de Regressão Logística apresenta uma especificidade de 1.0, indicando uma alta capacidade de identificar os casos negativos reais.</a:t>
            </a: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285750"/>
            <a:endParaRPr lang="pt-PT" sz="1800" dirty="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1007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5</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Regressão Linear</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73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Considerações sobre o Modelo de Regressão Linear</a:t>
            </a:r>
            <a:endParaRPr lang="en-US" sz="1800" dirty="0">
              <a:latin typeface="Calibri"/>
              <a:cs typeface="Calibri"/>
            </a:endParaRPr>
          </a:p>
          <a:p>
            <a:pPr>
              <a:buNone/>
            </a:pPr>
            <a:endParaRPr lang="pt-PT" sz="1800" b="1" dirty="0">
              <a:latin typeface="Calibri"/>
              <a:cs typeface="Arial"/>
            </a:endParaRPr>
          </a:p>
          <a:p>
            <a:pPr marL="285750" indent="-285750"/>
            <a:r>
              <a:rPr lang="pt-PT" sz="1800" dirty="0">
                <a:latin typeface="Calibri"/>
                <a:cs typeface="Arial"/>
              </a:rPr>
              <a:t>Apesar dos resultados obtidos nas métricas de avaliação, é importante ressaltar que a Regressão Linear pode não ser o modelo mais adequado para os dados do </a:t>
            </a:r>
            <a:r>
              <a:rPr lang="pt-PT" sz="1800" err="1">
                <a:latin typeface="Calibri"/>
                <a:cs typeface="Arial"/>
              </a:rPr>
              <a:t>dataset</a:t>
            </a:r>
            <a:r>
              <a:rPr lang="pt-PT" sz="1800" dirty="0">
                <a:latin typeface="Calibri"/>
                <a:cs typeface="Arial"/>
              </a:rPr>
              <a:t>, uma vez que os dados são categóricos.</a:t>
            </a:r>
            <a:endParaRPr lang="pt-PT" sz="1800">
              <a:latin typeface="Calibri"/>
              <a:cs typeface="Calibri"/>
            </a:endParaRPr>
          </a:p>
          <a:p>
            <a:pPr marL="285750" indent="-285750"/>
            <a:r>
              <a:rPr lang="pt-PT" sz="1800" dirty="0">
                <a:latin typeface="Calibri"/>
                <a:cs typeface="Arial"/>
              </a:rPr>
              <a:t>A Regressão Linear é geralmente mais adequada para dados numéricos contínuos, pois assume uma relação linear entre as variáveis independentes e dependentes.</a:t>
            </a:r>
            <a:endParaRPr lang="pt-PT" sz="1800">
              <a:latin typeface="Calibri"/>
              <a:cs typeface="Calibri"/>
            </a:endParaRPr>
          </a:p>
          <a:p>
            <a:pPr marL="285750" indent="-285750"/>
            <a:r>
              <a:rPr lang="pt-PT" sz="1800" dirty="0">
                <a:latin typeface="Calibri"/>
                <a:cs typeface="Arial"/>
              </a:rPr>
              <a:t>Para dados categóricos, outros modelos, como o </a:t>
            </a:r>
            <a:r>
              <a:rPr lang="pt-PT" sz="1800" dirty="0" err="1">
                <a:latin typeface="Calibri"/>
                <a:cs typeface="Arial"/>
              </a:rPr>
              <a:t>KMeans</a:t>
            </a:r>
            <a:r>
              <a:rPr lang="pt-PT" sz="1800" dirty="0">
                <a:latin typeface="Calibri"/>
                <a:cs typeface="Arial"/>
              </a:rPr>
              <a:t>, podem ser mais apropriados, pois são capazes de lidar com variáveis categóricas e fornecer previsões mais precisas.</a:t>
            </a:r>
            <a:endParaRPr lang="pt-PT" sz="1800" dirty="0">
              <a:latin typeface="Calibri"/>
            </a:endParaRPr>
          </a:p>
          <a:p>
            <a:pPr>
              <a:buNone/>
            </a:pPr>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285750"/>
            <a:endParaRPr lang="pt-PT" sz="1800" dirty="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169108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Conclusão</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011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trabalho, exploramos um </a:t>
            </a:r>
            <a:r>
              <a:rPr lang="pt-PT" sz="1800" dirty="0" err="1">
                <a:latin typeface="Calibri"/>
                <a:cs typeface="Arial"/>
              </a:rPr>
              <a:t>dataset</a:t>
            </a:r>
            <a:r>
              <a:rPr lang="pt-PT" sz="1800" dirty="0">
                <a:latin typeface="Calibri"/>
                <a:cs typeface="Arial"/>
              </a:rPr>
              <a:t> contendo dados de cerca de 150 casais, juntamente com as variáveis da Escala de Preditores de Divórcio (DPS) baseada na terapia de casais de </a:t>
            </a:r>
            <a:r>
              <a:rPr lang="pt-PT" sz="1800" dirty="0" err="1">
                <a:latin typeface="Calibri"/>
                <a:cs typeface="Arial"/>
              </a:rPr>
              <a:t>Gottman</a:t>
            </a:r>
            <a:r>
              <a:rPr lang="pt-PT" sz="1800" dirty="0">
                <a:latin typeface="Calibri"/>
                <a:cs typeface="Arial"/>
              </a:rPr>
              <a:t>. O objetivo era desenvolver um modelo capaz de prever se um casal está propenso a se divorciar com base em suas respostas às perguntas da escala.</a:t>
            </a:r>
            <a:endParaRPr lang="en-US" sz="1800" dirty="0">
              <a:latin typeface="Calibri"/>
              <a:cs typeface="Calibri"/>
            </a:endParaRPr>
          </a:p>
          <a:p>
            <a:pPr>
              <a:buNone/>
            </a:pPr>
            <a:endParaRPr lang="pt-PT" sz="1800" dirty="0">
              <a:latin typeface="Calibri"/>
              <a:cs typeface="Arial"/>
            </a:endParaRPr>
          </a:p>
          <a:p>
            <a:pPr>
              <a:buNone/>
            </a:pPr>
            <a:r>
              <a:rPr lang="pt-PT" sz="1800" dirty="0">
                <a:latin typeface="Calibri"/>
                <a:cs typeface="Arial"/>
              </a:rPr>
              <a:t>Inicialmente, realizamos uma análise exploratória dos dados, verificando a distribuição das variáveis e a presença de dados ausentes. Felizmente, não encontramos nenhum valor nulo ou ausente em nosso </a:t>
            </a:r>
            <a:r>
              <a:rPr lang="pt-PT" sz="1800" err="1">
                <a:latin typeface="Calibri"/>
                <a:cs typeface="Arial"/>
              </a:rPr>
              <a:t>dataset</a:t>
            </a:r>
            <a:r>
              <a:rPr lang="pt-PT" sz="1800" dirty="0">
                <a:latin typeface="Calibri"/>
                <a:cs typeface="Arial"/>
              </a:rPr>
              <a:t>, o que nos permitiu prosseguir com a modelagem sem a necessidade de lidar com esses problemas.</a:t>
            </a:r>
            <a:endParaRPr lang="pt-PT" sz="1800">
              <a:latin typeface="Calibri"/>
              <a:cs typeface="Calibri"/>
            </a:endParaRPr>
          </a:p>
          <a:p>
            <a:pPr>
              <a:buNone/>
            </a:pPr>
            <a:endParaRPr lang="pt-PT" sz="1800" dirty="0">
              <a:latin typeface="Calibri"/>
              <a:cs typeface="Arial"/>
            </a:endParaRPr>
          </a:p>
          <a:p>
            <a:pPr>
              <a:buNone/>
            </a:pPr>
            <a:r>
              <a:rPr lang="pt-PT" sz="1800" dirty="0">
                <a:latin typeface="Calibri"/>
                <a:cs typeface="Calibri"/>
              </a:rPr>
              <a:t>Em seguida, utilizamos a técnica de árvore de decisão para construir um modelo de classificação. Dividimos nossos dados em conjuntos de treinamento e teste e treinamos o modelo com base nas respostas das perguntas da escala de cada casal. O modelo mostrou uma precisão de 0.96 , o que indica sua capacidade de classificar corretamente os casais divorciados e não divorciados.</a:t>
            </a:r>
          </a:p>
          <a:p>
            <a:pPr>
              <a:buNone/>
            </a:pPr>
            <a:endParaRPr lang="pt-PT" sz="1800" dirty="0">
              <a:latin typeface="Calibri"/>
              <a:cs typeface="Calibri"/>
            </a:endParaRPr>
          </a:p>
          <a:p>
            <a:pPr marL="742950">
              <a:buNone/>
            </a:pPr>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285750"/>
            <a:endParaRPr lang="pt-PT" sz="1800" dirty="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97239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769441"/>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6</a:t>
            </a:r>
            <a:r>
              <a:rPr lang="pt-PT" sz="1600" b="1" dirty="0">
                <a:effectLst>
                  <a:outerShdw blurRad="38100" dist="38100" dir="2700000" algn="tl">
                    <a:srgbClr val="C0C0C0"/>
                  </a:outerShdw>
                </a:effectLst>
                <a:latin typeface="Arial"/>
                <a:cs typeface="Arial"/>
              </a:rPr>
              <a:t>. </a:t>
            </a:r>
            <a:r>
              <a:rPr lang="pt-PT" b="1" dirty="0">
                <a:effectLst>
                  <a:outerShdw blurRad="38100" dist="38100" dir="2700000" algn="tl">
                    <a:srgbClr val="C0C0C0"/>
                  </a:outerShdw>
                </a:effectLst>
                <a:latin typeface="Arial"/>
                <a:cs typeface="Arial"/>
              </a:rPr>
              <a:t>Conclusão</a:t>
            </a:r>
            <a:endParaRPr lang="pt-PT" sz="1600" b="1" dirty="0" err="1">
              <a:effectLst>
                <a:outerShdw blurRad="38100" dist="38100" dir="2700000" algn="tl">
                  <a:srgbClr val="C0C0C0"/>
                </a:outerShdw>
              </a:effectLst>
              <a:latin typeface="Arial" charset="0"/>
              <a:cs typeface="Arial" charset="0"/>
            </a:endParaRPr>
          </a:p>
          <a:p>
            <a:pPr>
              <a:spcBef>
                <a:spcPct val="50000"/>
              </a:spcBef>
              <a:defRPr/>
            </a:pPr>
            <a:endParaRPr lang="pt-PT" sz="16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934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Além disso, também aplicamos o algoritmo de regressão linear para tentar prever a variável dependente "</a:t>
            </a:r>
            <a:r>
              <a:rPr lang="pt-PT" sz="1800" dirty="0" err="1">
                <a:latin typeface="Calibri"/>
                <a:cs typeface="Calibri"/>
              </a:rPr>
              <a:t>Divorce</a:t>
            </a:r>
            <a:r>
              <a:rPr lang="pt-PT" sz="1800" dirty="0">
                <a:latin typeface="Calibri"/>
                <a:cs typeface="Calibri"/>
              </a:rPr>
              <a:t>" com base nas respostas das perguntas.</a:t>
            </a:r>
            <a:endParaRPr lang="en-US" sz="1800" dirty="0">
              <a:latin typeface="Calibri"/>
              <a:cs typeface="Calibri"/>
            </a:endParaRPr>
          </a:p>
          <a:p>
            <a:pPr>
              <a:buNone/>
            </a:pPr>
            <a:endParaRPr lang="pt-PT" sz="1800" dirty="0">
              <a:latin typeface="Calibri"/>
              <a:cs typeface="Calibri"/>
            </a:endParaRPr>
          </a:p>
          <a:p>
            <a:pPr>
              <a:buNone/>
            </a:pPr>
            <a:r>
              <a:rPr lang="pt-PT" sz="1800" dirty="0">
                <a:latin typeface="Calibri"/>
                <a:cs typeface="Calibri"/>
              </a:rPr>
              <a:t> No entanto, observamos que a regressão linear pode não ser o modelo mais adequado para dados categóricos como os que temos neste </a:t>
            </a:r>
            <a:r>
              <a:rPr lang="pt-PT" sz="1800" dirty="0" err="1">
                <a:latin typeface="Calibri"/>
                <a:cs typeface="Calibri"/>
              </a:rPr>
              <a:t>dataset</a:t>
            </a:r>
            <a:r>
              <a:rPr lang="pt-PT" sz="1800" dirty="0">
                <a:latin typeface="Calibri"/>
                <a:cs typeface="Calibri"/>
              </a:rPr>
              <a:t>. Portanto, destacamos a importância de considerar modelos mais apropriados para lidar com variáveis categóricas, </a:t>
            </a:r>
            <a:r>
              <a:rPr lang="pt-PT" sz="1800" dirty="0" err="1">
                <a:latin typeface="Calibri"/>
                <a:cs typeface="Calibri"/>
              </a:rPr>
              <a:t>comoKMeans</a:t>
            </a:r>
            <a:r>
              <a:rPr lang="pt-PT" sz="1800" dirty="0">
                <a:latin typeface="Calibri"/>
                <a:cs typeface="Calibri"/>
              </a:rPr>
              <a:t>.</a:t>
            </a:r>
            <a:endParaRPr lang="en-US" sz="1800">
              <a:latin typeface="Calibri"/>
              <a:cs typeface="Calibri"/>
            </a:endParaRPr>
          </a:p>
          <a:p>
            <a:pPr>
              <a:buNone/>
            </a:pPr>
            <a:endParaRPr lang="pt-PT" sz="1800" dirty="0">
              <a:latin typeface="Calibri"/>
              <a:cs typeface="Calibri"/>
            </a:endParaRPr>
          </a:p>
          <a:p>
            <a:pPr>
              <a:buNone/>
            </a:pPr>
            <a:r>
              <a:rPr lang="pt-PT" sz="1800" dirty="0">
                <a:latin typeface="Calibri"/>
                <a:cs typeface="Calibri"/>
              </a:rPr>
              <a:t>Por fim, concluímos que, embora tenhamos obtido resultados promissores com a regressão linear, é necessário continuar explorando e aprimorando os modelos para prever o divórcio com maior precisão. </a:t>
            </a:r>
          </a:p>
          <a:p>
            <a:pPr>
              <a:buNone/>
            </a:pPr>
            <a:endParaRPr lang="pt-PT" sz="1800" dirty="0">
              <a:latin typeface="Calibri"/>
              <a:cs typeface="Arial"/>
            </a:endParaRPr>
          </a:p>
          <a:p>
            <a:pPr>
              <a:buNone/>
            </a:pPr>
            <a:endParaRPr lang="pt-PT" sz="1800" dirty="0">
              <a:latin typeface="Calibri"/>
              <a:cs typeface="Calibri"/>
            </a:endParaRPr>
          </a:p>
          <a:p>
            <a:pPr marL="742950">
              <a:buNone/>
            </a:pPr>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742950"/>
            <a:endParaRPr lang="pt-PT" sz="1800" dirty="0">
              <a:latin typeface="Calibri"/>
              <a:cs typeface="Calibri"/>
            </a:endParaRPr>
          </a:p>
          <a:p>
            <a:pPr marL="285750"/>
            <a:endParaRPr lang="pt-PT" sz="1800" dirty="0">
              <a:latin typeface="Calibri"/>
              <a:cs typeface="Calibri"/>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t-PT" sz="900"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dirty="0">
                <a:latin typeface="Arial" charset="0"/>
                <a:ea typeface="Arial" charset="0"/>
                <a:cs typeface="Arial" charset="0"/>
              </a:rPr>
              <a:t>Trabalho Prático TP2~ Estudo de Investigação</a:t>
            </a:r>
            <a:endParaRPr lang="pt-PT" sz="1050" dirty="0"/>
          </a:p>
        </p:txBody>
      </p:sp>
      <p:sp>
        <p:nvSpPr>
          <p:cNvPr id="2" name="Subtítulo 2">
            <a:extLst>
              <a:ext uri="{FF2B5EF4-FFF2-40B4-BE49-F238E27FC236}">
                <a16:creationId xmlns:a16="http://schemas.microsoft.com/office/drawing/2014/main" id="{3FCE1A7D-13CB-60B1-54D1-668B9CC3003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spTree>
    <p:extLst>
      <p:ext uri="{BB962C8B-B14F-4D97-AF65-F5344CB8AC3E}">
        <p14:creationId xmlns:p14="http://schemas.microsoft.com/office/powerpoint/2010/main" val="392586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err="1">
                <a:solidFill>
                  <a:schemeClr val="bg1"/>
                </a:solidFill>
                <a:latin typeface="Arial" charset="0"/>
                <a:ea typeface="Arial" charset="0"/>
                <a:cs typeface="Arial" charset="0"/>
              </a:rPr>
              <a:t>www.ipvc.pt</a:t>
            </a:r>
            <a:endParaRPr lang="pt-PT" sz="150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195917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trabalho, exploramos a técnica de regressão linear para realizar o tratamento e análise de um </a:t>
            </a:r>
            <a:r>
              <a:rPr lang="pt-PT" sz="1800" err="1">
                <a:latin typeface="Calibri"/>
                <a:cs typeface="Arial"/>
              </a:rPr>
              <a:t>dataset</a:t>
            </a:r>
            <a:r>
              <a:rPr lang="pt-PT" sz="1800" dirty="0">
                <a:latin typeface="Calibri"/>
                <a:cs typeface="Arial"/>
              </a:rPr>
              <a:t>. Utilizando a linguagem de programação </a:t>
            </a:r>
            <a:r>
              <a:rPr lang="pt-PT" sz="1800" err="1">
                <a:latin typeface="Calibri"/>
                <a:cs typeface="Arial"/>
              </a:rPr>
              <a:t>Python</a:t>
            </a:r>
            <a:r>
              <a:rPr lang="pt-PT" sz="1800" dirty="0">
                <a:latin typeface="Calibri"/>
                <a:cs typeface="Arial"/>
              </a:rPr>
              <a:t> e a ferramenta </a:t>
            </a:r>
            <a:r>
              <a:rPr lang="pt-PT" sz="1800" err="1">
                <a:latin typeface="Calibri"/>
                <a:cs typeface="Arial"/>
              </a:rPr>
              <a:t>Jupyter</a:t>
            </a:r>
            <a:r>
              <a:rPr lang="pt-PT" sz="1800" dirty="0">
                <a:latin typeface="Calibri"/>
                <a:cs typeface="Arial"/>
              </a:rPr>
              <a:t> Notebook, pudemos realizar todas as etapas necessárias, desde a importação e pré-processamento dos dados até a implementação e avaliação do modelo de regressão linear.</a:t>
            </a:r>
            <a:endParaRPr lang="en-US" sz="1800">
              <a:latin typeface="Calibri"/>
              <a:cs typeface="Calibri"/>
            </a:endParaRPr>
          </a:p>
          <a:p>
            <a:pPr>
              <a:buNone/>
            </a:pPr>
            <a:r>
              <a:rPr lang="pt-PT" sz="1800" dirty="0">
                <a:latin typeface="Calibri"/>
                <a:cs typeface="Arial"/>
              </a:rPr>
              <a:t>A regressão linear nos permite estabelecer relações entre variáveis e fazer previsões com base em dados históricos. É uma ferramenta poderosa para entender e analisar o comportamento de variáveis quantitativas.</a:t>
            </a:r>
            <a:endParaRPr lang="pt-PT" sz="180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58952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3.Importações</a:t>
            </a:r>
            <a:endParaRPr lang="pt-PT" sz="2000" b="1">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79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Bibliotecas Importadas</a:t>
            </a: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ext, letter&#10;&#10;Description automatically generated">
            <a:extLst>
              <a:ext uri="{FF2B5EF4-FFF2-40B4-BE49-F238E27FC236}">
                <a16:creationId xmlns:a16="http://schemas.microsoft.com/office/drawing/2014/main" id="{09235BF5-633E-B86F-8C5C-AA0075465D86}"/>
              </a:ext>
            </a:extLst>
          </p:cNvPr>
          <p:cNvPicPr>
            <a:picLocks noChangeAspect="1"/>
          </p:cNvPicPr>
          <p:nvPr/>
        </p:nvPicPr>
        <p:blipFill>
          <a:blip r:embed="rId7"/>
          <a:stretch>
            <a:fillRect/>
          </a:stretch>
        </p:blipFill>
        <p:spPr>
          <a:xfrm>
            <a:off x="1881554" y="2141300"/>
            <a:ext cx="5556738" cy="3366706"/>
          </a:xfrm>
          <a:prstGeom prst="rect">
            <a:avLst/>
          </a:prstGeom>
        </p:spPr>
      </p:pic>
    </p:spTree>
    <p:extLst>
      <p:ext uri="{BB962C8B-B14F-4D97-AF65-F5344CB8AC3E}">
        <p14:creationId xmlns:p14="http://schemas.microsoft.com/office/powerpoint/2010/main" val="353544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3.Importações</a:t>
            </a:r>
            <a:endParaRPr lang="pt-PT" sz="2000" b="1">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22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Bibliotecas Importadas</a:t>
            </a:r>
            <a:endParaRPr lang="pt-PT" sz="1800" dirty="0">
              <a:latin typeface="Calibri"/>
              <a:cs typeface="Arial"/>
            </a:endParaRPr>
          </a:p>
          <a:p>
            <a:pPr>
              <a:buNone/>
            </a:pPr>
            <a:endParaRPr lang="pt-PT" sz="1800" b="1" dirty="0">
              <a:latin typeface="Calibri"/>
              <a:cs typeface="Arial"/>
            </a:endParaRPr>
          </a:p>
          <a:p>
            <a:pPr>
              <a:buNone/>
            </a:pPr>
            <a:r>
              <a:rPr lang="pt-PT" sz="1800" b="1" dirty="0">
                <a:latin typeface="Calibri"/>
                <a:cs typeface="Calibri"/>
              </a:rPr>
              <a:t>sklearn.metrics.f1_score</a:t>
            </a:r>
            <a:endParaRPr lang="pt-PT" sz="1800" dirty="0">
              <a:latin typeface="Calibri"/>
              <a:cs typeface="Calibri"/>
            </a:endParaRPr>
          </a:p>
          <a:p>
            <a:pPr>
              <a:buNone/>
            </a:pPr>
            <a:r>
              <a:rPr lang="pt-PT" sz="1800" dirty="0">
                <a:latin typeface="Calibri"/>
                <a:cs typeface="Calibri"/>
              </a:rPr>
              <a:t>O f1_score é uma métrica que combina as métricas de precisão e </a:t>
            </a:r>
            <a:r>
              <a:rPr lang="pt-PT" sz="1800" dirty="0" err="1">
                <a:latin typeface="Calibri"/>
                <a:cs typeface="Calibri"/>
              </a:rPr>
              <a:t>recall</a:t>
            </a:r>
            <a:r>
              <a:rPr lang="pt-PT" sz="1800" dirty="0">
                <a:latin typeface="Calibri"/>
                <a:cs typeface="Calibri"/>
              </a:rPr>
              <a:t> para medir o desempenho de um modelo de classificação. Ele fornece uma medida única da qualidade do modelo, levando em consideração tanto os verdadeiros positivos quanto os falsos positivos e falsos negativos. Essa métrica é útil quando o </a:t>
            </a:r>
            <a:r>
              <a:rPr lang="pt-PT" sz="1800" dirty="0" err="1">
                <a:latin typeface="Calibri"/>
                <a:cs typeface="Calibri"/>
              </a:rPr>
              <a:t>dataset</a:t>
            </a:r>
            <a:r>
              <a:rPr lang="pt-PT" sz="1800" dirty="0">
                <a:latin typeface="Calibri"/>
                <a:cs typeface="Calibri"/>
              </a:rPr>
              <a:t> está desequilibrado.</a:t>
            </a:r>
            <a:endParaRPr lang="pt-PT" sz="1800">
              <a:latin typeface="Calibri"/>
              <a:cs typeface="Calibri"/>
            </a:endParaRPr>
          </a:p>
          <a:p>
            <a:pPr>
              <a:buNone/>
            </a:pPr>
            <a:endParaRPr lang="pt-PT" sz="1800" dirty="0">
              <a:latin typeface="Calibri"/>
              <a:cs typeface="Calibri"/>
            </a:endParaRPr>
          </a:p>
          <a:p>
            <a:pPr>
              <a:buNone/>
            </a:pPr>
            <a:r>
              <a:rPr lang="pt-PT" sz="1800" b="1" err="1">
                <a:latin typeface="Calibri"/>
                <a:cs typeface="Arial"/>
              </a:rPr>
              <a:t>sklearn.linear_model.LogisticRegression</a:t>
            </a:r>
            <a:endParaRPr lang="pt-PT" sz="1800">
              <a:latin typeface="Calibri"/>
              <a:cs typeface="Calibri"/>
            </a:endParaRPr>
          </a:p>
          <a:p>
            <a:pPr>
              <a:buNone/>
            </a:pPr>
            <a:r>
              <a:rPr lang="pt-PT" sz="1800" dirty="0">
                <a:latin typeface="Calibri"/>
                <a:cs typeface="Arial"/>
              </a:rPr>
              <a:t>A </a:t>
            </a:r>
            <a:r>
              <a:rPr lang="pt-PT" sz="1800" err="1">
                <a:latin typeface="Calibri"/>
                <a:cs typeface="Arial"/>
              </a:rPr>
              <a:t>Logistic</a:t>
            </a:r>
            <a:r>
              <a:rPr lang="pt-PT" sz="1800" dirty="0">
                <a:latin typeface="Calibri"/>
                <a:cs typeface="Arial"/>
              </a:rPr>
              <a:t> </a:t>
            </a:r>
            <a:r>
              <a:rPr lang="pt-PT" sz="1800" err="1">
                <a:latin typeface="Calibri"/>
                <a:cs typeface="Arial"/>
              </a:rPr>
              <a:t>Regression</a:t>
            </a:r>
            <a:r>
              <a:rPr lang="pt-PT" sz="1800" dirty="0">
                <a:latin typeface="Calibri"/>
                <a:cs typeface="Arial"/>
              </a:rPr>
              <a:t> é um modelo de regressão utilizado para problemas de classificação binária. Ele estima a probabilidade de um evento ocorrer com base nas variáveis </a:t>
            </a:r>
            <a:r>
              <a:rPr lang="pt-PT" sz="1800" err="1">
                <a:latin typeface="Calibri"/>
                <a:cs typeface="Arial"/>
              </a:rPr>
              <a:t>preditoras</a:t>
            </a:r>
            <a:r>
              <a:rPr lang="pt-PT" sz="1800" dirty="0">
                <a:latin typeface="Calibri"/>
                <a:cs typeface="Arial"/>
              </a:rPr>
              <a:t>. Essa biblioteca é útil para realizar análises de classificação e prever a probabilidade de uma determinada classe.</a:t>
            </a:r>
            <a:endParaRPr lang="pt-PT" dirty="0">
              <a:latin typeface="Calibri"/>
              <a:cs typeface="Calibri"/>
            </a:endParaRPr>
          </a:p>
          <a:p>
            <a:pPr>
              <a:buNone/>
            </a:pPr>
            <a:endParaRPr lang="pt-PT" sz="1800" b="1" dirty="0">
              <a:latin typeface="Calibri"/>
              <a:cs typeface="Arial"/>
            </a:endParaRPr>
          </a:p>
          <a:p>
            <a:pPr>
              <a:buNone/>
            </a:pPr>
            <a:endParaRPr lang="pt-PT"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61689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3.Importações</a:t>
            </a:r>
            <a:endParaRPr lang="pt-PT" sz="2000" b="1">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738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Bibliotecas Importadas</a:t>
            </a:r>
            <a:endParaRPr lang="pt-PT" sz="1800" dirty="0">
              <a:latin typeface="Calibri"/>
              <a:cs typeface="Arial"/>
            </a:endParaRPr>
          </a:p>
          <a:p>
            <a:pPr>
              <a:buNone/>
            </a:pPr>
            <a:endParaRPr lang="pt-PT" sz="1800" b="1" dirty="0">
              <a:latin typeface="Calibri"/>
              <a:cs typeface="Arial"/>
            </a:endParaRPr>
          </a:p>
          <a:p>
            <a:pPr>
              <a:buNone/>
            </a:pPr>
            <a:r>
              <a:rPr lang="pt-PT" sz="1800" b="1" dirty="0" err="1">
                <a:latin typeface="Calibri"/>
                <a:cs typeface="Arial"/>
              </a:rPr>
              <a:t>sklearn.metrics.accuracy_score</a:t>
            </a:r>
            <a:endParaRPr lang="pt-PT" sz="1800" dirty="0">
              <a:latin typeface="Calibri"/>
              <a:cs typeface="Arial"/>
            </a:endParaRPr>
          </a:p>
          <a:p>
            <a:pPr>
              <a:buNone/>
            </a:pPr>
            <a:r>
              <a:rPr lang="pt-PT" sz="1800" dirty="0">
                <a:latin typeface="Calibri"/>
                <a:cs typeface="Arial"/>
              </a:rPr>
              <a:t>A </a:t>
            </a:r>
            <a:r>
              <a:rPr lang="pt-PT" sz="1800" dirty="0" err="1">
                <a:latin typeface="Calibri"/>
                <a:cs typeface="Arial"/>
              </a:rPr>
              <a:t>accuracy_score</a:t>
            </a:r>
            <a:r>
              <a:rPr lang="pt-PT" sz="1800" dirty="0">
                <a:latin typeface="Calibri"/>
                <a:cs typeface="Arial"/>
              </a:rPr>
              <a:t> é uma métrica utilizada para medir a acurácia de um modelo de classificação. Ela compara as previsões do modelo com os valores reais e calcula a proporção de previsões corretas. Essa métrica é útil para avaliar a precisão do modelo em prever corretamente as classes.</a:t>
            </a:r>
          </a:p>
          <a:p>
            <a:pPr>
              <a:buNone/>
            </a:pPr>
            <a:endParaRPr lang="pt-PT" sz="1800" dirty="0">
              <a:latin typeface="Calibri"/>
              <a:cs typeface="Calibri"/>
            </a:endParaRPr>
          </a:p>
          <a:p>
            <a:pPr>
              <a:buNone/>
            </a:pPr>
            <a:r>
              <a:rPr lang="pt-PT" sz="1800" b="1" dirty="0">
                <a:latin typeface="Calibri"/>
                <a:cs typeface="Arial"/>
              </a:rPr>
              <a:t>sklearn.metrics.f1_score</a:t>
            </a:r>
            <a:endParaRPr lang="pt-PT" sz="1800">
              <a:latin typeface="Calibri"/>
              <a:cs typeface="Arial"/>
            </a:endParaRPr>
          </a:p>
          <a:p>
            <a:pPr>
              <a:buNone/>
            </a:pPr>
            <a:r>
              <a:rPr lang="pt-PT" sz="1800" dirty="0">
                <a:latin typeface="Calibri"/>
                <a:cs typeface="Arial"/>
              </a:rPr>
              <a:t>O f1_score é uma métrica que combina as métricas de precisão e </a:t>
            </a:r>
            <a:r>
              <a:rPr lang="pt-PT" sz="1800" dirty="0" err="1">
                <a:latin typeface="Calibri"/>
                <a:cs typeface="Arial"/>
              </a:rPr>
              <a:t>recall</a:t>
            </a:r>
            <a:r>
              <a:rPr lang="pt-PT" sz="1800" dirty="0">
                <a:latin typeface="Calibri"/>
                <a:cs typeface="Arial"/>
              </a:rPr>
              <a:t> para medir o desempenho de um modelo de classificação. Ele fornece uma medida única da qualidade do modelo, levando em consideração tanto os verdadeiros positivos quanto os falsos </a:t>
            </a:r>
            <a:r>
              <a:rPr lang="pt-PT" sz="1800">
                <a:latin typeface="Calibri"/>
                <a:cs typeface="Arial"/>
              </a:rPr>
              <a:t>positivos e falsos negativos. Essa métrica é útil quando o dataset está </a:t>
            </a:r>
            <a:r>
              <a:rPr lang="pt-PT" sz="1800" dirty="0">
                <a:latin typeface="Calibri"/>
                <a:cs typeface="Arial"/>
              </a:rPr>
              <a:t>desequilibrado.</a:t>
            </a:r>
          </a:p>
          <a:p>
            <a:pPr>
              <a:buNone/>
            </a:pPr>
            <a:endParaRPr lang="pt-PT" sz="1800" dirty="0">
              <a:latin typeface="Calibri"/>
              <a:cs typeface="Calibri"/>
            </a:endParaRPr>
          </a:p>
          <a:p>
            <a:pPr>
              <a:buNone/>
            </a:pPr>
            <a:endParaRPr lang="pt-PT" sz="1800" dirty="0">
              <a:solidFill>
                <a:srgbClr val="000000"/>
              </a:solidFill>
              <a:latin typeface="Calibri"/>
              <a:cs typeface="Calibri"/>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41738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3.Importações</a:t>
            </a:r>
            <a:endParaRPr lang="pt-PT" sz="2000" b="1">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622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b="1" dirty="0">
                <a:latin typeface="Calibri"/>
                <a:cs typeface="Arial"/>
              </a:rPr>
              <a:t>Bibliotecas Importadas</a:t>
            </a:r>
            <a:endParaRPr lang="pt-PT" sz="1800" dirty="0">
              <a:latin typeface="Calibri"/>
              <a:cs typeface="Arial"/>
            </a:endParaRPr>
          </a:p>
          <a:p>
            <a:pPr>
              <a:buNone/>
            </a:pPr>
            <a:endParaRPr lang="pt-PT" sz="1800" b="1" dirty="0">
              <a:latin typeface="Calibri"/>
              <a:cs typeface="Arial"/>
            </a:endParaRPr>
          </a:p>
          <a:p>
            <a:pPr>
              <a:buNone/>
            </a:pPr>
            <a:r>
              <a:rPr lang="pt-PT" sz="1800" b="1" err="1">
                <a:latin typeface="Calibri"/>
                <a:cs typeface="Arial"/>
              </a:rPr>
              <a:t>sklearn.metrics.mean_squared_error</a:t>
            </a:r>
            <a:endParaRPr lang="pt-PT" sz="1800">
              <a:latin typeface="Calibri"/>
              <a:cs typeface="Calibri"/>
            </a:endParaRPr>
          </a:p>
          <a:p>
            <a:pPr>
              <a:buNone/>
            </a:pPr>
            <a:r>
              <a:rPr lang="pt-PT" sz="1800" dirty="0">
                <a:latin typeface="Calibri"/>
                <a:cs typeface="Arial"/>
              </a:rPr>
              <a:t>O </a:t>
            </a:r>
            <a:r>
              <a:rPr lang="pt-PT" sz="1800" err="1">
                <a:latin typeface="Calibri"/>
                <a:cs typeface="Arial"/>
              </a:rPr>
              <a:t>mean_squared_error</a:t>
            </a:r>
            <a:r>
              <a:rPr lang="pt-PT" sz="1800" dirty="0">
                <a:latin typeface="Calibri"/>
                <a:cs typeface="Arial"/>
              </a:rPr>
              <a:t> é uma métrica utilizada para medir o erro médio quadrático de um modelo de regressão. Ele calcula a média dos erros quadrados entre as previsões do modelo e os valores reais. Essa métrica é útil para avaliar o quão bem o modelo está ajustado aos dados e a magnitude dos erros cometidos.</a:t>
            </a:r>
            <a:endParaRPr lang="pt-PT" sz="1800" dirty="0">
              <a:latin typeface="Calibri"/>
            </a:endParaRPr>
          </a:p>
          <a:p>
            <a:pPr>
              <a:buNone/>
            </a:pPr>
            <a:endParaRPr lang="pt-PT" sz="1800" b="1" dirty="0">
              <a:latin typeface="Calibri"/>
              <a:cs typeface="Arial"/>
            </a:endParaRPr>
          </a:p>
          <a:p>
            <a:pPr>
              <a:buNone/>
            </a:pPr>
            <a:r>
              <a:rPr lang="pt-PT" sz="1800" dirty="0">
                <a:latin typeface="Calibri"/>
                <a:cs typeface="Arial"/>
              </a:rPr>
              <a:t>As restantes bibliotecas,  como Panda, </a:t>
            </a:r>
            <a:r>
              <a:rPr lang="pt-PT" sz="1800" dirty="0" err="1">
                <a:latin typeface="Calibri"/>
                <a:cs typeface="Arial"/>
              </a:rPr>
              <a:t>Numpy</a:t>
            </a:r>
            <a:r>
              <a:rPr lang="pt-PT" sz="1800" dirty="0">
                <a:latin typeface="Calibri"/>
                <a:cs typeface="Arial"/>
              </a:rPr>
              <a:t> e </a:t>
            </a:r>
            <a:r>
              <a:rPr lang="pt-PT" sz="1800" dirty="0" err="1">
                <a:latin typeface="Calibri"/>
                <a:cs typeface="Arial"/>
              </a:rPr>
              <a:t>Seaborn</a:t>
            </a:r>
            <a:r>
              <a:rPr lang="pt-PT" sz="1800" dirty="0">
                <a:latin typeface="Calibri"/>
                <a:cs typeface="Arial"/>
              </a:rPr>
              <a:t>, foram explicadas em detalhes em </a:t>
            </a:r>
            <a:r>
              <a:rPr lang="pt-PT" sz="1800" dirty="0" err="1">
                <a:latin typeface="Calibri"/>
                <a:cs typeface="Arial"/>
              </a:rPr>
              <a:t>powerpoints</a:t>
            </a:r>
            <a:r>
              <a:rPr lang="pt-PT" sz="1800" dirty="0">
                <a:latin typeface="Calibri"/>
                <a:cs typeface="Arial"/>
              </a:rPr>
              <a:t> anteriores.</a:t>
            </a:r>
            <a:endParaRPr lang="pt-PT" sz="1800" dirty="0">
              <a:latin typeface="Calibri"/>
            </a:endParaRPr>
          </a:p>
          <a:p>
            <a:pPr>
              <a:buNone/>
            </a:pPr>
            <a:endParaRPr lang="pt-PT" sz="1800" dirty="0">
              <a:latin typeface="Calibri"/>
              <a:cs typeface="Calibri"/>
            </a:endParaRPr>
          </a:p>
          <a:p>
            <a:pPr>
              <a:buNone/>
            </a:pPr>
            <a:endParaRPr lang="pt-PT" sz="1800" dirty="0">
              <a:solidFill>
                <a:srgbClr val="000000"/>
              </a:solidFill>
              <a:latin typeface="Calibri"/>
              <a:cs typeface="Calibri"/>
            </a:endParaRPr>
          </a:p>
          <a:p>
            <a:pPr>
              <a:buNone/>
            </a:pPr>
            <a:endParaRPr lang="pt-PT" sz="1800" b="1" dirty="0">
              <a:latin typeface="Calibri"/>
              <a:cs typeface="Calibri"/>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5553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4.Dataset</a:t>
            </a:r>
            <a:endParaRPr lang="pt-PT" sz="2000" b="1" dirty="0">
              <a:effectLst>
                <a:outerShdw blurRad="38100" dist="38100" dir="2700000" algn="tl">
                  <a:srgbClr val="C0C0C0"/>
                </a:outerShdw>
              </a:effectLst>
              <a:latin typeface="Arial" charset="0"/>
              <a:cs typeface="Arial"/>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7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 nosso trabalho consiste na análise de um </a:t>
            </a:r>
            <a:r>
              <a:rPr lang="pt-PT" sz="1800" dirty="0" err="1">
                <a:latin typeface="Calibri"/>
                <a:cs typeface="Arial"/>
              </a:rPr>
              <a:t>dataset</a:t>
            </a:r>
            <a:r>
              <a:rPr lang="pt-PT" sz="1800" dirty="0">
                <a:latin typeface="Calibri"/>
                <a:cs typeface="Arial"/>
              </a:rPr>
              <a:t> que contém informações de cerca de 150 casais, incluindo as suas</a:t>
            </a:r>
            <a:r>
              <a:rPr lang="pt-PT" sz="1200" dirty="0">
                <a:solidFill>
                  <a:srgbClr val="D1D5DB"/>
                </a:solidFill>
                <a:latin typeface="Arial"/>
                <a:cs typeface="Arial"/>
              </a:rPr>
              <a:t> </a:t>
            </a:r>
            <a:r>
              <a:rPr lang="pt-PT" sz="1800" dirty="0">
                <a:latin typeface="Calibri"/>
                <a:cs typeface="Arial"/>
              </a:rPr>
              <a:t>respostas a um conjunto de perguntas baseadas na Escala de Preditores de Divórcio (DPS), desenvolvida com base na terapia de casais de </a:t>
            </a:r>
            <a:r>
              <a:rPr lang="pt-PT" sz="1800" dirty="0" err="1">
                <a:latin typeface="Calibri"/>
                <a:cs typeface="Arial"/>
              </a:rPr>
              <a:t>Gottman</a:t>
            </a:r>
            <a:r>
              <a:rPr lang="pt-PT" sz="1800" dirty="0">
                <a:latin typeface="Calibri"/>
                <a:cs typeface="Arial"/>
              </a:rPr>
              <a:t>.</a:t>
            </a:r>
            <a:endParaRPr lang="en-US" sz="1800" dirty="0">
              <a:latin typeface="Calibri"/>
              <a:cs typeface="Calibri"/>
            </a:endParaRPr>
          </a:p>
          <a:p>
            <a:pPr>
              <a:buNone/>
            </a:pPr>
            <a:endParaRPr lang="pt-PT" sz="1800" dirty="0">
              <a:latin typeface="Calibri"/>
              <a:cs typeface="Arial"/>
            </a:endParaRPr>
          </a:p>
          <a:p>
            <a:pPr>
              <a:buNone/>
            </a:pPr>
            <a:r>
              <a:rPr lang="pt-PT" sz="1800" dirty="0">
                <a:latin typeface="Calibri"/>
                <a:cs typeface="Arial"/>
              </a:rPr>
              <a:t>Esses casais são provenientes de várias regiões da Turquia e os dados foram obtidos por meio de entrevistas pessoais com casais que já estavam divorciados ou ainda casados. O objetivo desse estudo é explorar os fatores que podem influenciar a probabilidade de divórcio em casais.</a:t>
            </a:r>
            <a:endParaRPr lang="pt-PT" sz="1800">
              <a:latin typeface="Calibri"/>
              <a:cs typeface="Calibri"/>
            </a:endParaRPr>
          </a:p>
          <a:p>
            <a:pPr>
              <a:buNone/>
            </a:pPr>
            <a:endParaRPr lang="pt-PT" sz="1800" dirty="0">
              <a:latin typeface="Calibri"/>
              <a:cs typeface="Arial"/>
            </a:endParaRPr>
          </a:p>
          <a:p>
            <a:pPr>
              <a:buNone/>
            </a:pPr>
            <a:endParaRPr lang="pt-PT" sz="1800" b="1" dirty="0">
              <a:latin typeface="Calibri"/>
              <a:cs typeface="Arial"/>
            </a:endParaRPr>
          </a:p>
          <a:p>
            <a:pPr>
              <a:buNone/>
            </a:pPr>
            <a:endParaRPr lang="pt-PT" sz="1800" b="1" dirty="0">
              <a:latin typeface="Calibri"/>
              <a:cs typeface="Arial"/>
            </a:endParaRPr>
          </a:p>
          <a:p>
            <a:pPr>
              <a:buNone/>
            </a:pPr>
            <a:endParaRPr lang="pt-PT" sz="1800" b="1"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sz="1800" dirty="0">
              <a:latin typeface="Calibri"/>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2749476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4374</Words>
  <Application>Microsoft Office PowerPoint</Application>
  <PresentationFormat>On-screen Show (4:3)</PresentationFormat>
  <Paragraphs>358</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Tema do Office</vt:lpstr>
      <vt:lpstr>LICENCIATURA EM ENGENHARIA INFORMÁTICA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Tatiana faria</cp:lastModifiedBy>
  <cp:revision>627</cp:revision>
  <cp:lastPrinted>2021-02-22T18:49:33Z</cp:lastPrinted>
  <dcterms:created xsi:type="dcterms:W3CDTF">2011-05-31T09:21:51Z</dcterms:created>
  <dcterms:modified xsi:type="dcterms:W3CDTF">2023-06-19T13:00:54Z</dcterms:modified>
</cp:coreProperties>
</file>