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09" r:id="rId2"/>
    <p:sldId id="317" r:id="rId3"/>
    <p:sldId id="361" r:id="rId4"/>
    <p:sldId id="362" r:id="rId5"/>
    <p:sldId id="363" r:id="rId6"/>
    <p:sldId id="364" r:id="rId7"/>
    <p:sldId id="365" r:id="rId8"/>
    <p:sldId id="366" r:id="rId9"/>
    <p:sldId id="367" r:id="rId10"/>
    <p:sldId id="372" r:id="rId11"/>
    <p:sldId id="371" r:id="rId12"/>
    <p:sldId id="370" r:id="rId13"/>
    <p:sldId id="369" r:id="rId14"/>
    <p:sldId id="368"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7" r:id="rId29"/>
    <p:sldId id="360" r:id="rId3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23944-E224-B95E-4150-3D8BBAB4DA71}" v="2214" dt="2023-06-13T16:24:43.069"/>
    <p1510:client id="{747CB79F-E7B3-4FB2-8AE1-AC6F8760061C}" v="29" dt="2022-06-17T22:25:20.914"/>
    <p1510:client id="{8B03A6D0-403B-4E31-FA3B-6E5F32AEBD6C}" v="796" dt="2023-06-19T17:44:15.504"/>
    <p1510:client id="{BD83AE06-133F-540B-7742-DF0FBE24A7B9}" v="390" dt="2023-06-13T12:31:45.587"/>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19/06/2023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19/06/2023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0783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73348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0927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66432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68983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11370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93801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20984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10004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85419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9752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519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167161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91200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77994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91347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38039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22094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948278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8491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6226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4589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234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99959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19705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72939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0700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6/19/2023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6/19/2023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6/19/2023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kaggle.com/datasets/andrewmvd/divorce-prediction"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828800" y="3115184"/>
            <a:ext cx="5486400" cy="552329"/>
          </a:xfrm>
        </p:spPr>
        <p:txBody>
          <a:bodyPr>
            <a:normAutofit fontScale="90000"/>
          </a:bodyPr>
          <a:lstStyle/>
          <a:p>
            <a:r>
              <a:rPr lang="pt-PT" sz="2500" b="1">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2000250" y="3904310"/>
            <a:ext cx="6153150" cy="896289"/>
          </a:xfrm>
        </p:spPr>
        <p:txBody>
          <a:bodyPr vert="horz" lIns="91440" tIns="45720" rIns="91440" bIns="45720" rtlCol="0" anchor="t">
            <a:normAutofit fontScale="62500" lnSpcReduction="20000"/>
          </a:bodyPr>
          <a:lstStyle/>
          <a:p>
            <a:r>
              <a:rPr lang="pt-PT" dirty="0">
                <a:solidFill>
                  <a:srgbClr val="FFFF00"/>
                </a:solidFill>
                <a:latin typeface="Arial"/>
                <a:ea typeface="Arial" charset="0"/>
                <a:cs typeface="Arial"/>
              </a:rPr>
              <a:t>INTELIGÊNCIA ARTIFICIAL</a:t>
            </a:r>
          </a:p>
          <a:p>
            <a:r>
              <a:rPr lang="pt-PT" sz="3200" dirty="0">
                <a:latin typeface="Arial"/>
                <a:ea typeface="Arial" charset="0"/>
                <a:cs typeface="Arial"/>
              </a:rPr>
              <a:t>Trabalho Prático TP2~ </a:t>
            </a:r>
            <a:r>
              <a:rPr lang="pt-PT" dirty="0" err="1">
                <a:latin typeface="Arial"/>
                <a:ea typeface="Arial" charset="0"/>
                <a:cs typeface="Arial"/>
              </a:rPr>
              <a:t>Support</a:t>
            </a:r>
            <a:r>
              <a:rPr lang="pt-PT" dirty="0">
                <a:latin typeface="Arial"/>
                <a:ea typeface="Arial" charset="0"/>
                <a:cs typeface="Arial"/>
              </a:rPr>
              <a:t> </a:t>
            </a:r>
            <a:r>
              <a:rPr lang="pt-PT" dirty="0" err="1">
                <a:latin typeface="Arial"/>
                <a:ea typeface="Arial" charset="0"/>
                <a:cs typeface="Arial"/>
              </a:rPr>
              <a:t>Vector</a:t>
            </a:r>
            <a:r>
              <a:rPr lang="pt-PT" dirty="0">
                <a:latin typeface="Arial"/>
                <a:ea typeface="Arial" charset="0"/>
                <a:cs typeface="Arial"/>
              </a:rPr>
              <a:t> </a:t>
            </a:r>
            <a:r>
              <a:rPr lang="pt-PT" dirty="0" err="1">
                <a:latin typeface="Arial"/>
                <a:ea typeface="Arial" charset="0"/>
                <a:cs typeface="Arial"/>
              </a:rPr>
              <a:t>Machines</a:t>
            </a:r>
            <a:r>
              <a:rPr lang="pt-PT" dirty="0">
                <a:latin typeface="Arial"/>
                <a:ea typeface="Arial" charset="0"/>
                <a:cs typeface="Arial"/>
              </a:rPr>
              <a:t> (SMV)</a:t>
            </a:r>
            <a:endParaRPr lang="pt-PT" sz="3200" dirty="0">
              <a:latin typeface="Arial"/>
              <a:ea typeface="+mn-lt"/>
              <a:cs typeface="Arial"/>
            </a:endParaRPr>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a:solidFill>
                  <a:schemeClr val="bg1"/>
                </a:solidFill>
                <a:latin typeface="Arial" charset="0"/>
                <a:ea typeface="Arial" charset="0"/>
                <a:cs typeface="Arial" charset="0"/>
              </a:rPr>
              <a:t>Licenciatura em Engenharia Informática</a:t>
            </a:r>
            <a:r>
              <a:rPr lang="pt-PT" sz="1100">
                <a:solidFill>
                  <a:schemeClr val="bg1"/>
                </a:solidFill>
                <a:latin typeface="Arial" charset="0"/>
                <a:ea typeface="Arial" charset="0"/>
                <a:cs typeface="Arial" charset="0"/>
              </a:rPr>
              <a:t> | Escola Superior de Tecnologia e Gestão| Unidade Curricular: Inteligência  Artificial| Ano Letivo 2020/2022</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4" y="5615784"/>
            <a:ext cx="5032663" cy="57143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a:solidFill>
                  <a:schemeClr val="bg1"/>
                </a:solidFill>
                <a:latin typeface="Arial" charset="0"/>
                <a:ea typeface="Arial" charset="0"/>
                <a:cs typeface="Arial" charset="0"/>
              </a:rPr>
              <a:t>Jorge Ribeiro e Luis Teófilo</a:t>
            </a:r>
          </a:p>
          <a:p>
            <a:pPr marL="171450" indent="-171450" algn="l">
              <a:buFont typeface="Arial" panose="020B0604020202020204" pitchFamily="34" charset="0"/>
              <a:buChar char="•"/>
            </a:pPr>
            <a:r>
              <a:rPr lang="pt-PT" sz="1100">
                <a:solidFill>
                  <a:schemeClr val="bg1"/>
                </a:solidFill>
                <a:latin typeface="Arial" charset="0"/>
                <a:ea typeface="Arial" charset="0"/>
                <a:cs typeface="Arial" charset="0"/>
              </a:rPr>
              <a:t>jribeiro@estg.ipvc.pt e luisteofilo@estg.ipvc.pt </a:t>
            </a: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35668"/>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a:solidFill>
                  <a:schemeClr val="bg1"/>
                </a:solidFill>
                <a:latin typeface="Arial" charset="0"/>
                <a:ea typeface="Arial" charset="0"/>
                <a:cs typeface="Arial" charset="0"/>
              </a:rPr>
              <a:t>23478- Tatiana Faria  tatianaf@ipvc.pt</a:t>
            </a:r>
          </a:p>
          <a:p>
            <a:pPr algn="l"/>
            <a:r>
              <a:rPr lang="pt-PT" sz="1050">
                <a:solidFill>
                  <a:schemeClr val="bg1"/>
                </a:solidFill>
                <a:latin typeface="Arial" charset="0"/>
                <a:ea typeface="Arial" charset="0"/>
                <a:cs typeface="Arial" charset="0"/>
              </a:rPr>
              <a:t>28259- Pedro Silva     </a:t>
            </a:r>
            <a:r>
              <a:rPr lang="pt-PT" sz="1050" b="0" i="0">
                <a:solidFill>
                  <a:srgbClr val="DBDEE1"/>
                </a:solidFill>
                <a:effectLst/>
                <a:latin typeface="Arial" panose="020B0604020202020204" pitchFamily="34" charset="0"/>
                <a:cs typeface="Arial" panose="020B0604020202020204" pitchFamily="34" charset="0"/>
              </a:rPr>
              <a:t>pedro.rafael.silva@ipvc.pt</a:t>
            </a:r>
            <a:endParaRPr lang="pt-PT" sz="1050">
              <a:solidFill>
                <a:schemeClr val="bg1"/>
              </a:solidFill>
              <a:latin typeface="Arial" panose="020B0604020202020204" pitchFamily="34" charset="0"/>
              <a:ea typeface="Arial" charset="0"/>
              <a:cs typeface="Arial" panose="020B0604020202020204" pitchFamily="34" charset="0"/>
            </a:endParaRPr>
          </a:p>
          <a:p>
            <a:pPr algn="l"/>
            <a:endParaRPr lang="pt-PT" sz="1050">
              <a:solidFill>
                <a:schemeClr val="bg1"/>
              </a:solidFill>
              <a:latin typeface="Arial" charset="0"/>
              <a:ea typeface="Arial" charset="0"/>
              <a:cs typeface="Arial" charset="0"/>
            </a:endParaRPr>
          </a:p>
          <a:p>
            <a:pPr algn="l"/>
            <a:endParaRPr lang="pt-PT" sz="105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7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O nosso trabalho consiste na análise de um </a:t>
            </a:r>
            <a:r>
              <a:rPr lang="pt-PT" sz="1800" dirty="0" err="1">
                <a:latin typeface="Calibri"/>
                <a:cs typeface="Arial"/>
              </a:rPr>
              <a:t>dataset</a:t>
            </a:r>
            <a:r>
              <a:rPr lang="pt-PT" sz="1800" dirty="0">
                <a:latin typeface="Calibri"/>
                <a:cs typeface="Arial"/>
              </a:rPr>
              <a:t> que contém informações de cerca de 150 casais, incluindo as suas</a:t>
            </a:r>
            <a:r>
              <a:rPr lang="pt-PT" sz="1200" dirty="0">
                <a:solidFill>
                  <a:srgbClr val="D1D5DB"/>
                </a:solidFill>
                <a:latin typeface="Arial"/>
                <a:cs typeface="Arial"/>
              </a:rPr>
              <a:t> </a:t>
            </a:r>
            <a:r>
              <a:rPr lang="pt-PT" sz="1800" dirty="0">
                <a:latin typeface="Calibri"/>
                <a:cs typeface="Arial"/>
              </a:rPr>
              <a:t>respostas a um conjunto de perguntas baseadas na Escala de Preditores de Divórcio (DPS), desenvolvida com base na terapia de casais de </a:t>
            </a:r>
            <a:r>
              <a:rPr lang="pt-PT" sz="1800" dirty="0" err="1">
                <a:latin typeface="Calibri"/>
                <a:cs typeface="Arial"/>
              </a:rPr>
              <a:t>Gottman</a:t>
            </a:r>
            <a:r>
              <a:rPr lang="pt-PT" sz="1800" dirty="0">
                <a:latin typeface="Calibri"/>
                <a:cs typeface="Arial"/>
              </a:rPr>
              <a:t>.</a:t>
            </a:r>
            <a:endParaRPr lang="en-US" sz="1800" dirty="0">
              <a:latin typeface="Calibri"/>
              <a:cs typeface="Calibri"/>
            </a:endParaRPr>
          </a:p>
          <a:p>
            <a:pPr>
              <a:buNone/>
            </a:pPr>
            <a:endParaRPr lang="pt-PT" sz="1800" dirty="0">
              <a:latin typeface="Calibri"/>
              <a:cs typeface="Arial"/>
            </a:endParaRPr>
          </a:p>
          <a:p>
            <a:pPr>
              <a:buNone/>
            </a:pPr>
            <a:r>
              <a:rPr lang="pt-PT" sz="1800" dirty="0">
                <a:latin typeface="Calibri"/>
                <a:cs typeface="Arial"/>
              </a:rPr>
              <a:t>Esses casais são provenientes de várias regiões da Turquia e os dados foram obtidos por meio de entrevistas pessoais com casais que já estavam divorciados ou ainda casados. O objetivo desse estudo é explorar os fatores que podem influenciar a probabilidade de divórcio em casais.</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90892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7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Calibri"/>
              </a:rPr>
              <a:t>Cada uma das perguntas feitas aos casais foi avaliada em uma escala de 5 pontos, onde 0 representa a resposta "Nunca", 1 representa "Raramente", 2 representa "Em média", 3 representa "Frequentemente" e 4 representa "Sempre". Essa escala permite capturar diferentes níveis de intensidade nas respostas dos casais.</a:t>
            </a:r>
          </a:p>
          <a:p>
            <a:pPr>
              <a:buNone/>
            </a:pPr>
            <a:endParaRPr lang="pt-PT" sz="1800" dirty="0">
              <a:latin typeface="Calibri"/>
              <a:cs typeface="Calibri"/>
            </a:endParaRPr>
          </a:p>
          <a:p>
            <a:pPr>
              <a:buNone/>
            </a:pPr>
            <a:r>
              <a:rPr lang="pt-PT" sz="1800" dirty="0">
                <a:latin typeface="Calibri"/>
                <a:cs typeface="Calibri"/>
              </a:rPr>
              <a:t>O </a:t>
            </a:r>
            <a:r>
              <a:rPr lang="pt-PT" sz="1800" dirty="0" err="1">
                <a:latin typeface="Calibri"/>
                <a:cs typeface="Calibri"/>
              </a:rPr>
              <a:t>dataset</a:t>
            </a:r>
            <a:r>
              <a:rPr lang="pt-PT" sz="1800" dirty="0">
                <a:latin typeface="Calibri"/>
                <a:cs typeface="Calibri"/>
              </a:rPr>
              <a:t> é composto por 55 colunas, sendo que 54 delas correspondem às perguntas feitas aos casais. A última coluna, chamada de variável dependente, é utilizada para identificar se o casal é divorciado ou não, com base nas respostas fornecidas nas colunas anteriores. Essa informação será fundamental para a realização da análise e modelagem preditiva</a:t>
            </a:r>
            <a:r>
              <a:rPr lang="pt-PT" sz="1200" dirty="0">
                <a:solidFill>
                  <a:srgbClr val="D1D5DB"/>
                </a:solidFill>
                <a:latin typeface="Arial"/>
                <a:cs typeface="Arial"/>
              </a:rPr>
              <a:t>.</a:t>
            </a:r>
            <a:endParaRPr lang="pt-PT" sz="1200" dirty="0">
              <a:solidFill>
                <a:srgbClr val="D1D5DB"/>
              </a:solidFill>
              <a:latin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66426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79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Table&#10;&#10;Description automatically generated">
            <a:extLst>
              <a:ext uri="{FF2B5EF4-FFF2-40B4-BE49-F238E27FC236}">
                <a16:creationId xmlns:a16="http://schemas.microsoft.com/office/drawing/2014/main" id="{3335E3E3-2702-91E1-30F4-710A6992A11E}"/>
              </a:ext>
            </a:extLst>
          </p:cNvPr>
          <p:cNvPicPr>
            <a:picLocks noChangeAspect="1"/>
          </p:cNvPicPr>
          <p:nvPr/>
        </p:nvPicPr>
        <p:blipFill>
          <a:blip r:embed="rId7"/>
          <a:stretch>
            <a:fillRect/>
          </a:stretch>
        </p:blipFill>
        <p:spPr>
          <a:xfrm>
            <a:off x="298939" y="1206305"/>
            <a:ext cx="3925276" cy="5090160"/>
          </a:xfrm>
          <a:prstGeom prst="rect">
            <a:avLst/>
          </a:prstGeom>
        </p:spPr>
      </p:pic>
      <p:pic>
        <p:nvPicPr>
          <p:cNvPr id="3" name="Picture 3">
            <a:extLst>
              <a:ext uri="{FF2B5EF4-FFF2-40B4-BE49-F238E27FC236}">
                <a16:creationId xmlns:a16="http://schemas.microsoft.com/office/drawing/2014/main" id="{67535C15-02E7-2F92-BAA1-942D7106B633}"/>
              </a:ext>
            </a:extLst>
          </p:cNvPr>
          <p:cNvPicPr>
            <a:picLocks noChangeAspect="1"/>
          </p:cNvPicPr>
          <p:nvPr/>
        </p:nvPicPr>
        <p:blipFill>
          <a:blip r:embed="rId8"/>
          <a:stretch>
            <a:fillRect/>
          </a:stretch>
        </p:blipFill>
        <p:spPr>
          <a:xfrm>
            <a:off x="2721707" y="2871897"/>
            <a:ext cx="6133123" cy="1964127"/>
          </a:xfrm>
          <a:prstGeom prst="rect">
            <a:avLst/>
          </a:prstGeom>
        </p:spPr>
      </p:pic>
    </p:spTree>
    <p:extLst>
      <p:ext uri="{BB962C8B-B14F-4D97-AF65-F5344CB8AC3E}">
        <p14:creationId xmlns:p14="http://schemas.microsoft.com/office/powerpoint/2010/main" val="398815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9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Informações do </a:t>
            </a:r>
            <a:r>
              <a:rPr lang="pt-PT" sz="1800" b="1" dirty="0" err="1">
                <a:latin typeface="Calibri"/>
                <a:ea typeface="Calibri"/>
                <a:cs typeface="Arial"/>
              </a:rPr>
              <a:t>Dataset</a:t>
            </a:r>
            <a:endParaRPr lang="en-US" sz="1800" dirty="0" err="1">
              <a:latin typeface="Calibri"/>
              <a:ea typeface="Calibri"/>
              <a:cs typeface="Calibri"/>
            </a:endParaRPr>
          </a:p>
          <a:p>
            <a:pPr>
              <a:buNone/>
            </a:pPr>
            <a:endParaRPr lang="pt-PT" sz="1800" b="1" dirty="0">
              <a:latin typeface="Calibri"/>
              <a:ea typeface="Calibri"/>
              <a:cs typeface="Arial"/>
            </a:endParaRPr>
          </a:p>
          <a:p>
            <a:pPr marL="285750" indent="-285750">
              <a:buChar char="•"/>
            </a:pPr>
            <a:r>
              <a:rPr lang="pt-PT" sz="1800" dirty="0">
                <a:latin typeface="Calibri"/>
                <a:ea typeface="Calibri"/>
                <a:cs typeface="Arial"/>
              </a:rPr>
              <a:t>O </a:t>
            </a:r>
            <a:r>
              <a:rPr lang="pt-PT" sz="1800" err="1">
                <a:latin typeface="Calibri"/>
                <a:ea typeface="Calibri"/>
                <a:cs typeface="Arial"/>
              </a:rPr>
              <a:t>dataset</a:t>
            </a:r>
            <a:r>
              <a:rPr lang="pt-PT" sz="1800" dirty="0">
                <a:latin typeface="Calibri"/>
                <a:ea typeface="Calibri"/>
                <a:cs typeface="Arial"/>
              </a:rPr>
              <a:t> consiste em dados categóricos variando de 0 a 4 nas primeiras 54 colunas e 0 e 1 na última coluna, conhecida como "variável dependente".</a:t>
            </a:r>
            <a:endParaRPr lang="pt-PT" sz="1800" dirty="0">
              <a:latin typeface="Calibri"/>
              <a:ea typeface="Calibri"/>
              <a:cs typeface="Calibri"/>
            </a:endParaRPr>
          </a:p>
          <a:p>
            <a:pPr marL="285750" indent="-285750">
              <a:buChar char="•"/>
            </a:pPr>
            <a:r>
              <a:rPr lang="pt-PT" sz="1800" dirty="0">
                <a:latin typeface="Calibri"/>
                <a:ea typeface="Calibri"/>
                <a:cs typeface="Arial"/>
              </a:rPr>
              <a:t>A variável dependente é baseada nos resultados das outras colunas e indica se o casal está divorciado ou não.</a:t>
            </a:r>
            <a:endParaRPr lang="pt-PT" sz="1800">
              <a:latin typeface="Calibri"/>
              <a:ea typeface="Calibri"/>
              <a:cs typeface="Calibri"/>
            </a:endParaRPr>
          </a:p>
          <a:p>
            <a:pPr>
              <a:buNone/>
            </a:pPr>
            <a:endParaRPr lang="pt-PT" sz="1800" dirty="0">
              <a:latin typeface="Calibri"/>
              <a:ea typeface="Calibri"/>
              <a:cs typeface="Arial"/>
            </a:endParaRPr>
          </a:p>
          <a:p>
            <a:pPr>
              <a:buNone/>
            </a:pPr>
            <a:r>
              <a:rPr lang="pt-PT" sz="1800" b="1" dirty="0">
                <a:latin typeface="Calibri"/>
                <a:ea typeface="Calibri"/>
                <a:cs typeface="Arial"/>
              </a:rPr>
              <a:t>Qualidade dos Dados</a:t>
            </a:r>
            <a:endParaRPr lang="pt-PT" sz="180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Não há valores nulos ou em falta no </a:t>
            </a:r>
            <a:r>
              <a:rPr lang="pt-PT" sz="1800" dirty="0" err="1">
                <a:latin typeface="Calibri"/>
                <a:ea typeface="Calibri"/>
                <a:cs typeface="Arial"/>
              </a:rPr>
              <a:t>dataset</a:t>
            </a:r>
            <a:r>
              <a:rPr lang="pt-PT" sz="1800" dirty="0">
                <a:latin typeface="Calibri"/>
                <a:ea typeface="Calibri"/>
                <a:cs typeface="Arial"/>
              </a:rPr>
              <a:t>, garantindo a integridade dos dados.</a:t>
            </a:r>
            <a:endParaRPr lang="pt-PT" sz="1800">
              <a:latin typeface="Calibri"/>
              <a:ea typeface="Calibri"/>
              <a:cs typeface="Calibri"/>
            </a:endParaRPr>
          </a:p>
          <a:p>
            <a:pPr marL="285750" indent="-285750"/>
            <a:r>
              <a:rPr lang="pt-PT" sz="1800" dirty="0">
                <a:latin typeface="Calibri"/>
                <a:ea typeface="Calibri"/>
                <a:cs typeface="Arial"/>
              </a:rPr>
              <a:t>Não foram encontrados valores extremos ou discrepantes em relação aos demais resultados.</a:t>
            </a:r>
            <a:endParaRPr lang="pt-PT" sz="1800">
              <a:latin typeface="Calibri"/>
              <a:ea typeface="Calibri"/>
              <a:cs typeface="Calibri"/>
            </a:endParaRPr>
          </a:p>
          <a:p>
            <a:pPr marL="285750" indent="-285750"/>
            <a:r>
              <a:rPr lang="pt-PT" sz="1800" dirty="0">
                <a:latin typeface="Calibri"/>
                <a:ea typeface="Calibri"/>
                <a:cs typeface="Arial"/>
              </a:rPr>
              <a:t>Isto indica consistência e confiabilidade nos dados.</a:t>
            </a:r>
            <a:endParaRPr lang="pt-PT" dirty="0">
              <a:latin typeface="Calibri"/>
              <a:ea typeface="Calibri"/>
              <a:cs typeface="Calibri"/>
            </a:endParaRPr>
          </a:p>
          <a:p>
            <a:pPr>
              <a:buNone/>
            </a:pPr>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8508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Importância das Colunas</a:t>
            </a:r>
            <a:endParaRPr lang="pt-PT" sz="1800" dirty="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Cada coluna possui igual importância para a variável alvo ("</a:t>
            </a:r>
            <a:r>
              <a:rPr lang="pt-PT" sz="1800" err="1">
                <a:latin typeface="Calibri"/>
                <a:ea typeface="Calibri"/>
                <a:cs typeface="Arial"/>
              </a:rPr>
              <a:t>Divorce</a:t>
            </a:r>
            <a:r>
              <a:rPr lang="pt-PT" sz="1800" dirty="0">
                <a:latin typeface="Calibri"/>
                <a:ea typeface="Calibri"/>
                <a:cs typeface="Arial"/>
              </a:rPr>
              <a:t>").</a:t>
            </a:r>
            <a:endParaRPr lang="pt-PT" sz="1800" dirty="0">
              <a:latin typeface="Calibri"/>
              <a:ea typeface="Calibri"/>
              <a:cs typeface="Calibri"/>
            </a:endParaRPr>
          </a:p>
          <a:p>
            <a:pPr marL="285750" indent="-285750"/>
            <a:r>
              <a:rPr lang="pt-PT" sz="1800" dirty="0">
                <a:latin typeface="Calibri"/>
                <a:ea typeface="Calibri"/>
                <a:cs typeface="Arial"/>
              </a:rPr>
              <a:t>Não há necessidade de remover nenhuma coluna, pois todas contribuem para o resultado final.</a:t>
            </a:r>
          </a:p>
          <a:p>
            <a:pPr marL="285750" indent="-285750"/>
            <a:endParaRPr lang="pt-PT" sz="1800" dirty="0">
              <a:latin typeface="Calibri"/>
              <a:ea typeface="Calibri"/>
              <a:cs typeface="Arial"/>
            </a:endParaRPr>
          </a:p>
          <a:p>
            <a:pPr>
              <a:buNone/>
            </a:pPr>
            <a:r>
              <a:rPr lang="pt-PT" sz="1800" b="1" dirty="0">
                <a:latin typeface="Calibri"/>
                <a:ea typeface="Calibri"/>
                <a:cs typeface="Arial"/>
              </a:rPr>
              <a:t>Pronto para o Modelo</a:t>
            </a:r>
            <a:endParaRPr lang="pt-PT" sz="1800" dirty="0">
              <a:latin typeface="Calibri"/>
              <a:ea typeface="Calibri"/>
              <a:cs typeface="Arial"/>
            </a:endParaRPr>
          </a:p>
          <a:p>
            <a:pPr>
              <a:buNone/>
            </a:pPr>
            <a:endParaRPr lang="pt-PT" sz="1800" b="1" dirty="0">
              <a:latin typeface="Calibri"/>
              <a:ea typeface="Calibri"/>
              <a:cs typeface="Arial"/>
            </a:endParaRPr>
          </a:p>
          <a:p>
            <a:r>
              <a:rPr lang="pt-PT" sz="1800" dirty="0">
                <a:latin typeface="Calibri"/>
                <a:ea typeface="Calibri"/>
                <a:cs typeface="Arial"/>
              </a:rPr>
              <a:t>   Com base nas análises realizadas, o </a:t>
            </a:r>
            <a:r>
              <a:rPr lang="pt-PT" sz="1800" dirty="0" err="1">
                <a:latin typeface="Calibri"/>
                <a:ea typeface="Calibri"/>
                <a:cs typeface="Arial"/>
              </a:rPr>
              <a:t>dataset</a:t>
            </a:r>
            <a:r>
              <a:rPr lang="pt-PT" sz="1800" dirty="0">
                <a:latin typeface="Calibri"/>
                <a:ea typeface="Calibri"/>
                <a:cs typeface="Arial"/>
              </a:rPr>
              <a:t> está pronto para ser utilizado na construção do modelo.</a:t>
            </a:r>
            <a:endParaRPr lang="pt-PT" sz="1800">
              <a:latin typeface="Calibri"/>
              <a:ea typeface="Calibri"/>
              <a:cs typeface="Calibri"/>
            </a:endParaRPr>
          </a:p>
          <a:p>
            <a:r>
              <a:rPr lang="pt-PT" sz="1800" dirty="0">
                <a:latin typeface="Calibri"/>
                <a:ea typeface="Calibri"/>
                <a:cs typeface="Arial"/>
              </a:rPr>
              <a:t>    Os dados são consistentes, completos e não apresentam características que prejudiquem o desempenho do modelo.</a:t>
            </a:r>
            <a:endParaRPr lang="pt-PT" sz="1800">
              <a:latin typeface="Calibri"/>
              <a:ea typeface="Calibri"/>
              <a:cs typeface="Calibri"/>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91190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12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O que é o SVM?</a:t>
            </a:r>
            <a:endParaRPr lang="en-US" sz="1800">
              <a:latin typeface="Calibri"/>
              <a:ea typeface="Calibri"/>
              <a:cs typeface="Calibri"/>
            </a:endParaRPr>
          </a:p>
          <a:p>
            <a:pPr marL="285750" indent="-285750"/>
            <a:r>
              <a:rPr lang="pt-PT" sz="1800" dirty="0">
                <a:latin typeface="Calibri"/>
                <a:ea typeface="Calibri"/>
                <a:cs typeface="Arial"/>
              </a:rPr>
              <a:t>Algoritmo de aprendizado supervisionado.</a:t>
            </a:r>
            <a:endParaRPr lang="pt-PT" sz="1800">
              <a:latin typeface="Calibri"/>
              <a:ea typeface="Calibri"/>
              <a:cs typeface="Calibri"/>
            </a:endParaRPr>
          </a:p>
          <a:p>
            <a:pPr marL="285750" indent="-285750"/>
            <a:r>
              <a:rPr lang="pt-PT" sz="1800" dirty="0">
                <a:latin typeface="Calibri"/>
                <a:ea typeface="Calibri"/>
                <a:cs typeface="Arial"/>
              </a:rPr>
              <a:t>Utilizado para problemas de classificação e regressão.</a:t>
            </a:r>
            <a:endParaRPr lang="pt-PT" sz="1800">
              <a:latin typeface="Calibri"/>
              <a:ea typeface="Calibri"/>
              <a:cs typeface="Calibri"/>
            </a:endParaRPr>
          </a:p>
          <a:p>
            <a:pPr marL="285750" indent="-285750"/>
            <a:r>
              <a:rPr lang="pt-PT" sz="1800" dirty="0">
                <a:latin typeface="Calibri"/>
                <a:ea typeface="Calibri"/>
                <a:cs typeface="Arial"/>
              </a:rPr>
              <a:t>É eficiente em lidar com conjuntos de dados complexos e não-lineares.</a:t>
            </a:r>
            <a:endParaRPr lang="pt-PT" sz="1800">
              <a:latin typeface="Calibri"/>
              <a:ea typeface="Calibri"/>
              <a:cs typeface="Calibri"/>
            </a:endParaRPr>
          </a:p>
          <a:p>
            <a:pPr>
              <a:buNone/>
            </a:pPr>
            <a:endParaRPr lang="pt-PT" sz="1800" b="1" dirty="0">
              <a:latin typeface="Calibri"/>
              <a:ea typeface="Calibri"/>
              <a:cs typeface="Arial"/>
            </a:endParaRPr>
          </a:p>
          <a:p>
            <a:pPr>
              <a:buNone/>
            </a:pPr>
            <a:r>
              <a:rPr lang="pt-PT" sz="1800" b="1" dirty="0">
                <a:latin typeface="Calibri"/>
                <a:ea typeface="Calibri"/>
                <a:cs typeface="Arial"/>
              </a:rPr>
              <a:t>Como funciona o SVM?</a:t>
            </a:r>
            <a:endParaRPr lang="pt-PT" sz="1800">
              <a:latin typeface="Calibri"/>
              <a:ea typeface="Calibri"/>
              <a:cs typeface="Calibri"/>
            </a:endParaRPr>
          </a:p>
          <a:p>
            <a:pPr marL="285750" indent="-285750"/>
            <a:r>
              <a:rPr lang="pt-PT" sz="1800" dirty="0">
                <a:latin typeface="Calibri"/>
                <a:ea typeface="Calibri"/>
                <a:cs typeface="Arial"/>
              </a:rPr>
              <a:t>Encontra o melhor </a:t>
            </a:r>
            <a:r>
              <a:rPr lang="pt-PT" sz="1800" err="1">
                <a:latin typeface="Calibri"/>
                <a:ea typeface="Calibri"/>
                <a:cs typeface="Arial"/>
              </a:rPr>
              <a:t>hiperplano</a:t>
            </a:r>
            <a:r>
              <a:rPr lang="pt-PT" sz="1800" dirty="0">
                <a:latin typeface="Calibri"/>
                <a:ea typeface="Calibri"/>
                <a:cs typeface="Arial"/>
              </a:rPr>
              <a:t> de separação entre as classes.</a:t>
            </a:r>
            <a:endParaRPr lang="pt-PT" sz="1800">
              <a:latin typeface="Calibri"/>
              <a:ea typeface="Calibri"/>
              <a:cs typeface="Calibri"/>
            </a:endParaRPr>
          </a:p>
          <a:p>
            <a:pPr marL="285750" indent="-285750"/>
            <a:r>
              <a:rPr lang="pt-PT" sz="1800" dirty="0">
                <a:latin typeface="Calibri"/>
                <a:ea typeface="Calibri"/>
                <a:cs typeface="Arial"/>
              </a:rPr>
              <a:t>Maximiza a margem entre os exemplos de treinamento e o </a:t>
            </a:r>
            <a:r>
              <a:rPr lang="pt-PT" sz="1800" err="1">
                <a:latin typeface="Calibri"/>
                <a:ea typeface="Calibri"/>
                <a:cs typeface="Arial"/>
              </a:rPr>
              <a:t>hiperplano</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Classifica novos exemplos com base na posição em relação ao </a:t>
            </a:r>
            <a:r>
              <a:rPr lang="pt-PT" sz="1800" err="1">
                <a:latin typeface="Calibri"/>
                <a:ea typeface="Calibri"/>
                <a:cs typeface="Arial"/>
              </a:rPr>
              <a:t>hiperplano</a:t>
            </a:r>
            <a:r>
              <a:rPr lang="pt-PT" sz="1800" dirty="0">
                <a:latin typeface="Calibri"/>
                <a:ea typeface="Calibri"/>
                <a:cs typeface="Arial"/>
              </a:rPr>
              <a:t>.</a:t>
            </a:r>
            <a:endParaRPr lang="pt-PT" dirty="0">
              <a:latin typeface="Calibri"/>
              <a:ea typeface="Calibri"/>
              <a:cs typeface="Calibri"/>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Chart, bubble chart&#10;&#10;Description automatically generated">
            <a:extLst>
              <a:ext uri="{FF2B5EF4-FFF2-40B4-BE49-F238E27FC236}">
                <a16:creationId xmlns:a16="http://schemas.microsoft.com/office/drawing/2014/main" id="{D91BA61B-0BE8-AF3B-44DB-8260A8141E6F}"/>
              </a:ext>
            </a:extLst>
          </p:cNvPr>
          <p:cNvPicPr>
            <a:picLocks noChangeAspect="1"/>
          </p:cNvPicPr>
          <p:nvPr/>
        </p:nvPicPr>
        <p:blipFill>
          <a:blip r:embed="rId7"/>
          <a:stretch>
            <a:fillRect/>
          </a:stretch>
        </p:blipFill>
        <p:spPr>
          <a:xfrm>
            <a:off x="571866" y="4191855"/>
            <a:ext cx="2314575" cy="1971675"/>
          </a:xfrm>
          <a:prstGeom prst="rect">
            <a:avLst/>
          </a:prstGeom>
        </p:spPr>
      </p:pic>
      <p:sp>
        <p:nvSpPr>
          <p:cNvPr id="4" name="TextBox 3">
            <a:extLst>
              <a:ext uri="{FF2B5EF4-FFF2-40B4-BE49-F238E27FC236}">
                <a16:creationId xmlns:a16="http://schemas.microsoft.com/office/drawing/2014/main" id="{9A912C6F-CC96-4EC0-9ECA-0D7561D4EB88}"/>
              </a:ext>
            </a:extLst>
          </p:cNvPr>
          <p:cNvSpPr txBox="1"/>
          <p:nvPr/>
        </p:nvSpPr>
        <p:spPr>
          <a:xfrm>
            <a:off x="2942981" y="5414596"/>
            <a:ext cx="30162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Exemplo</a:t>
            </a:r>
            <a:r>
              <a:rPr lang="en-US" dirty="0">
                <a:ea typeface="Calibri"/>
                <a:cs typeface="Calibri"/>
              </a:rPr>
              <a:t> de </a:t>
            </a:r>
            <a:r>
              <a:rPr lang="en-US" dirty="0" err="1">
                <a:ea typeface="Calibri"/>
                <a:cs typeface="Calibri"/>
              </a:rPr>
              <a:t>gráfico</a:t>
            </a:r>
            <a:r>
              <a:rPr lang="en-US" dirty="0">
                <a:ea typeface="Calibri"/>
                <a:cs typeface="Calibri"/>
              </a:rPr>
              <a:t> </a:t>
            </a:r>
            <a:r>
              <a:rPr lang="en-US" dirty="0" err="1">
                <a:ea typeface="Calibri"/>
                <a:cs typeface="Calibri"/>
              </a:rPr>
              <a:t>criado</a:t>
            </a:r>
            <a:r>
              <a:rPr lang="en-US" dirty="0">
                <a:ea typeface="Calibri"/>
                <a:cs typeface="Calibri"/>
              </a:rPr>
              <a:t> com SMV.</a:t>
            </a:r>
            <a:endParaRPr lang="en-US" dirty="0"/>
          </a:p>
        </p:txBody>
      </p:sp>
    </p:spTree>
    <p:extLst>
      <p:ext uri="{BB962C8B-B14F-4D97-AF65-F5344CB8AC3E}">
        <p14:creationId xmlns:p14="http://schemas.microsoft.com/office/powerpoint/2010/main" val="23828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1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err="1">
                <a:latin typeface="Calibri"/>
                <a:ea typeface="Calibri"/>
                <a:cs typeface="Arial"/>
              </a:rPr>
              <a:t>Hiperplano</a:t>
            </a:r>
            <a:r>
              <a:rPr lang="pt-PT" sz="1800" b="1" dirty="0">
                <a:latin typeface="Calibri"/>
                <a:ea typeface="Calibri"/>
                <a:cs typeface="Arial"/>
              </a:rPr>
              <a:t> de separação</a:t>
            </a:r>
            <a:endParaRPr lang="en-US" sz="1800">
              <a:latin typeface="Calibri"/>
              <a:ea typeface="Calibri"/>
              <a:cs typeface="Calibri"/>
            </a:endParaRPr>
          </a:p>
          <a:p>
            <a:pPr marL="285750" indent="-285750"/>
            <a:r>
              <a:rPr lang="pt-PT" sz="1800" dirty="0">
                <a:latin typeface="Calibri"/>
                <a:ea typeface="Calibri"/>
                <a:cs typeface="Arial"/>
              </a:rPr>
              <a:t>O SVM busca o </a:t>
            </a:r>
            <a:r>
              <a:rPr lang="pt-PT" sz="1800" err="1">
                <a:latin typeface="Calibri"/>
                <a:ea typeface="Calibri"/>
                <a:cs typeface="Arial"/>
              </a:rPr>
              <a:t>hiperplano</a:t>
            </a:r>
            <a:r>
              <a:rPr lang="pt-PT" sz="1800" dirty="0">
                <a:latin typeface="Calibri"/>
                <a:ea typeface="Calibri"/>
                <a:cs typeface="Arial"/>
              </a:rPr>
              <a:t> que melhor separa as classes no espaço multidimensional.</a:t>
            </a:r>
            <a:endParaRPr lang="pt-PT" sz="1800">
              <a:latin typeface="Calibri"/>
              <a:ea typeface="Calibri"/>
              <a:cs typeface="Calibri"/>
            </a:endParaRPr>
          </a:p>
          <a:p>
            <a:pPr marL="285750" indent="-285750"/>
            <a:r>
              <a:rPr lang="pt-PT" sz="1800" dirty="0">
                <a:latin typeface="Calibri"/>
                <a:ea typeface="Calibri"/>
                <a:cs typeface="Arial"/>
              </a:rPr>
              <a:t>Pode ser linear ou não-linear, dependendo do </a:t>
            </a:r>
            <a:r>
              <a:rPr lang="pt-PT" sz="1800" err="1">
                <a:latin typeface="Calibri"/>
                <a:ea typeface="Calibri"/>
                <a:cs typeface="Arial"/>
              </a:rPr>
              <a:t>kernel</a:t>
            </a:r>
            <a:r>
              <a:rPr lang="pt-PT" sz="1800" dirty="0">
                <a:latin typeface="Calibri"/>
                <a:ea typeface="Calibri"/>
                <a:cs typeface="Arial"/>
              </a:rPr>
              <a:t> utilizado.</a:t>
            </a:r>
            <a:endParaRPr lang="pt-PT" sz="1800">
              <a:latin typeface="Calibri"/>
              <a:ea typeface="Calibri"/>
              <a:cs typeface="Calibri"/>
            </a:endParaRPr>
          </a:p>
          <a:p>
            <a:pPr marL="285750" indent="-285750"/>
            <a:endParaRPr lang="pt-PT" sz="1800" dirty="0">
              <a:latin typeface="Calibri"/>
              <a:ea typeface="Calibri"/>
              <a:cs typeface="Arial"/>
            </a:endParaRPr>
          </a:p>
          <a:p>
            <a:pPr>
              <a:buNone/>
            </a:pPr>
            <a:r>
              <a:rPr lang="pt-PT" sz="1800" b="1" dirty="0" err="1">
                <a:latin typeface="Calibri"/>
                <a:ea typeface="Calibri"/>
                <a:cs typeface="Arial"/>
              </a:rPr>
              <a:t>Kernels</a:t>
            </a:r>
            <a:endParaRPr lang="pt-PT" sz="1800" dirty="0" err="1">
              <a:latin typeface="Calibri"/>
              <a:ea typeface="Calibri"/>
              <a:cs typeface="Calibri"/>
            </a:endParaRPr>
          </a:p>
          <a:p>
            <a:pPr marL="285750" indent="-285750"/>
            <a:r>
              <a:rPr lang="pt-PT" sz="1800" dirty="0">
                <a:latin typeface="Calibri"/>
                <a:ea typeface="Calibri"/>
                <a:cs typeface="Arial"/>
              </a:rPr>
              <a:t>Permitem mapear os dados para um espaço de maior dimensionalidade.</a:t>
            </a:r>
            <a:endParaRPr lang="pt-PT" sz="1800">
              <a:latin typeface="Calibri"/>
              <a:ea typeface="Calibri"/>
              <a:cs typeface="Calibri"/>
            </a:endParaRPr>
          </a:p>
          <a:p>
            <a:pPr marL="285750" indent="-285750"/>
            <a:r>
              <a:rPr lang="pt-PT" sz="1800" dirty="0">
                <a:latin typeface="Calibri"/>
                <a:ea typeface="Calibri"/>
                <a:cs typeface="Arial"/>
              </a:rPr>
              <a:t>Tornam possível a separação de dados não-lineares.</a:t>
            </a:r>
            <a:endParaRPr lang="pt-PT" sz="1800">
              <a:latin typeface="Calibri"/>
              <a:ea typeface="Calibri"/>
              <a:cs typeface="Calibri"/>
            </a:endParaRPr>
          </a:p>
          <a:p>
            <a:pPr marL="285750" indent="-285750"/>
            <a:r>
              <a:rPr lang="pt-PT" sz="1800" dirty="0">
                <a:latin typeface="Calibri"/>
                <a:ea typeface="Calibri"/>
                <a:cs typeface="Arial"/>
              </a:rPr>
              <a:t>Exemplos de </a:t>
            </a:r>
            <a:r>
              <a:rPr lang="pt-PT" sz="1800" err="1">
                <a:latin typeface="Calibri"/>
                <a:ea typeface="Calibri"/>
                <a:cs typeface="Arial"/>
              </a:rPr>
              <a:t>kernels</a:t>
            </a:r>
            <a:r>
              <a:rPr lang="pt-PT" sz="1800" dirty="0">
                <a:latin typeface="Calibri"/>
                <a:ea typeface="Calibri"/>
                <a:cs typeface="Arial"/>
              </a:rPr>
              <a:t>: linear, polinomial, radial </a:t>
            </a:r>
            <a:r>
              <a:rPr lang="pt-PT" sz="1800" err="1">
                <a:latin typeface="Calibri"/>
                <a:ea typeface="Calibri"/>
                <a:cs typeface="Arial"/>
              </a:rPr>
              <a:t>basis</a:t>
            </a:r>
            <a:r>
              <a:rPr lang="pt-PT" sz="1800" dirty="0">
                <a:latin typeface="Calibri"/>
                <a:ea typeface="Calibri"/>
                <a:cs typeface="Arial"/>
              </a:rPr>
              <a:t> </a:t>
            </a:r>
            <a:r>
              <a:rPr lang="pt-PT" sz="1800" err="1">
                <a:latin typeface="Calibri"/>
                <a:ea typeface="Calibri"/>
                <a:cs typeface="Arial"/>
              </a:rPr>
              <a:t>function</a:t>
            </a:r>
            <a:r>
              <a:rPr lang="pt-PT" sz="1800" dirty="0">
                <a:latin typeface="Calibri"/>
                <a:ea typeface="Calibri"/>
                <a:cs typeface="Arial"/>
              </a:rPr>
              <a:t> (RBF).</a:t>
            </a:r>
            <a:endParaRPr lang="pt-PT" sz="1800">
              <a:latin typeface="Calibri"/>
              <a:ea typeface="Calibri"/>
              <a:cs typeface="Calibri"/>
            </a:endParaRPr>
          </a:p>
          <a:p>
            <a:pPr marL="285750" indent="-285750"/>
            <a:endParaRPr lang="pt-PT" sz="1800" dirty="0">
              <a:latin typeface="Calibri"/>
              <a:ea typeface="Calibri"/>
              <a:cs typeface="Arial"/>
            </a:endParaRPr>
          </a:p>
          <a:p>
            <a:pPr>
              <a:buNone/>
            </a:pPr>
            <a:r>
              <a:rPr lang="pt-PT" sz="1800" dirty="0">
                <a:latin typeface="Calibri"/>
                <a:ea typeface="Calibri"/>
                <a:cs typeface="Arial"/>
              </a:rPr>
              <a:t> </a:t>
            </a:r>
            <a:r>
              <a:rPr lang="pt-PT" sz="1800" b="1" dirty="0">
                <a:latin typeface="Calibri"/>
                <a:ea typeface="Calibri"/>
                <a:cs typeface="Arial"/>
              </a:rPr>
              <a:t>Vantagens do SVM</a:t>
            </a:r>
            <a:endParaRPr lang="pt-PT" sz="1800">
              <a:latin typeface="Calibri"/>
              <a:ea typeface="Calibri"/>
              <a:cs typeface="Calibri"/>
            </a:endParaRPr>
          </a:p>
          <a:p>
            <a:pPr marL="285750" indent="-285750"/>
            <a:r>
              <a:rPr lang="pt-PT" sz="1800" dirty="0">
                <a:latin typeface="Calibri"/>
                <a:ea typeface="Calibri"/>
                <a:cs typeface="Arial"/>
              </a:rPr>
              <a:t>Eficaz em problemas com alta dimensionalidade.</a:t>
            </a:r>
            <a:endParaRPr lang="pt-PT" sz="1800">
              <a:latin typeface="Calibri"/>
              <a:ea typeface="Calibri"/>
              <a:cs typeface="Calibri"/>
            </a:endParaRPr>
          </a:p>
          <a:p>
            <a:pPr marL="285750" indent="-285750"/>
            <a:r>
              <a:rPr lang="pt-PT" sz="1800" dirty="0">
                <a:latin typeface="Calibri"/>
                <a:ea typeface="Calibri"/>
                <a:cs typeface="Arial"/>
              </a:rPr>
              <a:t>Lida bem com dados não-lineares.</a:t>
            </a:r>
            <a:endParaRPr lang="pt-PT" sz="1800">
              <a:latin typeface="Calibri"/>
              <a:ea typeface="Calibri"/>
              <a:cs typeface="Calibri"/>
            </a:endParaRPr>
          </a:p>
          <a:p>
            <a:pPr marL="285750" indent="-285750"/>
            <a:r>
              <a:rPr lang="pt-PT" sz="1800" dirty="0">
                <a:latin typeface="Calibri"/>
                <a:ea typeface="Calibri"/>
                <a:cs typeface="Arial"/>
              </a:rPr>
              <a:t>Oferece boa generalização em conjuntos de dados limitados.</a:t>
            </a:r>
            <a:endParaRPr lang="pt-PT" sz="1800">
              <a:latin typeface="Calibri"/>
              <a:ea typeface="Calibri"/>
              <a:cs typeface="Calibri"/>
            </a:endParaRPr>
          </a:p>
          <a:p>
            <a:pPr marL="285750" indent="-285750"/>
            <a:r>
              <a:rPr lang="pt-PT" sz="1800" dirty="0">
                <a:latin typeface="Calibri"/>
                <a:ea typeface="Calibri"/>
                <a:cs typeface="Arial"/>
              </a:rPr>
              <a:t>Versátil para problemas de classificação e regressão.</a:t>
            </a:r>
            <a:endParaRPr lang="pt-PT" dirty="0">
              <a:latin typeface="Calibri"/>
              <a:ea typeface="Calibri"/>
              <a:cs typeface="Calibri"/>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469974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00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Implementação do Modelo</a:t>
            </a:r>
          </a:p>
          <a:p>
            <a:pPr>
              <a:buNone/>
            </a:pPr>
            <a:endParaRPr lang="pt-PT" sz="1800" b="1" dirty="0">
              <a:latin typeface="Calibri"/>
              <a:ea typeface="Calibri"/>
              <a:cs typeface="Arial"/>
            </a:endParaRPr>
          </a:p>
          <a:p>
            <a:pPr>
              <a:buNone/>
            </a:pPr>
            <a:r>
              <a:rPr lang="pt-PT" sz="1800" b="1" dirty="0">
                <a:latin typeface="Calibri"/>
                <a:ea typeface="Calibri"/>
                <a:cs typeface="Arial"/>
              </a:rPr>
              <a:t>Dividir o </a:t>
            </a:r>
            <a:r>
              <a:rPr lang="pt-PT" sz="1800" b="1" dirty="0" err="1">
                <a:latin typeface="Calibri"/>
                <a:ea typeface="Calibri"/>
                <a:cs typeface="Arial"/>
              </a:rPr>
              <a:t>dataset</a:t>
            </a:r>
            <a:endParaRPr lang="en-US" sz="1800" dirty="0">
              <a:latin typeface="Calibri"/>
              <a:ea typeface="Calibri"/>
              <a:cs typeface="Calibri"/>
            </a:endParaRPr>
          </a:p>
          <a:p>
            <a:pPr marL="285750" indent="-285750"/>
            <a:r>
              <a:rPr lang="pt-PT" sz="1800" dirty="0">
                <a:latin typeface="Calibri"/>
                <a:ea typeface="Calibri"/>
                <a:cs typeface="Arial"/>
              </a:rPr>
              <a:t>Separamos o </a:t>
            </a:r>
            <a:r>
              <a:rPr lang="pt-PT" sz="1800" err="1">
                <a:latin typeface="Calibri"/>
                <a:ea typeface="Calibri"/>
                <a:cs typeface="Arial"/>
              </a:rPr>
              <a:t>dataset</a:t>
            </a:r>
            <a:r>
              <a:rPr lang="pt-PT" sz="1800" dirty="0">
                <a:latin typeface="Calibri"/>
                <a:ea typeface="Calibri"/>
                <a:cs typeface="Arial"/>
              </a:rPr>
              <a:t> em variáveis </a:t>
            </a:r>
            <a:r>
              <a:rPr lang="pt-PT" sz="1800" err="1">
                <a:latin typeface="Calibri"/>
                <a:ea typeface="Calibri"/>
                <a:cs typeface="Arial"/>
              </a:rPr>
              <a:t>preditoras</a:t>
            </a:r>
            <a:r>
              <a:rPr lang="pt-PT" sz="1800" dirty="0">
                <a:latin typeface="Calibri"/>
                <a:ea typeface="Calibri"/>
                <a:cs typeface="Arial"/>
              </a:rPr>
              <a:t> (X) e a variável alvo (y).</a:t>
            </a:r>
            <a:endParaRPr lang="pt-PT" sz="1800">
              <a:latin typeface="Calibri"/>
              <a:ea typeface="Calibri"/>
              <a:cs typeface="Calibri"/>
            </a:endParaRPr>
          </a:p>
          <a:p>
            <a:pPr marL="285750" indent="-285750"/>
            <a:r>
              <a:rPr lang="pt-PT" sz="1800" dirty="0">
                <a:latin typeface="Calibri"/>
                <a:ea typeface="Calibri"/>
                <a:cs typeface="Arial"/>
              </a:rPr>
              <a:t>X contém todas as colunas, exceto a coluna '</a:t>
            </a:r>
            <a:r>
              <a:rPr lang="pt-PT" sz="1800" err="1">
                <a:latin typeface="Calibri"/>
                <a:ea typeface="Calibri"/>
                <a:cs typeface="Arial"/>
              </a:rPr>
              <a:t>Divorce</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y contém apenas a coluna '</a:t>
            </a:r>
            <a:r>
              <a:rPr lang="pt-PT" sz="1800" err="1">
                <a:latin typeface="Calibri"/>
                <a:ea typeface="Calibri"/>
                <a:cs typeface="Arial"/>
              </a:rPr>
              <a:t>Divorce</a:t>
            </a:r>
            <a:r>
              <a:rPr lang="pt-PT" sz="1800" dirty="0">
                <a:latin typeface="Calibri"/>
                <a:ea typeface="Calibri"/>
                <a:cs typeface="Arial"/>
              </a:rPr>
              <a:t>'.</a:t>
            </a:r>
            <a:endParaRPr lang="pt-PT" sz="1800">
              <a:latin typeface="Calibri"/>
              <a:ea typeface="Calibri"/>
              <a:cs typeface="Calibri"/>
            </a:endParaRPr>
          </a:p>
          <a:p>
            <a:pPr marL="285750" indent="-285750"/>
            <a:endParaRPr lang="pt-PT" sz="1800" dirty="0">
              <a:latin typeface="Calibri"/>
              <a:ea typeface="Calibri"/>
              <a:cs typeface="Arial"/>
            </a:endParaRPr>
          </a:p>
          <a:p>
            <a:pPr>
              <a:buNone/>
            </a:pPr>
            <a:r>
              <a:rPr lang="pt-PT" sz="1800" b="1" dirty="0">
                <a:latin typeface="Calibri"/>
                <a:ea typeface="Calibri"/>
                <a:cs typeface="Arial"/>
              </a:rPr>
              <a:t>Dividir os dados em treinamento e teste</a:t>
            </a:r>
            <a:endParaRPr lang="pt-PT" sz="1800" dirty="0">
              <a:latin typeface="Calibri"/>
              <a:ea typeface="Calibri"/>
              <a:cs typeface="Calibri"/>
            </a:endParaRPr>
          </a:p>
          <a:p>
            <a:pPr marL="285750" indent="-285750"/>
            <a:r>
              <a:rPr lang="pt-PT" sz="1800" dirty="0">
                <a:latin typeface="Calibri"/>
                <a:ea typeface="Calibri"/>
                <a:cs typeface="Arial"/>
              </a:rPr>
              <a:t>Utilizamos a função </a:t>
            </a:r>
            <a:r>
              <a:rPr lang="pt-PT" sz="1800" err="1">
                <a:latin typeface="Calibri"/>
                <a:ea typeface="Calibri"/>
                <a:cs typeface="Arial"/>
              </a:rPr>
              <a:t>train_test_split</a:t>
            </a:r>
            <a:r>
              <a:rPr lang="pt-PT" sz="1800" dirty="0">
                <a:latin typeface="Calibri"/>
                <a:ea typeface="Calibri"/>
                <a:cs typeface="Arial"/>
              </a:rPr>
              <a:t> para dividir X e y em conjuntos de treinamento e teste.</a:t>
            </a:r>
            <a:endParaRPr lang="pt-PT" sz="1800">
              <a:latin typeface="Calibri"/>
              <a:ea typeface="Calibri"/>
              <a:cs typeface="Calibri"/>
            </a:endParaRPr>
          </a:p>
          <a:p>
            <a:pPr marL="285750" indent="-285750"/>
            <a:r>
              <a:rPr lang="pt-PT" sz="1800" dirty="0">
                <a:latin typeface="Calibri"/>
                <a:ea typeface="Calibri"/>
                <a:cs typeface="Arial"/>
              </a:rPr>
              <a:t>Definimos que 30% dos dados serão utilizados para teste (</a:t>
            </a:r>
            <a:r>
              <a:rPr lang="pt-PT" sz="1800" err="1">
                <a:latin typeface="Calibri"/>
                <a:ea typeface="Calibri"/>
                <a:cs typeface="Arial"/>
              </a:rPr>
              <a:t>test_size</a:t>
            </a:r>
            <a:r>
              <a:rPr lang="pt-PT" sz="1800" dirty="0">
                <a:latin typeface="Calibri"/>
                <a:ea typeface="Calibri"/>
                <a:cs typeface="Arial"/>
              </a:rPr>
              <a:t>=0.3).</a:t>
            </a:r>
            <a:endParaRPr lang="pt-PT" sz="1800">
              <a:latin typeface="Calibri"/>
              <a:ea typeface="Calibri"/>
              <a:cs typeface="Calibri"/>
            </a:endParaRPr>
          </a:p>
          <a:p>
            <a:pPr marL="285750" indent="-285750"/>
            <a:r>
              <a:rPr lang="pt-PT" sz="1800" dirty="0">
                <a:latin typeface="Calibri"/>
                <a:ea typeface="Calibri"/>
                <a:cs typeface="Arial"/>
              </a:rPr>
              <a:t>Definimos um estado aleatório (</a:t>
            </a:r>
            <a:r>
              <a:rPr lang="pt-PT" sz="1800" err="1">
                <a:latin typeface="Calibri"/>
                <a:ea typeface="Calibri"/>
                <a:cs typeface="Arial"/>
              </a:rPr>
              <a:t>random_state</a:t>
            </a:r>
            <a:r>
              <a:rPr lang="pt-PT" sz="1800" dirty="0">
                <a:latin typeface="Calibri"/>
                <a:ea typeface="Calibri"/>
                <a:cs typeface="Arial"/>
              </a:rPr>
              <a:t>=42) para garantir a reprodutibilidade dos resultados.</a:t>
            </a:r>
            <a:endParaRPr lang="pt-PT" sz="1800" dirty="0">
              <a:latin typeface="Calibri"/>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A46500D8-8372-37AE-707B-13E4369C97FF}"/>
              </a:ext>
            </a:extLst>
          </p:cNvPr>
          <p:cNvPicPr>
            <a:picLocks noChangeAspect="1"/>
          </p:cNvPicPr>
          <p:nvPr/>
        </p:nvPicPr>
        <p:blipFill>
          <a:blip r:embed="rId7"/>
          <a:stretch>
            <a:fillRect/>
          </a:stretch>
        </p:blipFill>
        <p:spPr>
          <a:xfrm>
            <a:off x="2350477" y="5198157"/>
            <a:ext cx="6689969" cy="1092300"/>
          </a:xfrm>
          <a:prstGeom prst="rect">
            <a:avLst/>
          </a:prstGeom>
        </p:spPr>
      </p:pic>
    </p:spTree>
    <p:extLst>
      <p:ext uri="{BB962C8B-B14F-4D97-AF65-F5344CB8AC3E}">
        <p14:creationId xmlns:p14="http://schemas.microsoft.com/office/powerpoint/2010/main" val="379339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61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Criar uma instância do modelo SVM</a:t>
            </a:r>
            <a:endParaRPr lang="en-US" sz="1800">
              <a:latin typeface="Calibri"/>
              <a:ea typeface="Calibri"/>
              <a:cs typeface="Calibri"/>
            </a:endParaRPr>
          </a:p>
          <a:p>
            <a:pPr marL="285750" indent="-285750"/>
            <a:r>
              <a:rPr lang="pt-PT" sz="1800" dirty="0">
                <a:latin typeface="Calibri"/>
                <a:ea typeface="Calibri"/>
                <a:cs typeface="Arial"/>
              </a:rPr>
              <a:t>Utilizamos a classe SVC do módulo </a:t>
            </a:r>
            <a:r>
              <a:rPr lang="pt-PT" sz="1800" err="1">
                <a:latin typeface="Calibri"/>
                <a:ea typeface="Calibri"/>
                <a:cs typeface="Arial"/>
              </a:rPr>
              <a:t>sklearn.svm</a:t>
            </a:r>
            <a:r>
              <a:rPr lang="pt-PT" sz="1800" dirty="0">
                <a:latin typeface="Calibri"/>
                <a:ea typeface="Calibri"/>
                <a:cs typeface="Arial"/>
              </a:rPr>
              <a:t> para criar uma instância do modelo SVM.</a:t>
            </a:r>
            <a:endParaRPr lang="pt-PT" sz="1800">
              <a:latin typeface="Calibri"/>
              <a:ea typeface="Calibri"/>
              <a:cs typeface="Calibri"/>
            </a:endParaRPr>
          </a:p>
          <a:p>
            <a:pPr marL="285750" indent="-285750"/>
            <a:r>
              <a:rPr lang="pt-PT" sz="1800" dirty="0">
                <a:latin typeface="Calibri"/>
                <a:ea typeface="Calibri"/>
                <a:cs typeface="Arial"/>
              </a:rPr>
              <a:t>Especificamos que estamos utilizando um </a:t>
            </a:r>
            <a:r>
              <a:rPr lang="pt-PT" sz="1800" err="1">
                <a:latin typeface="Calibri"/>
                <a:ea typeface="Calibri"/>
                <a:cs typeface="Arial"/>
              </a:rPr>
              <a:t>kernel</a:t>
            </a:r>
            <a:r>
              <a:rPr lang="pt-PT" sz="1800" dirty="0">
                <a:latin typeface="Calibri"/>
                <a:ea typeface="Calibri"/>
                <a:cs typeface="Arial"/>
              </a:rPr>
              <a:t> linear.</a:t>
            </a:r>
            <a:endParaRPr lang="pt-PT" sz="1800">
              <a:latin typeface="Calibri"/>
              <a:ea typeface="Calibri"/>
              <a:cs typeface="Calibri"/>
            </a:endParaRPr>
          </a:p>
          <a:p>
            <a:pPr>
              <a:buNone/>
            </a:pPr>
            <a:endParaRPr lang="pt-PT" sz="1800" dirty="0">
              <a:latin typeface="Calibri"/>
              <a:ea typeface="Calibri"/>
              <a:cs typeface="Arial"/>
            </a:endParaRPr>
          </a:p>
          <a:p>
            <a:pPr>
              <a:buNone/>
            </a:pPr>
            <a:r>
              <a:rPr lang="pt-PT" sz="1800" dirty="0">
                <a:latin typeface="Calibri"/>
                <a:ea typeface="Calibri"/>
                <a:cs typeface="Arial"/>
              </a:rPr>
              <a:t> </a:t>
            </a:r>
            <a:r>
              <a:rPr lang="pt-PT" sz="1800" b="1" dirty="0">
                <a:latin typeface="Calibri"/>
                <a:ea typeface="Calibri"/>
                <a:cs typeface="Arial"/>
              </a:rPr>
              <a:t>Ajustar o modelo aos dados de treinamento</a:t>
            </a:r>
            <a:endParaRPr lang="pt-PT" sz="1800">
              <a:latin typeface="Calibri"/>
              <a:ea typeface="Calibri"/>
              <a:cs typeface="Calibri"/>
            </a:endParaRPr>
          </a:p>
          <a:p>
            <a:pPr marL="285750" indent="-285750"/>
            <a:r>
              <a:rPr lang="pt-PT" sz="1800" dirty="0">
                <a:latin typeface="Calibri"/>
                <a:ea typeface="Calibri"/>
                <a:cs typeface="Arial"/>
              </a:rPr>
              <a:t>Utilizamos o método </a:t>
            </a:r>
            <a:r>
              <a:rPr lang="pt-PT" sz="1800" err="1">
                <a:latin typeface="Calibri"/>
                <a:ea typeface="Calibri"/>
                <a:cs typeface="Arial"/>
              </a:rPr>
              <a:t>fit</a:t>
            </a:r>
            <a:r>
              <a:rPr lang="pt-PT" sz="1800" dirty="0">
                <a:latin typeface="Calibri"/>
                <a:ea typeface="Calibri"/>
                <a:cs typeface="Arial"/>
              </a:rPr>
              <a:t> do objeto </a:t>
            </a:r>
            <a:r>
              <a:rPr lang="pt-PT" sz="1800" err="1">
                <a:latin typeface="Calibri"/>
                <a:ea typeface="Calibri"/>
                <a:cs typeface="Arial"/>
              </a:rPr>
              <a:t>svm_model</a:t>
            </a:r>
            <a:r>
              <a:rPr lang="pt-PT" sz="1800" dirty="0">
                <a:latin typeface="Calibri"/>
                <a:ea typeface="Calibri"/>
                <a:cs typeface="Arial"/>
              </a:rPr>
              <a:t> para ajustar o modelo aos dados de treinamento (</a:t>
            </a:r>
            <a:r>
              <a:rPr lang="pt-PT" sz="1800" err="1">
                <a:latin typeface="Calibri"/>
                <a:ea typeface="Calibri"/>
                <a:cs typeface="Arial"/>
              </a:rPr>
              <a:t>X_train</a:t>
            </a:r>
            <a:r>
              <a:rPr lang="pt-PT" sz="1800" dirty="0">
                <a:latin typeface="Calibri"/>
                <a:ea typeface="Calibri"/>
                <a:cs typeface="Arial"/>
              </a:rPr>
              <a:t> e </a:t>
            </a:r>
            <a:r>
              <a:rPr lang="pt-PT" sz="1800" err="1">
                <a:latin typeface="Calibri"/>
                <a:ea typeface="Calibri"/>
                <a:cs typeface="Arial"/>
              </a:rPr>
              <a:t>y_train</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O modelo irá encontrar o </a:t>
            </a:r>
            <a:r>
              <a:rPr lang="pt-PT" sz="1800" err="1">
                <a:latin typeface="Calibri"/>
                <a:ea typeface="Calibri"/>
                <a:cs typeface="Arial"/>
              </a:rPr>
              <a:t>hiperplano</a:t>
            </a:r>
            <a:r>
              <a:rPr lang="pt-PT" sz="1800" dirty="0">
                <a:latin typeface="Calibri"/>
                <a:ea typeface="Calibri"/>
                <a:cs typeface="Arial"/>
              </a:rPr>
              <a:t> de separação ótimo com base nos dados de treinamento.</a:t>
            </a:r>
            <a:endParaRPr lang="pt-PT" sz="1800">
              <a:latin typeface="Calibri"/>
              <a:ea typeface="Calibri"/>
              <a:cs typeface="Calibri"/>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78949C78-F113-05BE-4B35-9A62FE034420}"/>
              </a:ext>
            </a:extLst>
          </p:cNvPr>
          <p:cNvPicPr>
            <a:picLocks noChangeAspect="1"/>
          </p:cNvPicPr>
          <p:nvPr/>
        </p:nvPicPr>
        <p:blipFill>
          <a:blip r:embed="rId7"/>
          <a:stretch>
            <a:fillRect/>
          </a:stretch>
        </p:blipFill>
        <p:spPr>
          <a:xfrm>
            <a:off x="953477" y="4442568"/>
            <a:ext cx="6582507" cy="1743788"/>
          </a:xfrm>
          <a:prstGeom prst="rect">
            <a:avLst/>
          </a:prstGeom>
        </p:spPr>
      </p:pic>
    </p:spTree>
    <p:extLst>
      <p:ext uri="{BB962C8B-B14F-4D97-AF65-F5344CB8AC3E}">
        <p14:creationId xmlns:p14="http://schemas.microsoft.com/office/powerpoint/2010/main" val="202762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27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Fazer previsões com o conjunto de teste</a:t>
            </a:r>
            <a:endParaRPr lang="en-US" sz="1800">
              <a:latin typeface="Calibri"/>
              <a:ea typeface="Calibri"/>
              <a:cs typeface="Calibri"/>
            </a:endParaRPr>
          </a:p>
          <a:p>
            <a:pPr marL="285750" indent="-285750"/>
            <a:r>
              <a:rPr lang="pt-PT" sz="1800" dirty="0">
                <a:latin typeface="Calibri"/>
                <a:ea typeface="Calibri"/>
                <a:cs typeface="Arial"/>
              </a:rPr>
              <a:t>Utilizamos o método </a:t>
            </a:r>
            <a:r>
              <a:rPr lang="pt-PT" sz="1800" err="1">
                <a:latin typeface="Calibri"/>
                <a:ea typeface="Calibri"/>
                <a:cs typeface="Arial"/>
              </a:rPr>
              <a:t>predict</a:t>
            </a:r>
            <a:r>
              <a:rPr lang="pt-PT" sz="1800" dirty="0">
                <a:latin typeface="Calibri"/>
                <a:ea typeface="Calibri"/>
                <a:cs typeface="Arial"/>
              </a:rPr>
              <a:t> do objeto </a:t>
            </a:r>
            <a:r>
              <a:rPr lang="pt-PT" sz="1800" err="1">
                <a:latin typeface="Calibri"/>
                <a:ea typeface="Calibri"/>
                <a:cs typeface="Arial"/>
              </a:rPr>
              <a:t>svm_model</a:t>
            </a:r>
            <a:r>
              <a:rPr lang="pt-PT" sz="1800" dirty="0">
                <a:latin typeface="Calibri"/>
                <a:ea typeface="Calibri"/>
                <a:cs typeface="Arial"/>
              </a:rPr>
              <a:t> para fazer previsões utilizando o conjunto de teste (</a:t>
            </a:r>
            <a:r>
              <a:rPr lang="pt-PT" sz="1800" err="1">
                <a:latin typeface="Calibri"/>
                <a:ea typeface="Calibri"/>
                <a:cs typeface="Arial"/>
              </a:rPr>
              <a:t>X_test</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As previsões são armazenadas na variável </a:t>
            </a:r>
            <a:r>
              <a:rPr lang="pt-PT" sz="1800" err="1">
                <a:latin typeface="Calibri"/>
                <a:ea typeface="Calibri"/>
                <a:cs typeface="Arial"/>
              </a:rPr>
              <a:t>y_pred</a:t>
            </a:r>
            <a:r>
              <a:rPr lang="pt-PT" sz="1800" dirty="0">
                <a:latin typeface="Calibri"/>
                <a:ea typeface="Calibri"/>
                <a:cs typeface="Arial"/>
              </a:rPr>
              <a:t>.</a:t>
            </a:r>
            <a:endParaRPr lang="pt-PT" sz="1800">
              <a:latin typeface="Calibri"/>
              <a:ea typeface="Calibri"/>
              <a:cs typeface="Calibri"/>
            </a:endParaRPr>
          </a:p>
          <a:p>
            <a:pPr>
              <a:buNone/>
            </a:pPr>
            <a:endParaRPr lang="pt-PT" sz="1800" dirty="0">
              <a:latin typeface="Calibri"/>
              <a:ea typeface="Calibri"/>
              <a:cs typeface="Arial"/>
            </a:endParaRPr>
          </a:p>
          <a:p>
            <a:pPr>
              <a:buNone/>
            </a:pPr>
            <a:r>
              <a:rPr lang="pt-PT" sz="1800" dirty="0">
                <a:latin typeface="Calibri"/>
                <a:ea typeface="Calibri"/>
                <a:cs typeface="Arial"/>
              </a:rPr>
              <a:t> </a:t>
            </a:r>
            <a:r>
              <a:rPr lang="pt-PT" sz="1800" b="1" dirty="0">
                <a:latin typeface="Calibri"/>
                <a:ea typeface="Calibri"/>
                <a:cs typeface="Arial"/>
              </a:rPr>
              <a:t>Visualizar a separação de classes</a:t>
            </a:r>
            <a:endParaRPr lang="pt-PT" sz="1800">
              <a:latin typeface="Calibri"/>
              <a:ea typeface="Calibri"/>
              <a:cs typeface="Calibri"/>
            </a:endParaRPr>
          </a:p>
          <a:p>
            <a:pPr marL="285750" indent="-285750"/>
            <a:r>
              <a:rPr lang="pt-PT" sz="1800" dirty="0">
                <a:latin typeface="Calibri"/>
                <a:ea typeface="Calibri"/>
                <a:cs typeface="Arial"/>
              </a:rPr>
              <a:t>Utilizamos um gráfico de dispersão (</a:t>
            </a:r>
            <a:r>
              <a:rPr lang="pt-PT" sz="1800" err="1">
                <a:latin typeface="Calibri"/>
                <a:ea typeface="Calibri"/>
                <a:cs typeface="Arial"/>
              </a:rPr>
              <a:t>scatter</a:t>
            </a:r>
            <a:r>
              <a:rPr lang="pt-PT" sz="1800" dirty="0">
                <a:latin typeface="Calibri"/>
                <a:ea typeface="Calibri"/>
                <a:cs typeface="Arial"/>
              </a:rPr>
              <a:t> </a:t>
            </a:r>
            <a:r>
              <a:rPr lang="pt-PT" sz="1800" err="1">
                <a:latin typeface="Calibri"/>
                <a:ea typeface="Calibri"/>
                <a:cs typeface="Arial"/>
              </a:rPr>
              <a:t>plot</a:t>
            </a:r>
            <a:r>
              <a:rPr lang="pt-PT" sz="1800" dirty="0">
                <a:latin typeface="Calibri"/>
                <a:ea typeface="Calibri"/>
                <a:cs typeface="Arial"/>
              </a:rPr>
              <a:t>) para visualizar a separação de classes.</a:t>
            </a:r>
            <a:endParaRPr lang="pt-PT" sz="1800">
              <a:latin typeface="Calibri"/>
              <a:ea typeface="Calibri"/>
              <a:cs typeface="Calibri"/>
            </a:endParaRPr>
          </a:p>
          <a:p>
            <a:pPr marL="285750" indent="-285750"/>
            <a:r>
              <a:rPr lang="pt-PT" sz="1800" dirty="0">
                <a:latin typeface="Calibri"/>
                <a:ea typeface="Calibri"/>
                <a:cs typeface="Arial"/>
              </a:rPr>
              <a:t>Os pontos são plotados com base nas duas primeiras variáveis </a:t>
            </a:r>
            <a:r>
              <a:rPr lang="pt-PT" sz="1800" err="1">
                <a:latin typeface="Calibri"/>
                <a:ea typeface="Calibri"/>
                <a:cs typeface="Arial"/>
              </a:rPr>
              <a:t>preditoras</a:t>
            </a:r>
            <a:r>
              <a:rPr lang="pt-PT" sz="1800" dirty="0">
                <a:latin typeface="Calibri"/>
                <a:ea typeface="Calibri"/>
                <a:cs typeface="Arial"/>
              </a:rPr>
              <a:t> (</a:t>
            </a:r>
            <a:r>
              <a:rPr lang="pt-PT" sz="1800" err="1">
                <a:latin typeface="Calibri"/>
                <a:ea typeface="Calibri"/>
                <a:cs typeface="Arial"/>
              </a:rPr>
              <a:t>X.iloc</a:t>
            </a:r>
            <a:r>
              <a:rPr lang="pt-PT" sz="1800" dirty="0">
                <a:latin typeface="Calibri"/>
                <a:ea typeface="Calibri"/>
                <a:cs typeface="Arial"/>
              </a:rPr>
              <a:t>[:, 0] e </a:t>
            </a:r>
            <a:r>
              <a:rPr lang="pt-PT" sz="1800" err="1">
                <a:latin typeface="Calibri"/>
                <a:ea typeface="Calibri"/>
                <a:cs typeface="Arial"/>
              </a:rPr>
              <a:t>X.iloc</a:t>
            </a:r>
            <a:r>
              <a:rPr lang="pt-PT" sz="1800" dirty="0">
                <a:latin typeface="Calibri"/>
                <a:ea typeface="Calibri"/>
                <a:cs typeface="Arial"/>
              </a:rPr>
              <a:t>[:, 1]).</a:t>
            </a:r>
            <a:endParaRPr lang="pt-PT" sz="1800">
              <a:latin typeface="Calibri"/>
              <a:ea typeface="Calibri"/>
              <a:cs typeface="Calibri"/>
            </a:endParaRPr>
          </a:p>
          <a:p>
            <a:pPr marL="285750" indent="-285750"/>
            <a:r>
              <a:rPr lang="pt-PT" sz="1800" dirty="0">
                <a:latin typeface="Calibri"/>
                <a:ea typeface="Calibri"/>
                <a:cs typeface="Arial"/>
              </a:rPr>
              <a:t>Cada ponto é colorido de acordo com a classe (y).</a:t>
            </a:r>
            <a:endParaRPr lang="pt-PT" sz="1800">
              <a:latin typeface="Calibri"/>
              <a:ea typeface="Calibri"/>
              <a:cs typeface="Calibri"/>
            </a:endParaRPr>
          </a:p>
          <a:p>
            <a:pPr marL="285750" indent="-285750"/>
            <a:r>
              <a:rPr lang="pt-PT" sz="1800" dirty="0">
                <a:latin typeface="Calibri"/>
                <a:ea typeface="Calibri"/>
                <a:cs typeface="Arial"/>
              </a:rPr>
              <a:t>O título do gráfico é "SVM - </a:t>
            </a:r>
            <a:r>
              <a:rPr lang="pt-PT" sz="1800" err="1">
                <a:latin typeface="Calibri"/>
                <a:ea typeface="Calibri"/>
                <a:cs typeface="Arial"/>
              </a:rPr>
              <a:t>Separation</a:t>
            </a:r>
            <a:r>
              <a:rPr lang="pt-PT" sz="1800" dirty="0">
                <a:latin typeface="Calibri"/>
                <a:ea typeface="Calibri"/>
                <a:cs typeface="Arial"/>
              </a:rPr>
              <a:t> </a:t>
            </a:r>
            <a:r>
              <a:rPr lang="pt-PT" sz="1800" err="1">
                <a:latin typeface="Calibri"/>
                <a:ea typeface="Calibri"/>
                <a:cs typeface="Arial"/>
              </a:rPr>
              <a:t>of</a:t>
            </a:r>
            <a:r>
              <a:rPr lang="pt-PT" sz="1800" dirty="0">
                <a:latin typeface="Calibri"/>
                <a:ea typeface="Calibri"/>
                <a:cs typeface="Arial"/>
              </a:rPr>
              <a:t> Classes".</a:t>
            </a:r>
            <a:endParaRPr lang="pt-PT" dirty="0">
              <a:latin typeface="Calibri"/>
              <a:ea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4" descr="Text&#10;&#10;Description automatically generated">
            <a:extLst>
              <a:ext uri="{FF2B5EF4-FFF2-40B4-BE49-F238E27FC236}">
                <a16:creationId xmlns:a16="http://schemas.microsoft.com/office/drawing/2014/main" id="{E3AE6BC0-DD58-B946-68ED-E3B1CAE9F8AF}"/>
              </a:ext>
            </a:extLst>
          </p:cNvPr>
          <p:cNvPicPr>
            <a:picLocks noChangeAspect="1"/>
          </p:cNvPicPr>
          <p:nvPr/>
        </p:nvPicPr>
        <p:blipFill>
          <a:blip r:embed="rId7"/>
          <a:stretch>
            <a:fillRect/>
          </a:stretch>
        </p:blipFill>
        <p:spPr>
          <a:xfrm>
            <a:off x="3640016" y="4711711"/>
            <a:ext cx="5253892" cy="1645114"/>
          </a:xfrm>
          <a:prstGeom prst="rect">
            <a:avLst/>
          </a:prstGeom>
        </p:spPr>
      </p:pic>
    </p:spTree>
    <p:extLst>
      <p:ext uri="{BB962C8B-B14F-4D97-AF65-F5344CB8AC3E}">
        <p14:creationId xmlns:p14="http://schemas.microsoft.com/office/powerpoint/2010/main" val="395386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Índice</a:t>
            </a:r>
            <a:endParaRPr lang="pt-PT" sz="20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8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l">
              <a:lnSpc>
                <a:spcPct val="150000"/>
              </a:lnSpc>
              <a:buAutoNum type="arabicPeriod"/>
            </a:pPr>
            <a:r>
              <a:rPr lang="pt-PT" altLang="pt-PT" sz="1800" dirty="0">
                <a:latin typeface="Calibri"/>
                <a:ea typeface="Calibri"/>
                <a:cs typeface="Arial"/>
              </a:rPr>
              <a:t>Introdução</a:t>
            </a:r>
          </a:p>
          <a:p>
            <a:pPr marL="342900" indent="-342900" algn="l">
              <a:lnSpc>
                <a:spcPct val="150000"/>
              </a:lnSpc>
              <a:buAutoNum type="arabicPeriod"/>
            </a:pPr>
            <a:r>
              <a:rPr lang="pt-PT" altLang="pt-PT" sz="1800" dirty="0">
                <a:latin typeface="Calibri"/>
                <a:ea typeface="Calibri"/>
                <a:cs typeface="Arial"/>
              </a:rPr>
              <a:t>Objetivos</a:t>
            </a:r>
          </a:p>
          <a:p>
            <a:pPr marL="342900" indent="-342900" algn="l">
              <a:lnSpc>
                <a:spcPct val="150000"/>
              </a:lnSpc>
              <a:buAutoNum type="arabicPeriod"/>
            </a:pPr>
            <a:r>
              <a:rPr lang="pt-PT" altLang="pt-PT" sz="1800" dirty="0">
                <a:latin typeface="Calibri"/>
                <a:ea typeface="Calibri"/>
                <a:cs typeface="Arial"/>
              </a:rPr>
              <a:t>Importações</a:t>
            </a:r>
          </a:p>
          <a:p>
            <a:pPr marL="342900" indent="-342900" algn="l">
              <a:lnSpc>
                <a:spcPct val="150000"/>
              </a:lnSpc>
              <a:buAutoNum type="arabicPeriod"/>
            </a:pPr>
            <a:r>
              <a:rPr lang="pt-PT" altLang="pt-PT" sz="1800" dirty="0" err="1">
                <a:latin typeface="Calibri"/>
                <a:ea typeface="Calibri"/>
                <a:cs typeface="Arial"/>
              </a:rPr>
              <a:t>Dataset</a:t>
            </a:r>
            <a:endParaRPr lang="pt-PT" altLang="pt-PT" sz="1800" dirty="0">
              <a:latin typeface="Calibri"/>
              <a:ea typeface="Calibri"/>
              <a:cs typeface="Arial"/>
            </a:endParaRPr>
          </a:p>
          <a:p>
            <a:pPr marL="342900" indent="-342900">
              <a:lnSpc>
                <a:spcPct val="150000"/>
              </a:lnSpc>
              <a:buAutoNum type="arabicPeriod"/>
            </a:pPr>
            <a:r>
              <a:rPr lang="pt-PT" sz="1800" dirty="0" err="1">
                <a:latin typeface="Calibri"/>
                <a:ea typeface="Calibri"/>
                <a:cs typeface="Arial"/>
              </a:rPr>
              <a:t>Support</a:t>
            </a:r>
            <a:r>
              <a:rPr lang="pt-PT" sz="1800" dirty="0">
                <a:latin typeface="Calibri"/>
                <a:ea typeface="Calibri"/>
                <a:cs typeface="Arial"/>
              </a:rPr>
              <a:t> </a:t>
            </a:r>
            <a:r>
              <a:rPr lang="pt-PT" sz="1800" dirty="0" err="1">
                <a:latin typeface="Calibri"/>
                <a:ea typeface="Calibri"/>
                <a:cs typeface="Arial"/>
              </a:rPr>
              <a:t>Vector</a:t>
            </a:r>
            <a:r>
              <a:rPr lang="pt-PT" sz="1800" dirty="0">
                <a:latin typeface="Calibri"/>
                <a:ea typeface="Calibri"/>
                <a:cs typeface="Arial"/>
              </a:rPr>
              <a:t> </a:t>
            </a:r>
            <a:r>
              <a:rPr lang="pt-PT" sz="1800" dirty="0" err="1">
                <a:latin typeface="Calibri"/>
                <a:ea typeface="Calibri"/>
                <a:cs typeface="Arial"/>
              </a:rPr>
              <a:t>Machines</a:t>
            </a:r>
            <a:r>
              <a:rPr lang="pt-PT" sz="1800" dirty="0">
                <a:latin typeface="Calibri"/>
                <a:ea typeface="Calibri"/>
                <a:cs typeface="Arial"/>
              </a:rPr>
              <a:t> (SVM)</a:t>
            </a:r>
            <a:endParaRPr lang="pt-PT" altLang="pt-PT" sz="1800">
              <a:latin typeface="Calibri"/>
              <a:ea typeface="Calibri"/>
              <a:cs typeface="Arial" panose="020B0604020202020204" pitchFamily="34" charset="0"/>
            </a:endParaRPr>
          </a:p>
          <a:p>
            <a:pPr marL="342900" indent="-342900" algn="l">
              <a:lnSpc>
                <a:spcPct val="150000"/>
              </a:lnSpc>
              <a:buAutoNum type="arabicPeriod"/>
            </a:pPr>
            <a:r>
              <a:rPr lang="pt-PT" sz="1800" dirty="0">
                <a:latin typeface="Calibri"/>
                <a:ea typeface="Calibri"/>
                <a:cs typeface="Arial"/>
              </a:rPr>
              <a:t>Conclusão</a:t>
            </a: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6171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12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Gráfico Obtido</a:t>
            </a: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Chart, scatter chart&#10;&#10;Description automatically generated">
            <a:extLst>
              <a:ext uri="{FF2B5EF4-FFF2-40B4-BE49-F238E27FC236}">
                <a16:creationId xmlns:a16="http://schemas.microsoft.com/office/drawing/2014/main" id="{581C9C3C-7594-362F-AEF5-EE4FE6F6F693}"/>
              </a:ext>
            </a:extLst>
          </p:cNvPr>
          <p:cNvPicPr>
            <a:picLocks noChangeAspect="1"/>
          </p:cNvPicPr>
          <p:nvPr/>
        </p:nvPicPr>
        <p:blipFill>
          <a:blip r:embed="rId7"/>
          <a:stretch>
            <a:fillRect/>
          </a:stretch>
        </p:blipFill>
        <p:spPr>
          <a:xfrm>
            <a:off x="1705707" y="2009282"/>
            <a:ext cx="4970584" cy="3640511"/>
          </a:xfrm>
          <a:prstGeom prst="rect">
            <a:avLst/>
          </a:prstGeom>
        </p:spPr>
      </p:pic>
    </p:spTree>
    <p:extLst>
      <p:ext uri="{BB962C8B-B14F-4D97-AF65-F5344CB8AC3E}">
        <p14:creationId xmlns:p14="http://schemas.microsoft.com/office/powerpoint/2010/main" val="70641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Calcular</a:t>
            </a:r>
            <a:r>
              <a:rPr lang="en-US" sz="1800" b="1">
                <a:latin typeface="Calibri"/>
                <a:ea typeface="Calibri"/>
                <a:cs typeface="Arial"/>
              </a:rPr>
              <a:t> as </a:t>
            </a:r>
            <a:r>
              <a:rPr lang="en-US" sz="1800" b="1" err="1">
                <a:latin typeface="Calibri"/>
                <a:ea typeface="Calibri"/>
                <a:cs typeface="Arial"/>
              </a:rPr>
              <a:t>métricas</a:t>
            </a:r>
            <a:endParaRPr lang="en-US" sz="1800">
              <a:latin typeface="Calibri"/>
              <a:ea typeface="Calibri"/>
              <a:cs typeface="Calibri"/>
            </a:endParaRPr>
          </a:p>
          <a:p>
            <a:pPr marL="285750" indent="-285750"/>
            <a:r>
              <a:rPr lang="en-US" sz="1800" err="1">
                <a:latin typeface="Calibri"/>
                <a:ea typeface="Calibri"/>
                <a:cs typeface="Arial"/>
              </a:rPr>
              <a:t>Utilizamos</a:t>
            </a:r>
            <a:r>
              <a:rPr lang="en-US" sz="1800" dirty="0">
                <a:latin typeface="Calibri"/>
                <a:ea typeface="Calibri"/>
                <a:cs typeface="Arial"/>
              </a:rPr>
              <a:t> as </a:t>
            </a:r>
            <a:r>
              <a:rPr lang="en-US" sz="1800" err="1">
                <a:latin typeface="Calibri"/>
                <a:ea typeface="Calibri"/>
                <a:cs typeface="Arial"/>
              </a:rPr>
              <a:t>funções</a:t>
            </a:r>
            <a:r>
              <a:rPr lang="en-US" sz="1800" dirty="0">
                <a:latin typeface="Calibri"/>
                <a:ea typeface="Calibri"/>
                <a:cs typeface="Arial"/>
              </a:rPr>
              <a:t> </a:t>
            </a:r>
            <a:r>
              <a:rPr lang="en-US" sz="1800" err="1">
                <a:latin typeface="Calibri"/>
                <a:ea typeface="Calibri"/>
                <a:cs typeface="Arial"/>
              </a:rPr>
              <a:t>accuracy_score</a:t>
            </a:r>
            <a:r>
              <a:rPr lang="en-US" sz="1800" dirty="0">
                <a:latin typeface="Calibri"/>
                <a:ea typeface="Calibri"/>
                <a:cs typeface="Arial"/>
              </a:rPr>
              <a:t>, </a:t>
            </a:r>
            <a:r>
              <a:rPr lang="en-US" sz="1800" err="1">
                <a:latin typeface="Calibri"/>
                <a:ea typeface="Calibri"/>
                <a:cs typeface="Arial"/>
              </a:rPr>
              <a:t>precision_score</a:t>
            </a:r>
            <a:r>
              <a:rPr lang="en-US" sz="1800" dirty="0">
                <a:latin typeface="Calibri"/>
                <a:ea typeface="Calibri"/>
                <a:cs typeface="Arial"/>
              </a:rPr>
              <a:t>, </a:t>
            </a:r>
            <a:r>
              <a:rPr lang="en-US" sz="1800" err="1">
                <a:latin typeface="Calibri"/>
                <a:ea typeface="Calibri"/>
                <a:cs typeface="Arial"/>
              </a:rPr>
              <a:t>recall_score</a:t>
            </a:r>
            <a:r>
              <a:rPr lang="en-US" sz="1800" dirty="0">
                <a:latin typeface="Calibri"/>
                <a:ea typeface="Calibri"/>
                <a:cs typeface="Arial"/>
              </a:rPr>
              <a:t> e f1_score do </a:t>
            </a:r>
            <a:r>
              <a:rPr lang="en-US" sz="1800" err="1">
                <a:latin typeface="Calibri"/>
                <a:ea typeface="Calibri"/>
                <a:cs typeface="Arial"/>
              </a:rPr>
              <a:t>módulo</a:t>
            </a:r>
            <a:r>
              <a:rPr lang="en-US" sz="1800" dirty="0">
                <a:latin typeface="Calibri"/>
                <a:ea typeface="Calibri"/>
                <a:cs typeface="Arial"/>
              </a:rPr>
              <a:t> </a:t>
            </a:r>
            <a:r>
              <a:rPr lang="en-US" sz="1800" err="1">
                <a:latin typeface="Calibri"/>
                <a:ea typeface="Calibri"/>
                <a:cs typeface="Arial"/>
              </a:rPr>
              <a:t>sklearn.metrics</a:t>
            </a:r>
            <a:r>
              <a:rPr lang="en-US" sz="1800" dirty="0">
                <a:latin typeface="Calibri"/>
                <a:ea typeface="Calibri"/>
                <a:cs typeface="Arial"/>
              </a:rPr>
              <a:t> para </a:t>
            </a:r>
            <a:r>
              <a:rPr lang="en-US" sz="1800" err="1">
                <a:latin typeface="Calibri"/>
                <a:ea typeface="Calibri"/>
                <a:cs typeface="Arial"/>
              </a:rPr>
              <a:t>calcular</a:t>
            </a:r>
            <a:r>
              <a:rPr lang="en-US" sz="1800" dirty="0">
                <a:latin typeface="Calibri"/>
                <a:ea typeface="Calibri"/>
                <a:cs typeface="Arial"/>
              </a:rPr>
              <a:t> as </a:t>
            </a:r>
            <a:r>
              <a:rPr lang="en-US" sz="1800" err="1">
                <a:latin typeface="Calibri"/>
                <a:ea typeface="Calibri"/>
                <a:cs typeface="Arial"/>
              </a:rPr>
              <a:t>métricas</a:t>
            </a:r>
            <a:r>
              <a:rPr lang="en-US" sz="1800" dirty="0">
                <a:latin typeface="Calibri"/>
                <a:ea typeface="Calibri"/>
                <a:cs typeface="Arial"/>
              </a:rPr>
              <a:t> de </a:t>
            </a:r>
            <a:r>
              <a:rPr lang="en-US" sz="1800" err="1">
                <a:latin typeface="Calibri"/>
                <a:ea typeface="Calibri"/>
                <a:cs typeface="Arial"/>
              </a:rPr>
              <a:t>avaliação</a:t>
            </a:r>
            <a:r>
              <a:rPr lang="en-US" sz="1800" dirty="0">
                <a:latin typeface="Calibri"/>
                <a:ea typeface="Calibri"/>
                <a:cs typeface="Arial"/>
              </a:rPr>
              <a:t>.</a:t>
            </a:r>
            <a:endParaRPr lang="en-US" sz="1800">
              <a:latin typeface="Calibri"/>
              <a:ea typeface="Calibri"/>
              <a:cs typeface="Calibri"/>
            </a:endParaRPr>
          </a:p>
          <a:p>
            <a:pPr marL="285750" indent="-285750"/>
            <a:r>
              <a:rPr lang="en-US" sz="1800" err="1">
                <a:latin typeface="Calibri"/>
                <a:ea typeface="Calibri"/>
                <a:cs typeface="Arial"/>
              </a:rPr>
              <a:t>Comparamos</a:t>
            </a:r>
            <a:r>
              <a:rPr lang="en-US" sz="1800" dirty="0">
                <a:latin typeface="Calibri"/>
                <a:ea typeface="Calibri"/>
                <a:cs typeface="Arial"/>
              </a:rPr>
              <a:t> as </a:t>
            </a:r>
            <a:r>
              <a:rPr lang="en-US" sz="1800" err="1">
                <a:latin typeface="Calibri"/>
                <a:ea typeface="Calibri"/>
                <a:cs typeface="Arial"/>
              </a:rPr>
              <a:t>previsões</a:t>
            </a:r>
            <a:r>
              <a:rPr lang="en-US" sz="1800" dirty="0">
                <a:latin typeface="Calibri"/>
                <a:ea typeface="Calibri"/>
                <a:cs typeface="Arial"/>
              </a:rPr>
              <a:t> </a:t>
            </a:r>
            <a:r>
              <a:rPr lang="en-US" sz="1800" err="1">
                <a:latin typeface="Calibri"/>
                <a:ea typeface="Calibri"/>
                <a:cs typeface="Arial"/>
              </a:rPr>
              <a:t>feitas</a:t>
            </a:r>
            <a:r>
              <a:rPr lang="en-US" sz="1800" dirty="0">
                <a:latin typeface="Calibri"/>
                <a:ea typeface="Calibri"/>
                <a:cs typeface="Arial"/>
              </a:rPr>
              <a:t> </a:t>
            </a:r>
            <a:r>
              <a:rPr lang="en-US" sz="1800" err="1">
                <a:latin typeface="Calibri"/>
                <a:ea typeface="Calibri"/>
                <a:cs typeface="Arial"/>
              </a:rPr>
              <a:t>pelo</a:t>
            </a:r>
            <a:r>
              <a:rPr lang="en-US" sz="1800" dirty="0">
                <a:latin typeface="Calibri"/>
                <a:ea typeface="Calibri"/>
                <a:cs typeface="Arial"/>
              </a:rPr>
              <a:t> </a:t>
            </a:r>
            <a:r>
              <a:rPr lang="en-US" sz="1800" err="1">
                <a:latin typeface="Calibri"/>
                <a:ea typeface="Calibri"/>
                <a:cs typeface="Arial"/>
              </a:rPr>
              <a:t>modelo</a:t>
            </a:r>
            <a:r>
              <a:rPr lang="en-US" sz="1800" dirty="0">
                <a:latin typeface="Calibri"/>
                <a:ea typeface="Calibri"/>
                <a:cs typeface="Arial"/>
              </a:rPr>
              <a:t> (</a:t>
            </a:r>
            <a:r>
              <a:rPr lang="en-US" sz="1800" err="1">
                <a:latin typeface="Calibri"/>
                <a:ea typeface="Calibri"/>
                <a:cs typeface="Arial"/>
              </a:rPr>
              <a:t>y_pred</a:t>
            </a:r>
            <a:r>
              <a:rPr lang="en-US" sz="1800" dirty="0">
                <a:latin typeface="Calibri"/>
                <a:ea typeface="Calibri"/>
                <a:cs typeface="Arial"/>
              </a:rPr>
              <a:t>) com as classes </a:t>
            </a:r>
            <a:r>
              <a:rPr lang="en-US" sz="1800" err="1">
                <a:latin typeface="Calibri"/>
                <a:ea typeface="Calibri"/>
                <a:cs typeface="Arial"/>
              </a:rPr>
              <a:t>verdadeiras</a:t>
            </a:r>
            <a:r>
              <a:rPr lang="en-US" sz="1800" dirty="0">
                <a:latin typeface="Calibri"/>
                <a:ea typeface="Calibri"/>
                <a:cs typeface="Arial"/>
              </a:rPr>
              <a:t> do conjunto de teste (</a:t>
            </a:r>
            <a:r>
              <a:rPr lang="en-US" sz="1800" err="1">
                <a:latin typeface="Calibri"/>
                <a:ea typeface="Calibri"/>
                <a:cs typeface="Arial"/>
              </a:rPr>
              <a:t>y_test</a:t>
            </a:r>
            <a:r>
              <a:rPr lang="en-US" sz="1800" dirty="0">
                <a:latin typeface="Calibri"/>
                <a:ea typeface="Calibri"/>
                <a:cs typeface="Arial"/>
              </a:rPr>
              <a:t>).</a:t>
            </a:r>
          </a:p>
          <a:p>
            <a:pPr marL="285750" indent="-285750"/>
            <a:endParaRPr lang="en-US" sz="1800" dirty="0">
              <a:latin typeface="Calibri"/>
              <a:ea typeface="Calibri"/>
              <a:cs typeface="Arial"/>
            </a:endParaRPr>
          </a:p>
          <a:p>
            <a:pPr>
              <a:buNone/>
            </a:pPr>
            <a:r>
              <a:rPr lang="en-US" sz="1800" b="1" err="1">
                <a:latin typeface="Calibri"/>
                <a:ea typeface="Calibri"/>
                <a:cs typeface="Arial"/>
              </a:rPr>
              <a:t>Exibir</a:t>
            </a:r>
            <a:r>
              <a:rPr lang="en-US" sz="1800" b="1" dirty="0">
                <a:latin typeface="Calibri"/>
                <a:ea typeface="Calibri"/>
                <a:cs typeface="Arial"/>
              </a:rPr>
              <a:t> as </a:t>
            </a:r>
            <a:r>
              <a:rPr lang="en-US" sz="1800" b="1" err="1">
                <a:latin typeface="Calibri"/>
                <a:ea typeface="Calibri"/>
                <a:cs typeface="Arial"/>
              </a:rPr>
              <a:t>métricas</a:t>
            </a:r>
            <a:endParaRPr lang="en-US" sz="1800">
              <a:latin typeface="Calibri"/>
              <a:ea typeface="Calibri"/>
              <a:cs typeface="Calibri"/>
            </a:endParaRPr>
          </a:p>
          <a:p>
            <a:pPr marL="285750" indent="-285750"/>
            <a:r>
              <a:rPr lang="en-US" sz="1800" dirty="0">
                <a:latin typeface="Calibri"/>
                <a:ea typeface="Calibri"/>
                <a:cs typeface="Arial"/>
              </a:rPr>
              <a:t>A </a:t>
            </a:r>
            <a:r>
              <a:rPr lang="en-US" sz="1800" err="1">
                <a:latin typeface="Calibri"/>
                <a:ea typeface="Calibri"/>
                <a:cs typeface="Arial"/>
              </a:rPr>
              <a:t>métrica</a:t>
            </a:r>
            <a:r>
              <a:rPr lang="en-US" sz="1800" dirty="0">
                <a:latin typeface="Calibri"/>
                <a:ea typeface="Calibri"/>
                <a:cs typeface="Arial"/>
              </a:rPr>
              <a:t> accuracy (</a:t>
            </a:r>
            <a:r>
              <a:rPr lang="en-US" sz="1800" err="1">
                <a:latin typeface="Calibri"/>
                <a:ea typeface="Calibri"/>
                <a:cs typeface="Arial"/>
              </a:rPr>
              <a:t>acurácia</a:t>
            </a:r>
            <a:r>
              <a:rPr lang="en-US" sz="1800" dirty="0">
                <a:latin typeface="Calibri"/>
                <a:ea typeface="Calibri"/>
                <a:cs typeface="Arial"/>
              </a:rPr>
              <a:t>) </a:t>
            </a:r>
            <a:r>
              <a:rPr lang="en-US" sz="1800" err="1">
                <a:latin typeface="Calibri"/>
                <a:ea typeface="Calibri"/>
                <a:cs typeface="Arial"/>
              </a:rPr>
              <a:t>mede</a:t>
            </a:r>
            <a:r>
              <a:rPr lang="en-US" sz="1800" dirty="0">
                <a:latin typeface="Calibri"/>
                <a:ea typeface="Calibri"/>
                <a:cs typeface="Arial"/>
              </a:rPr>
              <a:t> a </a:t>
            </a:r>
            <a:r>
              <a:rPr lang="en-US" sz="1800" err="1">
                <a:latin typeface="Calibri"/>
                <a:ea typeface="Calibri"/>
                <a:cs typeface="Arial"/>
              </a:rPr>
              <a:t>proporção</a:t>
            </a:r>
            <a:r>
              <a:rPr lang="en-US" sz="1800" dirty="0">
                <a:latin typeface="Calibri"/>
                <a:ea typeface="Calibri"/>
                <a:cs typeface="Arial"/>
              </a:rPr>
              <a:t> de </a:t>
            </a:r>
            <a:r>
              <a:rPr lang="en-US" sz="1800" err="1">
                <a:latin typeface="Calibri"/>
                <a:ea typeface="Calibri"/>
                <a:cs typeface="Arial"/>
              </a:rPr>
              <a:t>exemplos</a:t>
            </a:r>
            <a:r>
              <a:rPr lang="en-US" sz="1800" dirty="0">
                <a:latin typeface="Calibri"/>
                <a:ea typeface="Calibri"/>
                <a:cs typeface="Arial"/>
              </a:rPr>
              <a:t> </a:t>
            </a:r>
            <a:r>
              <a:rPr lang="en-US" sz="1800" err="1">
                <a:latin typeface="Calibri"/>
                <a:ea typeface="Calibri"/>
                <a:cs typeface="Arial"/>
              </a:rPr>
              <a:t>classificados</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A </a:t>
            </a:r>
            <a:r>
              <a:rPr lang="en-US" sz="1800" err="1">
                <a:latin typeface="Calibri"/>
                <a:ea typeface="Calibri"/>
                <a:cs typeface="Arial"/>
              </a:rPr>
              <a:t>métrica</a:t>
            </a:r>
            <a:r>
              <a:rPr lang="en-US" sz="1800" dirty="0">
                <a:latin typeface="Calibri"/>
                <a:ea typeface="Calibri"/>
                <a:cs typeface="Arial"/>
              </a:rPr>
              <a:t> precision (</a:t>
            </a:r>
            <a:r>
              <a:rPr lang="en-US" sz="1800" err="1">
                <a:latin typeface="Calibri"/>
                <a:ea typeface="Calibri"/>
                <a:cs typeface="Arial"/>
              </a:rPr>
              <a:t>precisão</a:t>
            </a:r>
            <a:r>
              <a:rPr lang="en-US" sz="1800" dirty="0">
                <a:latin typeface="Calibri"/>
                <a:ea typeface="Calibri"/>
                <a:cs typeface="Arial"/>
              </a:rPr>
              <a:t>) </a:t>
            </a:r>
            <a:r>
              <a:rPr lang="en-US" sz="1800" err="1">
                <a:latin typeface="Calibri"/>
                <a:ea typeface="Calibri"/>
                <a:cs typeface="Arial"/>
              </a:rPr>
              <a:t>mede</a:t>
            </a:r>
            <a:r>
              <a:rPr lang="en-US" sz="1800" dirty="0">
                <a:latin typeface="Calibri"/>
                <a:ea typeface="Calibri"/>
                <a:cs typeface="Arial"/>
              </a:rPr>
              <a:t> a </a:t>
            </a:r>
            <a:r>
              <a:rPr lang="en-US" sz="1800" err="1">
                <a:latin typeface="Calibri"/>
                <a:ea typeface="Calibri"/>
                <a:cs typeface="Arial"/>
              </a:rPr>
              <a:t>proporção</a:t>
            </a:r>
            <a:r>
              <a:rPr lang="en-US" sz="1800" dirty="0">
                <a:latin typeface="Calibri"/>
                <a:ea typeface="Calibri"/>
                <a:cs typeface="Arial"/>
              </a:rPr>
              <a:t> de </a:t>
            </a:r>
            <a:r>
              <a:rPr lang="en-US" sz="1800" err="1">
                <a:latin typeface="Calibri"/>
                <a:ea typeface="Calibri"/>
                <a:cs typeface="Arial"/>
              </a:rPr>
              <a:t>exemplos</a:t>
            </a:r>
            <a:r>
              <a:rPr lang="en-US" sz="1800" dirty="0">
                <a:latin typeface="Calibri"/>
                <a:ea typeface="Calibri"/>
                <a:cs typeface="Arial"/>
              </a:rPr>
              <a:t> </a:t>
            </a:r>
            <a:r>
              <a:rPr lang="en-US" sz="1800" err="1">
                <a:latin typeface="Calibri"/>
                <a:ea typeface="Calibri"/>
                <a:cs typeface="Arial"/>
              </a:rPr>
              <a:t>positivos</a:t>
            </a:r>
            <a:r>
              <a:rPr lang="en-US" sz="1800" dirty="0">
                <a:latin typeface="Calibri"/>
                <a:ea typeface="Calibri"/>
                <a:cs typeface="Arial"/>
              </a:rPr>
              <a:t> </a:t>
            </a:r>
            <a:r>
              <a:rPr lang="en-US" sz="1800" err="1">
                <a:latin typeface="Calibri"/>
                <a:ea typeface="Calibri"/>
                <a:cs typeface="Arial"/>
              </a:rPr>
              <a:t>previstos</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 </a:t>
            </a:r>
            <a:r>
              <a:rPr lang="en-US" sz="1800" err="1">
                <a:latin typeface="Calibri"/>
                <a:ea typeface="Calibri"/>
                <a:cs typeface="Arial"/>
              </a:rPr>
              <a:t>em</a:t>
            </a:r>
            <a:r>
              <a:rPr lang="en-US" sz="1800" dirty="0">
                <a:latin typeface="Calibri"/>
                <a:ea typeface="Calibri"/>
                <a:cs typeface="Arial"/>
              </a:rPr>
              <a:t> </a:t>
            </a:r>
            <a:r>
              <a:rPr lang="en-US" sz="1800" err="1">
                <a:latin typeface="Calibri"/>
                <a:ea typeface="Calibri"/>
                <a:cs typeface="Arial"/>
              </a:rPr>
              <a:t>relação</a:t>
            </a:r>
            <a:r>
              <a:rPr lang="en-US" sz="1800" dirty="0">
                <a:latin typeface="Calibri"/>
                <a:ea typeface="Calibri"/>
                <a:cs typeface="Arial"/>
              </a:rPr>
              <a:t> a </a:t>
            </a:r>
            <a:r>
              <a:rPr lang="en-US" sz="1800" err="1">
                <a:latin typeface="Calibri"/>
                <a:ea typeface="Calibri"/>
                <a:cs typeface="Arial"/>
              </a:rPr>
              <a:t>todos</a:t>
            </a:r>
            <a:r>
              <a:rPr lang="en-US" sz="1800" dirty="0">
                <a:latin typeface="Calibri"/>
                <a:ea typeface="Calibri"/>
                <a:cs typeface="Arial"/>
              </a:rPr>
              <a:t> </a:t>
            </a:r>
            <a:r>
              <a:rPr lang="en-US" sz="1800" err="1">
                <a:latin typeface="Calibri"/>
                <a:ea typeface="Calibri"/>
                <a:cs typeface="Arial"/>
              </a:rPr>
              <a:t>os</a:t>
            </a:r>
            <a:r>
              <a:rPr lang="en-US" sz="1800" dirty="0">
                <a:latin typeface="Calibri"/>
                <a:ea typeface="Calibri"/>
                <a:cs typeface="Arial"/>
              </a:rPr>
              <a:t> </a:t>
            </a:r>
            <a:r>
              <a:rPr lang="en-US" sz="1800" err="1">
                <a:latin typeface="Calibri"/>
                <a:ea typeface="Calibri"/>
                <a:cs typeface="Arial"/>
              </a:rPr>
              <a:t>exemplos</a:t>
            </a:r>
            <a:r>
              <a:rPr lang="en-US" sz="1800" dirty="0">
                <a:latin typeface="Calibri"/>
                <a:ea typeface="Calibri"/>
                <a:cs typeface="Arial"/>
              </a:rPr>
              <a:t> </a:t>
            </a:r>
            <a:r>
              <a:rPr lang="en-US" sz="1800" err="1">
                <a:latin typeface="Calibri"/>
                <a:ea typeface="Calibri"/>
                <a:cs typeface="Arial"/>
              </a:rPr>
              <a:t>previstos</a:t>
            </a:r>
            <a:r>
              <a:rPr lang="en-US" sz="1800" dirty="0">
                <a:latin typeface="Calibri"/>
                <a:ea typeface="Calibri"/>
                <a:cs typeface="Arial"/>
              </a:rPr>
              <a:t> </a:t>
            </a:r>
            <a:r>
              <a:rPr lang="en-US" sz="1800" err="1">
                <a:latin typeface="Calibri"/>
                <a:ea typeface="Calibri"/>
                <a:cs typeface="Arial"/>
              </a:rPr>
              <a:t>como</a:t>
            </a:r>
            <a:r>
              <a:rPr lang="en-US" sz="1800" dirty="0">
                <a:latin typeface="Calibri"/>
                <a:ea typeface="Calibri"/>
                <a:cs typeface="Arial"/>
              </a:rPr>
              <a:t> </a:t>
            </a:r>
            <a:r>
              <a:rPr lang="en-US" sz="1800" err="1">
                <a:latin typeface="Calibri"/>
                <a:ea typeface="Calibri"/>
                <a:cs typeface="Arial"/>
              </a:rPr>
              <a:t>positivos</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A </a:t>
            </a:r>
            <a:r>
              <a:rPr lang="en-US" sz="1800" err="1">
                <a:latin typeface="Calibri"/>
                <a:ea typeface="Calibri"/>
                <a:cs typeface="Arial"/>
              </a:rPr>
              <a:t>métrica</a:t>
            </a:r>
            <a:r>
              <a:rPr lang="en-US" sz="1800" dirty="0">
                <a:latin typeface="Calibri"/>
                <a:ea typeface="Calibri"/>
                <a:cs typeface="Arial"/>
              </a:rPr>
              <a:t> recall (</a:t>
            </a:r>
            <a:r>
              <a:rPr lang="en-US" sz="1800" err="1">
                <a:latin typeface="Calibri"/>
                <a:ea typeface="Calibri"/>
                <a:cs typeface="Arial"/>
              </a:rPr>
              <a:t>revocação</a:t>
            </a:r>
            <a:r>
              <a:rPr lang="en-US" sz="1800" dirty="0">
                <a:latin typeface="Calibri"/>
                <a:ea typeface="Calibri"/>
                <a:cs typeface="Arial"/>
              </a:rPr>
              <a:t>) </a:t>
            </a:r>
            <a:r>
              <a:rPr lang="en-US" sz="1800" err="1">
                <a:latin typeface="Calibri"/>
                <a:ea typeface="Calibri"/>
                <a:cs typeface="Arial"/>
              </a:rPr>
              <a:t>mede</a:t>
            </a:r>
            <a:r>
              <a:rPr lang="en-US" sz="1800" dirty="0">
                <a:latin typeface="Calibri"/>
                <a:ea typeface="Calibri"/>
                <a:cs typeface="Arial"/>
              </a:rPr>
              <a:t> a </a:t>
            </a:r>
            <a:r>
              <a:rPr lang="en-US" sz="1800" err="1">
                <a:latin typeface="Calibri"/>
                <a:ea typeface="Calibri"/>
                <a:cs typeface="Arial"/>
              </a:rPr>
              <a:t>proporção</a:t>
            </a:r>
            <a:r>
              <a:rPr lang="en-US" sz="1800" dirty="0">
                <a:latin typeface="Calibri"/>
                <a:ea typeface="Calibri"/>
                <a:cs typeface="Arial"/>
              </a:rPr>
              <a:t> de </a:t>
            </a:r>
            <a:r>
              <a:rPr lang="en-US" sz="1800" err="1">
                <a:latin typeface="Calibri"/>
                <a:ea typeface="Calibri"/>
                <a:cs typeface="Arial"/>
              </a:rPr>
              <a:t>exemplos</a:t>
            </a:r>
            <a:r>
              <a:rPr lang="en-US" sz="1800" dirty="0">
                <a:latin typeface="Calibri"/>
                <a:ea typeface="Calibri"/>
                <a:cs typeface="Arial"/>
              </a:rPr>
              <a:t> </a:t>
            </a:r>
            <a:r>
              <a:rPr lang="en-US" sz="1800" err="1">
                <a:latin typeface="Calibri"/>
                <a:ea typeface="Calibri"/>
                <a:cs typeface="Arial"/>
              </a:rPr>
              <a:t>positivos</a:t>
            </a:r>
            <a:r>
              <a:rPr lang="en-US" sz="1800" dirty="0">
                <a:latin typeface="Calibri"/>
                <a:ea typeface="Calibri"/>
                <a:cs typeface="Arial"/>
              </a:rPr>
              <a:t> </a:t>
            </a:r>
            <a:r>
              <a:rPr lang="en-US" sz="1800" err="1">
                <a:latin typeface="Calibri"/>
                <a:ea typeface="Calibri"/>
                <a:cs typeface="Arial"/>
              </a:rPr>
              <a:t>previstos</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 </a:t>
            </a:r>
            <a:r>
              <a:rPr lang="en-US" sz="1800" err="1">
                <a:latin typeface="Calibri"/>
                <a:ea typeface="Calibri"/>
                <a:cs typeface="Arial"/>
              </a:rPr>
              <a:t>em</a:t>
            </a:r>
            <a:r>
              <a:rPr lang="en-US" sz="1800" dirty="0">
                <a:latin typeface="Calibri"/>
                <a:ea typeface="Calibri"/>
                <a:cs typeface="Arial"/>
              </a:rPr>
              <a:t> </a:t>
            </a:r>
            <a:r>
              <a:rPr lang="en-US" sz="1800" err="1">
                <a:latin typeface="Calibri"/>
                <a:ea typeface="Calibri"/>
                <a:cs typeface="Arial"/>
              </a:rPr>
              <a:t>relação</a:t>
            </a:r>
            <a:r>
              <a:rPr lang="en-US" sz="1800" dirty="0">
                <a:latin typeface="Calibri"/>
                <a:ea typeface="Calibri"/>
                <a:cs typeface="Arial"/>
              </a:rPr>
              <a:t> a </a:t>
            </a:r>
            <a:r>
              <a:rPr lang="en-US" sz="1800" err="1">
                <a:latin typeface="Calibri"/>
                <a:ea typeface="Calibri"/>
                <a:cs typeface="Arial"/>
              </a:rPr>
              <a:t>todos</a:t>
            </a:r>
            <a:r>
              <a:rPr lang="en-US" sz="1800" dirty="0">
                <a:latin typeface="Calibri"/>
                <a:ea typeface="Calibri"/>
                <a:cs typeface="Arial"/>
              </a:rPr>
              <a:t> </a:t>
            </a:r>
            <a:r>
              <a:rPr lang="en-US" sz="1800" err="1">
                <a:latin typeface="Calibri"/>
                <a:ea typeface="Calibri"/>
                <a:cs typeface="Arial"/>
              </a:rPr>
              <a:t>os</a:t>
            </a:r>
            <a:r>
              <a:rPr lang="en-US" sz="1800" dirty="0">
                <a:latin typeface="Calibri"/>
                <a:ea typeface="Calibri"/>
                <a:cs typeface="Arial"/>
              </a:rPr>
              <a:t> </a:t>
            </a:r>
            <a:r>
              <a:rPr lang="en-US" sz="1800" err="1">
                <a:latin typeface="Calibri"/>
                <a:ea typeface="Calibri"/>
                <a:cs typeface="Arial"/>
              </a:rPr>
              <a:t>exemplos</a:t>
            </a:r>
            <a:r>
              <a:rPr lang="en-US" sz="1800" dirty="0">
                <a:latin typeface="Calibri"/>
                <a:ea typeface="Calibri"/>
                <a:cs typeface="Arial"/>
              </a:rPr>
              <a:t> </a:t>
            </a:r>
            <a:r>
              <a:rPr lang="en-US" sz="1800" err="1">
                <a:latin typeface="Calibri"/>
                <a:ea typeface="Calibri"/>
                <a:cs typeface="Arial"/>
              </a:rPr>
              <a:t>positivos</a:t>
            </a:r>
            <a:r>
              <a:rPr lang="en-US" sz="1800" dirty="0">
                <a:latin typeface="Calibri"/>
                <a:ea typeface="Calibri"/>
                <a:cs typeface="Arial"/>
              </a:rPr>
              <a:t> reais.</a:t>
            </a:r>
            <a:endParaRPr lang="en-US" sz="1800">
              <a:latin typeface="Calibri"/>
              <a:ea typeface="Calibri"/>
              <a:cs typeface="Calibri"/>
            </a:endParaRPr>
          </a:p>
          <a:p>
            <a:pPr marL="285750" indent="-285750"/>
            <a:r>
              <a:rPr lang="en-US" sz="1800" dirty="0">
                <a:latin typeface="Calibri"/>
                <a:ea typeface="Calibri"/>
                <a:cs typeface="Arial"/>
              </a:rPr>
              <a:t>A </a:t>
            </a:r>
            <a:r>
              <a:rPr lang="en-US" sz="1800" err="1">
                <a:latin typeface="Calibri"/>
                <a:ea typeface="Calibri"/>
                <a:cs typeface="Arial"/>
              </a:rPr>
              <a:t>métrica</a:t>
            </a:r>
            <a:r>
              <a:rPr lang="en-US" sz="1800" dirty="0">
                <a:latin typeface="Calibri"/>
                <a:ea typeface="Calibri"/>
                <a:cs typeface="Arial"/>
              </a:rPr>
              <a:t> f1-score é </a:t>
            </a:r>
            <a:r>
              <a:rPr lang="en-US" sz="1800" err="1">
                <a:latin typeface="Calibri"/>
                <a:ea typeface="Calibri"/>
                <a:cs typeface="Arial"/>
              </a:rPr>
              <a:t>uma</a:t>
            </a:r>
            <a:r>
              <a:rPr lang="en-US" sz="1800" dirty="0">
                <a:latin typeface="Calibri"/>
                <a:ea typeface="Calibri"/>
                <a:cs typeface="Arial"/>
              </a:rPr>
              <a:t> </a:t>
            </a:r>
            <a:r>
              <a:rPr lang="en-US" sz="1800" err="1">
                <a:latin typeface="Calibri"/>
                <a:ea typeface="Calibri"/>
                <a:cs typeface="Arial"/>
              </a:rPr>
              <a:t>média</a:t>
            </a:r>
            <a:r>
              <a:rPr lang="en-US" sz="1800" dirty="0">
                <a:latin typeface="Calibri"/>
                <a:ea typeface="Calibri"/>
                <a:cs typeface="Arial"/>
              </a:rPr>
              <a:t> </a:t>
            </a:r>
            <a:r>
              <a:rPr lang="en-US" sz="1800" err="1">
                <a:latin typeface="Calibri"/>
                <a:ea typeface="Calibri"/>
                <a:cs typeface="Arial"/>
              </a:rPr>
              <a:t>harmônica</a:t>
            </a:r>
            <a:r>
              <a:rPr lang="en-US" sz="1800" dirty="0">
                <a:latin typeface="Calibri"/>
                <a:ea typeface="Calibri"/>
                <a:cs typeface="Arial"/>
              </a:rPr>
              <a:t> entre precision e recall, </a:t>
            </a:r>
            <a:r>
              <a:rPr lang="en-US" sz="1800" err="1">
                <a:latin typeface="Calibri"/>
                <a:ea typeface="Calibri"/>
                <a:cs typeface="Arial"/>
              </a:rPr>
              <a:t>fornecendo</a:t>
            </a:r>
            <a:r>
              <a:rPr lang="en-US" sz="1800" dirty="0">
                <a:latin typeface="Calibri"/>
                <a:ea typeface="Calibri"/>
                <a:cs typeface="Arial"/>
              </a:rPr>
              <a:t> </a:t>
            </a:r>
            <a:r>
              <a:rPr lang="en-US" sz="1800" err="1">
                <a:latin typeface="Calibri"/>
                <a:ea typeface="Calibri"/>
                <a:cs typeface="Arial"/>
              </a:rPr>
              <a:t>uma</a:t>
            </a:r>
            <a:r>
              <a:rPr lang="en-US" sz="1800" dirty="0">
                <a:latin typeface="Calibri"/>
                <a:ea typeface="Calibri"/>
                <a:cs typeface="Arial"/>
              </a:rPr>
              <a:t> </a:t>
            </a:r>
            <a:r>
              <a:rPr lang="en-US" sz="1800" err="1">
                <a:latin typeface="Calibri"/>
                <a:ea typeface="Calibri"/>
                <a:cs typeface="Arial"/>
              </a:rPr>
              <a:t>medida</a:t>
            </a:r>
            <a:r>
              <a:rPr lang="en-US" sz="1800" dirty="0">
                <a:latin typeface="Calibri"/>
                <a:ea typeface="Calibri"/>
                <a:cs typeface="Arial"/>
              </a:rPr>
              <a:t> </a:t>
            </a:r>
            <a:r>
              <a:rPr lang="en-US" sz="1800" err="1">
                <a:latin typeface="Calibri"/>
                <a:ea typeface="Calibri"/>
                <a:cs typeface="Arial"/>
              </a:rPr>
              <a:t>balanceada</a:t>
            </a:r>
            <a:r>
              <a:rPr lang="en-US" sz="1800" dirty="0">
                <a:latin typeface="Calibri"/>
                <a:ea typeface="Calibri"/>
                <a:cs typeface="Arial"/>
              </a:rPr>
              <a:t> de </a:t>
            </a:r>
            <a:r>
              <a:rPr lang="en-US" sz="1800" err="1">
                <a:latin typeface="Calibri"/>
                <a:ea typeface="Calibri"/>
                <a:cs typeface="Arial"/>
              </a:rPr>
              <a:t>acurácia</a:t>
            </a:r>
            <a:r>
              <a:rPr lang="en-US" sz="1800" dirty="0">
                <a:latin typeface="Calibri"/>
                <a:ea typeface="Calibri"/>
                <a:cs typeface="Arial"/>
              </a:rPr>
              <a:t> do </a:t>
            </a:r>
            <a:r>
              <a:rPr lang="en-US" sz="1800" err="1">
                <a:latin typeface="Calibri"/>
                <a:ea typeface="Calibri"/>
                <a:cs typeface="Arial"/>
              </a:rPr>
              <a:t>modelo</a:t>
            </a:r>
            <a:r>
              <a:rPr lang="en-US" sz="1800" dirty="0">
                <a:latin typeface="Calibri"/>
                <a:ea typeface="Calibri"/>
                <a:cs typeface="Arial"/>
              </a:rPr>
              <a:t>.</a:t>
            </a:r>
            <a:endParaRPr lang="en-US" sz="1800">
              <a:latin typeface="Calibri"/>
              <a:ea typeface="Calibri"/>
              <a:cs typeface="Calibri"/>
            </a:endParaRPr>
          </a:p>
          <a:p>
            <a:pPr>
              <a:buNone/>
            </a:pPr>
            <a:endParaRPr lang="en-US" sz="1800" b="1" dirty="0">
              <a:latin typeface="Calibri"/>
              <a:ea typeface="Calibri"/>
              <a:cs typeface="Arial"/>
            </a:endParaRPr>
          </a:p>
          <a:p>
            <a:pPr>
              <a:buNone/>
            </a:pPr>
            <a:endParaRPr lang="en-US" sz="1800" b="1"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52109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Matriz</a:t>
            </a:r>
            <a:r>
              <a:rPr lang="en-US" sz="1800" b="1" dirty="0">
                <a:latin typeface="Calibri"/>
                <a:ea typeface="Calibri"/>
                <a:cs typeface="Arial"/>
              </a:rPr>
              <a:t> de </a:t>
            </a:r>
            <a:r>
              <a:rPr lang="en-US" sz="1800" b="1" err="1">
                <a:latin typeface="Calibri"/>
                <a:ea typeface="Calibri"/>
                <a:cs typeface="Arial"/>
              </a:rPr>
              <a:t>Confusão</a:t>
            </a:r>
            <a:endParaRPr lang="en-US" sz="1800">
              <a:latin typeface="Calibri"/>
              <a:ea typeface="Calibri"/>
              <a:cs typeface="Calibri"/>
            </a:endParaRPr>
          </a:p>
          <a:p>
            <a:pPr>
              <a:buNone/>
            </a:pPr>
            <a:endParaRPr lang="en-US" sz="1800" b="1" dirty="0">
              <a:latin typeface="Calibri"/>
              <a:ea typeface="Calibri"/>
              <a:cs typeface="Arial"/>
            </a:endParaRPr>
          </a:p>
          <a:p>
            <a:pPr marL="285750" indent="-285750"/>
            <a:r>
              <a:rPr lang="en-US" sz="1800" err="1">
                <a:latin typeface="Calibri"/>
                <a:ea typeface="Calibri"/>
                <a:cs typeface="Arial"/>
              </a:rPr>
              <a:t>Utilizamos</a:t>
            </a:r>
            <a:r>
              <a:rPr lang="en-US" sz="1800" dirty="0">
                <a:latin typeface="Calibri"/>
                <a:ea typeface="Calibri"/>
                <a:cs typeface="Arial"/>
              </a:rPr>
              <a:t> a </a:t>
            </a:r>
            <a:r>
              <a:rPr lang="en-US" sz="1800" err="1">
                <a:latin typeface="Calibri"/>
                <a:ea typeface="Calibri"/>
                <a:cs typeface="Arial"/>
              </a:rPr>
              <a:t>função</a:t>
            </a:r>
            <a:r>
              <a:rPr lang="en-US" sz="1800" dirty="0">
                <a:latin typeface="Calibri"/>
                <a:ea typeface="Calibri"/>
                <a:cs typeface="Arial"/>
              </a:rPr>
              <a:t> </a:t>
            </a:r>
            <a:r>
              <a:rPr lang="en-US" sz="1800" err="1">
                <a:latin typeface="Calibri"/>
                <a:ea typeface="Calibri"/>
                <a:cs typeface="Arial"/>
              </a:rPr>
              <a:t>confusion_matrix</a:t>
            </a:r>
            <a:r>
              <a:rPr lang="en-US" sz="1800" dirty="0">
                <a:latin typeface="Calibri"/>
                <a:ea typeface="Calibri"/>
                <a:cs typeface="Arial"/>
              </a:rPr>
              <a:t> do </a:t>
            </a:r>
            <a:r>
              <a:rPr lang="en-US" sz="1800" err="1">
                <a:latin typeface="Calibri"/>
                <a:ea typeface="Calibri"/>
                <a:cs typeface="Arial"/>
              </a:rPr>
              <a:t>módulo</a:t>
            </a:r>
            <a:r>
              <a:rPr lang="en-US" sz="1800" dirty="0">
                <a:latin typeface="Calibri"/>
                <a:ea typeface="Calibri"/>
                <a:cs typeface="Arial"/>
              </a:rPr>
              <a:t> </a:t>
            </a:r>
            <a:r>
              <a:rPr lang="en-US" sz="1800" err="1">
                <a:latin typeface="Calibri"/>
                <a:ea typeface="Calibri"/>
                <a:cs typeface="Arial"/>
              </a:rPr>
              <a:t>sklearn.metrics</a:t>
            </a:r>
            <a:r>
              <a:rPr lang="en-US" sz="1800" dirty="0">
                <a:latin typeface="Calibri"/>
                <a:ea typeface="Calibri"/>
                <a:cs typeface="Arial"/>
              </a:rPr>
              <a:t> para </a:t>
            </a:r>
            <a:r>
              <a:rPr lang="en-US" sz="1800" err="1">
                <a:latin typeface="Calibri"/>
                <a:ea typeface="Calibri"/>
                <a:cs typeface="Arial"/>
              </a:rPr>
              <a:t>criar</a:t>
            </a:r>
            <a:r>
              <a:rPr lang="en-US" sz="1800" dirty="0">
                <a:latin typeface="Calibri"/>
                <a:ea typeface="Calibri"/>
                <a:cs typeface="Arial"/>
              </a:rPr>
              <a:t> a </a:t>
            </a:r>
            <a:r>
              <a:rPr lang="en-US" sz="1800" err="1">
                <a:latin typeface="Calibri"/>
                <a:ea typeface="Calibri"/>
                <a:cs typeface="Arial"/>
              </a:rPr>
              <a:t>matriz</a:t>
            </a:r>
            <a:r>
              <a:rPr lang="en-US" sz="1800" dirty="0">
                <a:latin typeface="Calibri"/>
                <a:ea typeface="Calibri"/>
                <a:cs typeface="Arial"/>
              </a:rPr>
              <a:t> de </a:t>
            </a:r>
            <a:r>
              <a:rPr lang="en-US" sz="1800" err="1">
                <a:latin typeface="Calibri"/>
                <a:ea typeface="Calibri"/>
                <a:cs typeface="Arial"/>
              </a:rPr>
              <a:t>confusão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A </a:t>
            </a:r>
            <a:r>
              <a:rPr lang="en-US" sz="1800" err="1">
                <a:latin typeface="Calibri"/>
                <a:ea typeface="Calibri"/>
                <a:cs typeface="Arial"/>
              </a:rPr>
              <a:t>matriz</a:t>
            </a:r>
            <a:r>
              <a:rPr lang="en-US" sz="1800" dirty="0">
                <a:latin typeface="Calibri"/>
                <a:ea typeface="Calibri"/>
                <a:cs typeface="Arial"/>
              </a:rPr>
              <a:t> de </a:t>
            </a:r>
            <a:r>
              <a:rPr lang="en-US" sz="1800" err="1">
                <a:latin typeface="Calibri"/>
                <a:ea typeface="Calibri"/>
                <a:cs typeface="Arial"/>
              </a:rPr>
              <a:t>confusão</a:t>
            </a:r>
            <a:r>
              <a:rPr lang="en-US" sz="1800" dirty="0">
                <a:latin typeface="Calibri"/>
                <a:ea typeface="Calibri"/>
                <a:cs typeface="Arial"/>
              </a:rPr>
              <a:t> </a:t>
            </a:r>
            <a:r>
              <a:rPr lang="en-US" sz="1800" err="1">
                <a:latin typeface="Calibri"/>
                <a:ea typeface="Calibri"/>
                <a:cs typeface="Arial"/>
              </a:rPr>
              <a:t>mostra</a:t>
            </a:r>
            <a:r>
              <a:rPr lang="en-US" sz="1800" dirty="0">
                <a:latin typeface="Calibri"/>
                <a:ea typeface="Calibri"/>
                <a:cs typeface="Arial"/>
              </a:rPr>
              <a:t> as </a:t>
            </a:r>
            <a:r>
              <a:rPr lang="en-US" sz="1800" err="1">
                <a:latin typeface="Calibri"/>
                <a:ea typeface="Calibri"/>
                <a:cs typeface="Arial"/>
              </a:rPr>
              <a:t>contagens</a:t>
            </a:r>
            <a:r>
              <a:rPr lang="en-US" sz="1800" dirty="0">
                <a:latin typeface="Calibri"/>
                <a:ea typeface="Calibri"/>
                <a:cs typeface="Arial"/>
              </a:rPr>
              <a:t> de </a:t>
            </a:r>
            <a:r>
              <a:rPr lang="en-US" sz="1800" err="1">
                <a:latin typeface="Calibri"/>
                <a:ea typeface="Calibri"/>
                <a:cs typeface="Arial"/>
              </a:rPr>
              <a:t>verdadeiros</a:t>
            </a:r>
            <a:r>
              <a:rPr lang="en-US" sz="1800" dirty="0">
                <a:latin typeface="Calibri"/>
                <a:ea typeface="Calibri"/>
                <a:cs typeface="Arial"/>
              </a:rPr>
              <a:t> </a:t>
            </a:r>
            <a:r>
              <a:rPr lang="en-US" sz="1800" err="1">
                <a:latin typeface="Calibri"/>
                <a:ea typeface="Calibri"/>
                <a:cs typeface="Arial"/>
              </a:rPr>
              <a:t>positivos</a:t>
            </a:r>
            <a:r>
              <a:rPr lang="en-US" sz="1800" dirty="0">
                <a:latin typeface="Calibri"/>
                <a:ea typeface="Calibri"/>
                <a:cs typeface="Arial"/>
              </a:rPr>
              <a:t>, </a:t>
            </a:r>
            <a:r>
              <a:rPr lang="en-US" sz="1800" err="1">
                <a:latin typeface="Calibri"/>
                <a:ea typeface="Calibri"/>
                <a:cs typeface="Arial"/>
              </a:rPr>
              <a:t>falsos</a:t>
            </a:r>
            <a:r>
              <a:rPr lang="en-US" sz="1800" dirty="0">
                <a:latin typeface="Calibri"/>
                <a:ea typeface="Calibri"/>
                <a:cs typeface="Arial"/>
              </a:rPr>
              <a:t> </a:t>
            </a:r>
            <a:r>
              <a:rPr lang="en-US" sz="1800" err="1">
                <a:latin typeface="Calibri"/>
                <a:ea typeface="Calibri"/>
                <a:cs typeface="Arial"/>
              </a:rPr>
              <a:t>positivos</a:t>
            </a:r>
            <a:r>
              <a:rPr lang="en-US" sz="1800" dirty="0">
                <a:latin typeface="Calibri"/>
                <a:ea typeface="Calibri"/>
                <a:cs typeface="Arial"/>
              </a:rPr>
              <a:t>, </a:t>
            </a:r>
            <a:r>
              <a:rPr lang="en-US" sz="1800" err="1">
                <a:latin typeface="Calibri"/>
                <a:ea typeface="Calibri"/>
                <a:cs typeface="Arial"/>
              </a:rPr>
              <a:t>verdadeiros</a:t>
            </a:r>
            <a:r>
              <a:rPr lang="en-US" sz="1800" dirty="0">
                <a:latin typeface="Calibri"/>
                <a:ea typeface="Calibri"/>
                <a:cs typeface="Arial"/>
              </a:rPr>
              <a:t> </a:t>
            </a:r>
            <a:r>
              <a:rPr lang="en-US" sz="1800" err="1">
                <a:latin typeface="Calibri"/>
                <a:ea typeface="Calibri"/>
                <a:cs typeface="Arial"/>
              </a:rPr>
              <a:t>negativos</a:t>
            </a:r>
            <a:r>
              <a:rPr lang="en-US" sz="1800" dirty="0">
                <a:latin typeface="Calibri"/>
                <a:ea typeface="Calibri"/>
                <a:cs typeface="Arial"/>
              </a:rPr>
              <a:t> e </a:t>
            </a:r>
            <a:r>
              <a:rPr lang="en-US" sz="1800" err="1">
                <a:latin typeface="Calibri"/>
                <a:ea typeface="Calibri"/>
                <a:cs typeface="Arial"/>
              </a:rPr>
              <a:t>falsos</a:t>
            </a:r>
            <a:r>
              <a:rPr lang="en-US" sz="1800" dirty="0">
                <a:latin typeface="Calibri"/>
                <a:ea typeface="Calibri"/>
                <a:cs typeface="Arial"/>
              </a:rPr>
              <a:t> </a:t>
            </a:r>
            <a:r>
              <a:rPr lang="en-US" sz="1800" err="1">
                <a:latin typeface="Calibri"/>
                <a:ea typeface="Calibri"/>
                <a:cs typeface="Arial"/>
              </a:rPr>
              <a:t>negativos</a:t>
            </a:r>
            <a:r>
              <a:rPr lang="en-US" sz="1800" dirty="0">
                <a:latin typeface="Calibri"/>
                <a:ea typeface="Calibri"/>
                <a:cs typeface="Arial"/>
              </a:rPr>
              <a:t> do </a:t>
            </a:r>
            <a:r>
              <a:rPr lang="en-US" sz="1800" err="1">
                <a:latin typeface="Calibri"/>
                <a:ea typeface="Calibri"/>
                <a:cs typeface="Arial"/>
              </a:rPr>
              <a:t>modelo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err="1">
                <a:latin typeface="Calibri"/>
                <a:ea typeface="Calibri"/>
                <a:cs typeface="Arial"/>
              </a:rPr>
              <a:t>Criamos</a:t>
            </a:r>
            <a:r>
              <a:rPr lang="en-US" sz="1800" dirty="0">
                <a:latin typeface="Calibri"/>
                <a:ea typeface="Calibri"/>
                <a:cs typeface="Arial"/>
              </a:rPr>
              <a:t> um </a:t>
            </a:r>
            <a:r>
              <a:rPr lang="en-US" sz="1800" dirty="0" err="1">
                <a:latin typeface="Calibri"/>
                <a:ea typeface="Calibri"/>
                <a:cs typeface="Arial"/>
              </a:rPr>
              <a:t>DataFrame</a:t>
            </a:r>
            <a:r>
              <a:rPr lang="en-US" sz="1800" dirty="0">
                <a:latin typeface="Calibri"/>
                <a:ea typeface="Calibri"/>
                <a:cs typeface="Arial"/>
              </a:rPr>
              <a:t> do Pandas para </a:t>
            </a:r>
            <a:r>
              <a:rPr lang="en-US" sz="1800" dirty="0" err="1">
                <a:latin typeface="Calibri"/>
                <a:ea typeface="Calibri"/>
                <a:cs typeface="Arial"/>
              </a:rPr>
              <a:t>exibir</a:t>
            </a:r>
            <a:r>
              <a:rPr lang="en-US" sz="1800" dirty="0">
                <a:latin typeface="Calibri"/>
                <a:ea typeface="Calibri"/>
                <a:cs typeface="Arial"/>
              </a:rPr>
              <a:t> a </a:t>
            </a:r>
            <a:r>
              <a:rPr lang="en-US" sz="1800" dirty="0" err="1">
                <a:latin typeface="Calibri"/>
                <a:ea typeface="Calibri"/>
                <a:cs typeface="Arial"/>
              </a:rPr>
              <a:t>matriz</a:t>
            </a:r>
            <a:r>
              <a:rPr lang="en-US" sz="1800" dirty="0">
                <a:latin typeface="Calibri"/>
                <a:ea typeface="Calibri"/>
                <a:cs typeface="Arial"/>
              </a:rPr>
              <a:t> de </a:t>
            </a:r>
            <a:r>
              <a:rPr lang="en-US" sz="1800" dirty="0" err="1">
                <a:latin typeface="Calibri"/>
                <a:ea typeface="Calibri"/>
                <a:cs typeface="Arial"/>
              </a:rPr>
              <a:t>confusão</a:t>
            </a:r>
            <a:r>
              <a:rPr lang="en-US" sz="1800" dirty="0">
                <a:latin typeface="Calibri"/>
                <a:ea typeface="Calibri"/>
                <a:cs typeface="Arial"/>
              </a:rPr>
              <a:t> de forma tabular, com </a:t>
            </a:r>
            <a:r>
              <a:rPr lang="en-US" sz="1800" dirty="0" err="1">
                <a:latin typeface="Calibri"/>
                <a:ea typeface="Calibri"/>
                <a:cs typeface="Arial"/>
              </a:rPr>
              <a:t>rótulos</a:t>
            </a:r>
            <a:r>
              <a:rPr lang="en-US" sz="1800" dirty="0">
                <a:latin typeface="Calibri"/>
                <a:ea typeface="Calibri"/>
                <a:cs typeface="Arial"/>
              </a:rPr>
              <a:t> para as classes.</a:t>
            </a:r>
            <a:endParaRPr lang="en-US" sz="1800">
              <a:latin typeface="Calibri"/>
              <a:ea typeface="Calibri"/>
              <a:cs typeface="Calibri"/>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71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en-US" sz="1800" b="1"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Graphical user interface, text, application&#10;&#10;Description automatically generated">
            <a:extLst>
              <a:ext uri="{FF2B5EF4-FFF2-40B4-BE49-F238E27FC236}">
                <a16:creationId xmlns:a16="http://schemas.microsoft.com/office/drawing/2014/main" id="{97E13476-0B9D-FB1D-4BE4-15C9A3E03548}"/>
              </a:ext>
            </a:extLst>
          </p:cNvPr>
          <p:cNvPicPr>
            <a:picLocks noChangeAspect="1"/>
          </p:cNvPicPr>
          <p:nvPr/>
        </p:nvPicPr>
        <p:blipFill>
          <a:blip r:embed="rId7"/>
          <a:stretch>
            <a:fillRect/>
          </a:stretch>
        </p:blipFill>
        <p:spPr>
          <a:xfrm>
            <a:off x="1969476" y="1543380"/>
            <a:ext cx="4892430" cy="4513701"/>
          </a:xfrm>
          <a:prstGeom prst="rect">
            <a:avLst/>
          </a:prstGeom>
        </p:spPr>
      </p:pic>
    </p:spTree>
    <p:extLst>
      <p:ext uri="{BB962C8B-B14F-4D97-AF65-F5344CB8AC3E}">
        <p14:creationId xmlns:p14="http://schemas.microsoft.com/office/powerpoint/2010/main" val="3300463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Resultados</a:t>
            </a:r>
            <a:r>
              <a:rPr lang="en-US" sz="1800" b="1" dirty="0">
                <a:latin typeface="Calibri"/>
                <a:ea typeface="Calibri"/>
                <a:cs typeface="Arial"/>
              </a:rPr>
              <a:t> da </a:t>
            </a:r>
            <a:r>
              <a:rPr lang="en-US" sz="1800" b="1" err="1">
                <a:latin typeface="Calibri"/>
                <a:ea typeface="Calibri"/>
                <a:cs typeface="Arial"/>
              </a:rPr>
              <a:t>Avaliação</a:t>
            </a:r>
            <a:endParaRPr lang="en-US" sz="1800" b="1" dirty="0">
              <a:latin typeface="Calibri"/>
              <a:ea typeface="Calibri"/>
              <a:cs typeface="Arial"/>
            </a:endParaRPr>
          </a:p>
          <a:p>
            <a:pPr>
              <a:buNone/>
            </a:pPr>
            <a:endParaRPr lang="en-US" sz="1800" b="1" dirty="0">
              <a:latin typeface="Calibri"/>
              <a:ea typeface="Calibri"/>
              <a:cs typeface="Arial"/>
            </a:endParaRPr>
          </a:p>
          <a:p>
            <a:pPr>
              <a:buNone/>
            </a:pPr>
            <a:r>
              <a:rPr lang="en-US" sz="1800" b="1" dirty="0">
                <a:latin typeface="Calibri"/>
                <a:ea typeface="Calibri"/>
                <a:cs typeface="Arial"/>
              </a:rPr>
              <a:t>Accuracy: 1.0</a:t>
            </a:r>
            <a:endParaRPr lang="en-US" sz="1800" dirty="0">
              <a:latin typeface="Calibri"/>
              <a:ea typeface="Calibri"/>
              <a:cs typeface="Arial"/>
            </a:endParaRPr>
          </a:p>
          <a:p>
            <a:pPr marL="285750" indent="-285750"/>
            <a:r>
              <a:rPr lang="en-US" sz="1800" dirty="0">
                <a:latin typeface="Calibri"/>
                <a:ea typeface="Calibri"/>
                <a:cs typeface="Arial"/>
              </a:rPr>
              <a:t>A </a:t>
            </a:r>
            <a:r>
              <a:rPr lang="en-US" sz="1800" dirty="0" err="1">
                <a:latin typeface="Calibri"/>
                <a:ea typeface="Calibri"/>
                <a:cs typeface="Arial"/>
              </a:rPr>
              <a:t>acurácia</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 é de 100%, o que indica que </a:t>
            </a:r>
            <a:r>
              <a:rPr lang="en-US" sz="1800" dirty="0" err="1">
                <a:latin typeface="Calibri"/>
                <a:ea typeface="Calibri"/>
                <a:cs typeface="Arial"/>
              </a:rPr>
              <a:t>todas</a:t>
            </a:r>
            <a:r>
              <a:rPr lang="en-US" sz="1800" dirty="0">
                <a:latin typeface="Calibri"/>
                <a:ea typeface="Calibri"/>
                <a:cs typeface="Arial"/>
              </a:rPr>
              <a:t> as </a:t>
            </a:r>
            <a:r>
              <a:rPr lang="en-US" sz="1800" dirty="0" err="1">
                <a:latin typeface="Calibri"/>
                <a:ea typeface="Calibri"/>
                <a:cs typeface="Arial"/>
              </a:rPr>
              <a:t>previsões</a:t>
            </a:r>
            <a:r>
              <a:rPr lang="en-US" sz="1800" dirty="0">
                <a:latin typeface="Calibri"/>
                <a:ea typeface="Calibri"/>
                <a:cs typeface="Arial"/>
              </a:rPr>
              <a:t> </a:t>
            </a:r>
            <a:r>
              <a:rPr lang="en-US" sz="1800" dirty="0" err="1">
                <a:latin typeface="Calibri"/>
                <a:ea typeface="Calibri"/>
                <a:cs typeface="Arial"/>
              </a:rPr>
              <a:t>foram</a:t>
            </a:r>
            <a:r>
              <a:rPr lang="en-US" sz="1800" dirty="0">
                <a:latin typeface="Calibri"/>
                <a:ea typeface="Calibri"/>
                <a:cs typeface="Arial"/>
              </a:rPr>
              <a:t> </a:t>
            </a:r>
            <a:r>
              <a:rPr lang="en-US" sz="1800" dirty="0" err="1">
                <a:latin typeface="Calibri"/>
                <a:ea typeface="Calibri"/>
                <a:cs typeface="Arial"/>
              </a:rPr>
              <a:t>corretas</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Todos </a:t>
            </a:r>
            <a:r>
              <a:rPr lang="en-US" sz="1800" err="1">
                <a:latin typeface="Calibri"/>
                <a:ea typeface="Calibri"/>
                <a:cs typeface="Arial"/>
              </a:rPr>
              <a:t>os</a:t>
            </a:r>
            <a:r>
              <a:rPr lang="en-US" sz="1800" dirty="0">
                <a:latin typeface="Calibri"/>
                <a:ea typeface="Calibri"/>
                <a:cs typeface="Arial"/>
              </a:rPr>
              <a:t> </a:t>
            </a:r>
            <a:r>
              <a:rPr lang="en-US" sz="1800" err="1">
                <a:latin typeface="Calibri"/>
                <a:ea typeface="Calibri"/>
                <a:cs typeface="Arial"/>
              </a:rPr>
              <a:t>exemplos</a:t>
            </a:r>
            <a:r>
              <a:rPr lang="en-US" sz="1800" dirty="0">
                <a:latin typeface="Calibri"/>
                <a:ea typeface="Calibri"/>
                <a:cs typeface="Arial"/>
              </a:rPr>
              <a:t> do conjunto de teste </a:t>
            </a:r>
            <a:r>
              <a:rPr lang="en-US" sz="1800" err="1">
                <a:latin typeface="Calibri"/>
                <a:ea typeface="Calibri"/>
                <a:cs typeface="Arial"/>
              </a:rPr>
              <a:t>foram</a:t>
            </a:r>
            <a:r>
              <a:rPr lang="en-US" sz="1800" dirty="0">
                <a:latin typeface="Calibri"/>
                <a:ea typeface="Calibri"/>
                <a:cs typeface="Arial"/>
              </a:rPr>
              <a:t> </a:t>
            </a:r>
            <a:r>
              <a:rPr lang="en-US" sz="1800" err="1">
                <a:latin typeface="Calibri"/>
                <a:ea typeface="Calibri"/>
                <a:cs typeface="Arial"/>
              </a:rPr>
              <a:t>classificados</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a:t>
            </a:r>
            <a:endParaRPr lang="en-US" sz="1800">
              <a:latin typeface="Calibri"/>
              <a:ea typeface="Calibri"/>
              <a:cs typeface="Calibri"/>
            </a:endParaRPr>
          </a:p>
          <a:p>
            <a:pPr marL="285750" indent="-285750"/>
            <a:endParaRPr lang="en-US" sz="1800" dirty="0">
              <a:latin typeface="Calibri"/>
              <a:ea typeface="Calibri"/>
              <a:cs typeface="Arial"/>
            </a:endParaRPr>
          </a:p>
          <a:p>
            <a:pPr>
              <a:buNone/>
            </a:pPr>
            <a:r>
              <a:rPr lang="en-US" sz="1800" b="1" dirty="0">
                <a:latin typeface="Calibri"/>
                <a:ea typeface="Calibri"/>
                <a:cs typeface="Arial"/>
              </a:rPr>
              <a:t>Precision: 1.0</a:t>
            </a:r>
            <a:endParaRPr lang="en-US" sz="1800" dirty="0">
              <a:latin typeface="Calibri"/>
              <a:ea typeface="Calibri"/>
              <a:cs typeface="Calibri"/>
            </a:endParaRPr>
          </a:p>
          <a:p>
            <a:pPr marL="285750" indent="-285750"/>
            <a:r>
              <a:rPr lang="en-US" sz="1800" dirty="0">
                <a:latin typeface="Calibri"/>
                <a:ea typeface="Calibri"/>
                <a:cs typeface="Arial"/>
              </a:rPr>
              <a:t>A </a:t>
            </a:r>
            <a:r>
              <a:rPr lang="en-US" sz="1800" err="1">
                <a:latin typeface="Calibri"/>
                <a:ea typeface="Calibri"/>
                <a:cs typeface="Arial"/>
              </a:rPr>
              <a:t>precisão</a:t>
            </a:r>
            <a:r>
              <a:rPr lang="en-US" sz="1800" dirty="0">
                <a:latin typeface="Calibri"/>
                <a:ea typeface="Calibri"/>
                <a:cs typeface="Arial"/>
              </a:rPr>
              <a:t> do </a:t>
            </a:r>
            <a:r>
              <a:rPr lang="en-US" sz="1800" err="1">
                <a:latin typeface="Calibri"/>
                <a:ea typeface="Calibri"/>
                <a:cs typeface="Arial"/>
              </a:rPr>
              <a:t>modelo</a:t>
            </a:r>
            <a:r>
              <a:rPr lang="en-US" sz="1800" dirty="0">
                <a:latin typeface="Calibri"/>
                <a:ea typeface="Calibri"/>
                <a:cs typeface="Arial"/>
              </a:rPr>
              <a:t> é de 100%, o que </a:t>
            </a:r>
            <a:r>
              <a:rPr lang="en-US" sz="1800" err="1">
                <a:latin typeface="Calibri"/>
                <a:ea typeface="Calibri"/>
                <a:cs typeface="Arial"/>
              </a:rPr>
              <a:t>significa</a:t>
            </a:r>
            <a:r>
              <a:rPr lang="en-US" sz="1800" dirty="0">
                <a:latin typeface="Calibri"/>
                <a:ea typeface="Calibri"/>
                <a:cs typeface="Arial"/>
              </a:rPr>
              <a:t> que </a:t>
            </a:r>
            <a:r>
              <a:rPr lang="en-US" sz="1800" err="1">
                <a:latin typeface="Calibri"/>
                <a:ea typeface="Calibri"/>
                <a:cs typeface="Arial"/>
              </a:rPr>
              <a:t>todas</a:t>
            </a:r>
            <a:r>
              <a:rPr lang="en-US" sz="1800" dirty="0">
                <a:latin typeface="Calibri"/>
                <a:ea typeface="Calibri"/>
                <a:cs typeface="Arial"/>
              </a:rPr>
              <a:t> as </a:t>
            </a:r>
            <a:r>
              <a:rPr lang="en-US" sz="1800" err="1">
                <a:latin typeface="Calibri"/>
                <a:ea typeface="Calibri"/>
                <a:cs typeface="Arial"/>
              </a:rPr>
              <a:t>previsões</a:t>
            </a:r>
            <a:r>
              <a:rPr lang="en-US" sz="1800" dirty="0">
                <a:latin typeface="Calibri"/>
                <a:ea typeface="Calibri"/>
                <a:cs typeface="Arial"/>
              </a:rPr>
              <a:t> </a:t>
            </a:r>
            <a:r>
              <a:rPr lang="en-US" sz="1800" err="1">
                <a:latin typeface="Calibri"/>
                <a:ea typeface="Calibri"/>
                <a:cs typeface="Arial"/>
              </a:rPr>
              <a:t>positivas</a:t>
            </a:r>
            <a:r>
              <a:rPr lang="en-US" sz="1800" dirty="0">
                <a:latin typeface="Calibri"/>
                <a:ea typeface="Calibri"/>
                <a:cs typeface="Arial"/>
              </a:rPr>
              <a:t> </a:t>
            </a:r>
            <a:r>
              <a:rPr lang="en-US" sz="1800" err="1">
                <a:latin typeface="Calibri"/>
                <a:ea typeface="Calibri"/>
                <a:cs typeface="Arial"/>
              </a:rPr>
              <a:t>foram</a:t>
            </a:r>
            <a:r>
              <a:rPr lang="en-US" sz="1800" dirty="0">
                <a:latin typeface="Calibri"/>
                <a:ea typeface="Calibri"/>
                <a:cs typeface="Arial"/>
              </a:rPr>
              <a:t> </a:t>
            </a:r>
            <a:r>
              <a:rPr lang="en-US" sz="1800" err="1">
                <a:latin typeface="Calibri"/>
                <a:ea typeface="Calibri"/>
                <a:cs typeface="Arial"/>
              </a:rPr>
              <a:t>corretas</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Dos </a:t>
            </a:r>
            <a:r>
              <a:rPr lang="en-US" sz="1800" err="1">
                <a:latin typeface="Calibri"/>
                <a:ea typeface="Calibri"/>
                <a:cs typeface="Arial"/>
              </a:rPr>
              <a:t>exemplos</a:t>
            </a:r>
            <a:r>
              <a:rPr lang="en-US" sz="1800" dirty="0">
                <a:latin typeface="Calibri"/>
                <a:ea typeface="Calibri"/>
                <a:cs typeface="Arial"/>
              </a:rPr>
              <a:t> </a:t>
            </a:r>
            <a:r>
              <a:rPr lang="en-US" sz="1800" err="1">
                <a:latin typeface="Calibri"/>
                <a:ea typeface="Calibri"/>
                <a:cs typeface="Arial"/>
              </a:rPr>
              <a:t>previstos</a:t>
            </a:r>
            <a:r>
              <a:rPr lang="en-US" sz="1800" dirty="0">
                <a:latin typeface="Calibri"/>
                <a:ea typeface="Calibri"/>
                <a:cs typeface="Arial"/>
              </a:rPr>
              <a:t> </a:t>
            </a:r>
            <a:r>
              <a:rPr lang="en-US" sz="1800" err="1">
                <a:latin typeface="Calibri"/>
                <a:ea typeface="Calibri"/>
                <a:cs typeface="Arial"/>
              </a:rPr>
              <a:t>como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 </a:t>
            </a:r>
            <a:r>
              <a:rPr lang="en-US" sz="1800" err="1">
                <a:latin typeface="Calibri"/>
                <a:ea typeface="Calibri"/>
                <a:cs typeface="Arial"/>
              </a:rPr>
              <a:t>todos</a:t>
            </a:r>
            <a:r>
              <a:rPr lang="en-US" sz="1800" dirty="0">
                <a:latin typeface="Calibri"/>
                <a:ea typeface="Calibri"/>
                <a:cs typeface="Arial"/>
              </a:rPr>
              <a:t> </a:t>
            </a:r>
            <a:r>
              <a:rPr lang="en-US" sz="1800" err="1">
                <a:latin typeface="Calibri"/>
                <a:ea typeface="Calibri"/>
                <a:cs typeface="Arial"/>
              </a:rPr>
              <a:t>estavam</a:t>
            </a:r>
            <a:r>
              <a:rPr lang="en-US" sz="1800" dirty="0">
                <a:latin typeface="Calibri"/>
                <a:ea typeface="Calibri"/>
                <a:cs typeface="Arial"/>
              </a:rPr>
              <a:t> </a:t>
            </a:r>
            <a:r>
              <a:rPr lang="en-US" sz="1800" err="1">
                <a:latin typeface="Calibri"/>
                <a:ea typeface="Calibri"/>
                <a:cs typeface="Arial"/>
              </a:rPr>
              <a:t>corretos</a:t>
            </a:r>
            <a:r>
              <a:rPr lang="en-US" sz="1800" dirty="0">
                <a:latin typeface="Calibri"/>
                <a:ea typeface="Calibri"/>
                <a:cs typeface="Arial"/>
              </a:rPr>
              <a:t>.</a:t>
            </a:r>
            <a:endParaRPr lang="en-US" sz="1800">
              <a:latin typeface="Calibri"/>
              <a:ea typeface="Calibri"/>
              <a:cs typeface="Calibri"/>
            </a:endParaRPr>
          </a:p>
          <a:p>
            <a:pPr marL="285750" indent="-285750"/>
            <a:endParaRPr lang="en-US" sz="1800" dirty="0">
              <a:latin typeface="Calibri"/>
              <a:ea typeface="Calibri"/>
              <a:cs typeface="Arial"/>
            </a:endParaRPr>
          </a:p>
          <a:p>
            <a:pPr>
              <a:buNone/>
            </a:pPr>
            <a:r>
              <a:rPr lang="en-US" sz="1800" dirty="0">
                <a:latin typeface="Calibri"/>
                <a:ea typeface="Calibri"/>
                <a:cs typeface="Arial"/>
              </a:rPr>
              <a:t> </a:t>
            </a:r>
            <a:r>
              <a:rPr lang="en-US" sz="1800" b="1" dirty="0">
                <a:latin typeface="Calibri"/>
                <a:ea typeface="Calibri"/>
                <a:cs typeface="Arial"/>
              </a:rPr>
              <a:t>Recall: 1.0</a:t>
            </a:r>
            <a:endParaRPr lang="en-US" sz="1800">
              <a:latin typeface="Calibri"/>
              <a:ea typeface="Calibri"/>
              <a:cs typeface="Calibri"/>
            </a:endParaRPr>
          </a:p>
          <a:p>
            <a:pPr marL="285750" indent="-285750"/>
            <a:r>
              <a:rPr lang="en-US" sz="1800" dirty="0">
                <a:latin typeface="Calibri"/>
                <a:ea typeface="Calibri"/>
                <a:cs typeface="Arial"/>
              </a:rPr>
              <a:t>O recall do </a:t>
            </a:r>
            <a:r>
              <a:rPr lang="en-US" sz="1800" err="1">
                <a:latin typeface="Calibri"/>
                <a:ea typeface="Calibri"/>
                <a:cs typeface="Arial"/>
              </a:rPr>
              <a:t>modelo</a:t>
            </a:r>
            <a:r>
              <a:rPr lang="en-US" sz="1800" dirty="0">
                <a:latin typeface="Calibri"/>
                <a:ea typeface="Calibri"/>
                <a:cs typeface="Arial"/>
              </a:rPr>
              <a:t> é de 100%, o que indica que </a:t>
            </a:r>
            <a:r>
              <a:rPr lang="en-US" sz="1800" err="1">
                <a:latin typeface="Calibri"/>
                <a:ea typeface="Calibri"/>
                <a:cs typeface="Arial"/>
              </a:rPr>
              <a:t>todas</a:t>
            </a:r>
            <a:r>
              <a:rPr lang="en-US" sz="1800" dirty="0">
                <a:latin typeface="Calibri"/>
                <a:ea typeface="Calibri"/>
                <a:cs typeface="Arial"/>
              </a:rPr>
              <a:t> as </a:t>
            </a:r>
            <a:r>
              <a:rPr lang="en-US" sz="1800" err="1">
                <a:latin typeface="Calibri"/>
                <a:ea typeface="Calibri"/>
                <a:cs typeface="Arial"/>
              </a:rPr>
              <a:t>instâncias</a:t>
            </a:r>
            <a:r>
              <a:rPr lang="en-US" sz="1800" dirty="0">
                <a:latin typeface="Calibri"/>
                <a:ea typeface="Calibri"/>
                <a:cs typeface="Arial"/>
              </a:rPr>
              <a:t> </a:t>
            </a:r>
            <a:r>
              <a:rPr lang="en-US" sz="1800" err="1">
                <a:latin typeface="Calibri"/>
                <a:ea typeface="Calibri"/>
                <a:cs typeface="Arial"/>
              </a:rPr>
              <a:t>positivas</a:t>
            </a:r>
            <a:r>
              <a:rPr lang="en-US" sz="1800" dirty="0">
                <a:latin typeface="Calibri"/>
                <a:ea typeface="Calibri"/>
                <a:cs typeface="Arial"/>
              </a:rPr>
              <a:t> </a:t>
            </a:r>
            <a:r>
              <a:rPr lang="en-US" sz="1800" err="1">
                <a:latin typeface="Calibri"/>
                <a:ea typeface="Calibri"/>
                <a:cs typeface="Arial"/>
              </a:rPr>
              <a:t>foram</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 </a:t>
            </a:r>
            <a:r>
              <a:rPr lang="en-US" sz="1800" err="1">
                <a:latin typeface="Calibri"/>
                <a:ea typeface="Calibri"/>
                <a:cs typeface="Arial"/>
              </a:rPr>
              <a:t>previstas</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Dos </a:t>
            </a:r>
            <a:r>
              <a:rPr lang="en-US" sz="1800" err="1">
                <a:latin typeface="Calibri"/>
                <a:ea typeface="Calibri"/>
                <a:cs typeface="Arial"/>
              </a:rPr>
              <a:t>exemplos</a:t>
            </a:r>
            <a:r>
              <a:rPr lang="en-US" sz="1800" dirty="0">
                <a:latin typeface="Calibri"/>
                <a:ea typeface="Calibri"/>
                <a:cs typeface="Arial"/>
              </a:rPr>
              <a:t> reais de </a:t>
            </a:r>
            <a:r>
              <a:rPr lang="en-US" sz="1800" err="1">
                <a:latin typeface="Calibri"/>
                <a:ea typeface="Calibri"/>
                <a:cs typeface="Arial"/>
              </a:rPr>
              <a:t>divórcio</a:t>
            </a:r>
            <a:r>
              <a:rPr lang="en-US" sz="1800" dirty="0">
                <a:latin typeface="Calibri"/>
                <a:ea typeface="Calibri"/>
                <a:cs typeface="Arial"/>
              </a:rPr>
              <a:t>, </a:t>
            </a:r>
            <a:r>
              <a:rPr lang="en-US" sz="1800" err="1">
                <a:latin typeface="Calibri"/>
                <a:ea typeface="Calibri"/>
                <a:cs typeface="Arial"/>
              </a:rPr>
              <a:t>todos</a:t>
            </a:r>
            <a:r>
              <a:rPr lang="en-US" sz="1800" dirty="0">
                <a:latin typeface="Calibri"/>
                <a:ea typeface="Calibri"/>
                <a:cs typeface="Arial"/>
              </a:rPr>
              <a:t> </a:t>
            </a:r>
            <a:r>
              <a:rPr lang="en-US" sz="1800" err="1">
                <a:latin typeface="Calibri"/>
                <a:ea typeface="Calibri"/>
                <a:cs typeface="Arial"/>
              </a:rPr>
              <a:t>foram</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 </a:t>
            </a:r>
            <a:r>
              <a:rPr lang="en-US" sz="1800" err="1">
                <a:latin typeface="Calibri"/>
                <a:ea typeface="Calibri"/>
                <a:cs typeface="Arial"/>
              </a:rPr>
              <a:t>identificados</a:t>
            </a:r>
            <a:r>
              <a:rPr lang="en-US" sz="1800" dirty="0">
                <a:latin typeface="Calibri"/>
                <a:ea typeface="Calibri"/>
                <a:cs typeface="Arial"/>
              </a:rPr>
              <a:t>.</a:t>
            </a:r>
            <a:endParaRPr lang="en-US" sz="1800">
              <a:latin typeface="Calibri"/>
              <a:ea typeface="Calibri"/>
              <a:cs typeface="Calibri"/>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298787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a:latin typeface="Calibri"/>
                <a:ea typeface="Calibri"/>
                <a:cs typeface="Arial"/>
              </a:rPr>
              <a:t>F1-score: 1.0</a:t>
            </a:r>
            <a:endParaRPr lang="en-US" sz="1800" dirty="0">
              <a:latin typeface="Calibri"/>
              <a:ea typeface="Calibri"/>
              <a:cs typeface="Calibri"/>
            </a:endParaRPr>
          </a:p>
          <a:p>
            <a:pPr marL="285750" indent="-285750"/>
            <a:r>
              <a:rPr lang="en-US" sz="1800" dirty="0">
                <a:latin typeface="Calibri"/>
                <a:ea typeface="Calibri"/>
                <a:cs typeface="Arial"/>
              </a:rPr>
              <a:t>O F1-score é a </a:t>
            </a:r>
            <a:r>
              <a:rPr lang="en-US" sz="1800" err="1">
                <a:latin typeface="Calibri"/>
                <a:ea typeface="Calibri"/>
                <a:cs typeface="Arial"/>
              </a:rPr>
              <a:t>média</a:t>
            </a:r>
            <a:r>
              <a:rPr lang="en-US" sz="1800" dirty="0">
                <a:latin typeface="Calibri"/>
                <a:ea typeface="Calibri"/>
                <a:cs typeface="Arial"/>
              </a:rPr>
              <a:t> </a:t>
            </a:r>
            <a:r>
              <a:rPr lang="en-US" sz="1800" err="1">
                <a:latin typeface="Calibri"/>
                <a:ea typeface="Calibri"/>
                <a:cs typeface="Arial"/>
              </a:rPr>
              <a:t>harmônica</a:t>
            </a:r>
            <a:r>
              <a:rPr lang="en-US" sz="1800" dirty="0">
                <a:latin typeface="Calibri"/>
                <a:ea typeface="Calibri"/>
                <a:cs typeface="Arial"/>
              </a:rPr>
              <a:t> entre a </a:t>
            </a:r>
            <a:r>
              <a:rPr lang="en-US" sz="1800" err="1">
                <a:latin typeface="Calibri"/>
                <a:ea typeface="Calibri"/>
                <a:cs typeface="Arial"/>
              </a:rPr>
              <a:t>precisão</a:t>
            </a:r>
            <a:r>
              <a:rPr lang="en-US" sz="1800" dirty="0">
                <a:latin typeface="Calibri"/>
                <a:ea typeface="Calibri"/>
                <a:cs typeface="Arial"/>
              </a:rPr>
              <a:t> e o recall.</a:t>
            </a:r>
            <a:endParaRPr lang="en-US" sz="1800">
              <a:latin typeface="Calibri"/>
              <a:ea typeface="Calibri"/>
              <a:cs typeface="Calibri"/>
            </a:endParaRPr>
          </a:p>
          <a:p>
            <a:pPr marL="285750" indent="-285750"/>
            <a:r>
              <a:rPr lang="en-US" sz="1800" dirty="0">
                <a:latin typeface="Calibri"/>
                <a:ea typeface="Calibri"/>
                <a:cs typeface="Arial"/>
              </a:rPr>
              <a:t>Neste </a:t>
            </a:r>
            <a:r>
              <a:rPr lang="en-US" sz="1800" err="1">
                <a:latin typeface="Calibri"/>
                <a:ea typeface="Calibri"/>
                <a:cs typeface="Arial"/>
              </a:rPr>
              <a:t>caso</a:t>
            </a:r>
            <a:r>
              <a:rPr lang="en-US" sz="1800" dirty="0">
                <a:latin typeface="Calibri"/>
                <a:ea typeface="Calibri"/>
                <a:cs typeface="Arial"/>
              </a:rPr>
              <a:t>, a </a:t>
            </a:r>
            <a:r>
              <a:rPr lang="en-US" sz="1800" err="1">
                <a:latin typeface="Calibri"/>
                <a:ea typeface="Calibri"/>
                <a:cs typeface="Arial"/>
              </a:rPr>
              <a:t>pontuação</a:t>
            </a:r>
            <a:r>
              <a:rPr lang="en-US" sz="1800" dirty="0">
                <a:latin typeface="Calibri"/>
                <a:ea typeface="Calibri"/>
                <a:cs typeface="Arial"/>
              </a:rPr>
              <a:t> do F1 é de 100%, </a:t>
            </a:r>
            <a:r>
              <a:rPr lang="en-US" sz="1800" err="1">
                <a:latin typeface="Calibri"/>
                <a:ea typeface="Calibri"/>
                <a:cs typeface="Arial"/>
              </a:rPr>
              <a:t>indicando</a:t>
            </a:r>
            <a:r>
              <a:rPr lang="en-US" sz="1800" dirty="0">
                <a:latin typeface="Calibri"/>
                <a:ea typeface="Calibri"/>
                <a:cs typeface="Arial"/>
              </a:rPr>
              <a:t> um </a:t>
            </a:r>
            <a:r>
              <a:rPr lang="en-US" sz="1800" err="1">
                <a:latin typeface="Calibri"/>
                <a:ea typeface="Calibri"/>
                <a:cs typeface="Arial"/>
              </a:rPr>
              <a:t>ótimo</a:t>
            </a:r>
            <a:r>
              <a:rPr lang="en-US" sz="1800" dirty="0">
                <a:latin typeface="Calibri"/>
                <a:ea typeface="Calibri"/>
                <a:cs typeface="Arial"/>
              </a:rPr>
              <a:t> </a:t>
            </a:r>
            <a:r>
              <a:rPr lang="en-US" sz="1800" err="1">
                <a:latin typeface="Calibri"/>
                <a:ea typeface="Calibri"/>
                <a:cs typeface="Arial"/>
              </a:rPr>
              <a:t>equilíbrio</a:t>
            </a:r>
            <a:r>
              <a:rPr lang="en-US" sz="1800" dirty="0">
                <a:latin typeface="Calibri"/>
                <a:ea typeface="Calibri"/>
                <a:cs typeface="Arial"/>
              </a:rPr>
              <a:t> entre </a:t>
            </a:r>
            <a:r>
              <a:rPr lang="en-US" sz="1800" err="1">
                <a:latin typeface="Calibri"/>
                <a:ea typeface="Calibri"/>
                <a:cs typeface="Arial"/>
              </a:rPr>
              <a:t>precisão</a:t>
            </a:r>
            <a:r>
              <a:rPr lang="en-US" sz="1800" dirty="0">
                <a:latin typeface="Calibri"/>
                <a:ea typeface="Calibri"/>
                <a:cs typeface="Arial"/>
              </a:rPr>
              <a:t> e recall.</a:t>
            </a:r>
            <a:endParaRPr lang="en-US" sz="1800">
              <a:latin typeface="Calibri"/>
              <a:ea typeface="Calibri"/>
              <a:cs typeface="Calibri"/>
            </a:endParaRPr>
          </a:p>
          <a:p>
            <a:pPr marL="285750" indent="-285750"/>
            <a:endParaRPr lang="en-US" sz="1800" dirty="0">
              <a:latin typeface="Calibri"/>
              <a:ea typeface="Calibri"/>
              <a:cs typeface="Arial"/>
            </a:endParaRPr>
          </a:p>
          <a:p>
            <a:pPr>
              <a:buNone/>
            </a:pPr>
            <a:r>
              <a:rPr lang="en-US" sz="1800" dirty="0">
                <a:latin typeface="Calibri"/>
                <a:ea typeface="Calibri"/>
                <a:cs typeface="Arial"/>
              </a:rPr>
              <a:t> </a:t>
            </a:r>
            <a:r>
              <a:rPr lang="en-US" sz="1800" b="1" err="1">
                <a:latin typeface="Calibri"/>
                <a:ea typeface="Calibri"/>
                <a:cs typeface="Arial"/>
              </a:rPr>
              <a:t>Matriz</a:t>
            </a:r>
            <a:r>
              <a:rPr lang="en-US" sz="1800" b="1" dirty="0">
                <a:latin typeface="Calibri"/>
                <a:ea typeface="Calibri"/>
                <a:cs typeface="Arial"/>
              </a:rPr>
              <a:t> de </a:t>
            </a:r>
            <a:r>
              <a:rPr lang="en-US" sz="1800" b="1" err="1">
                <a:latin typeface="Calibri"/>
                <a:ea typeface="Calibri"/>
                <a:cs typeface="Arial"/>
              </a:rPr>
              <a:t>Confusão</a:t>
            </a:r>
            <a:endParaRPr lang="en-US" sz="1800">
              <a:latin typeface="Calibri"/>
              <a:ea typeface="Calibri"/>
              <a:cs typeface="Calibri"/>
            </a:endParaRPr>
          </a:p>
          <a:p>
            <a:pPr marL="285750" indent="-285750"/>
            <a:r>
              <a:rPr lang="en-US" sz="1800" dirty="0">
                <a:latin typeface="Calibri"/>
                <a:ea typeface="Calibri"/>
                <a:cs typeface="Arial"/>
              </a:rPr>
              <a:t>A </a:t>
            </a:r>
            <a:r>
              <a:rPr lang="en-US" sz="1800" err="1">
                <a:latin typeface="Calibri"/>
                <a:ea typeface="Calibri"/>
                <a:cs typeface="Arial"/>
              </a:rPr>
              <a:t>matriz</a:t>
            </a:r>
            <a:r>
              <a:rPr lang="en-US" sz="1800" dirty="0">
                <a:latin typeface="Calibri"/>
                <a:ea typeface="Calibri"/>
                <a:cs typeface="Arial"/>
              </a:rPr>
              <a:t> de </a:t>
            </a:r>
            <a:r>
              <a:rPr lang="en-US" sz="1800" err="1">
                <a:latin typeface="Calibri"/>
                <a:ea typeface="Calibri"/>
                <a:cs typeface="Arial"/>
              </a:rPr>
              <a:t>confusão</a:t>
            </a:r>
            <a:r>
              <a:rPr lang="en-US" sz="1800" dirty="0">
                <a:latin typeface="Calibri"/>
                <a:ea typeface="Calibri"/>
                <a:cs typeface="Arial"/>
              </a:rPr>
              <a:t> </a:t>
            </a:r>
            <a:r>
              <a:rPr lang="en-US" sz="1800" err="1">
                <a:latin typeface="Calibri"/>
                <a:ea typeface="Calibri"/>
                <a:cs typeface="Arial"/>
              </a:rPr>
              <a:t>apresenta</a:t>
            </a:r>
            <a:r>
              <a:rPr lang="en-US" sz="1800" dirty="0">
                <a:latin typeface="Calibri"/>
                <a:ea typeface="Calibri"/>
                <a:cs typeface="Arial"/>
              </a:rPr>
              <a:t> as </a:t>
            </a:r>
            <a:r>
              <a:rPr lang="en-US" sz="1800" err="1">
                <a:latin typeface="Calibri"/>
                <a:ea typeface="Calibri"/>
                <a:cs typeface="Arial"/>
              </a:rPr>
              <a:t>contagens</a:t>
            </a:r>
            <a:r>
              <a:rPr lang="en-US" sz="1800" dirty="0">
                <a:latin typeface="Calibri"/>
                <a:ea typeface="Calibri"/>
                <a:cs typeface="Arial"/>
              </a:rPr>
              <a:t> das </a:t>
            </a:r>
            <a:r>
              <a:rPr lang="en-US" sz="1800" err="1">
                <a:latin typeface="Calibri"/>
                <a:ea typeface="Calibri"/>
                <a:cs typeface="Arial"/>
              </a:rPr>
              <a:t>previsões</a:t>
            </a:r>
            <a:r>
              <a:rPr lang="en-US" sz="1800" dirty="0">
                <a:latin typeface="Calibri"/>
                <a:ea typeface="Calibri"/>
                <a:cs typeface="Arial"/>
              </a:rPr>
              <a:t> do </a:t>
            </a:r>
            <a:r>
              <a:rPr lang="en-US" sz="1800" err="1">
                <a:latin typeface="Calibri"/>
                <a:ea typeface="Calibri"/>
                <a:cs typeface="Arial"/>
              </a:rPr>
              <a:t>modelo</a:t>
            </a:r>
            <a:r>
              <a:rPr lang="en-US" sz="1800" dirty="0">
                <a:latin typeface="Calibri"/>
                <a:ea typeface="Calibri"/>
                <a:cs typeface="Arial"/>
              </a:rPr>
              <a:t>.</a:t>
            </a:r>
            <a:endParaRPr lang="en-US" sz="1800">
              <a:latin typeface="Calibri"/>
              <a:ea typeface="Calibri"/>
              <a:cs typeface="Calibri"/>
            </a:endParaRPr>
          </a:p>
          <a:p>
            <a:pPr marL="285750" indent="-285750"/>
            <a:r>
              <a:rPr lang="en-US" sz="1800" err="1">
                <a:latin typeface="Calibri"/>
                <a:ea typeface="Calibri"/>
                <a:cs typeface="Arial"/>
              </a:rPr>
              <a:t>Não</a:t>
            </a:r>
            <a:r>
              <a:rPr lang="en-US" sz="1800" dirty="0">
                <a:latin typeface="Calibri"/>
                <a:ea typeface="Calibri"/>
                <a:cs typeface="Arial"/>
              </a:rPr>
              <a:t> </a:t>
            </a:r>
            <a:r>
              <a:rPr lang="en-US" sz="1800" err="1">
                <a:latin typeface="Calibri"/>
                <a:ea typeface="Calibri"/>
                <a:cs typeface="Arial"/>
              </a:rPr>
              <a:t>houve</a:t>
            </a:r>
            <a:r>
              <a:rPr lang="en-US" sz="1800" dirty="0">
                <a:latin typeface="Calibri"/>
                <a:ea typeface="Calibri"/>
                <a:cs typeface="Arial"/>
              </a:rPr>
              <a:t> </a:t>
            </a:r>
            <a:r>
              <a:rPr lang="en-US" sz="1800" err="1">
                <a:latin typeface="Calibri"/>
                <a:ea typeface="Calibri"/>
                <a:cs typeface="Arial"/>
              </a:rPr>
              <a:t>falsos</a:t>
            </a:r>
            <a:r>
              <a:rPr lang="en-US" sz="1800" dirty="0">
                <a:latin typeface="Calibri"/>
                <a:ea typeface="Calibri"/>
                <a:cs typeface="Arial"/>
              </a:rPr>
              <a:t> </a:t>
            </a:r>
            <a:r>
              <a:rPr lang="en-US" sz="1800" err="1">
                <a:latin typeface="Calibri"/>
                <a:ea typeface="Calibri"/>
                <a:cs typeface="Arial"/>
              </a:rPr>
              <a:t>positivos</a:t>
            </a:r>
            <a:r>
              <a:rPr lang="en-US" sz="1800" dirty="0">
                <a:latin typeface="Calibri"/>
                <a:ea typeface="Calibri"/>
                <a:cs typeface="Arial"/>
              </a:rPr>
              <a:t> </a:t>
            </a:r>
            <a:r>
              <a:rPr lang="en-US" sz="1800" err="1">
                <a:latin typeface="Calibri"/>
                <a:ea typeface="Calibri"/>
                <a:cs typeface="Arial"/>
              </a:rPr>
              <a:t>nem</a:t>
            </a:r>
            <a:r>
              <a:rPr lang="en-US" sz="1800" dirty="0">
                <a:latin typeface="Calibri"/>
                <a:ea typeface="Calibri"/>
                <a:cs typeface="Arial"/>
              </a:rPr>
              <a:t> </a:t>
            </a:r>
            <a:r>
              <a:rPr lang="en-US" sz="1800" err="1">
                <a:latin typeface="Calibri"/>
                <a:ea typeface="Calibri"/>
                <a:cs typeface="Arial"/>
              </a:rPr>
              <a:t>falsos</a:t>
            </a:r>
            <a:r>
              <a:rPr lang="en-US" sz="1800" dirty="0">
                <a:latin typeface="Calibri"/>
                <a:ea typeface="Calibri"/>
                <a:cs typeface="Arial"/>
              </a:rPr>
              <a:t> </a:t>
            </a:r>
            <a:r>
              <a:rPr lang="en-US" sz="1800" err="1">
                <a:latin typeface="Calibri"/>
                <a:ea typeface="Calibri"/>
                <a:cs typeface="Arial"/>
              </a:rPr>
              <a:t>negativos</a:t>
            </a:r>
            <a:r>
              <a:rPr lang="en-US" sz="1800" dirty="0">
                <a:latin typeface="Calibri"/>
                <a:ea typeface="Calibri"/>
                <a:cs typeface="Arial"/>
              </a:rPr>
              <a:t>.</a:t>
            </a:r>
            <a:endParaRPr lang="en-US" sz="1800">
              <a:latin typeface="Calibri"/>
              <a:ea typeface="Calibri"/>
              <a:cs typeface="Calibri"/>
            </a:endParaRPr>
          </a:p>
          <a:p>
            <a:pPr marL="285750" indent="-285750"/>
            <a:r>
              <a:rPr lang="en-US" sz="1800" err="1">
                <a:latin typeface="Calibri"/>
                <a:ea typeface="Calibri"/>
                <a:cs typeface="Arial"/>
              </a:rPr>
              <a:t>Todas</a:t>
            </a:r>
            <a:r>
              <a:rPr lang="en-US" sz="1800" dirty="0">
                <a:latin typeface="Calibri"/>
                <a:ea typeface="Calibri"/>
                <a:cs typeface="Arial"/>
              </a:rPr>
              <a:t> as </a:t>
            </a:r>
            <a:r>
              <a:rPr lang="en-US" sz="1800" err="1">
                <a:latin typeface="Calibri"/>
                <a:ea typeface="Calibri"/>
                <a:cs typeface="Arial"/>
              </a:rPr>
              <a:t>previsões</a:t>
            </a:r>
            <a:r>
              <a:rPr lang="en-US" sz="1800" dirty="0">
                <a:latin typeface="Calibri"/>
                <a:ea typeface="Calibri"/>
                <a:cs typeface="Arial"/>
              </a:rPr>
              <a:t> </a:t>
            </a:r>
            <a:r>
              <a:rPr lang="en-US" sz="1800" err="1">
                <a:latin typeface="Calibri"/>
                <a:ea typeface="Calibri"/>
                <a:cs typeface="Arial"/>
              </a:rPr>
              <a:t>foram</a:t>
            </a:r>
            <a:r>
              <a:rPr lang="en-US" sz="1800" dirty="0">
                <a:latin typeface="Calibri"/>
                <a:ea typeface="Calibri"/>
                <a:cs typeface="Arial"/>
              </a:rPr>
              <a:t> </a:t>
            </a:r>
            <a:r>
              <a:rPr lang="en-US" sz="1800" err="1">
                <a:latin typeface="Calibri"/>
                <a:ea typeface="Calibri"/>
                <a:cs typeface="Arial"/>
              </a:rPr>
              <a:t>corretas</a:t>
            </a:r>
            <a:r>
              <a:rPr lang="en-US" sz="1800" dirty="0">
                <a:latin typeface="Calibri"/>
                <a:ea typeface="Calibri"/>
                <a:cs typeface="Arial"/>
              </a:rPr>
              <a:t>, tanto para </a:t>
            </a:r>
            <a:r>
              <a:rPr lang="en-US" sz="1800" err="1">
                <a:latin typeface="Calibri"/>
                <a:ea typeface="Calibri"/>
                <a:cs typeface="Arial"/>
              </a:rPr>
              <a:t>divórcio</a:t>
            </a:r>
            <a:r>
              <a:rPr lang="en-US" sz="1800" dirty="0">
                <a:latin typeface="Calibri"/>
                <a:ea typeface="Calibri"/>
                <a:cs typeface="Arial"/>
              </a:rPr>
              <a:t> </a:t>
            </a:r>
            <a:r>
              <a:rPr lang="en-US" sz="1800" err="1">
                <a:latin typeface="Calibri"/>
                <a:ea typeface="Calibri"/>
                <a:cs typeface="Arial"/>
              </a:rPr>
              <a:t>quanto</a:t>
            </a:r>
            <a:r>
              <a:rPr lang="en-US" sz="1800" dirty="0">
                <a:latin typeface="Calibri"/>
                <a:ea typeface="Calibri"/>
                <a:cs typeface="Arial"/>
              </a:rPr>
              <a:t> para </a:t>
            </a:r>
            <a:r>
              <a:rPr lang="en-US" sz="1800" err="1">
                <a:latin typeface="Calibri"/>
                <a:ea typeface="Calibri"/>
                <a:cs typeface="Arial"/>
              </a:rPr>
              <a:t>não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a:t>
            </a:r>
            <a:endParaRPr lang="en-US" sz="1800">
              <a:latin typeface="Calibri"/>
              <a:ea typeface="Calibri"/>
              <a:cs typeface="Calibri"/>
            </a:endParaRPr>
          </a:p>
          <a:p>
            <a:pPr marL="285750" indent="-285750"/>
            <a:endParaRPr lang="en-US" sz="1800" dirty="0">
              <a:latin typeface="Calibri"/>
              <a:ea typeface="Calibri"/>
              <a:cs typeface="Arial"/>
            </a:endParaRPr>
          </a:p>
          <a:p>
            <a:pPr>
              <a:buNone/>
            </a:pPr>
            <a:r>
              <a:rPr lang="en-US" sz="1800" b="1" dirty="0" err="1">
                <a:latin typeface="Calibri"/>
                <a:ea typeface="Calibri"/>
                <a:cs typeface="Arial"/>
              </a:rPr>
              <a:t>Conclusão</a:t>
            </a:r>
            <a:r>
              <a:rPr lang="en-US" sz="1800" b="1" dirty="0">
                <a:latin typeface="Calibri"/>
                <a:ea typeface="Calibri"/>
                <a:cs typeface="Arial"/>
              </a:rPr>
              <a:t> dos </a:t>
            </a:r>
            <a:r>
              <a:rPr lang="en-US" sz="1800" b="1" dirty="0" err="1">
                <a:latin typeface="Calibri"/>
                <a:ea typeface="Calibri"/>
                <a:cs typeface="Arial"/>
              </a:rPr>
              <a:t>resultados</a:t>
            </a:r>
            <a:endParaRPr lang="en-US" sz="1800" dirty="0" err="1">
              <a:latin typeface="Calibri"/>
              <a:ea typeface="Calibri"/>
              <a:cs typeface="Calibri"/>
            </a:endParaRPr>
          </a:p>
          <a:p>
            <a:pPr marL="285750" indent="-285750"/>
            <a:r>
              <a:rPr lang="en-US" sz="1800" dirty="0">
                <a:latin typeface="Calibri"/>
                <a:ea typeface="Calibri"/>
                <a:cs typeface="Arial"/>
              </a:rPr>
              <a:t>O </a:t>
            </a:r>
            <a:r>
              <a:rPr lang="en-US" sz="1800" err="1">
                <a:latin typeface="Calibri"/>
                <a:ea typeface="Calibri"/>
                <a:cs typeface="Arial"/>
              </a:rPr>
              <a:t>modelo</a:t>
            </a:r>
            <a:r>
              <a:rPr lang="en-US" sz="1800" dirty="0">
                <a:latin typeface="Calibri"/>
                <a:ea typeface="Calibri"/>
                <a:cs typeface="Arial"/>
              </a:rPr>
              <a:t> SVM </a:t>
            </a:r>
            <a:r>
              <a:rPr lang="en-US" sz="1800" err="1">
                <a:latin typeface="Calibri"/>
                <a:ea typeface="Calibri"/>
                <a:cs typeface="Arial"/>
              </a:rPr>
              <a:t>obteve</a:t>
            </a:r>
            <a:r>
              <a:rPr lang="en-US" sz="1800" dirty="0">
                <a:latin typeface="Calibri"/>
                <a:ea typeface="Calibri"/>
                <a:cs typeface="Arial"/>
              </a:rPr>
              <a:t> um </a:t>
            </a:r>
            <a:r>
              <a:rPr lang="en-US" sz="1800" err="1">
                <a:latin typeface="Calibri"/>
                <a:ea typeface="Calibri"/>
                <a:cs typeface="Arial"/>
              </a:rPr>
              <a:t>desempenho</a:t>
            </a:r>
            <a:r>
              <a:rPr lang="en-US" sz="1800" dirty="0">
                <a:latin typeface="Calibri"/>
                <a:ea typeface="Calibri"/>
                <a:cs typeface="Arial"/>
              </a:rPr>
              <a:t> </a:t>
            </a:r>
            <a:r>
              <a:rPr lang="en-US" sz="1800" err="1">
                <a:latin typeface="Calibri"/>
                <a:ea typeface="Calibri"/>
                <a:cs typeface="Arial"/>
              </a:rPr>
              <a:t>perfeito</a:t>
            </a:r>
            <a:r>
              <a:rPr lang="en-US" sz="1800" dirty="0">
                <a:latin typeface="Calibri"/>
                <a:ea typeface="Calibri"/>
                <a:cs typeface="Arial"/>
              </a:rPr>
              <a:t> </a:t>
            </a:r>
            <a:r>
              <a:rPr lang="en-US" sz="1800" err="1">
                <a:latin typeface="Calibri"/>
                <a:ea typeface="Calibri"/>
                <a:cs typeface="Arial"/>
              </a:rPr>
              <a:t>nos</a:t>
            </a:r>
            <a:r>
              <a:rPr lang="en-US" sz="1800" dirty="0">
                <a:latin typeface="Calibri"/>
                <a:ea typeface="Calibri"/>
                <a:cs typeface="Arial"/>
              </a:rPr>
              <a:t> dados de teste.</a:t>
            </a:r>
            <a:endParaRPr lang="en-US" sz="1800">
              <a:latin typeface="Calibri"/>
              <a:ea typeface="Calibri"/>
              <a:cs typeface="Calibri"/>
            </a:endParaRPr>
          </a:p>
          <a:p>
            <a:pPr marL="285750" indent="-285750"/>
            <a:r>
              <a:rPr lang="en-US" sz="1800" err="1">
                <a:latin typeface="Calibri"/>
                <a:ea typeface="Calibri"/>
                <a:cs typeface="Arial"/>
              </a:rPr>
              <a:t>Todas</a:t>
            </a:r>
            <a:r>
              <a:rPr lang="en-US" sz="1800" dirty="0">
                <a:latin typeface="Calibri"/>
                <a:ea typeface="Calibri"/>
                <a:cs typeface="Arial"/>
              </a:rPr>
              <a:t> as </a:t>
            </a:r>
            <a:r>
              <a:rPr lang="en-US" sz="1800" err="1">
                <a:latin typeface="Calibri"/>
                <a:ea typeface="Calibri"/>
                <a:cs typeface="Arial"/>
              </a:rPr>
              <a:t>métricas</a:t>
            </a:r>
            <a:r>
              <a:rPr lang="en-US" sz="1800" dirty="0">
                <a:latin typeface="Calibri"/>
                <a:ea typeface="Calibri"/>
                <a:cs typeface="Arial"/>
              </a:rPr>
              <a:t> de </a:t>
            </a:r>
            <a:r>
              <a:rPr lang="en-US" sz="1800" err="1">
                <a:latin typeface="Calibri"/>
                <a:ea typeface="Calibri"/>
                <a:cs typeface="Arial"/>
              </a:rPr>
              <a:t>avaliação</a:t>
            </a:r>
            <a:r>
              <a:rPr lang="en-US" sz="1800" dirty="0">
                <a:latin typeface="Calibri"/>
                <a:ea typeface="Calibri"/>
                <a:cs typeface="Arial"/>
              </a:rPr>
              <a:t> </a:t>
            </a:r>
            <a:r>
              <a:rPr lang="en-US" sz="1800" err="1">
                <a:latin typeface="Calibri"/>
                <a:ea typeface="Calibri"/>
                <a:cs typeface="Arial"/>
              </a:rPr>
              <a:t>indicam</a:t>
            </a:r>
            <a:r>
              <a:rPr lang="en-US" sz="1800" dirty="0">
                <a:latin typeface="Calibri"/>
                <a:ea typeface="Calibri"/>
                <a:cs typeface="Arial"/>
              </a:rPr>
              <a:t> </a:t>
            </a:r>
            <a:r>
              <a:rPr lang="en-US" sz="1800" err="1">
                <a:latin typeface="Calibri"/>
                <a:ea typeface="Calibri"/>
                <a:cs typeface="Arial"/>
              </a:rPr>
              <a:t>uma</a:t>
            </a:r>
            <a:r>
              <a:rPr lang="en-US" sz="1800" dirty="0">
                <a:latin typeface="Calibri"/>
                <a:ea typeface="Calibri"/>
                <a:cs typeface="Arial"/>
              </a:rPr>
              <a:t> </a:t>
            </a:r>
            <a:r>
              <a:rPr lang="en-US" sz="1800" err="1">
                <a:latin typeface="Calibri"/>
                <a:ea typeface="Calibri"/>
                <a:cs typeface="Arial"/>
              </a:rPr>
              <a:t>classificação</a:t>
            </a:r>
            <a:r>
              <a:rPr lang="en-US" sz="1800" dirty="0">
                <a:latin typeface="Calibri"/>
                <a:ea typeface="Calibri"/>
                <a:cs typeface="Arial"/>
              </a:rPr>
              <a:t> </a:t>
            </a:r>
            <a:r>
              <a:rPr lang="en-US" sz="1800" err="1">
                <a:latin typeface="Calibri"/>
                <a:ea typeface="Calibri"/>
                <a:cs typeface="Arial"/>
              </a:rPr>
              <a:t>precisa</a:t>
            </a:r>
            <a:r>
              <a:rPr lang="en-US" sz="1800" dirty="0">
                <a:latin typeface="Calibri"/>
                <a:ea typeface="Calibri"/>
                <a:cs typeface="Arial"/>
              </a:rPr>
              <a:t> e </a:t>
            </a:r>
            <a:r>
              <a:rPr lang="en-US" sz="1800" err="1">
                <a:latin typeface="Calibri"/>
                <a:ea typeface="Calibri"/>
                <a:cs typeface="Arial"/>
              </a:rPr>
              <a:t>consistente</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O </a:t>
            </a:r>
            <a:r>
              <a:rPr lang="en-US" sz="1800" err="1">
                <a:latin typeface="Calibri"/>
                <a:ea typeface="Calibri"/>
                <a:cs typeface="Arial"/>
              </a:rPr>
              <a:t>modelo</a:t>
            </a:r>
            <a:r>
              <a:rPr lang="en-US" sz="1800" dirty="0">
                <a:latin typeface="Calibri"/>
                <a:ea typeface="Calibri"/>
                <a:cs typeface="Arial"/>
              </a:rPr>
              <a:t> é </a:t>
            </a:r>
            <a:r>
              <a:rPr lang="en-US" sz="1800" err="1">
                <a:latin typeface="Calibri"/>
                <a:ea typeface="Calibri"/>
                <a:cs typeface="Arial"/>
              </a:rPr>
              <a:t>capaz</a:t>
            </a:r>
            <a:r>
              <a:rPr lang="en-US" sz="1800" dirty="0">
                <a:latin typeface="Calibri"/>
                <a:ea typeface="Calibri"/>
                <a:cs typeface="Arial"/>
              </a:rPr>
              <a:t> de </a:t>
            </a:r>
            <a:r>
              <a:rPr lang="en-US" sz="1800" err="1">
                <a:latin typeface="Calibri"/>
                <a:ea typeface="Calibri"/>
                <a:cs typeface="Arial"/>
              </a:rPr>
              <a:t>distinguir</a:t>
            </a:r>
            <a:r>
              <a:rPr lang="en-US" sz="1800" dirty="0">
                <a:latin typeface="Calibri"/>
                <a:ea typeface="Calibri"/>
                <a:cs typeface="Arial"/>
              </a:rPr>
              <a:t> com </a:t>
            </a:r>
            <a:r>
              <a:rPr lang="en-US" sz="1800" err="1">
                <a:latin typeface="Calibri"/>
                <a:ea typeface="Calibri"/>
                <a:cs typeface="Arial"/>
              </a:rPr>
              <a:t>precisão</a:t>
            </a:r>
            <a:r>
              <a:rPr lang="en-US" sz="1800" dirty="0">
                <a:latin typeface="Calibri"/>
                <a:ea typeface="Calibri"/>
                <a:cs typeface="Arial"/>
              </a:rPr>
              <a:t> </a:t>
            </a:r>
            <a:r>
              <a:rPr lang="en-US" sz="1800" err="1">
                <a:latin typeface="Calibri"/>
                <a:ea typeface="Calibri"/>
                <a:cs typeface="Arial"/>
              </a:rPr>
              <a:t>os</a:t>
            </a:r>
            <a:r>
              <a:rPr lang="en-US" sz="1800" dirty="0">
                <a:latin typeface="Calibri"/>
                <a:ea typeface="Calibri"/>
                <a:cs typeface="Arial"/>
              </a:rPr>
              <a:t> </a:t>
            </a:r>
            <a:r>
              <a:rPr lang="en-US" sz="1800" err="1">
                <a:latin typeface="Calibri"/>
                <a:ea typeface="Calibri"/>
                <a:cs typeface="Arial"/>
              </a:rPr>
              <a:t>casos</a:t>
            </a:r>
            <a:r>
              <a:rPr lang="en-US" sz="1800" dirty="0">
                <a:latin typeface="Calibri"/>
                <a:ea typeface="Calibri"/>
                <a:cs typeface="Arial"/>
              </a:rPr>
              <a:t> de </a:t>
            </a:r>
            <a:r>
              <a:rPr lang="en-US" sz="1800" err="1">
                <a:latin typeface="Calibri"/>
                <a:ea typeface="Calibri"/>
                <a:cs typeface="Arial"/>
              </a:rPr>
              <a:t>divórcio</a:t>
            </a:r>
            <a:r>
              <a:rPr lang="en-US" sz="1800" dirty="0">
                <a:latin typeface="Calibri"/>
                <a:ea typeface="Calibri"/>
                <a:cs typeface="Arial"/>
              </a:rPr>
              <a:t> dos </a:t>
            </a:r>
            <a:r>
              <a:rPr lang="en-US" sz="1800" err="1">
                <a:latin typeface="Calibri"/>
                <a:ea typeface="Calibri"/>
                <a:cs typeface="Arial"/>
              </a:rPr>
              <a:t>casos</a:t>
            </a:r>
            <a:r>
              <a:rPr lang="en-US" sz="1800" dirty="0">
                <a:latin typeface="Calibri"/>
                <a:ea typeface="Calibri"/>
                <a:cs typeface="Arial"/>
              </a:rPr>
              <a:t> de </a:t>
            </a:r>
            <a:r>
              <a:rPr lang="en-US" sz="1800" err="1">
                <a:latin typeface="Calibri"/>
                <a:ea typeface="Calibri"/>
                <a:cs typeface="Arial"/>
              </a:rPr>
              <a:t>não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a:t>
            </a:r>
            <a:endParaRPr lang="en-US" sz="1800" dirty="0">
              <a:latin typeface="Calibri"/>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435433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Support</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Vector</a:t>
            </a:r>
            <a:r>
              <a:rPr lang="pt-PT" sz="1600" b="1" dirty="0">
                <a:effectLst>
                  <a:outerShdw blurRad="38100" dist="38100" dir="2700000" algn="tl">
                    <a:srgbClr val="C0C0C0"/>
                  </a:outerShdw>
                </a:effectLst>
                <a:latin typeface="Arial"/>
                <a:cs typeface="Arial"/>
              </a:rPr>
              <a:t> </a:t>
            </a:r>
            <a:r>
              <a:rPr lang="pt-PT" sz="1600" b="1" dirty="0" err="1">
                <a:effectLst>
                  <a:outerShdw blurRad="38100" dist="38100" dir="2700000" algn="tl">
                    <a:srgbClr val="C0C0C0"/>
                  </a:outerShdw>
                </a:effectLst>
                <a:latin typeface="Arial"/>
                <a:cs typeface="Arial"/>
              </a:rPr>
              <a:t>Machines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a:latin typeface="Calibri"/>
                <a:ea typeface="Calibri"/>
                <a:cs typeface="Arial"/>
              </a:rPr>
              <a:t>Novo Caso</a:t>
            </a:r>
            <a:endParaRPr lang="en-US" sz="1800">
              <a:latin typeface="Calibri"/>
              <a:ea typeface="Calibri"/>
              <a:cs typeface="Calibri"/>
            </a:endParaRPr>
          </a:p>
          <a:p>
            <a:pPr marL="285750" indent="-285750"/>
            <a:r>
              <a:rPr lang="en-US" sz="1800" err="1">
                <a:latin typeface="Calibri"/>
                <a:ea typeface="Calibri"/>
                <a:cs typeface="Arial"/>
              </a:rPr>
              <a:t>Definimos</a:t>
            </a:r>
            <a:r>
              <a:rPr lang="en-US" sz="1800" dirty="0">
                <a:latin typeface="Calibri"/>
                <a:ea typeface="Calibri"/>
                <a:cs typeface="Arial"/>
              </a:rPr>
              <a:t> um novo </a:t>
            </a:r>
            <a:r>
              <a:rPr lang="en-US" sz="1800" err="1">
                <a:latin typeface="Calibri"/>
                <a:ea typeface="Calibri"/>
                <a:cs typeface="Arial"/>
              </a:rPr>
              <a:t>caso</a:t>
            </a:r>
            <a:r>
              <a:rPr lang="en-US" sz="1800" dirty="0">
                <a:latin typeface="Calibri"/>
                <a:ea typeface="Calibri"/>
                <a:cs typeface="Arial"/>
              </a:rPr>
              <a:t> a ser </a:t>
            </a:r>
            <a:r>
              <a:rPr lang="en-US" sz="1800" err="1">
                <a:latin typeface="Calibri"/>
                <a:ea typeface="Calibri"/>
                <a:cs typeface="Arial"/>
              </a:rPr>
              <a:t>testado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O </a:t>
            </a:r>
            <a:r>
              <a:rPr lang="en-US" sz="1800" dirty="0" err="1">
                <a:latin typeface="Calibri"/>
                <a:ea typeface="Calibri"/>
                <a:cs typeface="Arial"/>
              </a:rPr>
              <a:t>novo_caso</a:t>
            </a:r>
            <a:r>
              <a:rPr lang="en-US" sz="1800" dirty="0">
                <a:latin typeface="Calibri"/>
                <a:ea typeface="Calibri"/>
                <a:cs typeface="Arial"/>
              </a:rPr>
              <a:t> é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lista</a:t>
            </a:r>
            <a:r>
              <a:rPr lang="en-US" sz="1800" dirty="0">
                <a:latin typeface="Calibri"/>
                <a:ea typeface="Calibri"/>
                <a:cs typeface="Arial"/>
              </a:rPr>
              <a:t> </a:t>
            </a:r>
            <a:r>
              <a:rPr lang="en-US" sz="1800" dirty="0" err="1">
                <a:latin typeface="Calibri"/>
                <a:ea typeface="Calibri"/>
                <a:cs typeface="Arial"/>
              </a:rPr>
              <a:t>contendo</a:t>
            </a:r>
            <a:r>
              <a:rPr lang="en-US" sz="1800" dirty="0">
                <a:latin typeface="Calibri"/>
                <a:ea typeface="Calibri"/>
                <a:cs typeface="Arial"/>
              </a:rPr>
              <a:t> </a:t>
            </a:r>
            <a:r>
              <a:rPr lang="en-US" sz="1800" dirty="0" err="1">
                <a:latin typeface="Calibri"/>
                <a:ea typeface="Calibri"/>
                <a:cs typeface="Arial"/>
              </a:rPr>
              <a:t>os</a:t>
            </a:r>
            <a:r>
              <a:rPr lang="en-US" sz="1800" dirty="0">
                <a:latin typeface="Calibri"/>
                <a:ea typeface="Calibri"/>
                <a:cs typeface="Arial"/>
              </a:rPr>
              <a:t> </a:t>
            </a:r>
            <a:r>
              <a:rPr lang="en-US" sz="1800" dirty="0" err="1">
                <a:latin typeface="Calibri"/>
                <a:ea typeface="Calibri"/>
                <a:cs typeface="Arial"/>
              </a:rPr>
              <a:t>valores</a:t>
            </a:r>
            <a:r>
              <a:rPr lang="en-US" sz="1800" dirty="0">
                <a:latin typeface="Calibri"/>
                <a:ea typeface="Calibri"/>
                <a:cs typeface="Arial"/>
              </a:rPr>
              <a:t> das </a:t>
            </a:r>
            <a:r>
              <a:rPr lang="en-US" sz="1800" dirty="0" err="1">
                <a:latin typeface="Calibri"/>
                <a:ea typeface="Calibri"/>
                <a:cs typeface="Arial"/>
              </a:rPr>
              <a:t>variáveis</a:t>
            </a:r>
            <a:r>
              <a:rPr lang="en-US" sz="1800" dirty="0">
                <a:latin typeface="Calibri"/>
                <a:ea typeface="Calibri"/>
                <a:cs typeface="Arial"/>
              </a:rPr>
              <a:t> </a:t>
            </a:r>
            <a:r>
              <a:rPr lang="en-US" sz="1800" dirty="0" err="1">
                <a:latin typeface="Calibri"/>
                <a:ea typeface="Calibri"/>
                <a:cs typeface="Arial"/>
              </a:rPr>
              <a:t>preditoras</a:t>
            </a:r>
            <a:r>
              <a:rPr lang="en-US" sz="1800" dirty="0">
                <a:latin typeface="Calibri"/>
                <a:ea typeface="Calibri"/>
                <a:cs typeface="Arial"/>
              </a:rPr>
              <a:t> para o novo </a:t>
            </a:r>
            <a:r>
              <a:rPr lang="en-US" sz="1800" dirty="0" err="1">
                <a:latin typeface="Calibri"/>
                <a:ea typeface="Calibri"/>
                <a:cs typeface="Arial"/>
              </a:rPr>
              <a:t>exemplo</a:t>
            </a:r>
            <a:r>
              <a:rPr lang="en-US" sz="1800" dirty="0">
                <a:latin typeface="Calibri"/>
                <a:ea typeface="Calibri"/>
                <a:cs typeface="Arial"/>
              </a:rPr>
              <a:t>.</a:t>
            </a:r>
            <a:endParaRPr lang="en-US" sz="1800" dirty="0">
              <a:latin typeface="Calibri"/>
              <a:ea typeface="Calibri"/>
              <a:cs typeface="Calibri"/>
            </a:endParaRPr>
          </a:p>
          <a:p>
            <a:pPr>
              <a:buNone/>
            </a:pPr>
            <a:r>
              <a:rPr lang="en-US" sz="1800" dirty="0">
                <a:latin typeface="Calibri"/>
                <a:ea typeface="Calibri"/>
                <a:cs typeface="Arial"/>
              </a:rPr>
              <a:t> </a:t>
            </a:r>
            <a:r>
              <a:rPr lang="en-US" sz="1800" b="1" err="1">
                <a:latin typeface="Calibri"/>
                <a:ea typeface="Calibri"/>
                <a:cs typeface="Arial"/>
              </a:rPr>
              <a:t>Fazendo</a:t>
            </a:r>
            <a:r>
              <a:rPr lang="en-US" sz="1800" b="1" dirty="0">
                <a:latin typeface="Calibri"/>
                <a:ea typeface="Calibri"/>
                <a:cs typeface="Arial"/>
              </a:rPr>
              <a:t> a </a:t>
            </a:r>
            <a:r>
              <a:rPr lang="en-US" sz="1800" b="1" err="1">
                <a:latin typeface="Calibri"/>
                <a:ea typeface="Calibri"/>
                <a:cs typeface="Arial"/>
              </a:rPr>
              <a:t>Previsão</a:t>
            </a:r>
            <a:endParaRPr lang="en-US" sz="1800">
              <a:latin typeface="Calibri"/>
              <a:ea typeface="Calibri"/>
              <a:cs typeface="Calibri"/>
            </a:endParaRPr>
          </a:p>
          <a:p>
            <a:pPr marL="285750" indent="-285750"/>
            <a:r>
              <a:rPr lang="en-US" sz="1800" err="1">
                <a:latin typeface="Calibri"/>
                <a:ea typeface="Calibri"/>
                <a:cs typeface="Arial"/>
              </a:rPr>
              <a:t>Utilizamos</a:t>
            </a:r>
            <a:r>
              <a:rPr lang="en-US" sz="1800" dirty="0">
                <a:latin typeface="Calibri"/>
                <a:ea typeface="Calibri"/>
                <a:cs typeface="Arial"/>
              </a:rPr>
              <a:t> o </a:t>
            </a:r>
            <a:r>
              <a:rPr lang="en-US" sz="1800" err="1">
                <a:latin typeface="Calibri"/>
                <a:ea typeface="Calibri"/>
                <a:cs typeface="Arial"/>
              </a:rPr>
              <a:t>método</a:t>
            </a:r>
            <a:r>
              <a:rPr lang="en-US" sz="1800" dirty="0">
                <a:latin typeface="Calibri"/>
                <a:ea typeface="Calibri"/>
                <a:cs typeface="Arial"/>
              </a:rPr>
              <a:t> predict do </a:t>
            </a:r>
            <a:r>
              <a:rPr lang="en-US" sz="1800" err="1">
                <a:latin typeface="Calibri"/>
                <a:ea typeface="Calibri"/>
                <a:cs typeface="Arial"/>
              </a:rPr>
              <a:t>modelo</a:t>
            </a:r>
            <a:r>
              <a:rPr lang="en-US" sz="1800" dirty="0">
                <a:latin typeface="Calibri"/>
                <a:ea typeface="Calibri"/>
                <a:cs typeface="Arial"/>
              </a:rPr>
              <a:t> SVM (</a:t>
            </a:r>
            <a:r>
              <a:rPr lang="en-US" sz="1800" err="1">
                <a:latin typeface="Calibri"/>
                <a:ea typeface="Calibri"/>
                <a:cs typeface="Arial"/>
              </a:rPr>
              <a:t>svm_model</a:t>
            </a:r>
            <a:r>
              <a:rPr lang="en-US" sz="1800" dirty="0">
                <a:latin typeface="Calibri"/>
                <a:ea typeface="Calibri"/>
                <a:cs typeface="Arial"/>
              </a:rPr>
              <a:t>) para </a:t>
            </a:r>
            <a:r>
              <a:rPr lang="en-US" sz="1800" err="1">
                <a:latin typeface="Calibri"/>
                <a:ea typeface="Calibri"/>
                <a:cs typeface="Arial"/>
              </a:rPr>
              <a:t>fazer</a:t>
            </a:r>
            <a:r>
              <a:rPr lang="en-US" sz="1800" dirty="0">
                <a:latin typeface="Calibri"/>
                <a:ea typeface="Calibri"/>
                <a:cs typeface="Arial"/>
              </a:rPr>
              <a:t> a </a:t>
            </a:r>
            <a:r>
              <a:rPr lang="en-US" sz="1800" err="1">
                <a:latin typeface="Calibri"/>
                <a:ea typeface="Calibri"/>
                <a:cs typeface="Arial"/>
              </a:rPr>
              <a:t>previsão</a:t>
            </a:r>
            <a:r>
              <a:rPr lang="en-US" sz="1800" dirty="0">
                <a:latin typeface="Calibri"/>
                <a:ea typeface="Calibri"/>
                <a:cs typeface="Arial"/>
              </a:rPr>
              <a:t> no novo </a:t>
            </a:r>
            <a:r>
              <a:rPr lang="en-US" sz="1800" err="1">
                <a:latin typeface="Calibri"/>
                <a:ea typeface="Calibri"/>
                <a:cs typeface="Arial"/>
              </a:rPr>
              <a:t>caso</a:t>
            </a:r>
            <a:r>
              <a:rPr lang="en-US" sz="1800">
                <a:latin typeface="Calibri"/>
                <a:ea typeface="Calibri"/>
                <a:cs typeface="Arial"/>
              </a:rPr>
              <a:t> (</a:t>
            </a:r>
            <a:r>
              <a:rPr lang="en-US" sz="1800" err="1">
                <a:latin typeface="Calibri"/>
                <a:ea typeface="Calibri"/>
                <a:cs typeface="Arial"/>
              </a:rPr>
              <a:t>novo_caso</a:t>
            </a:r>
            <a:r>
              <a:rPr lang="en-US" sz="1800">
                <a:latin typeface="Calibri"/>
                <a:ea typeface="Calibri"/>
                <a:cs typeface="Arial"/>
              </a:rPr>
              <a:t>). O </a:t>
            </a:r>
            <a:r>
              <a:rPr lang="en-US" sz="1800" err="1">
                <a:latin typeface="Calibri"/>
                <a:ea typeface="Calibri"/>
                <a:cs typeface="Arial"/>
              </a:rPr>
              <a:t>resultado</a:t>
            </a:r>
            <a:r>
              <a:rPr lang="en-US" sz="1800" dirty="0">
                <a:latin typeface="Calibri"/>
                <a:ea typeface="Calibri"/>
                <a:cs typeface="Arial"/>
              </a:rPr>
              <a:t> da </a:t>
            </a:r>
            <a:r>
              <a:rPr lang="en-US" sz="1800" err="1">
                <a:latin typeface="Calibri"/>
                <a:ea typeface="Calibri"/>
                <a:cs typeface="Arial"/>
              </a:rPr>
              <a:t>previsão</a:t>
            </a:r>
            <a:r>
              <a:rPr lang="en-US" sz="1800" dirty="0">
                <a:latin typeface="Calibri"/>
                <a:ea typeface="Calibri"/>
                <a:cs typeface="Arial"/>
              </a:rPr>
              <a:t> é </a:t>
            </a:r>
            <a:r>
              <a:rPr lang="en-US" sz="1800" err="1">
                <a:latin typeface="Calibri"/>
                <a:ea typeface="Calibri"/>
                <a:cs typeface="Arial"/>
              </a:rPr>
              <a:t>armazenado</a:t>
            </a:r>
            <a:r>
              <a:rPr lang="en-US" sz="1800" dirty="0">
                <a:latin typeface="Calibri"/>
                <a:ea typeface="Calibri"/>
                <a:cs typeface="Arial"/>
              </a:rPr>
              <a:t> </a:t>
            </a:r>
            <a:r>
              <a:rPr lang="en-US" sz="1800" err="1">
                <a:latin typeface="Calibri"/>
                <a:ea typeface="Calibri"/>
                <a:cs typeface="Arial"/>
              </a:rPr>
              <a:t>na</a:t>
            </a:r>
            <a:r>
              <a:rPr lang="en-US" sz="1800" dirty="0">
                <a:latin typeface="Calibri"/>
                <a:ea typeface="Calibri"/>
                <a:cs typeface="Arial"/>
              </a:rPr>
              <a:t> </a:t>
            </a:r>
            <a:r>
              <a:rPr lang="en-US" sz="1800" err="1">
                <a:latin typeface="Calibri"/>
                <a:ea typeface="Calibri"/>
                <a:cs typeface="Arial"/>
              </a:rPr>
              <a:t>variável</a:t>
            </a:r>
            <a:r>
              <a:rPr lang="en-US" sz="1800" dirty="0">
                <a:latin typeface="Calibri"/>
                <a:ea typeface="Calibri"/>
                <a:cs typeface="Arial"/>
              </a:rPr>
              <a:t> </a:t>
            </a:r>
            <a:r>
              <a:rPr lang="en-US" sz="1800" err="1">
                <a:latin typeface="Calibri"/>
                <a:ea typeface="Calibri"/>
                <a:cs typeface="Arial"/>
              </a:rPr>
              <a:t>previsao</a:t>
            </a:r>
            <a:r>
              <a:rPr lang="en-US" sz="1800" dirty="0">
                <a:latin typeface="Calibri"/>
                <a:ea typeface="Calibri"/>
                <a:cs typeface="Arial"/>
              </a:rPr>
              <a:t>.</a:t>
            </a:r>
            <a:endParaRPr lang="en-US" sz="1800">
              <a:latin typeface="Calibri"/>
              <a:ea typeface="Calibri"/>
              <a:cs typeface="Calibri"/>
            </a:endParaRPr>
          </a:p>
          <a:p>
            <a:pPr>
              <a:buNone/>
            </a:pPr>
            <a:r>
              <a:rPr lang="en-US" sz="1800" dirty="0">
                <a:latin typeface="Calibri"/>
                <a:ea typeface="Calibri"/>
                <a:cs typeface="Arial"/>
              </a:rPr>
              <a:t> </a:t>
            </a:r>
            <a:r>
              <a:rPr lang="en-US" sz="1800" b="1" err="1">
                <a:latin typeface="Calibri"/>
                <a:ea typeface="Calibri"/>
                <a:cs typeface="Arial"/>
              </a:rPr>
              <a:t>Imprimindo</a:t>
            </a:r>
            <a:r>
              <a:rPr lang="en-US" sz="1800" b="1" dirty="0">
                <a:latin typeface="Calibri"/>
                <a:ea typeface="Calibri"/>
                <a:cs typeface="Arial"/>
              </a:rPr>
              <a:t> a </a:t>
            </a:r>
            <a:r>
              <a:rPr lang="en-US" sz="1800" b="1" err="1">
                <a:latin typeface="Calibri"/>
                <a:ea typeface="Calibri"/>
                <a:cs typeface="Arial"/>
              </a:rPr>
              <a:t>Previsão</a:t>
            </a:r>
            <a:endParaRPr lang="en-US" sz="1800">
              <a:latin typeface="Calibri"/>
              <a:ea typeface="Calibri"/>
              <a:cs typeface="Calibri"/>
            </a:endParaRPr>
          </a:p>
          <a:p>
            <a:pPr marL="285750" indent="-285750"/>
            <a:r>
              <a:rPr lang="en-US" sz="1800" dirty="0" err="1">
                <a:latin typeface="Calibri"/>
                <a:ea typeface="Calibri"/>
                <a:cs typeface="Arial"/>
              </a:rPr>
              <a:t>Utilizamos</a:t>
            </a:r>
            <a:r>
              <a:rPr lang="en-US" sz="1800" dirty="0">
                <a:latin typeface="Calibri"/>
                <a:ea typeface="Calibri"/>
                <a:cs typeface="Arial"/>
              </a:rPr>
              <a:t> a </a:t>
            </a:r>
            <a:r>
              <a:rPr lang="en-US" sz="1800" dirty="0" err="1">
                <a:latin typeface="Calibri"/>
                <a:ea typeface="Calibri"/>
                <a:cs typeface="Arial"/>
              </a:rPr>
              <a:t>função</a:t>
            </a:r>
            <a:r>
              <a:rPr lang="en-US" sz="1800" dirty="0">
                <a:latin typeface="Calibri"/>
                <a:ea typeface="Calibri"/>
                <a:cs typeface="Arial"/>
              </a:rPr>
              <a:t> print para </a:t>
            </a:r>
            <a:r>
              <a:rPr lang="en-US" sz="1800" dirty="0" err="1">
                <a:latin typeface="Calibri"/>
                <a:ea typeface="Calibri"/>
                <a:cs typeface="Arial"/>
              </a:rPr>
              <a:t>exibir</a:t>
            </a:r>
            <a:r>
              <a:rPr lang="en-US" sz="1800" dirty="0">
                <a:latin typeface="Calibri"/>
                <a:ea typeface="Calibri"/>
                <a:cs typeface="Arial"/>
              </a:rPr>
              <a:t> a </a:t>
            </a:r>
            <a:r>
              <a:rPr lang="en-US" sz="1800" dirty="0" err="1">
                <a:latin typeface="Calibri"/>
                <a:ea typeface="Calibri"/>
                <a:cs typeface="Arial"/>
              </a:rPr>
              <a:t>previsão</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 para o novo </a:t>
            </a:r>
            <a:r>
              <a:rPr lang="en-US" sz="1800" dirty="0" err="1">
                <a:latin typeface="Calibri"/>
                <a:ea typeface="Calibri"/>
                <a:cs typeface="Arial"/>
              </a:rPr>
              <a:t>caso</a:t>
            </a:r>
            <a:r>
              <a:rPr lang="en-US" sz="1800" dirty="0">
                <a:latin typeface="Calibri"/>
                <a:ea typeface="Calibri"/>
                <a:cs typeface="Arial"/>
              </a:rPr>
              <a:t>. A </a:t>
            </a:r>
            <a:r>
              <a:rPr lang="en-US" sz="1800" dirty="0" err="1">
                <a:latin typeface="Calibri"/>
                <a:ea typeface="Calibri"/>
                <a:cs typeface="Arial"/>
              </a:rPr>
              <a:t>previsão</a:t>
            </a:r>
            <a:r>
              <a:rPr lang="en-US" sz="1800" dirty="0">
                <a:latin typeface="Calibri"/>
                <a:ea typeface="Calibri"/>
                <a:cs typeface="Arial"/>
              </a:rPr>
              <a:t> é </a:t>
            </a:r>
            <a:r>
              <a:rPr lang="en-US" sz="1800" dirty="0" err="1">
                <a:latin typeface="Calibri"/>
                <a:ea typeface="Calibri"/>
                <a:cs typeface="Arial"/>
              </a:rPr>
              <a:t>exibida</a:t>
            </a:r>
            <a:r>
              <a:rPr lang="en-US" sz="1800" dirty="0">
                <a:latin typeface="Calibri"/>
                <a:ea typeface="Calibri"/>
                <a:cs typeface="Arial"/>
              </a:rPr>
              <a:t> </a:t>
            </a:r>
            <a:r>
              <a:rPr lang="en-US" sz="1800" dirty="0" err="1">
                <a:latin typeface="Calibri"/>
                <a:ea typeface="Calibri"/>
                <a:cs typeface="Arial"/>
              </a:rPr>
              <a:t>como</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mensagem</a:t>
            </a:r>
            <a:r>
              <a:rPr lang="en-US" sz="1800" dirty="0">
                <a:latin typeface="Calibri"/>
                <a:ea typeface="Calibri"/>
                <a:cs typeface="Arial"/>
              </a:rPr>
              <a:t> de </a:t>
            </a:r>
            <a:r>
              <a:rPr lang="en-US" sz="1800" dirty="0" err="1">
                <a:latin typeface="Calibri"/>
                <a:ea typeface="Calibri"/>
                <a:cs typeface="Arial"/>
              </a:rPr>
              <a:t>texto</a:t>
            </a:r>
            <a:r>
              <a:rPr lang="en-US" sz="1800" dirty="0">
                <a:latin typeface="Calibri"/>
                <a:ea typeface="Calibri"/>
                <a:cs typeface="Arial"/>
              </a:rPr>
              <a:t>.</a:t>
            </a:r>
            <a:endParaRPr lang="en-US" sz="1800">
              <a:latin typeface="Calibri"/>
              <a:ea typeface="Calibri"/>
              <a:cs typeface="Calibri"/>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ED0149DD-9FEC-4379-AE4F-2A9974F0D57C}"/>
              </a:ext>
            </a:extLst>
          </p:cNvPr>
          <p:cNvPicPr>
            <a:picLocks noChangeAspect="1"/>
          </p:cNvPicPr>
          <p:nvPr/>
        </p:nvPicPr>
        <p:blipFill>
          <a:blip r:embed="rId7"/>
          <a:stretch>
            <a:fillRect/>
          </a:stretch>
        </p:blipFill>
        <p:spPr>
          <a:xfrm>
            <a:off x="4362938" y="4327657"/>
            <a:ext cx="4296507" cy="2081069"/>
          </a:xfrm>
          <a:prstGeom prst="rect">
            <a:avLst/>
          </a:prstGeom>
        </p:spPr>
      </p:pic>
    </p:spTree>
    <p:extLst>
      <p:ext uri="{BB962C8B-B14F-4D97-AF65-F5344CB8AC3E}">
        <p14:creationId xmlns:p14="http://schemas.microsoft.com/office/powerpoint/2010/main" val="1343717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Conclusão</a:t>
            </a:r>
            <a:endParaRPr lang="pt-PT" sz="1600"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9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dirty="0">
                <a:latin typeface="Calibri"/>
                <a:ea typeface="Calibri"/>
                <a:cs typeface="Arial"/>
              </a:rPr>
              <a:t>Em </a:t>
            </a:r>
            <a:r>
              <a:rPr lang="en-US" sz="1800" dirty="0" err="1">
                <a:latin typeface="Calibri"/>
                <a:ea typeface="Calibri"/>
                <a:cs typeface="Arial"/>
              </a:rPr>
              <a:t>conclusão</a:t>
            </a:r>
            <a:r>
              <a:rPr lang="en-US" sz="1800" dirty="0">
                <a:latin typeface="Calibri"/>
                <a:ea typeface="Calibri"/>
                <a:cs typeface="Arial"/>
              </a:rPr>
              <a:t>, </a:t>
            </a:r>
            <a:r>
              <a:rPr lang="en-US" sz="1800" dirty="0" err="1">
                <a:latin typeface="Calibri"/>
                <a:ea typeface="Calibri"/>
                <a:cs typeface="Arial"/>
              </a:rPr>
              <a:t>este</a:t>
            </a:r>
            <a:r>
              <a:rPr lang="en-US" sz="1800" dirty="0">
                <a:latin typeface="Calibri"/>
                <a:ea typeface="Calibri"/>
                <a:cs typeface="Arial"/>
              </a:rPr>
              <a:t> </a:t>
            </a:r>
            <a:r>
              <a:rPr lang="en-US" sz="1800" dirty="0" err="1">
                <a:latin typeface="Calibri"/>
                <a:ea typeface="Calibri"/>
                <a:cs typeface="Arial"/>
              </a:rPr>
              <a:t>trabalho</a:t>
            </a:r>
            <a:r>
              <a:rPr lang="en-US" sz="1800" dirty="0">
                <a:latin typeface="Calibri"/>
                <a:ea typeface="Calibri"/>
                <a:cs typeface="Arial"/>
              </a:rPr>
              <a:t> </a:t>
            </a:r>
            <a:r>
              <a:rPr lang="en-US" sz="1800" dirty="0" err="1">
                <a:latin typeface="Calibri"/>
                <a:ea typeface="Calibri"/>
                <a:cs typeface="Arial"/>
              </a:rPr>
              <a:t>prático</a:t>
            </a:r>
            <a:r>
              <a:rPr lang="en-US" sz="1800" dirty="0">
                <a:latin typeface="Calibri"/>
                <a:ea typeface="Calibri"/>
                <a:cs typeface="Arial"/>
              </a:rPr>
              <a:t> </a:t>
            </a:r>
            <a:r>
              <a:rPr lang="en-US" sz="1800" dirty="0" err="1">
                <a:latin typeface="Calibri"/>
                <a:ea typeface="Calibri"/>
                <a:cs typeface="Arial"/>
              </a:rPr>
              <a:t>explorou</a:t>
            </a:r>
            <a:r>
              <a:rPr lang="en-US" sz="1800" dirty="0">
                <a:latin typeface="Calibri"/>
                <a:ea typeface="Calibri"/>
                <a:cs typeface="Arial"/>
              </a:rPr>
              <a:t> a </a:t>
            </a:r>
            <a:r>
              <a:rPr lang="en-US" sz="1800" dirty="0" err="1">
                <a:latin typeface="Calibri"/>
                <a:ea typeface="Calibri"/>
                <a:cs typeface="Arial"/>
              </a:rPr>
              <a:t>técnica</a:t>
            </a:r>
            <a:r>
              <a:rPr lang="en-US" sz="1800" dirty="0">
                <a:latin typeface="Calibri"/>
                <a:ea typeface="Calibri"/>
                <a:cs typeface="Arial"/>
              </a:rPr>
              <a:t> de Support Vector Machines (SVM) </a:t>
            </a:r>
            <a:r>
              <a:rPr lang="en-US" sz="1800" dirty="0" err="1">
                <a:latin typeface="Calibri"/>
                <a:ea typeface="Calibri"/>
                <a:cs typeface="Arial"/>
              </a:rPr>
              <a:t>aplicada</a:t>
            </a:r>
            <a:r>
              <a:rPr lang="en-US" sz="1800" dirty="0">
                <a:latin typeface="Calibri"/>
                <a:ea typeface="Calibri"/>
                <a:cs typeface="Arial"/>
              </a:rPr>
              <a:t> </a:t>
            </a:r>
            <a:r>
              <a:rPr lang="en-US" sz="1800" dirty="0" err="1">
                <a:latin typeface="Calibri"/>
                <a:ea typeface="Calibri"/>
                <a:cs typeface="Arial"/>
              </a:rPr>
              <a:t>ao</a:t>
            </a:r>
            <a:r>
              <a:rPr lang="en-US" sz="1800" dirty="0">
                <a:latin typeface="Calibri"/>
                <a:ea typeface="Calibri"/>
                <a:cs typeface="Arial"/>
              </a:rPr>
              <a:t> dataset "Divorce Prediction". </a:t>
            </a:r>
            <a:r>
              <a:rPr lang="en-US" sz="1800" dirty="0" err="1">
                <a:latin typeface="Calibri"/>
                <a:ea typeface="Calibri"/>
                <a:cs typeface="Arial"/>
              </a:rPr>
              <a:t>Utilizando</a:t>
            </a:r>
            <a:r>
              <a:rPr lang="en-US" sz="1800" dirty="0">
                <a:latin typeface="Calibri"/>
                <a:ea typeface="Calibri"/>
                <a:cs typeface="Arial"/>
              </a:rPr>
              <a:t> a </a:t>
            </a:r>
            <a:r>
              <a:rPr lang="en-US" sz="1800" dirty="0" err="1">
                <a:latin typeface="Calibri"/>
                <a:ea typeface="Calibri"/>
                <a:cs typeface="Arial"/>
              </a:rPr>
              <a:t>linguagem</a:t>
            </a:r>
            <a:r>
              <a:rPr lang="en-US" sz="1800" dirty="0">
                <a:latin typeface="Calibri"/>
                <a:ea typeface="Calibri"/>
                <a:cs typeface="Arial"/>
              </a:rPr>
              <a:t> de </a:t>
            </a:r>
            <a:r>
              <a:rPr lang="en-US" sz="1800" dirty="0" err="1">
                <a:latin typeface="Calibri"/>
                <a:ea typeface="Calibri"/>
                <a:cs typeface="Arial"/>
              </a:rPr>
              <a:t>programação</a:t>
            </a:r>
            <a:r>
              <a:rPr lang="en-US" sz="1800" dirty="0">
                <a:latin typeface="Calibri"/>
                <a:ea typeface="Calibri"/>
                <a:cs typeface="Arial"/>
              </a:rPr>
              <a:t> Python e a </a:t>
            </a:r>
            <a:r>
              <a:rPr lang="en-US" sz="1800" dirty="0" err="1">
                <a:latin typeface="Calibri"/>
                <a:ea typeface="Calibri"/>
                <a:cs typeface="Arial"/>
              </a:rPr>
              <a:t>biblioteca</a:t>
            </a:r>
            <a:r>
              <a:rPr lang="en-US" sz="1800" dirty="0">
                <a:latin typeface="Calibri"/>
                <a:ea typeface="Calibri"/>
                <a:cs typeface="Arial"/>
              </a:rPr>
              <a:t> scikit-learn, </a:t>
            </a:r>
            <a:r>
              <a:rPr lang="en-US" sz="1800" dirty="0" err="1">
                <a:latin typeface="Calibri"/>
                <a:ea typeface="Calibri"/>
                <a:cs typeface="Arial"/>
              </a:rPr>
              <a:t>realizamos</a:t>
            </a:r>
            <a:r>
              <a:rPr lang="en-US" sz="1800" dirty="0">
                <a:latin typeface="Calibri"/>
                <a:ea typeface="Calibri"/>
                <a:cs typeface="Arial"/>
              </a:rPr>
              <a:t> </a:t>
            </a:r>
            <a:r>
              <a:rPr lang="en-US" sz="1800" dirty="0" err="1">
                <a:latin typeface="Calibri"/>
                <a:ea typeface="Calibri"/>
                <a:cs typeface="Arial"/>
              </a:rPr>
              <a:t>diversas</a:t>
            </a:r>
            <a:r>
              <a:rPr lang="en-US" sz="1800" dirty="0">
                <a:latin typeface="Calibri"/>
                <a:ea typeface="Calibri"/>
                <a:cs typeface="Arial"/>
              </a:rPr>
              <a:t> </a:t>
            </a:r>
            <a:r>
              <a:rPr lang="en-US" sz="1800" dirty="0" err="1">
                <a:latin typeface="Calibri"/>
                <a:ea typeface="Calibri"/>
                <a:cs typeface="Arial"/>
              </a:rPr>
              <a:t>etapas</a:t>
            </a:r>
            <a:r>
              <a:rPr lang="en-US" sz="1800" dirty="0">
                <a:latin typeface="Calibri"/>
                <a:ea typeface="Calibri"/>
                <a:cs typeface="Arial"/>
              </a:rPr>
              <a:t>, </a:t>
            </a:r>
            <a:r>
              <a:rPr lang="en-US" sz="1800" dirty="0" err="1">
                <a:latin typeface="Calibri"/>
                <a:ea typeface="Calibri"/>
                <a:cs typeface="Arial"/>
              </a:rPr>
              <a:t>desde</a:t>
            </a:r>
            <a:r>
              <a:rPr lang="en-US" sz="1800" dirty="0">
                <a:latin typeface="Calibri"/>
                <a:ea typeface="Calibri"/>
                <a:cs typeface="Arial"/>
              </a:rPr>
              <a:t> a </a:t>
            </a:r>
            <a:r>
              <a:rPr lang="en-US" sz="1800" dirty="0" err="1">
                <a:latin typeface="Calibri"/>
                <a:ea typeface="Calibri"/>
                <a:cs typeface="Arial"/>
              </a:rPr>
              <a:t>importação</a:t>
            </a:r>
            <a:r>
              <a:rPr lang="en-US" sz="1800" dirty="0">
                <a:latin typeface="Calibri"/>
                <a:ea typeface="Calibri"/>
                <a:cs typeface="Arial"/>
              </a:rPr>
              <a:t> e </a:t>
            </a:r>
            <a:r>
              <a:rPr lang="en-US" sz="1800" dirty="0" err="1">
                <a:latin typeface="Calibri"/>
                <a:ea typeface="Calibri"/>
                <a:cs typeface="Arial"/>
              </a:rPr>
              <a:t>pré-processamento</a:t>
            </a:r>
            <a:r>
              <a:rPr lang="en-US" sz="1800" dirty="0">
                <a:latin typeface="Calibri"/>
                <a:ea typeface="Calibri"/>
                <a:cs typeface="Arial"/>
              </a:rPr>
              <a:t> dos dados </a:t>
            </a:r>
            <a:r>
              <a:rPr lang="en-US" sz="1800" dirty="0" err="1">
                <a:latin typeface="Calibri"/>
                <a:ea typeface="Calibri"/>
                <a:cs typeface="Arial"/>
              </a:rPr>
              <a:t>até</a:t>
            </a:r>
            <a:r>
              <a:rPr lang="en-US" sz="1800" dirty="0">
                <a:latin typeface="Calibri"/>
                <a:ea typeface="Calibri"/>
                <a:cs typeface="Arial"/>
              </a:rPr>
              <a:t> a </a:t>
            </a:r>
            <a:r>
              <a:rPr lang="en-US" sz="1800" dirty="0" err="1">
                <a:latin typeface="Calibri"/>
                <a:ea typeface="Calibri"/>
                <a:cs typeface="Arial"/>
              </a:rPr>
              <a:t>implementação</a:t>
            </a:r>
            <a:r>
              <a:rPr lang="en-US" sz="1800" dirty="0">
                <a:latin typeface="Calibri"/>
                <a:ea typeface="Calibri"/>
                <a:cs typeface="Arial"/>
              </a:rPr>
              <a:t> e </a:t>
            </a:r>
            <a:r>
              <a:rPr lang="en-US" sz="1800" dirty="0" err="1">
                <a:latin typeface="Calibri"/>
                <a:ea typeface="Calibri"/>
                <a:cs typeface="Arial"/>
              </a:rPr>
              <a:t>avaliação</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 SVM.</a:t>
            </a:r>
            <a:endParaRPr lang="en-US" sz="1800">
              <a:latin typeface="Calibri"/>
              <a:ea typeface="Calibri"/>
              <a:cs typeface="Calibri"/>
            </a:endParaRPr>
          </a:p>
          <a:p>
            <a:pPr>
              <a:buNone/>
            </a:pPr>
            <a:endParaRPr lang="en-US" sz="1800" dirty="0">
              <a:latin typeface="Calibri"/>
              <a:ea typeface="Calibri"/>
              <a:cs typeface="Arial"/>
            </a:endParaRPr>
          </a:p>
          <a:p>
            <a:pPr>
              <a:buNone/>
            </a:pPr>
            <a:r>
              <a:rPr lang="en-US" sz="1800" dirty="0">
                <a:latin typeface="Calibri"/>
                <a:ea typeface="Calibri"/>
                <a:cs typeface="Arial"/>
              </a:rPr>
              <a:t>O SVM </a:t>
            </a:r>
            <a:r>
              <a:rPr lang="en-US" sz="1800" dirty="0" err="1">
                <a:latin typeface="Calibri"/>
                <a:ea typeface="Calibri"/>
                <a:cs typeface="Arial"/>
              </a:rPr>
              <a:t>mostrou</a:t>
            </a:r>
            <a:r>
              <a:rPr lang="en-US" sz="1800" dirty="0">
                <a:latin typeface="Calibri"/>
                <a:ea typeface="Calibri"/>
                <a:cs typeface="Arial"/>
              </a:rPr>
              <a:t> ser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poderosa</a:t>
            </a:r>
            <a:r>
              <a:rPr lang="en-US" sz="1800" dirty="0">
                <a:latin typeface="Calibri"/>
                <a:ea typeface="Calibri"/>
                <a:cs typeface="Arial"/>
              </a:rPr>
              <a:t> ferramenta para a </a:t>
            </a:r>
            <a:r>
              <a:rPr lang="en-US" sz="1800" dirty="0" err="1">
                <a:latin typeface="Calibri"/>
                <a:ea typeface="Calibri"/>
                <a:cs typeface="Arial"/>
              </a:rPr>
              <a:t>classificação</a:t>
            </a:r>
            <a:r>
              <a:rPr lang="en-US" sz="1800" dirty="0">
                <a:latin typeface="Calibri"/>
                <a:ea typeface="Calibri"/>
                <a:cs typeface="Arial"/>
              </a:rPr>
              <a:t> de </a:t>
            </a:r>
            <a:r>
              <a:rPr lang="en-US" sz="1800" dirty="0" err="1">
                <a:latin typeface="Calibri"/>
                <a:ea typeface="Calibri"/>
                <a:cs typeface="Arial"/>
              </a:rPr>
              <a:t>casos</a:t>
            </a:r>
            <a:r>
              <a:rPr lang="en-US" sz="1800" dirty="0">
                <a:latin typeface="Calibri"/>
                <a:ea typeface="Calibri"/>
                <a:cs typeface="Arial"/>
              </a:rPr>
              <a:t> de </a:t>
            </a:r>
            <a:r>
              <a:rPr lang="en-US" sz="1800" dirty="0" err="1">
                <a:latin typeface="Calibri"/>
                <a:ea typeface="Calibri"/>
                <a:cs typeface="Arial"/>
              </a:rPr>
              <a:t>divórcio</a:t>
            </a:r>
            <a:r>
              <a:rPr lang="en-US" sz="1800" dirty="0">
                <a:latin typeface="Calibri"/>
                <a:ea typeface="Calibri"/>
                <a:cs typeface="Arial"/>
              </a:rPr>
              <a:t> com base </a:t>
            </a:r>
            <a:r>
              <a:rPr lang="en-US" sz="1800" dirty="0" err="1">
                <a:latin typeface="Calibri"/>
                <a:ea typeface="Calibri"/>
                <a:cs typeface="Arial"/>
              </a:rPr>
              <a:t>nas</a:t>
            </a:r>
            <a:r>
              <a:rPr lang="en-US" sz="1800" dirty="0">
                <a:latin typeface="Calibri"/>
                <a:ea typeface="Calibri"/>
                <a:cs typeface="Arial"/>
              </a:rPr>
              <a:t> </a:t>
            </a:r>
            <a:r>
              <a:rPr lang="en-US" sz="1800" dirty="0" err="1">
                <a:latin typeface="Calibri"/>
                <a:ea typeface="Calibri"/>
                <a:cs typeface="Arial"/>
              </a:rPr>
              <a:t>variáveis</a:t>
            </a:r>
            <a:r>
              <a:rPr lang="en-US" sz="1800" dirty="0">
                <a:latin typeface="Calibri"/>
                <a:ea typeface="Calibri"/>
                <a:cs typeface="Arial"/>
              </a:rPr>
              <a:t> </a:t>
            </a:r>
            <a:r>
              <a:rPr lang="en-US" sz="1800" dirty="0" err="1">
                <a:latin typeface="Calibri"/>
                <a:ea typeface="Calibri"/>
                <a:cs typeface="Arial"/>
              </a:rPr>
              <a:t>disponíveis</a:t>
            </a:r>
            <a:r>
              <a:rPr lang="en-US" sz="1800" dirty="0">
                <a:latin typeface="Calibri"/>
                <a:ea typeface="Calibri"/>
                <a:cs typeface="Arial"/>
              </a:rPr>
              <a:t> no dataset. Durante a </a:t>
            </a:r>
            <a:r>
              <a:rPr lang="en-US" sz="1800" dirty="0" err="1">
                <a:latin typeface="Calibri"/>
                <a:ea typeface="Calibri"/>
                <a:cs typeface="Arial"/>
              </a:rPr>
              <a:t>implementação</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 </a:t>
            </a:r>
            <a:r>
              <a:rPr lang="en-US" sz="1800" dirty="0" err="1">
                <a:latin typeface="Calibri"/>
                <a:ea typeface="Calibri"/>
                <a:cs typeface="Arial"/>
              </a:rPr>
              <a:t>dividimos</a:t>
            </a:r>
            <a:r>
              <a:rPr lang="en-US" sz="1800" dirty="0">
                <a:latin typeface="Calibri"/>
                <a:ea typeface="Calibri"/>
                <a:cs typeface="Arial"/>
              </a:rPr>
              <a:t> </a:t>
            </a:r>
            <a:r>
              <a:rPr lang="en-US" sz="1800" dirty="0" err="1">
                <a:latin typeface="Calibri"/>
                <a:ea typeface="Calibri"/>
                <a:cs typeface="Arial"/>
              </a:rPr>
              <a:t>os</a:t>
            </a:r>
            <a:r>
              <a:rPr lang="en-US" sz="1800" dirty="0">
                <a:latin typeface="Calibri"/>
                <a:ea typeface="Calibri"/>
                <a:cs typeface="Arial"/>
              </a:rPr>
              <a:t> dados </a:t>
            </a:r>
            <a:r>
              <a:rPr lang="en-US" sz="1800" dirty="0" err="1">
                <a:latin typeface="Calibri"/>
                <a:ea typeface="Calibri"/>
                <a:cs typeface="Arial"/>
              </a:rPr>
              <a:t>em</a:t>
            </a:r>
            <a:r>
              <a:rPr lang="en-US" sz="1800" dirty="0">
                <a:latin typeface="Calibri"/>
                <a:ea typeface="Calibri"/>
                <a:cs typeface="Arial"/>
              </a:rPr>
              <a:t> conjuntos de </a:t>
            </a:r>
            <a:r>
              <a:rPr lang="en-US" sz="1800" dirty="0" err="1">
                <a:latin typeface="Calibri"/>
                <a:ea typeface="Calibri"/>
                <a:cs typeface="Arial"/>
              </a:rPr>
              <a:t>treinamento</a:t>
            </a:r>
            <a:r>
              <a:rPr lang="en-US" sz="1800" dirty="0">
                <a:latin typeface="Calibri"/>
                <a:ea typeface="Calibri"/>
                <a:cs typeface="Arial"/>
              </a:rPr>
              <a:t> e teste, </a:t>
            </a:r>
            <a:r>
              <a:rPr lang="en-US" sz="1800" dirty="0" err="1">
                <a:latin typeface="Calibri"/>
                <a:ea typeface="Calibri"/>
                <a:cs typeface="Arial"/>
              </a:rPr>
              <a:t>ajustamos</a:t>
            </a:r>
            <a:r>
              <a:rPr lang="en-US" sz="1800" dirty="0">
                <a:latin typeface="Calibri"/>
                <a:ea typeface="Calibri"/>
                <a:cs typeface="Arial"/>
              </a:rPr>
              <a:t> o </a:t>
            </a:r>
            <a:r>
              <a:rPr lang="en-US" sz="1800" dirty="0" err="1">
                <a:latin typeface="Calibri"/>
                <a:ea typeface="Calibri"/>
                <a:cs typeface="Arial"/>
              </a:rPr>
              <a:t>modelo</a:t>
            </a:r>
            <a:r>
              <a:rPr lang="en-US" sz="1800" dirty="0">
                <a:latin typeface="Calibri"/>
                <a:ea typeface="Calibri"/>
                <a:cs typeface="Arial"/>
              </a:rPr>
              <a:t> </a:t>
            </a:r>
            <a:r>
              <a:rPr lang="en-US" sz="1800" dirty="0" err="1">
                <a:latin typeface="Calibri"/>
                <a:ea typeface="Calibri"/>
                <a:cs typeface="Arial"/>
              </a:rPr>
              <a:t>aos</a:t>
            </a:r>
            <a:r>
              <a:rPr lang="en-US" sz="1800" dirty="0">
                <a:latin typeface="Calibri"/>
                <a:ea typeface="Calibri"/>
                <a:cs typeface="Arial"/>
              </a:rPr>
              <a:t> dados de </a:t>
            </a:r>
            <a:r>
              <a:rPr lang="en-US" sz="1800" dirty="0" err="1">
                <a:latin typeface="Calibri"/>
                <a:ea typeface="Calibri"/>
                <a:cs typeface="Arial"/>
              </a:rPr>
              <a:t>treinamento</a:t>
            </a:r>
            <a:r>
              <a:rPr lang="en-US" sz="1800" dirty="0">
                <a:latin typeface="Calibri"/>
                <a:ea typeface="Calibri"/>
                <a:cs typeface="Arial"/>
              </a:rPr>
              <a:t> e </a:t>
            </a:r>
            <a:r>
              <a:rPr lang="en-US" sz="1800" dirty="0" err="1">
                <a:latin typeface="Calibri"/>
                <a:ea typeface="Calibri"/>
                <a:cs typeface="Arial"/>
              </a:rPr>
              <a:t>realizamos</a:t>
            </a:r>
            <a:r>
              <a:rPr lang="en-US" sz="1800" dirty="0">
                <a:latin typeface="Calibri"/>
                <a:ea typeface="Calibri"/>
                <a:cs typeface="Arial"/>
              </a:rPr>
              <a:t> </a:t>
            </a:r>
            <a:r>
              <a:rPr lang="en-US" sz="1800" dirty="0" err="1">
                <a:latin typeface="Calibri"/>
                <a:ea typeface="Calibri"/>
                <a:cs typeface="Arial"/>
              </a:rPr>
              <a:t>previsões</a:t>
            </a:r>
            <a:r>
              <a:rPr lang="en-US" sz="1800" dirty="0">
                <a:latin typeface="Calibri"/>
                <a:ea typeface="Calibri"/>
                <a:cs typeface="Arial"/>
              </a:rPr>
              <a:t> no conjunto de teste.</a:t>
            </a:r>
            <a:endParaRPr lang="en-US" sz="1800" dirty="0">
              <a:latin typeface="Calibri"/>
              <a:ea typeface="Calibri"/>
              <a:cs typeface="Calibri"/>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788936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Conclusão</a:t>
            </a:r>
            <a:endParaRPr lang="pt-PT" sz="1600"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7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dirty="0">
                <a:latin typeface="Calibri"/>
                <a:ea typeface="Calibri"/>
                <a:cs typeface="Calibri"/>
              </a:rPr>
              <a:t>As </a:t>
            </a:r>
            <a:r>
              <a:rPr lang="en-US" sz="1800" dirty="0" err="1">
                <a:latin typeface="Calibri"/>
                <a:ea typeface="Calibri"/>
                <a:cs typeface="Calibri"/>
              </a:rPr>
              <a:t>métricas</a:t>
            </a:r>
            <a:r>
              <a:rPr lang="en-US" sz="1800" dirty="0">
                <a:latin typeface="Calibri"/>
                <a:ea typeface="Calibri"/>
                <a:cs typeface="Calibri"/>
              </a:rPr>
              <a:t> de </a:t>
            </a:r>
            <a:r>
              <a:rPr lang="en-US" sz="1800" dirty="0" err="1">
                <a:latin typeface="Calibri"/>
                <a:ea typeface="Calibri"/>
                <a:cs typeface="Calibri"/>
              </a:rPr>
              <a:t>avaliação</a:t>
            </a:r>
            <a:r>
              <a:rPr lang="en-US" sz="1800" dirty="0">
                <a:latin typeface="Calibri"/>
                <a:ea typeface="Calibri"/>
                <a:cs typeface="Calibri"/>
              </a:rPr>
              <a:t>, </a:t>
            </a:r>
            <a:r>
              <a:rPr lang="en-US" sz="1800" dirty="0" err="1">
                <a:latin typeface="Calibri"/>
                <a:ea typeface="Calibri"/>
                <a:cs typeface="Calibri"/>
              </a:rPr>
              <a:t>como</a:t>
            </a:r>
            <a:r>
              <a:rPr lang="en-US" sz="1800" dirty="0">
                <a:latin typeface="Calibri"/>
                <a:ea typeface="Calibri"/>
                <a:cs typeface="Calibri"/>
              </a:rPr>
              <a:t> </a:t>
            </a:r>
            <a:r>
              <a:rPr lang="en-US" sz="1800" dirty="0" err="1">
                <a:latin typeface="Calibri"/>
                <a:ea typeface="Calibri"/>
                <a:cs typeface="Calibri"/>
              </a:rPr>
              <a:t>acurácia</a:t>
            </a:r>
            <a:r>
              <a:rPr lang="en-US" sz="1800" dirty="0">
                <a:latin typeface="Calibri"/>
                <a:ea typeface="Calibri"/>
                <a:cs typeface="Calibri"/>
              </a:rPr>
              <a:t>, </a:t>
            </a:r>
            <a:r>
              <a:rPr lang="en-US" sz="1800" dirty="0" err="1">
                <a:latin typeface="Calibri"/>
                <a:ea typeface="Calibri"/>
                <a:cs typeface="Calibri"/>
              </a:rPr>
              <a:t>precisão</a:t>
            </a:r>
            <a:r>
              <a:rPr lang="en-US" sz="1800" dirty="0">
                <a:latin typeface="Calibri"/>
                <a:ea typeface="Calibri"/>
                <a:cs typeface="Calibri"/>
              </a:rPr>
              <a:t>, </a:t>
            </a:r>
            <a:r>
              <a:rPr lang="en-US" sz="1800" dirty="0" err="1">
                <a:latin typeface="Calibri"/>
                <a:ea typeface="Calibri"/>
                <a:cs typeface="Calibri"/>
              </a:rPr>
              <a:t>revocação</a:t>
            </a:r>
            <a:r>
              <a:rPr lang="en-US" sz="1800" dirty="0">
                <a:latin typeface="Calibri"/>
                <a:ea typeface="Calibri"/>
                <a:cs typeface="Calibri"/>
              </a:rPr>
              <a:t> e F1-score, </a:t>
            </a:r>
            <a:r>
              <a:rPr lang="en-US" sz="1800" dirty="0" err="1">
                <a:latin typeface="Calibri"/>
                <a:ea typeface="Calibri"/>
                <a:cs typeface="Calibri"/>
              </a:rPr>
              <a:t>foram</a:t>
            </a:r>
            <a:r>
              <a:rPr lang="en-US" sz="1800" dirty="0">
                <a:latin typeface="Calibri"/>
                <a:ea typeface="Calibri"/>
                <a:cs typeface="Calibri"/>
              </a:rPr>
              <a:t> </a:t>
            </a:r>
            <a:r>
              <a:rPr lang="en-US" sz="1800" dirty="0" err="1">
                <a:latin typeface="Calibri"/>
                <a:ea typeface="Calibri"/>
                <a:cs typeface="Calibri"/>
              </a:rPr>
              <a:t>calculadas</a:t>
            </a:r>
            <a:r>
              <a:rPr lang="en-US" sz="1800" dirty="0">
                <a:latin typeface="Calibri"/>
                <a:ea typeface="Calibri"/>
                <a:cs typeface="Calibri"/>
              </a:rPr>
              <a:t> para </a:t>
            </a:r>
            <a:r>
              <a:rPr lang="en-US" sz="1800" dirty="0" err="1">
                <a:latin typeface="Calibri"/>
                <a:ea typeface="Calibri"/>
                <a:cs typeface="Calibri"/>
              </a:rPr>
              <a:t>avaliar</a:t>
            </a:r>
            <a:r>
              <a:rPr lang="en-US" sz="1800" dirty="0">
                <a:latin typeface="Calibri"/>
                <a:ea typeface="Calibri"/>
                <a:cs typeface="Calibri"/>
              </a:rPr>
              <a:t> o </a:t>
            </a:r>
            <a:r>
              <a:rPr lang="en-US" sz="1800" dirty="0" err="1">
                <a:latin typeface="Calibri"/>
                <a:ea typeface="Calibri"/>
                <a:cs typeface="Calibri"/>
              </a:rPr>
              <a:t>desempenho</a:t>
            </a:r>
            <a:r>
              <a:rPr lang="en-US" sz="1800" dirty="0">
                <a:latin typeface="Calibri"/>
                <a:ea typeface="Calibri"/>
                <a:cs typeface="Calibri"/>
              </a:rPr>
              <a:t> do </a:t>
            </a:r>
            <a:r>
              <a:rPr lang="en-US" sz="1800" dirty="0" err="1">
                <a:latin typeface="Calibri"/>
                <a:ea typeface="Calibri"/>
                <a:cs typeface="Calibri"/>
              </a:rPr>
              <a:t>modelo</a:t>
            </a:r>
            <a:r>
              <a:rPr lang="en-US" sz="1800" dirty="0">
                <a:latin typeface="Calibri"/>
                <a:ea typeface="Calibri"/>
                <a:cs typeface="Calibri"/>
              </a:rPr>
              <a:t> SVM. </a:t>
            </a:r>
            <a:r>
              <a:rPr lang="en-US" sz="1800" dirty="0" err="1">
                <a:latin typeface="Calibri"/>
                <a:ea typeface="Calibri"/>
                <a:cs typeface="Calibri"/>
              </a:rPr>
              <a:t>Os</a:t>
            </a:r>
            <a:r>
              <a:rPr lang="en-US" sz="1800" dirty="0">
                <a:latin typeface="Calibri"/>
                <a:ea typeface="Calibri"/>
                <a:cs typeface="Calibri"/>
              </a:rPr>
              <a:t> </a:t>
            </a:r>
            <a:r>
              <a:rPr lang="en-US" sz="1800" dirty="0" err="1">
                <a:latin typeface="Calibri"/>
                <a:ea typeface="Calibri"/>
                <a:cs typeface="Calibri"/>
              </a:rPr>
              <a:t>resultados</a:t>
            </a:r>
            <a:r>
              <a:rPr lang="en-US" sz="1800" dirty="0">
                <a:latin typeface="Calibri"/>
                <a:ea typeface="Calibri"/>
                <a:cs typeface="Calibri"/>
              </a:rPr>
              <a:t> </a:t>
            </a:r>
            <a:r>
              <a:rPr lang="en-US" sz="1800" dirty="0" err="1">
                <a:latin typeface="Calibri"/>
                <a:ea typeface="Calibri"/>
                <a:cs typeface="Calibri"/>
              </a:rPr>
              <a:t>demonstraram</a:t>
            </a:r>
            <a:r>
              <a:rPr lang="en-US" sz="1800" dirty="0">
                <a:latin typeface="Calibri"/>
                <a:ea typeface="Calibri"/>
                <a:cs typeface="Calibri"/>
              </a:rPr>
              <a:t> </a:t>
            </a:r>
            <a:r>
              <a:rPr lang="en-US" sz="1800" dirty="0" err="1">
                <a:latin typeface="Calibri"/>
                <a:ea typeface="Calibri"/>
                <a:cs typeface="Calibri"/>
              </a:rPr>
              <a:t>uma</a:t>
            </a:r>
            <a:r>
              <a:rPr lang="en-US" sz="1800" dirty="0">
                <a:latin typeface="Calibri"/>
                <a:ea typeface="Calibri"/>
                <a:cs typeface="Calibri"/>
              </a:rPr>
              <a:t> performance </a:t>
            </a:r>
            <a:r>
              <a:rPr lang="en-US" sz="1800" dirty="0" err="1">
                <a:latin typeface="Calibri"/>
                <a:ea typeface="Calibri"/>
                <a:cs typeface="Calibri"/>
              </a:rPr>
              <a:t>perfeita</a:t>
            </a:r>
            <a:r>
              <a:rPr lang="en-US" sz="1800" dirty="0">
                <a:latin typeface="Calibri"/>
                <a:ea typeface="Calibri"/>
                <a:cs typeface="Calibri"/>
              </a:rPr>
              <a:t> do </a:t>
            </a:r>
            <a:r>
              <a:rPr lang="en-US" sz="1800" dirty="0" err="1">
                <a:latin typeface="Calibri"/>
                <a:ea typeface="Calibri"/>
                <a:cs typeface="Calibri"/>
              </a:rPr>
              <a:t>modelo</a:t>
            </a:r>
            <a:r>
              <a:rPr lang="en-US" sz="1800" dirty="0">
                <a:latin typeface="Calibri"/>
                <a:ea typeface="Calibri"/>
                <a:cs typeface="Calibri"/>
              </a:rPr>
              <a:t>, com </a:t>
            </a:r>
            <a:r>
              <a:rPr lang="en-US" sz="1800" dirty="0" err="1">
                <a:latin typeface="Calibri"/>
                <a:ea typeface="Calibri"/>
                <a:cs typeface="Calibri"/>
              </a:rPr>
              <a:t>todas</a:t>
            </a:r>
            <a:r>
              <a:rPr lang="en-US" sz="1800" dirty="0">
                <a:latin typeface="Calibri"/>
                <a:ea typeface="Calibri"/>
                <a:cs typeface="Calibri"/>
              </a:rPr>
              <a:t> as </a:t>
            </a:r>
            <a:r>
              <a:rPr lang="en-US" sz="1800" dirty="0" err="1">
                <a:latin typeface="Calibri"/>
                <a:ea typeface="Calibri"/>
                <a:cs typeface="Calibri"/>
              </a:rPr>
              <a:t>métricas</a:t>
            </a:r>
            <a:r>
              <a:rPr lang="en-US" sz="1800" dirty="0">
                <a:latin typeface="Calibri"/>
                <a:ea typeface="Calibri"/>
                <a:cs typeface="Calibri"/>
              </a:rPr>
              <a:t> </a:t>
            </a:r>
            <a:r>
              <a:rPr lang="en-US" sz="1800" dirty="0" err="1">
                <a:latin typeface="Calibri"/>
                <a:ea typeface="Calibri"/>
                <a:cs typeface="Calibri"/>
              </a:rPr>
              <a:t>alcançando</a:t>
            </a:r>
            <a:r>
              <a:rPr lang="en-US" sz="1800" dirty="0">
                <a:latin typeface="Calibri"/>
                <a:ea typeface="Calibri"/>
                <a:cs typeface="Calibri"/>
              </a:rPr>
              <a:t> o valor </a:t>
            </a:r>
            <a:r>
              <a:rPr lang="en-US" sz="1800" dirty="0" err="1">
                <a:latin typeface="Calibri"/>
                <a:ea typeface="Calibri"/>
                <a:cs typeface="Calibri"/>
              </a:rPr>
              <a:t>máximo</a:t>
            </a:r>
            <a:r>
              <a:rPr lang="en-US" sz="1800" dirty="0">
                <a:latin typeface="Calibri"/>
                <a:ea typeface="Calibri"/>
                <a:cs typeface="Calibri"/>
              </a:rPr>
              <a:t> de 1.0. </a:t>
            </a:r>
            <a:r>
              <a:rPr lang="en-US" sz="1800" dirty="0" err="1">
                <a:latin typeface="Calibri"/>
                <a:ea typeface="Calibri"/>
                <a:cs typeface="Calibri"/>
              </a:rPr>
              <a:t>Isso</a:t>
            </a:r>
            <a:r>
              <a:rPr lang="en-US" sz="1800" dirty="0">
                <a:latin typeface="Calibri"/>
                <a:ea typeface="Calibri"/>
                <a:cs typeface="Calibri"/>
              </a:rPr>
              <a:t> indica que o </a:t>
            </a:r>
            <a:r>
              <a:rPr lang="en-US" sz="1800" dirty="0" err="1">
                <a:latin typeface="Calibri"/>
                <a:ea typeface="Calibri"/>
                <a:cs typeface="Calibri"/>
              </a:rPr>
              <a:t>modelo</a:t>
            </a:r>
            <a:r>
              <a:rPr lang="en-US" sz="1800" dirty="0">
                <a:latin typeface="Calibri"/>
                <a:ea typeface="Calibri"/>
                <a:cs typeface="Calibri"/>
              </a:rPr>
              <a:t> SVM </a:t>
            </a:r>
            <a:r>
              <a:rPr lang="en-US" sz="1800" dirty="0" err="1">
                <a:latin typeface="Calibri"/>
                <a:ea typeface="Calibri"/>
                <a:cs typeface="Calibri"/>
              </a:rPr>
              <a:t>foi</a:t>
            </a:r>
            <a:r>
              <a:rPr lang="en-US" sz="1800" dirty="0">
                <a:latin typeface="Calibri"/>
                <a:ea typeface="Calibri"/>
                <a:cs typeface="Calibri"/>
              </a:rPr>
              <a:t> </a:t>
            </a:r>
            <a:r>
              <a:rPr lang="en-US" sz="1800" dirty="0" err="1">
                <a:latin typeface="Calibri"/>
                <a:ea typeface="Calibri"/>
                <a:cs typeface="Calibri"/>
              </a:rPr>
              <a:t>capaz</a:t>
            </a:r>
            <a:r>
              <a:rPr lang="en-US" sz="1800" dirty="0">
                <a:latin typeface="Calibri"/>
                <a:ea typeface="Calibri"/>
                <a:cs typeface="Calibri"/>
              </a:rPr>
              <a:t> de </a:t>
            </a:r>
            <a:r>
              <a:rPr lang="en-US" sz="1800" dirty="0" err="1">
                <a:latin typeface="Calibri"/>
                <a:ea typeface="Calibri"/>
                <a:cs typeface="Calibri"/>
              </a:rPr>
              <a:t>classificar</a:t>
            </a:r>
            <a:r>
              <a:rPr lang="en-US" sz="1800" dirty="0">
                <a:latin typeface="Calibri"/>
                <a:ea typeface="Calibri"/>
                <a:cs typeface="Calibri"/>
              </a:rPr>
              <a:t> </a:t>
            </a:r>
            <a:r>
              <a:rPr lang="en-US" sz="1800" dirty="0" err="1">
                <a:latin typeface="Calibri"/>
                <a:ea typeface="Calibri"/>
                <a:cs typeface="Calibri"/>
              </a:rPr>
              <a:t>corretamente</a:t>
            </a:r>
            <a:r>
              <a:rPr lang="en-US" sz="1800" dirty="0">
                <a:latin typeface="Calibri"/>
                <a:ea typeface="Calibri"/>
                <a:cs typeface="Calibri"/>
              </a:rPr>
              <a:t> </a:t>
            </a:r>
            <a:r>
              <a:rPr lang="en-US" sz="1800" dirty="0" err="1">
                <a:latin typeface="Calibri"/>
                <a:ea typeface="Calibri"/>
                <a:cs typeface="Calibri"/>
              </a:rPr>
              <a:t>todos</a:t>
            </a:r>
            <a:r>
              <a:rPr lang="en-US" sz="1800" dirty="0">
                <a:latin typeface="Calibri"/>
                <a:ea typeface="Calibri"/>
                <a:cs typeface="Calibri"/>
              </a:rPr>
              <a:t> </a:t>
            </a:r>
            <a:r>
              <a:rPr lang="en-US" sz="1800" dirty="0" err="1">
                <a:latin typeface="Calibri"/>
                <a:ea typeface="Calibri"/>
                <a:cs typeface="Calibri"/>
              </a:rPr>
              <a:t>os</a:t>
            </a:r>
            <a:r>
              <a:rPr lang="en-US" sz="1800" dirty="0">
                <a:latin typeface="Calibri"/>
                <a:ea typeface="Calibri"/>
                <a:cs typeface="Calibri"/>
              </a:rPr>
              <a:t> </a:t>
            </a:r>
            <a:r>
              <a:rPr lang="en-US" sz="1800" dirty="0" err="1">
                <a:latin typeface="Calibri"/>
                <a:ea typeface="Calibri"/>
                <a:cs typeface="Calibri"/>
              </a:rPr>
              <a:t>exemplos</a:t>
            </a:r>
            <a:r>
              <a:rPr lang="en-US" sz="1800" dirty="0">
                <a:latin typeface="Calibri"/>
                <a:ea typeface="Calibri"/>
                <a:cs typeface="Calibri"/>
              </a:rPr>
              <a:t> do conjunto de teste, </a:t>
            </a:r>
            <a:r>
              <a:rPr lang="en-US" sz="1800" dirty="0" err="1">
                <a:latin typeface="Calibri"/>
                <a:ea typeface="Calibri"/>
                <a:cs typeface="Calibri"/>
              </a:rPr>
              <a:t>sem</a:t>
            </a:r>
            <a:r>
              <a:rPr lang="en-US" sz="1800" dirty="0">
                <a:latin typeface="Calibri"/>
                <a:ea typeface="Calibri"/>
                <a:cs typeface="Calibri"/>
              </a:rPr>
              <a:t> </a:t>
            </a:r>
            <a:r>
              <a:rPr lang="en-US" sz="1800" dirty="0" err="1">
                <a:latin typeface="Calibri"/>
                <a:ea typeface="Calibri"/>
                <a:cs typeface="Calibri"/>
              </a:rPr>
              <a:t>falsos</a:t>
            </a:r>
            <a:r>
              <a:rPr lang="en-US" sz="1800" dirty="0">
                <a:latin typeface="Calibri"/>
                <a:ea typeface="Calibri"/>
                <a:cs typeface="Calibri"/>
              </a:rPr>
              <a:t> </a:t>
            </a:r>
            <a:r>
              <a:rPr lang="en-US" sz="1800" dirty="0" err="1">
                <a:latin typeface="Calibri"/>
                <a:ea typeface="Calibri"/>
                <a:cs typeface="Calibri"/>
              </a:rPr>
              <a:t>positivos</a:t>
            </a:r>
            <a:r>
              <a:rPr lang="en-US" sz="1800" dirty="0">
                <a:latin typeface="Calibri"/>
                <a:ea typeface="Calibri"/>
                <a:cs typeface="Calibri"/>
              </a:rPr>
              <a:t> </a:t>
            </a:r>
            <a:r>
              <a:rPr lang="en-US" sz="1800" dirty="0" err="1">
                <a:latin typeface="Calibri"/>
                <a:ea typeface="Calibri"/>
                <a:cs typeface="Calibri"/>
              </a:rPr>
              <a:t>ou</a:t>
            </a:r>
            <a:r>
              <a:rPr lang="en-US" sz="1800" dirty="0">
                <a:latin typeface="Calibri"/>
                <a:ea typeface="Calibri"/>
                <a:cs typeface="Calibri"/>
              </a:rPr>
              <a:t> </a:t>
            </a:r>
            <a:r>
              <a:rPr lang="en-US" sz="1800" dirty="0" err="1">
                <a:latin typeface="Calibri"/>
                <a:ea typeface="Calibri"/>
                <a:cs typeface="Calibri"/>
              </a:rPr>
              <a:t>falsos</a:t>
            </a:r>
            <a:r>
              <a:rPr lang="en-US" sz="1800" dirty="0">
                <a:latin typeface="Calibri"/>
                <a:ea typeface="Calibri"/>
                <a:cs typeface="Calibri"/>
              </a:rPr>
              <a:t> </a:t>
            </a:r>
            <a:r>
              <a:rPr lang="en-US" sz="1800" dirty="0" err="1">
                <a:latin typeface="Calibri"/>
                <a:ea typeface="Calibri"/>
                <a:cs typeface="Calibri"/>
              </a:rPr>
              <a:t>negativos</a:t>
            </a:r>
            <a:r>
              <a:rPr lang="en-US" sz="1800" dirty="0">
                <a:latin typeface="Calibri"/>
                <a:ea typeface="Calibri"/>
                <a:cs typeface="Calibri"/>
              </a:rPr>
              <a:t>.</a:t>
            </a:r>
          </a:p>
          <a:p>
            <a:pPr>
              <a:buNone/>
            </a:pPr>
            <a:endParaRPr lang="en-US" sz="1800" dirty="0">
              <a:latin typeface="Calibri"/>
              <a:ea typeface="Calibri"/>
              <a:cs typeface="Calibri"/>
            </a:endParaRPr>
          </a:p>
          <a:p>
            <a:pPr>
              <a:buNone/>
            </a:pPr>
            <a:r>
              <a:rPr lang="en-US" sz="1800" dirty="0" err="1">
                <a:latin typeface="Calibri"/>
                <a:ea typeface="Calibri"/>
                <a:cs typeface="Calibri"/>
              </a:rPr>
              <a:t>Além</a:t>
            </a:r>
            <a:r>
              <a:rPr lang="en-US" sz="1800" dirty="0">
                <a:latin typeface="Calibri"/>
                <a:ea typeface="Calibri"/>
                <a:cs typeface="Calibri"/>
              </a:rPr>
              <a:t> </a:t>
            </a:r>
            <a:r>
              <a:rPr lang="en-US" sz="1800" dirty="0" err="1">
                <a:latin typeface="Calibri"/>
                <a:ea typeface="Calibri"/>
                <a:cs typeface="Calibri"/>
              </a:rPr>
              <a:t>disso</a:t>
            </a:r>
            <a:r>
              <a:rPr lang="en-US" sz="1800" dirty="0">
                <a:latin typeface="Calibri"/>
                <a:ea typeface="Calibri"/>
                <a:cs typeface="Calibri"/>
              </a:rPr>
              <a:t>, a </a:t>
            </a:r>
            <a:r>
              <a:rPr lang="en-US" sz="1800" dirty="0" err="1">
                <a:latin typeface="Calibri"/>
                <a:ea typeface="Calibri"/>
                <a:cs typeface="Calibri"/>
              </a:rPr>
              <a:t>visualização</a:t>
            </a:r>
            <a:r>
              <a:rPr lang="en-US" sz="1800" dirty="0">
                <a:latin typeface="Calibri"/>
                <a:ea typeface="Calibri"/>
                <a:cs typeface="Calibri"/>
              </a:rPr>
              <a:t> </a:t>
            </a:r>
            <a:r>
              <a:rPr lang="en-US" sz="1800" dirty="0" err="1">
                <a:latin typeface="Calibri"/>
                <a:ea typeface="Calibri"/>
                <a:cs typeface="Calibri"/>
              </a:rPr>
              <a:t>gráfica</a:t>
            </a:r>
            <a:r>
              <a:rPr lang="en-US" sz="1800" dirty="0">
                <a:latin typeface="Calibri"/>
                <a:ea typeface="Calibri"/>
                <a:cs typeface="Calibri"/>
              </a:rPr>
              <a:t> da </a:t>
            </a:r>
            <a:r>
              <a:rPr lang="en-US" sz="1800" dirty="0" err="1">
                <a:latin typeface="Calibri"/>
                <a:ea typeface="Calibri"/>
                <a:cs typeface="Calibri"/>
              </a:rPr>
              <a:t>separação</a:t>
            </a:r>
            <a:r>
              <a:rPr lang="en-US" sz="1800" dirty="0">
                <a:latin typeface="Calibri"/>
                <a:ea typeface="Calibri"/>
                <a:cs typeface="Calibri"/>
              </a:rPr>
              <a:t> de classes </a:t>
            </a:r>
            <a:r>
              <a:rPr lang="en-US" sz="1800" dirty="0" err="1">
                <a:latin typeface="Calibri"/>
                <a:ea typeface="Calibri"/>
                <a:cs typeface="Calibri"/>
              </a:rPr>
              <a:t>proporcionada</a:t>
            </a:r>
            <a:r>
              <a:rPr lang="en-US" sz="1800" dirty="0">
                <a:latin typeface="Calibri"/>
                <a:ea typeface="Calibri"/>
                <a:cs typeface="Calibri"/>
              </a:rPr>
              <a:t> </a:t>
            </a:r>
            <a:r>
              <a:rPr lang="en-US" sz="1800" dirty="0" err="1">
                <a:latin typeface="Calibri"/>
                <a:ea typeface="Calibri"/>
                <a:cs typeface="Calibri"/>
              </a:rPr>
              <a:t>pelo</a:t>
            </a:r>
            <a:r>
              <a:rPr lang="en-US" sz="1800" dirty="0">
                <a:latin typeface="Calibri"/>
                <a:ea typeface="Calibri"/>
                <a:cs typeface="Calibri"/>
              </a:rPr>
              <a:t> SVM </a:t>
            </a:r>
            <a:r>
              <a:rPr lang="en-US" sz="1800" dirty="0" err="1">
                <a:latin typeface="Calibri"/>
                <a:ea typeface="Calibri"/>
                <a:cs typeface="Calibri"/>
              </a:rPr>
              <a:t>permitiu</a:t>
            </a:r>
            <a:r>
              <a:rPr lang="en-US" sz="1800" dirty="0">
                <a:latin typeface="Calibri"/>
                <a:ea typeface="Calibri"/>
                <a:cs typeface="Calibri"/>
              </a:rPr>
              <a:t> </a:t>
            </a:r>
            <a:r>
              <a:rPr lang="en-US" sz="1800" dirty="0" err="1">
                <a:latin typeface="Calibri"/>
                <a:ea typeface="Calibri"/>
                <a:cs typeface="Calibri"/>
              </a:rPr>
              <a:t>uma</a:t>
            </a:r>
            <a:r>
              <a:rPr lang="en-US" sz="1800" dirty="0">
                <a:latin typeface="Calibri"/>
                <a:ea typeface="Calibri"/>
                <a:cs typeface="Calibri"/>
              </a:rPr>
              <a:t> </a:t>
            </a:r>
            <a:r>
              <a:rPr lang="en-US" sz="1800" dirty="0" err="1">
                <a:latin typeface="Calibri"/>
                <a:ea typeface="Calibri"/>
                <a:cs typeface="Calibri"/>
              </a:rPr>
              <a:t>compreensão</a:t>
            </a:r>
            <a:r>
              <a:rPr lang="en-US" sz="1800" dirty="0">
                <a:latin typeface="Calibri"/>
                <a:ea typeface="Calibri"/>
                <a:cs typeface="Calibri"/>
              </a:rPr>
              <a:t> visual da </a:t>
            </a:r>
            <a:r>
              <a:rPr lang="en-US" sz="1800" dirty="0" err="1">
                <a:latin typeface="Calibri"/>
                <a:ea typeface="Calibri"/>
                <a:cs typeface="Calibri"/>
              </a:rPr>
              <a:t>capacidade</a:t>
            </a:r>
            <a:r>
              <a:rPr lang="en-US" sz="1800" dirty="0">
                <a:latin typeface="Calibri"/>
                <a:ea typeface="Calibri"/>
                <a:cs typeface="Calibri"/>
              </a:rPr>
              <a:t> do </a:t>
            </a:r>
            <a:r>
              <a:rPr lang="en-US" sz="1800" dirty="0" err="1">
                <a:latin typeface="Calibri"/>
                <a:ea typeface="Calibri"/>
                <a:cs typeface="Calibri"/>
              </a:rPr>
              <a:t>modelo</a:t>
            </a:r>
            <a:r>
              <a:rPr lang="en-US" sz="1800" dirty="0">
                <a:latin typeface="Calibri"/>
                <a:ea typeface="Calibri"/>
                <a:cs typeface="Calibri"/>
              </a:rPr>
              <a:t> </a:t>
            </a:r>
            <a:r>
              <a:rPr lang="en-US" sz="1800" dirty="0" err="1">
                <a:latin typeface="Calibri"/>
                <a:ea typeface="Calibri"/>
                <a:cs typeface="Calibri"/>
              </a:rPr>
              <a:t>em</a:t>
            </a:r>
            <a:r>
              <a:rPr lang="en-US" sz="1800" dirty="0">
                <a:latin typeface="Calibri"/>
                <a:ea typeface="Calibri"/>
                <a:cs typeface="Calibri"/>
              </a:rPr>
              <a:t> </a:t>
            </a:r>
            <a:r>
              <a:rPr lang="en-US" sz="1800" dirty="0" err="1">
                <a:latin typeface="Calibri"/>
                <a:ea typeface="Calibri"/>
                <a:cs typeface="Calibri"/>
              </a:rPr>
              <a:t>distinguir</a:t>
            </a:r>
            <a:r>
              <a:rPr lang="en-US" sz="1800" dirty="0">
                <a:latin typeface="Calibri"/>
                <a:ea typeface="Calibri"/>
                <a:cs typeface="Calibri"/>
              </a:rPr>
              <a:t> as classes de </a:t>
            </a:r>
            <a:r>
              <a:rPr lang="en-US" sz="1800" dirty="0" err="1">
                <a:latin typeface="Calibri"/>
                <a:ea typeface="Calibri"/>
                <a:cs typeface="Calibri"/>
              </a:rPr>
              <a:t>divórcio</a:t>
            </a:r>
            <a:r>
              <a:rPr lang="en-US" sz="1800" dirty="0">
                <a:latin typeface="Calibri"/>
                <a:ea typeface="Calibri"/>
                <a:cs typeface="Calibri"/>
              </a:rPr>
              <a:t> e </a:t>
            </a:r>
            <a:r>
              <a:rPr lang="en-US" sz="1800" dirty="0" err="1">
                <a:latin typeface="Calibri"/>
                <a:ea typeface="Calibri"/>
                <a:cs typeface="Calibri"/>
              </a:rPr>
              <a:t>não</a:t>
            </a:r>
            <a:r>
              <a:rPr lang="en-US" sz="1800" dirty="0">
                <a:latin typeface="Calibri"/>
                <a:ea typeface="Calibri"/>
                <a:cs typeface="Calibri"/>
              </a:rPr>
              <a:t> </a:t>
            </a:r>
            <a:r>
              <a:rPr lang="en-US" sz="1800" dirty="0" err="1">
                <a:latin typeface="Calibri"/>
                <a:ea typeface="Calibri"/>
                <a:cs typeface="Calibri"/>
              </a:rPr>
              <a:t>divórcio</a:t>
            </a:r>
            <a:r>
              <a:rPr lang="en-US" sz="1800" dirty="0">
                <a:latin typeface="Calibri"/>
                <a:ea typeface="Calibri"/>
                <a:cs typeface="Calibri"/>
              </a:rPr>
              <a:t>.</a:t>
            </a:r>
            <a:endParaRPr lang="en-US" dirty="0">
              <a:cs typeface="Calibri"/>
            </a:endParaRPr>
          </a:p>
          <a:p>
            <a:pPr>
              <a:buNone/>
            </a:pPr>
            <a:endParaRPr lang="en-US" sz="1800" dirty="0">
              <a:latin typeface="Calibri"/>
              <a:ea typeface="Calibri"/>
              <a:cs typeface="Arial"/>
            </a:endParaRPr>
          </a:p>
          <a:p>
            <a:pPr>
              <a:buNone/>
            </a:pPr>
            <a:r>
              <a:rPr lang="en-US" sz="1800" dirty="0">
                <a:latin typeface="Calibri"/>
                <a:ea typeface="Calibri"/>
                <a:cs typeface="Calibri"/>
              </a:rPr>
              <a:t>Por </a:t>
            </a:r>
            <a:r>
              <a:rPr lang="en-US" sz="1800" dirty="0" err="1">
                <a:latin typeface="Calibri"/>
                <a:ea typeface="Calibri"/>
                <a:cs typeface="Calibri"/>
              </a:rPr>
              <a:t>fim</a:t>
            </a:r>
            <a:r>
              <a:rPr lang="en-US" sz="1800" dirty="0">
                <a:latin typeface="Calibri"/>
                <a:ea typeface="Calibri"/>
                <a:cs typeface="Calibri"/>
              </a:rPr>
              <a:t>, </a:t>
            </a:r>
            <a:r>
              <a:rPr lang="en-US" sz="1800" dirty="0" err="1">
                <a:latin typeface="Calibri"/>
                <a:ea typeface="Calibri"/>
                <a:cs typeface="Calibri"/>
              </a:rPr>
              <a:t>este</a:t>
            </a:r>
            <a:r>
              <a:rPr lang="en-US" sz="1800" dirty="0">
                <a:latin typeface="Calibri"/>
                <a:ea typeface="Calibri"/>
                <a:cs typeface="Calibri"/>
              </a:rPr>
              <a:t> </a:t>
            </a:r>
            <a:r>
              <a:rPr lang="en-US" sz="1800" dirty="0" err="1">
                <a:latin typeface="Calibri"/>
                <a:ea typeface="Calibri"/>
                <a:cs typeface="Calibri"/>
              </a:rPr>
              <a:t>trabalho</a:t>
            </a:r>
            <a:r>
              <a:rPr lang="en-US" sz="1800" dirty="0">
                <a:latin typeface="Calibri"/>
                <a:ea typeface="Calibri"/>
                <a:cs typeface="Calibri"/>
              </a:rPr>
              <a:t> </a:t>
            </a:r>
            <a:r>
              <a:rPr lang="en-US" sz="1800" dirty="0" err="1">
                <a:latin typeface="Calibri"/>
                <a:ea typeface="Calibri"/>
                <a:cs typeface="Calibri"/>
              </a:rPr>
              <a:t>prático</a:t>
            </a:r>
            <a:r>
              <a:rPr lang="en-US" sz="1800" dirty="0">
                <a:latin typeface="Calibri"/>
                <a:ea typeface="Calibri"/>
                <a:cs typeface="Calibri"/>
              </a:rPr>
              <a:t> </a:t>
            </a:r>
            <a:r>
              <a:rPr lang="en-US" sz="1800" dirty="0" err="1">
                <a:latin typeface="Calibri"/>
                <a:ea typeface="Calibri"/>
                <a:cs typeface="Calibri"/>
              </a:rPr>
              <a:t>demonstrou</a:t>
            </a:r>
            <a:r>
              <a:rPr lang="en-US" sz="1800" dirty="0">
                <a:latin typeface="Calibri"/>
                <a:ea typeface="Calibri"/>
                <a:cs typeface="Calibri"/>
              </a:rPr>
              <a:t> que o </a:t>
            </a:r>
            <a:r>
              <a:rPr lang="en-US" sz="1800" dirty="0" err="1">
                <a:latin typeface="Calibri"/>
                <a:ea typeface="Calibri"/>
                <a:cs typeface="Calibri"/>
              </a:rPr>
              <a:t>modelo</a:t>
            </a:r>
            <a:r>
              <a:rPr lang="en-US" sz="1800" dirty="0">
                <a:latin typeface="Calibri"/>
                <a:ea typeface="Calibri"/>
                <a:cs typeface="Calibri"/>
              </a:rPr>
              <a:t> SVM é </a:t>
            </a:r>
            <a:r>
              <a:rPr lang="en-US" sz="1800" dirty="0" err="1">
                <a:latin typeface="Calibri"/>
                <a:ea typeface="Calibri"/>
                <a:cs typeface="Calibri"/>
              </a:rPr>
              <a:t>uma</a:t>
            </a:r>
            <a:r>
              <a:rPr lang="en-US" sz="1800" dirty="0">
                <a:latin typeface="Calibri"/>
                <a:ea typeface="Calibri"/>
                <a:cs typeface="Calibri"/>
              </a:rPr>
              <a:t> </a:t>
            </a:r>
            <a:r>
              <a:rPr lang="en-US" sz="1800" dirty="0" err="1">
                <a:latin typeface="Calibri"/>
                <a:ea typeface="Calibri"/>
                <a:cs typeface="Calibri"/>
              </a:rPr>
              <a:t>abordagem</a:t>
            </a:r>
            <a:r>
              <a:rPr lang="en-US" sz="1800" dirty="0">
                <a:latin typeface="Calibri"/>
                <a:ea typeface="Calibri"/>
                <a:cs typeface="Calibri"/>
              </a:rPr>
              <a:t> </a:t>
            </a:r>
            <a:r>
              <a:rPr lang="en-US" sz="1800" dirty="0" err="1">
                <a:latin typeface="Calibri"/>
                <a:ea typeface="Calibri"/>
                <a:cs typeface="Calibri"/>
              </a:rPr>
              <a:t>eficaz</a:t>
            </a:r>
            <a:r>
              <a:rPr lang="en-US" sz="1800" dirty="0">
                <a:latin typeface="Calibri"/>
                <a:ea typeface="Calibri"/>
                <a:cs typeface="Calibri"/>
              </a:rPr>
              <a:t> para </a:t>
            </a:r>
            <a:r>
              <a:rPr lang="en-US" sz="1800" dirty="0" err="1">
                <a:latin typeface="Calibri"/>
                <a:ea typeface="Calibri"/>
                <a:cs typeface="Calibri"/>
              </a:rPr>
              <a:t>prever</a:t>
            </a:r>
            <a:r>
              <a:rPr lang="en-US" sz="1800" dirty="0">
                <a:latin typeface="Calibri"/>
                <a:ea typeface="Calibri"/>
                <a:cs typeface="Calibri"/>
              </a:rPr>
              <a:t> a </a:t>
            </a:r>
            <a:r>
              <a:rPr lang="en-US" sz="1800" dirty="0" err="1">
                <a:latin typeface="Calibri"/>
                <a:ea typeface="Calibri"/>
                <a:cs typeface="Calibri"/>
              </a:rPr>
              <a:t>probabilidade</a:t>
            </a:r>
            <a:r>
              <a:rPr lang="en-US" sz="1800" dirty="0">
                <a:latin typeface="Calibri"/>
                <a:ea typeface="Calibri"/>
                <a:cs typeface="Calibri"/>
              </a:rPr>
              <a:t> de </a:t>
            </a:r>
            <a:r>
              <a:rPr lang="en-US" sz="1800" dirty="0" err="1">
                <a:latin typeface="Calibri"/>
                <a:ea typeface="Calibri"/>
                <a:cs typeface="Calibri"/>
              </a:rPr>
              <a:t>divórcio</a:t>
            </a:r>
            <a:r>
              <a:rPr lang="en-US" sz="1800" dirty="0">
                <a:latin typeface="Calibri"/>
                <a:ea typeface="Calibri"/>
                <a:cs typeface="Calibri"/>
              </a:rPr>
              <a:t> com base </a:t>
            </a:r>
            <a:r>
              <a:rPr lang="en-US" sz="1800" dirty="0" err="1">
                <a:latin typeface="Calibri"/>
                <a:ea typeface="Calibri"/>
                <a:cs typeface="Calibri"/>
              </a:rPr>
              <a:t>nas</a:t>
            </a:r>
            <a:r>
              <a:rPr lang="en-US" sz="1800" dirty="0">
                <a:latin typeface="Calibri"/>
                <a:ea typeface="Calibri"/>
                <a:cs typeface="Calibri"/>
              </a:rPr>
              <a:t> </a:t>
            </a:r>
            <a:r>
              <a:rPr lang="en-US" sz="1800" dirty="0" err="1">
                <a:latin typeface="Calibri"/>
                <a:ea typeface="Calibri"/>
                <a:cs typeface="Calibri"/>
              </a:rPr>
              <a:t>variáveis</a:t>
            </a:r>
            <a:r>
              <a:rPr lang="en-US" sz="1800" dirty="0">
                <a:latin typeface="Calibri"/>
                <a:ea typeface="Calibri"/>
                <a:cs typeface="Calibri"/>
              </a:rPr>
              <a:t> </a:t>
            </a:r>
            <a:r>
              <a:rPr lang="en-US" sz="1800" dirty="0" err="1">
                <a:latin typeface="Calibri"/>
                <a:ea typeface="Calibri"/>
                <a:cs typeface="Calibri"/>
              </a:rPr>
              <a:t>disponíveis</a:t>
            </a:r>
            <a:r>
              <a:rPr lang="en-US" sz="1800" dirty="0">
                <a:latin typeface="Calibri"/>
                <a:ea typeface="Calibri"/>
                <a:cs typeface="Calibri"/>
              </a:rPr>
              <a:t> no dataset "Divorce Prediction". Essa </a:t>
            </a:r>
            <a:r>
              <a:rPr lang="en-US" sz="1800" dirty="0" err="1">
                <a:latin typeface="Calibri"/>
                <a:ea typeface="Calibri"/>
                <a:cs typeface="Calibri"/>
              </a:rPr>
              <a:t>técnica</a:t>
            </a:r>
            <a:r>
              <a:rPr lang="en-US" sz="1800" dirty="0">
                <a:latin typeface="Calibri"/>
                <a:ea typeface="Calibri"/>
                <a:cs typeface="Calibri"/>
              </a:rPr>
              <a:t> </a:t>
            </a:r>
            <a:r>
              <a:rPr lang="en-US" sz="1800" dirty="0" err="1">
                <a:latin typeface="Calibri"/>
                <a:ea typeface="Calibri"/>
                <a:cs typeface="Calibri"/>
              </a:rPr>
              <a:t>pode</a:t>
            </a:r>
            <a:r>
              <a:rPr lang="en-US" sz="1800" dirty="0">
                <a:latin typeface="Calibri"/>
                <a:ea typeface="Calibri"/>
                <a:cs typeface="Calibri"/>
              </a:rPr>
              <a:t> </a:t>
            </a:r>
            <a:r>
              <a:rPr lang="en-US" sz="1800" dirty="0" err="1">
                <a:latin typeface="Calibri"/>
                <a:ea typeface="Calibri"/>
                <a:cs typeface="Calibri"/>
              </a:rPr>
              <a:t>fornecer</a:t>
            </a:r>
            <a:r>
              <a:rPr lang="en-US" sz="1800" dirty="0">
                <a:latin typeface="Calibri"/>
                <a:ea typeface="Calibri"/>
                <a:cs typeface="Calibri"/>
              </a:rPr>
              <a:t> insights </a:t>
            </a:r>
            <a:r>
              <a:rPr lang="en-US" sz="1800" dirty="0" err="1">
                <a:latin typeface="Calibri"/>
                <a:ea typeface="Calibri"/>
                <a:cs typeface="Calibri"/>
              </a:rPr>
              <a:t>valiosos</a:t>
            </a:r>
            <a:r>
              <a:rPr lang="en-US" sz="1800" dirty="0">
                <a:latin typeface="Calibri"/>
                <a:ea typeface="Calibri"/>
                <a:cs typeface="Calibri"/>
              </a:rPr>
              <a:t> para </a:t>
            </a:r>
            <a:r>
              <a:rPr lang="en-US" sz="1800" dirty="0" err="1">
                <a:latin typeface="Calibri"/>
                <a:ea typeface="Calibri"/>
                <a:cs typeface="Calibri"/>
              </a:rPr>
              <a:t>identificar</a:t>
            </a:r>
            <a:r>
              <a:rPr lang="en-US" sz="1800" dirty="0">
                <a:latin typeface="Calibri"/>
                <a:ea typeface="Calibri"/>
                <a:cs typeface="Calibri"/>
              </a:rPr>
              <a:t> </a:t>
            </a:r>
            <a:r>
              <a:rPr lang="en-US" sz="1800" dirty="0" err="1">
                <a:latin typeface="Calibri"/>
                <a:ea typeface="Calibri"/>
                <a:cs typeface="Calibri"/>
              </a:rPr>
              <a:t>fatores</a:t>
            </a:r>
            <a:r>
              <a:rPr lang="en-US" sz="1800" dirty="0">
                <a:latin typeface="Calibri"/>
                <a:ea typeface="Calibri"/>
                <a:cs typeface="Calibri"/>
              </a:rPr>
              <a:t> de </a:t>
            </a:r>
            <a:r>
              <a:rPr lang="en-US" sz="1800" dirty="0" err="1">
                <a:latin typeface="Calibri"/>
                <a:ea typeface="Calibri"/>
                <a:cs typeface="Calibri"/>
              </a:rPr>
              <a:t>risco</a:t>
            </a:r>
            <a:r>
              <a:rPr lang="en-US" sz="1800" dirty="0">
                <a:latin typeface="Calibri"/>
                <a:ea typeface="Calibri"/>
                <a:cs typeface="Calibri"/>
              </a:rPr>
              <a:t> e </a:t>
            </a:r>
            <a:r>
              <a:rPr lang="en-US" sz="1800" dirty="0" err="1">
                <a:latin typeface="Calibri"/>
                <a:ea typeface="Calibri"/>
                <a:cs typeface="Calibri"/>
              </a:rPr>
              <a:t>apoiar</a:t>
            </a:r>
            <a:r>
              <a:rPr lang="en-US" sz="1800" dirty="0">
                <a:latin typeface="Calibri"/>
                <a:ea typeface="Calibri"/>
                <a:cs typeface="Calibri"/>
              </a:rPr>
              <a:t> </a:t>
            </a:r>
            <a:r>
              <a:rPr lang="en-US" sz="1800" dirty="0" err="1">
                <a:latin typeface="Calibri"/>
                <a:ea typeface="Calibri"/>
                <a:cs typeface="Calibri"/>
              </a:rPr>
              <a:t>decisões</a:t>
            </a:r>
            <a:r>
              <a:rPr lang="en-US" sz="1800" dirty="0">
                <a:latin typeface="Calibri"/>
                <a:ea typeface="Calibri"/>
                <a:cs typeface="Calibri"/>
              </a:rPr>
              <a:t> </a:t>
            </a:r>
            <a:r>
              <a:rPr lang="en-US" sz="1800" dirty="0" err="1">
                <a:latin typeface="Calibri"/>
                <a:ea typeface="Calibri"/>
                <a:cs typeface="Calibri"/>
              </a:rPr>
              <a:t>relacionadas</a:t>
            </a:r>
            <a:r>
              <a:rPr lang="en-US" sz="1800" dirty="0">
                <a:latin typeface="Calibri"/>
                <a:ea typeface="Calibri"/>
                <a:cs typeface="Calibri"/>
              </a:rPr>
              <a:t> à </a:t>
            </a:r>
            <a:r>
              <a:rPr lang="en-US" sz="1800" dirty="0" err="1">
                <a:latin typeface="Calibri"/>
                <a:ea typeface="Calibri"/>
                <a:cs typeface="Calibri"/>
              </a:rPr>
              <a:t>terapia</a:t>
            </a:r>
            <a:r>
              <a:rPr lang="en-US" sz="1800" dirty="0">
                <a:latin typeface="Calibri"/>
                <a:ea typeface="Calibri"/>
                <a:cs typeface="Calibri"/>
              </a:rPr>
              <a:t> de </a:t>
            </a:r>
            <a:r>
              <a:rPr lang="en-US" sz="1800" dirty="0" err="1">
                <a:latin typeface="Calibri"/>
                <a:ea typeface="Calibri"/>
                <a:cs typeface="Calibri"/>
              </a:rPr>
              <a:t>casais</a:t>
            </a:r>
            <a:r>
              <a:rPr lang="en-US" sz="1800" dirty="0">
                <a:latin typeface="Calibri"/>
                <a:ea typeface="Calibri"/>
                <a:cs typeface="Calibri"/>
              </a:rPr>
              <a:t>.</a:t>
            </a:r>
            <a:endParaRPr lang="en-US" dirty="0"/>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564382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err="1">
                <a:solidFill>
                  <a:schemeClr val="bg1"/>
                </a:solidFill>
                <a:latin typeface="Arial" charset="0"/>
                <a:ea typeface="Arial" charset="0"/>
                <a:cs typeface="Arial" charset="0"/>
              </a:rPr>
              <a:t>www.ipvc.pt</a:t>
            </a:r>
            <a:endParaRPr lang="pt-PT" sz="150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195917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1.Introdução</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1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ea typeface="Calibri"/>
                <a:cs typeface="Arial"/>
              </a:rPr>
              <a:t>Este PowerPoint apresenta o trabalho prático nº2 realizado no âmbito da Unidade Curricular de Inteligência Artificial, como parte do plano de estudos do segundo ano da licenciatura em Engenharia Informática na Escola Superior de Tecnologia e Gestão do Instituto Politécnico de Viana do Castelo. </a:t>
            </a:r>
            <a:endParaRPr lang="en-US" sz="1800">
              <a:latin typeface="Calibri"/>
              <a:ea typeface="Calibri"/>
              <a:cs typeface="Calibri"/>
            </a:endParaRPr>
          </a:p>
          <a:p>
            <a:pPr>
              <a:buNone/>
            </a:pPr>
            <a:endParaRPr lang="pt-PT" sz="1800" dirty="0">
              <a:latin typeface="Calibri"/>
              <a:ea typeface="Calibri"/>
              <a:cs typeface="Arial"/>
            </a:endParaRPr>
          </a:p>
          <a:p>
            <a:pPr>
              <a:buNone/>
            </a:pPr>
            <a:r>
              <a:rPr lang="pt-PT" sz="1800" dirty="0">
                <a:latin typeface="Calibri"/>
                <a:ea typeface="Calibri"/>
                <a:cs typeface="Arial"/>
              </a:rPr>
              <a:t>Neste trabalho prático, vamos explorar a técnica de </a:t>
            </a:r>
            <a:r>
              <a:rPr lang="pt-PT" sz="1800" err="1">
                <a:latin typeface="Calibri"/>
                <a:ea typeface="Calibri"/>
                <a:cs typeface="Arial"/>
              </a:rPr>
              <a:t>Support</a:t>
            </a:r>
            <a:r>
              <a:rPr lang="pt-PT" sz="1800" dirty="0">
                <a:latin typeface="Calibri"/>
                <a:ea typeface="Calibri"/>
                <a:cs typeface="Arial"/>
              </a:rPr>
              <a:t> </a:t>
            </a:r>
            <a:r>
              <a:rPr lang="pt-PT" sz="1800" err="1">
                <a:latin typeface="Calibri"/>
                <a:ea typeface="Calibri"/>
                <a:cs typeface="Arial"/>
              </a:rPr>
              <a:t>Vector</a:t>
            </a:r>
            <a:r>
              <a:rPr lang="pt-PT" sz="1800" dirty="0">
                <a:latin typeface="Calibri"/>
                <a:ea typeface="Calibri"/>
                <a:cs typeface="Arial"/>
              </a:rPr>
              <a:t> </a:t>
            </a:r>
            <a:r>
              <a:rPr lang="pt-PT" sz="1800" err="1">
                <a:latin typeface="Calibri"/>
                <a:ea typeface="Calibri"/>
                <a:cs typeface="Arial"/>
              </a:rPr>
              <a:t>Machines</a:t>
            </a:r>
            <a:r>
              <a:rPr lang="pt-PT" sz="1800" dirty="0">
                <a:latin typeface="Calibri"/>
                <a:ea typeface="Calibri"/>
                <a:cs typeface="Arial"/>
              </a:rPr>
              <a:t> (SVM) aplicada ao </a:t>
            </a:r>
            <a:r>
              <a:rPr lang="pt-PT" sz="1800" err="1">
                <a:latin typeface="Calibri"/>
                <a:ea typeface="Calibri"/>
                <a:cs typeface="Arial"/>
              </a:rPr>
              <a:t>dataset</a:t>
            </a:r>
            <a:r>
              <a:rPr lang="pt-PT" sz="1800" dirty="0">
                <a:latin typeface="Calibri"/>
                <a:ea typeface="Calibri"/>
                <a:cs typeface="Arial"/>
              </a:rPr>
              <a:t> "</a:t>
            </a:r>
            <a:r>
              <a:rPr lang="pt-PT" sz="1800" err="1">
                <a:latin typeface="Calibri"/>
                <a:ea typeface="Calibri"/>
                <a:cs typeface="Arial"/>
              </a:rPr>
              <a:t>Divorce</a:t>
            </a:r>
            <a:r>
              <a:rPr lang="pt-PT" sz="1800" dirty="0">
                <a:latin typeface="Calibri"/>
                <a:ea typeface="Calibri"/>
                <a:cs typeface="Arial"/>
              </a:rPr>
              <a:t> </a:t>
            </a:r>
            <a:r>
              <a:rPr lang="pt-PT" sz="1800" err="1">
                <a:latin typeface="Calibri"/>
                <a:ea typeface="Calibri"/>
                <a:cs typeface="Arial"/>
              </a:rPr>
              <a:t>Prediction</a:t>
            </a:r>
            <a:r>
              <a:rPr lang="pt-PT" sz="1800" dirty="0">
                <a:latin typeface="Calibri"/>
                <a:ea typeface="Calibri"/>
                <a:cs typeface="Arial"/>
              </a:rPr>
              <a:t>" e iremos criar um modelo que permita prever a probabilidade de divórcio com base nas variáveis disponíveis. </a:t>
            </a:r>
            <a:endParaRPr lang="pt-PT" sz="1800" dirty="0">
              <a:latin typeface="Calibri"/>
              <a:ea typeface="Calibri"/>
              <a:cs typeface="Calibri"/>
            </a:endParaRPr>
          </a:p>
          <a:p>
            <a:pPr>
              <a:buNone/>
            </a:pPr>
            <a:endParaRPr lang="pt-PT" sz="1800" dirty="0">
              <a:latin typeface="Calibri"/>
              <a:ea typeface="Calibri"/>
              <a:cs typeface="Arial"/>
            </a:endParaRPr>
          </a:p>
          <a:p>
            <a:pPr>
              <a:buNone/>
            </a:pPr>
            <a:r>
              <a:rPr lang="pt-PT" sz="1800" dirty="0">
                <a:latin typeface="Calibri"/>
                <a:ea typeface="Calibri"/>
                <a:cs typeface="Arial"/>
              </a:rPr>
              <a:t>A aplicação de </a:t>
            </a:r>
            <a:r>
              <a:rPr lang="pt-PT" sz="1800" err="1">
                <a:latin typeface="Calibri"/>
                <a:ea typeface="Calibri"/>
                <a:cs typeface="Arial"/>
              </a:rPr>
              <a:t>Support</a:t>
            </a:r>
            <a:r>
              <a:rPr lang="pt-PT" sz="1800" dirty="0">
                <a:latin typeface="Calibri"/>
                <a:ea typeface="Calibri"/>
                <a:cs typeface="Arial"/>
              </a:rPr>
              <a:t> </a:t>
            </a:r>
            <a:r>
              <a:rPr lang="pt-PT" sz="1800" err="1">
                <a:latin typeface="Calibri"/>
                <a:ea typeface="Calibri"/>
                <a:cs typeface="Arial"/>
              </a:rPr>
              <a:t>Vector</a:t>
            </a:r>
            <a:r>
              <a:rPr lang="pt-PT" sz="1800" dirty="0">
                <a:latin typeface="Calibri"/>
                <a:ea typeface="Calibri"/>
                <a:cs typeface="Arial"/>
              </a:rPr>
              <a:t> </a:t>
            </a:r>
            <a:r>
              <a:rPr lang="pt-PT" sz="1800" err="1">
                <a:latin typeface="Calibri"/>
                <a:ea typeface="Calibri"/>
                <a:cs typeface="Arial"/>
              </a:rPr>
              <a:t>Machines</a:t>
            </a:r>
            <a:r>
              <a:rPr lang="pt-PT" sz="1800" dirty="0">
                <a:latin typeface="Calibri"/>
                <a:ea typeface="Calibri"/>
                <a:cs typeface="Arial"/>
              </a:rPr>
              <a:t> pode fornecer insights valiosos para identificar padrões complexos nos dados e apoiar decisões relacionadas à previsão de divórcio. </a:t>
            </a:r>
            <a:endParaRPr lang="pt-PT" sz="1800" dirty="0">
              <a:latin typeface="Calibri"/>
              <a:ea typeface="Calibri"/>
              <a:cs typeface="Calibri"/>
            </a:endParaRPr>
          </a:p>
          <a:p>
            <a:pPr>
              <a:buNone/>
            </a:pPr>
            <a:endParaRPr lang="pt-PT" sz="1800" dirty="0">
              <a:latin typeface="Calibri"/>
              <a:ea typeface="Calibri"/>
              <a:cs typeface="Calibri"/>
            </a:endParaRPr>
          </a:p>
          <a:p>
            <a:pPr>
              <a:buNone/>
            </a:pPr>
            <a:r>
              <a:rPr lang="pt-PT" sz="1800" dirty="0">
                <a:latin typeface="Calibri"/>
                <a:ea typeface="Calibri"/>
                <a:cs typeface="Arial"/>
              </a:rPr>
              <a:t>Referências </a:t>
            </a:r>
            <a:endParaRPr lang="pt-PT" sz="1800" dirty="0">
              <a:latin typeface="Calibri"/>
              <a:ea typeface="Calibri"/>
              <a:cs typeface="Calibri"/>
            </a:endParaRPr>
          </a:p>
          <a:p>
            <a:pPr>
              <a:buNone/>
            </a:pPr>
            <a:r>
              <a:rPr lang="pt-PT" sz="1800" dirty="0" err="1">
                <a:latin typeface="Calibri"/>
                <a:ea typeface="Calibri"/>
                <a:cs typeface="Calibri"/>
              </a:rPr>
              <a:t>Dataset</a:t>
            </a:r>
            <a:r>
              <a:rPr lang="pt-PT" sz="1800" dirty="0">
                <a:latin typeface="Calibri"/>
                <a:ea typeface="Calibri"/>
                <a:cs typeface="Calibri"/>
              </a:rPr>
              <a:t>: </a:t>
            </a:r>
            <a:r>
              <a:rPr lang="pt-PT" sz="1800" u="sng" dirty="0">
                <a:latin typeface="Calibri"/>
                <a:ea typeface="Calibri"/>
                <a:cs typeface="Calibri"/>
                <a:hlinkClick r:id="rId5">
                  <a:extLst>
                    <a:ext uri="{A12FA001-AC4F-418D-AE19-62706E023703}">
                      <ahyp:hlinkClr xmlns:ahyp="http://schemas.microsoft.com/office/drawing/2018/hyperlinkcolor" val="tx"/>
                    </a:ext>
                  </a:extLst>
                </a:hlinkClick>
              </a:rPr>
              <a:t>Divorce Prediction</a:t>
            </a:r>
            <a:endParaRPr lang="pt-PT"/>
          </a:p>
          <a:p>
            <a:pPr>
              <a:buNone/>
            </a:pPr>
            <a:endParaRPr lang="pt-PT" sz="1800" dirty="0">
              <a:latin typeface="Calibri"/>
              <a:ea typeface="Calibri"/>
              <a:cs typeface="Arial"/>
            </a:endParaRPr>
          </a:p>
          <a:p>
            <a:pPr marL="342900" indent="-342900" algn="l">
              <a:lnSpc>
                <a:spcPct val="150000"/>
              </a:lnSpc>
              <a:buAutoNum type="arabicPeriod"/>
            </a:pPr>
            <a:endParaRPr lang="pt-PT" altLang="pt-PT" sz="1800"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14797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2.Objetivos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1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ea typeface="Calibri"/>
                <a:cs typeface="Arial"/>
              </a:rPr>
              <a:t>Neste trabalho, exploramos a técnica de </a:t>
            </a:r>
            <a:r>
              <a:rPr lang="pt-PT" sz="1800" err="1">
                <a:latin typeface="Calibri"/>
                <a:ea typeface="Calibri"/>
                <a:cs typeface="Arial"/>
              </a:rPr>
              <a:t>Support</a:t>
            </a:r>
            <a:r>
              <a:rPr lang="pt-PT" sz="1800" dirty="0">
                <a:latin typeface="Calibri"/>
                <a:ea typeface="Calibri"/>
                <a:cs typeface="Arial"/>
              </a:rPr>
              <a:t> </a:t>
            </a:r>
            <a:r>
              <a:rPr lang="pt-PT" sz="1800" err="1">
                <a:latin typeface="Calibri"/>
                <a:ea typeface="Calibri"/>
                <a:cs typeface="Arial"/>
              </a:rPr>
              <a:t>Vector</a:t>
            </a:r>
            <a:r>
              <a:rPr lang="pt-PT" sz="1800" dirty="0">
                <a:latin typeface="Calibri"/>
                <a:ea typeface="Calibri"/>
                <a:cs typeface="Arial"/>
              </a:rPr>
              <a:t> </a:t>
            </a:r>
            <a:r>
              <a:rPr lang="pt-PT" sz="1800" err="1">
                <a:latin typeface="Calibri"/>
                <a:ea typeface="Calibri"/>
                <a:cs typeface="Arial"/>
              </a:rPr>
              <a:t>Machines</a:t>
            </a:r>
            <a:r>
              <a:rPr lang="pt-PT" sz="1800" dirty="0">
                <a:latin typeface="Calibri"/>
                <a:ea typeface="Calibri"/>
                <a:cs typeface="Arial"/>
              </a:rPr>
              <a:t> (SVM) para realizar o tratamento e análise de um </a:t>
            </a:r>
            <a:r>
              <a:rPr lang="pt-PT" sz="1800" err="1">
                <a:latin typeface="Calibri"/>
                <a:ea typeface="Calibri"/>
                <a:cs typeface="Arial"/>
              </a:rPr>
              <a:t>dataset</a:t>
            </a:r>
            <a:r>
              <a:rPr lang="pt-PT" sz="1800" dirty="0">
                <a:latin typeface="Calibri"/>
                <a:ea typeface="Calibri"/>
                <a:cs typeface="Arial"/>
              </a:rPr>
              <a:t>. Utilizando a linguagem de programação </a:t>
            </a:r>
            <a:r>
              <a:rPr lang="pt-PT" sz="1800" err="1">
                <a:latin typeface="Calibri"/>
                <a:ea typeface="Calibri"/>
                <a:cs typeface="Arial"/>
              </a:rPr>
              <a:t>Python</a:t>
            </a:r>
            <a:r>
              <a:rPr lang="pt-PT" sz="1800" dirty="0">
                <a:latin typeface="Calibri"/>
                <a:ea typeface="Calibri"/>
                <a:cs typeface="Arial"/>
              </a:rPr>
              <a:t> e a ferramenta </a:t>
            </a:r>
            <a:r>
              <a:rPr lang="pt-PT" sz="1800" err="1">
                <a:latin typeface="Calibri"/>
                <a:ea typeface="Calibri"/>
                <a:cs typeface="Arial"/>
              </a:rPr>
              <a:t>Jupyter</a:t>
            </a:r>
            <a:r>
              <a:rPr lang="pt-PT" sz="1800" dirty="0">
                <a:latin typeface="Calibri"/>
                <a:ea typeface="Calibri"/>
                <a:cs typeface="Arial"/>
              </a:rPr>
              <a:t> Notebook, pudemos realizar todas as etapas necessárias, desde a importação e pré-processamento dos dados até a implementação e avaliação do modelo de </a:t>
            </a:r>
            <a:r>
              <a:rPr lang="pt-PT" sz="1800" err="1">
                <a:latin typeface="Calibri"/>
                <a:ea typeface="Calibri"/>
                <a:cs typeface="Arial"/>
              </a:rPr>
              <a:t>Support</a:t>
            </a:r>
            <a:r>
              <a:rPr lang="pt-PT" sz="1800" dirty="0">
                <a:latin typeface="Calibri"/>
                <a:ea typeface="Calibri"/>
                <a:cs typeface="Arial"/>
              </a:rPr>
              <a:t> </a:t>
            </a:r>
            <a:r>
              <a:rPr lang="pt-PT" sz="1800" err="1">
                <a:latin typeface="Calibri"/>
                <a:ea typeface="Calibri"/>
                <a:cs typeface="Arial"/>
              </a:rPr>
              <a:t>Vector</a:t>
            </a:r>
            <a:r>
              <a:rPr lang="pt-PT" sz="1800" dirty="0">
                <a:latin typeface="Calibri"/>
                <a:ea typeface="Calibri"/>
                <a:cs typeface="Arial"/>
              </a:rPr>
              <a:t> </a:t>
            </a:r>
            <a:r>
              <a:rPr lang="pt-PT" sz="1800" err="1">
                <a:latin typeface="Calibri"/>
                <a:ea typeface="Calibri"/>
                <a:cs typeface="Arial"/>
              </a:rPr>
              <a:t>Machines</a:t>
            </a:r>
            <a:r>
              <a:rPr lang="pt-PT" sz="1800" dirty="0">
                <a:latin typeface="Calibri"/>
                <a:ea typeface="Calibri"/>
                <a:cs typeface="Arial"/>
              </a:rPr>
              <a:t>. </a:t>
            </a:r>
            <a:endParaRPr lang="en-US" sz="1800">
              <a:latin typeface="Calibri"/>
              <a:ea typeface="Calibri"/>
              <a:cs typeface="Calibri"/>
            </a:endParaRPr>
          </a:p>
          <a:p>
            <a:pPr>
              <a:buNone/>
            </a:pPr>
            <a:endParaRPr lang="pt-PT" sz="1800" dirty="0">
              <a:latin typeface="Calibri"/>
              <a:ea typeface="Calibri"/>
              <a:cs typeface="Arial"/>
            </a:endParaRPr>
          </a:p>
          <a:p>
            <a:pPr>
              <a:buNone/>
            </a:pPr>
            <a:r>
              <a:rPr lang="pt-PT" sz="1800" dirty="0">
                <a:latin typeface="Calibri"/>
                <a:ea typeface="Calibri"/>
                <a:cs typeface="Arial"/>
              </a:rPr>
              <a:t>O </a:t>
            </a:r>
            <a:r>
              <a:rPr lang="pt-PT" sz="1800" dirty="0" err="1">
                <a:latin typeface="Calibri"/>
                <a:ea typeface="Calibri"/>
                <a:cs typeface="Arial"/>
              </a:rPr>
              <a:t>Support</a:t>
            </a:r>
            <a:r>
              <a:rPr lang="pt-PT" sz="1800" dirty="0">
                <a:latin typeface="Calibri"/>
                <a:ea typeface="Calibri"/>
                <a:cs typeface="Arial"/>
              </a:rPr>
              <a:t> </a:t>
            </a:r>
            <a:r>
              <a:rPr lang="pt-PT" sz="1800" dirty="0" err="1">
                <a:latin typeface="Calibri"/>
                <a:ea typeface="Calibri"/>
                <a:cs typeface="Arial"/>
              </a:rPr>
              <a:t>Vector</a:t>
            </a:r>
            <a:r>
              <a:rPr lang="pt-PT" sz="1800" dirty="0">
                <a:latin typeface="Calibri"/>
                <a:ea typeface="Calibri"/>
                <a:cs typeface="Arial"/>
              </a:rPr>
              <a:t> </a:t>
            </a:r>
            <a:r>
              <a:rPr lang="pt-PT" sz="1800" dirty="0" err="1">
                <a:latin typeface="Calibri"/>
                <a:ea typeface="Calibri"/>
                <a:cs typeface="Arial"/>
              </a:rPr>
              <a:t>Machines</a:t>
            </a:r>
            <a:r>
              <a:rPr lang="pt-PT" sz="1800" dirty="0">
                <a:latin typeface="Calibri"/>
                <a:ea typeface="Calibri"/>
                <a:cs typeface="Arial"/>
              </a:rPr>
              <a:t> é um algoritmo de aprendizado supervisionado que pode ser utilizado tanto para problemas de classificação quanto para problemas de regressão. Ele é especialmente eficiente em lidar com conjuntos de dados complexos e não-lineares, encontrando o melhor </a:t>
            </a:r>
            <a:r>
              <a:rPr lang="pt-PT" sz="1800" dirty="0" err="1">
                <a:latin typeface="Calibri"/>
                <a:ea typeface="Calibri"/>
                <a:cs typeface="Arial"/>
              </a:rPr>
              <a:t>hiperplano</a:t>
            </a:r>
            <a:r>
              <a:rPr lang="pt-PT" sz="1800" dirty="0">
                <a:latin typeface="Calibri"/>
                <a:ea typeface="Calibri"/>
                <a:cs typeface="Arial"/>
              </a:rPr>
              <a:t> de separação entre as classes ou o melhor </a:t>
            </a:r>
            <a:r>
              <a:rPr lang="pt-PT" sz="1800" dirty="0" err="1">
                <a:latin typeface="Calibri"/>
                <a:ea typeface="Calibri"/>
                <a:cs typeface="Arial"/>
              </a:rPr>
              <a:t>hiperplano</a:t>
            </a:r>
            <a:r>
              <a:rPr lang="pt-PT" sz="1800" dirty="0">
                <a:latin typeface="Calibri"/>
                <a:ea typeface="Calibri"/>
                <a:cs typeface="Arial"/>
              </a:rPr>
              <a:t> de regressão. </a:t>
            </a:r>
            <a:endParaRPr lang="pt-PT" sz="1800" dirty="0">
              <a:latin typeface="Calibri"/>
              <a:ea typeface="Calibri"/>
              <a:cs typeface="Calibri"/>
            </a:endParaRPr>
          </a:p>
          <a:p>
            <a:pPr>
              <a:buNone/>
            </a:pPr>
            <a:endParaRPr lang="pt-PT" sz="1800" dirty="0">
              <a:latin typeface="Calibri"/>
              <a:ea typeface="Calibri"/>
              <a:cs typeface="Arial"/>
            </a:endParaRPr>
          </a:p>
          <a:p>
            <a:pPr>
              <a:buNone/>
            </a:pPr>
            <a:r>
              <a:rPr lang="pt-PT" sz="1800" dirty="0">
                <a:latin typeface="Calibri"/>
                <a:ea typeface="Calibri"/>
                <a:cs typeface="Arial"/>
              </a:rPr>
              <a:t>Ao final deste trabalho, poderemos obter insights valiosos sobre os fatores de risco associados ao divórcio e teremos um modelo capaz de fazer previsões precisas sobre a probabilidade de divórcio com base nas variáveis do </a:t>
            </a:r>
            <a:r>
              <a:rPr lang="pt-PT" sz="1800" dirty="0" err="1">
                <a:latin typeface="Calibri"/>
                <a:ea typeface="Calibri"/>
                <a:cs typeface="Arial"/>
              </a:rPr>
              <a:t>dataset</a:t>
            </a:r>
            <a:r>
              <a:rPr lang="pt-PT" sz="1800" dirty="0">
                <a:latin typeface="Calibri"/>
                <a:ea typeface="Calibri"/>
                <a:cs typeface="Arial"/>
              </a:rPr>
              <a:t>. Essas informações podem ser utilizadas para auxiliar em decisões relacionadas à terapia de casais e fornecer uma melhor compreensão dos padrões presentes nos dados. </a:t>
            </a:r>
            <a:endParaRPr lang="pt-PT" sz="1800">
              <a:latin typeface="Calibri"/>
              <a:ea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marL="342900" indent="-342900" algn="l">
              <a:lnSpc>
                <a:spcPct val="150000"/>
              </a:lnSpc>
              <a:buAutoNum type="arabicPeriod"/>
            </a:pPr>
            <a:endParaRPr lang="pt-PT" altLang="pt-PT" sz="1800"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74870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Calibri"/>
              </a:rPr>
              <a:t>Bibliotecas Importadas</a:t>
            </a:r>
            <a:endParaRPr lang="en-US" dirty="0"/>
          </a:p>
          <a:p>
            <a:pPr>
              <a:buNone/>
            </a:pPr>
            <a:endParaRPr lang="pt-PT" sz="1800" b="1" dirty="0">
              <a:latin typeface="Calibri"/>
              <a:ea typeface="Calibri"/>
              <a:cs typeface="Calibri"/>
            </a:endParaRPr>
          </a:p>
          <a:p>
            <a:pPr>
              <a:buNone/>
            </a:pPr>
            <a:endParaRPr lang="pt-PT" sz="1800" b="1" dirty="0">
              <a:latin typeface="Calibri"/>
              <a:ea typeface="Calibri"/>
              <a:cs typeface="Calibri"/>
            </a:endParaRPr>
          </a:p>
          <a:p>
            <a:pPr algn="l">
              <a:buNone/>
            </a:pPr>
            <a:endParaRPr lang="pt-PT" sz="1800" dirty="0">
              <a:latin typeface="Calibri"/>
              <a:ea typeface="Calibri"/>
              <a:cs typeface="Arial"/>
            </a:endParaRPr>
          </a:p>
          <a:p>
            <a:pPr>
              <a:buNone/>
            </a:pPr>
            <a:endParaRPr lang="pt-PT" sz="1800" dirty="0">
              <a:latin typeface="Calibri"/>
              <a:ea typeface="Calibri"/>
              <a:cs typeface="Arial"/>
            </a:endParaRPr>
          </a:p>
          <a:p>
            <a:pPr marL="342900" indent="-342900">
              <a:lnSpc>
                <a:spcPct val="150000"/>
              </a:lnSpc>
              <a:buAutoNum type="arabicPeriod"/>
            </a:pPr>
            <a:endParaRPr lang="pt-PT" altLang="pt-PT" sz="1800"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Text&#10;&#10;Description automatically generated">
            <a:extLst>
              <a:ext uri="{FF2B5EF4-FFF2-40B4-BE49-F238E27FC236}">
                <a16:creationId xmlns:a16="http://schemas.microsoft.com/office/drawing/2014/main" id="{6F3EA5A0-F331-B55C-91B9-2C7EC687D25C}"/>
              </a:ext>
            </a:extLst>
          </p:cNvPr>
          <p:cNvPicPr>
            <a:picLocks noChangeAspect="1"/>
          </p:cNvPicPr>
          <p:nvPr/>
        </p:nvPicPr>
        <p:blipFill>
          <a:blip r:embed="rId7"/>
          <a:stretch>
            <a:fillRect/>
          </a:stretch>
        </p:blipFill>
        <p:spPr>
          <a:xfrm>
            <a:off x="758093" y="2793442"/>
            <a:ext cx="7637584" cy="1085501"/>
          </a:xfrm>
          <a:prstGeom prst="rect">
            <a:avLst/>
          </a:prstGeom>
        </p:spPr>
      </p:pic>
    </p:spTree>
    <p:extLst>
      <p:ext uri="{BB962C8B-B14F-4D97-AF65-F5344CB8AC3E}">
        <p14:creationId xmlns:p14="http://schemas.microsoft.com/office/powerpoint/2010/main" val="103547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45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Calibri"/>
              </a:rPr>
              <a:t>Bibliotecas Importadas</a:t>
            </a:r>
            <a:endParaRPr lang="en-US" dirty="0"/>
          </a:p>
          <a:p>
            <a:pPr>
              <a:buNone/>
            </a:pPr>
            <a:endParaRPr lang="pt-PT" sz="1800" b="1" dirty="0">
              <a:latin typeface="Calibri"/>
              <a:ea typeface="Calibri"/>
              <a:cs typeface="Calibri"/>
            </a:endParaRPr>
          </a:p>
          <a:p>
            <a:pPr>
              <a:buNone/>
            </a:pPr>
            <a:r>
              <a:rPr lang="pt-PT" sz="1800" b="1" dirty="0">
                <a:latin typeface="Calibri"/>
                <a:ea typeface="Calibri"/>
                <a:cs typeface="Arial"/>
              </a:rPr>
              <a:t>Pandas</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Biblioteca de análise de dados em </a:t>
            </a:r>
            <a:r>
              <a:rPr lang="pt-PT" sz="1800" dirty="0" err="1">
                <a:latin typeface="Calibri"/>
                <a:ea typeface="Calibri"/>
                <a:cs typeface="Arial"/>
              </a:rPr>
              <a:t>Python</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Oferece estruturas de dados eficientes para manipular e analisar conjuntos de dados.</a:t>
            </a:r>
            <a:endParaRPr lang="pt-PT" sz="1800">
              <a:latin typeface="Calibri"/>
              <a:ea typeface="Calibri"/>
              <a:cs typeface="Calibri"/>
            </a:endParaRPr>
          </a:p>
          <a:p>
            <a:pPr marL="285750" indent="-285750"/>
            <a:r>
              <a:rPr lang="pt-PT" sz="1800" dirty="0">
                <a:latin typeface="Calibri"/>
                <a:ea typeface="Calibri"/>
                <a:cs typeface="Arial"/>
              </a:rPr>
              <a:t>Importante para a importação e manipulação dos dados.</a:t>
            </a:r>
            <a:endParaRPr lang="pt-PT" sz="1800">
              <a:latin typeface="Calibri"/>
              <a:ea typeface="Calibri"/>
              <a:cs typeface="Calibri"/>
            </a:endParaRPr>
          </a:p>
          <a:p>
            <a:pPr marL="285750" indent="-285750"/>
            <a:endParaRPr lang="pt-PT" sz="1800" dirty="0">
              <a:latin typeface="Calibri"/>
              <a:ea typeface="Calibri"/>
              <a:cs typeface="Arial"/>
            </a:endParaRPr>
          </a:p>
          <a:p>
            <a:pPr>
              <a:buNone/>
            </a:pPr>
            <a:r>
              <a:rPr lang="pt-PT" sz="1800" b="1" err="1">
                <a:latin typeface="Calibri"/>
                <a:ea typeface="Calibri"/>
                <a:cs typeface="Arial"/>
              </a:rPr>
              <a:t>Numpy</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Biblioteca numérica em </a:t>
            </a:r>
            <a:r>
              <a:rPr lang="pt-PT" sz="1800" err="1">
                <a:latin typeface="Calibri"/>
                <a:ea typeface="Calibri"/>
                <a:cs typeface="Arial"/>
              </a:rPr>
              <a:t>Python</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Fornece uma interface para realizar operações numéricas eficientes.</a:t>
            </a:r>
            <a:endParaRPr lang="pt-PT" sz="1800">
              <a:latin typeface="Calibri"/>
              <a:ea typeface="Calibri"/>
              <a:cs typeface="Calibri"/>
            </a:endParaRPr>
          </a:p>
          <a:p>
            <a:pPr marL="285750" indent="-285750"/>
            <a:r>
              <a:rPr lang="pt-PT" sz="1800" dirty="0">
                <a:latin typeface="Calibri"/>
                <a:ea typeface="Calibri"/>
                <a:cs typeface="Arial"/>
              </a:rPr>
              <a:t>Essencial para trabalhar com matrizes e vetores multidimensionais.</a:t>
            </a:r>
            <a:endParaRPr lang="pt-PT" sz="1800">
              <a:latin typeface="Calibri"/>
              <a:ea typeface="Calibri"/>
              <a:cs typeface="Calibri"/>
            </a:endParaRPr>
          </a:p>
          <a:p>
            <a:pPr>
              <a:buNone/>
            </a:pPr>
            <a:endParaRPr lang="pt-PT" sz="1800" dirty="0">
              <a:latin typeface="Calibri"/>
              <a:ea typeface="Calibri"/>
              <a:cs typeface="Arial"/>
            </a:endParaRPr>
          </a:p>
          <a:p>
            <a:pPr>
              <a:lnSpc>
                <a:spcPct val="150000"/>
              </a:lnSpc>
              <a:buNone/>
            </a:pPr>
            <a:endParaRPr lang="pt-PT" altLang="pt-PT" sz="1800"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15097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78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Calibri"/>
              </a:rPr>
              <a:t>Bibliotecas Importadas</a:t>
            </a:r>
            <a:endParaRPr lang="en-US" dirty="0"/>
          </a:p>
          <a:p>
            <a:pPr>
              <a:buNone/>
            </a:pPr>
            <a:endParaRPr lang="pt-PT" sz="1200" b="1" dirty="0">
              <a:latin typeface="Arial"/>
              <a:ea typeface="Calibri"/>
              <a:cs typeface="Arial"/>
            </a:endParaRPr>
          </a:p>
          <a:p>
            <a:pPr>
              <a:buNone/>
            </a:pPr>
            <a:r>
              <a:rPr lang="pt-PT" sz="1800" b="1" err="1">
                <a:latin typeface="Calibri"/>
                <a:ea typeface="Calibri"/>
                <a:cs typeface="Arial"/>
              </a:rPr>
              <a:t>train_test_split</a:t>
            </a:r>
            <a:r>
              <a:rPr lang="pt-PT" sz="1800" dirty="0">
                <a:latin typeface="Calibri"/>
                <a:ea typeface="Calibri"/>
                <a:cs typeface="Arial"/>
              </a:rPr>
              <a:t> (do módulo </a:t>
            </a:r>
            <a:r>
              <a:rPr lang="pt-PT" sz="1800" err="1">
                <a:latin typeface="Calibri"/>
                <a:ea typeface="Calibri"/>
                <a:cs typeface="Arial"/>
              </a:rPr>
              <a:t>sklearn.model_selection</a:t>
            </a:r>
            <a:r>
              <a:rPr lang="pt-PT" sz="1800" dirty="0">
                <a:latin typeface="Calibri"/>
                <a:ea typeface="Calibri"/>
                <a:cs typeface="Arial"/>
              </a:rPr>
              <a:t>):</a:t>
            </a:r>
            <a:endParaRPr lang="pt-PT" sz="1800">
              <a:latin typeface="Calibri"/>
              <a:ea typeface="Calibri"/>
              <a:cs typeface="Arial"/>
            </a:endParaRPr>
          </a:p>
          <a:p>
            <a:pPr marL="285750" indent="-285750"/>
            <a:r>
              <a:rPr lang="pt-PT" sz="1800">
                <a:latin typeface="Calibri"/>
                <a:ea typeface="Calibri"/>
                <a:cs typeface="Arial"/>
              </a:rPr>
              <a:t>Função utilizada para dividir o dataset em conjuntos de treinamento e </a:t>
            </a:r>
            <a:r>
              <a:rPr lang="pt-PT" sz="1800" dirty="0">
                <a:latin typeface="Calibri"/>
                <a:ea typeface="Calibri"/>
                <a:cs typeface="Arial"/>
              </a:rPr>
              <a:t>teste.</a:t>
            </a:r>
            <a:endParaRPr lang="pt-PT" sz="1800">
              <a:latin typeface="Calibri"/>
              <a:ea typeface="Calibri"/>
              <a:cs typeface="Calibri"/>
            </a:endParaRPr>
          </a:p>
          <a:p>
            <a:pPr marL="285750" indent="-285750"/>
            <a:r>
              <a:rPr lang="pt-PT" sz="1800" dirty="0">
                <a:latin typeface="Calibri"/>
                <a:ea typeface="Calibri"/>
                <a:cs typeface="Arial"/>
              </a:rPr>
              <a:t>Permite avaliar a performance do modelo em dados não vistos anteriormente.</a:t>
            </a:r>
            <a:endParaRPr lang="pt-PT" sz="1800">
              <a:latin typeface="Calibri"/>
              <a:ea typeface="Calibri"/>
              <a:cs typeface="Calibri"/>
            </a:endParaRPr>
          </a:p>
          <a:p>
            <a:pPr marL="285750" indent="-285750"/>
            <a:r>
              <a:rPr lang="pt-PT" sz="1800" dirty="0">
                <a:latin typeface="Calibri"/>
                <a:ea typeface="Calibri"/>
                <a:cs typeface="Arial"/>
              </a:rPr>
              <a:t>Importante para evitar </a:t>
            </a:r>
            <a:r>
              <a:rPr lang="pt-PT" sz="1800" err="1">
                <a:latin typeface="Calibri"/>
                <a:ea typeface="Calibri"/>
                <a:cs typeface="Arial"/>
              </a:rPr>
              <a:t>overfitting</a:t>
            </a:r>
            <a:r>
              <a:rPr lang="pt-PT" sz="1800" dirty="0">
                <a:latin typeface="Calibri"/>
                <a:ea typeface="Calibri"/>
                <a:cs typeface="Arial"/>
              </a:rPr>
              <a:t> e avaliar a generalização do modelo.</a:t>
            </a:r>
            <a:endParaRPr lang="pt-PT" sz="1800">
              <a:latin typeface="Calibri"/>
              <a:ea typeface="Calibri"/>
              <a:cs typeface="Calibri"/>
            </a:endParaRPr>
          </a:p>
          <a:p>
            <a:pPr>
              <a:buNone/>
            </a:pPr>
            <a:endParaRPr lang="pt-PT" sz="1800" dirty="0">
              <a:latin typeface="Calibri"/>
              <a:ea typeface="Calibri"/>
              <a:cs typeface="Arial"/>
            </a:endParaRPr>
          </a:p>
          <a:p>
            <a:pPr>
              <a:buNone/>
            </a:pPr>
            <a:r>
              <a:rPr lang="pt-PT" sz="1800" b="1" dirty="0">
                <a:latin typeface="Calibri"/>
                <a:ea typeface="Calibri"/>
                <a:cs typeface="Arial"/>
              </a:rPr>
              <a:t>SVC</a:t>
            </a:r>
            <a:r>
              <a:rPr lang="pt-PT" sz="1800" dirty="0">
                <a:latin typeface="Calibri"/>
                <a:ea typeface="Calibri"/>
                <a:cs typeface="Arial"/>
              </a:rPr>
              <a:t> (do módulo </a:t>
            </a:r>
            <a:r>
              <a:rPr lang="pt-PT" sz="1800" err="1">
                <a:latin typeface="Calibri"/>
                <a:ea typeface="Calibri"/>
                <a:cs typeface="Arial"/>
              </a:rPr>
              <a:t>sklearn.svm</a:t>
            </a:r>
            <a:r>
              <a:rPr lang="pt-PT" sz="1800" dirty="0">
                <a:latin typeface="Calibri"/>
                <a:ea typeface="Calibri"/>
                <a:cs typeface="Arial"/>
              </a:rPr>
              <a:t>):</a:t>
            </a:r>
            <a:endParaRPr lang="pt-PT" sz="1800">
              <a:latin typeface="Calibri"/>
              <a:ea typeface="Calibri"/>
              <a:cs typeface="Calibri"/>
            </a:endParaRPr>
          </a:p>
          <a:p>
            <a:pPr marL="285750" indent="-285750"/>
            <a:r>
              <a:rPr lang="pt-PT" sz="1800" dirty="0">
                <a:latin typeface="Calibri"/>
                <a:ea typeface="Calibri"/>
                <a:cs typeface="Arial"/>
              </a:rPr>
              <a:t>Classe que implementa o algoritmo </a:t>
            </a:r>
            <a:r>
              <a:rPr lang="pt-PT" sz="1800" err="1">
                <a:latin typeface="Calibri"/>
                <a:ea typeface="Calibri"/>
                <a:cs typeface="Arial"/>
              </a:rPr>
              <a:t>Support</a:t>
            </a:r>
            <a:r>
              <a:rPr lang="pt-PT" sz="1800" dirty="0">
                <a:latin typeface="Calibri"/>
                <a:ea typeface="Calibri"/>
                <a:cs typeface="Arial"/>
              </a:rPr>
              <a:t> </a:t>
            </a:r>
            <a:r>
              <a:rPr lang="pt-PT" sz="1800" err="1">
                <a:latin typeface="Calibri"/>
                <a:ea typeface="Calibri"/>
                <a:cs typeface="Arial"/>
              </a:rPr>
              <a:t>Vector</a:t>
            </a:r>
            <a:r>
              <a:rPr lang="pt-PT" sz="1800" dirty="0">
                <a:latin typeface="Calibri"/>
                <a:ea typeface="Calibri"/>
                <a:cs typeface="Arial"/>
              </a:rPr>
              <a:t> </a:t>
            </a:r>
            <a:r>
              <a:rPr lang="pt-PT" sz="1800" err="1">
                <a:latin typeface="Calibri"/>
                <a:ea typeface="Calibri"/>
                <a:cs typeface="Arial"/>
              </a:rPr>
              <a:t>Classification</a:t>
            </a:r>
            <a:r>
              <a:rPr lang="pt-PT" sz="1800" dirty="0">
                <a:latin typeface="Calibri"/>
                <a:ea typeface="Calibri"/>
                <a:cs typeface="Arial"/>
              </a:rPr>
              <a:t> (SVC).</a:t>
            </a:r>
            <a:endParaRPr lang="pt-PT" sz="1800">
              <a:latin typeface="Calibri"/>
              <a:ea typeface="Calibri"/>
              <a:cs typeface="Calibri"/>
            </a:endParaRPr>
          </a:p>
          <a:p>
            <a:pPr marL="285750" indent="-285750"/>
            <a:r>
              <a:rPr lang="pt-PT" sz="1800" dirty="0">
                <a:latin typeface="Calibri"/>
                <a:ea typeface="Calibri"/>
                <a:cs typeface="Arial"/>
              </a:rPr>
              <a:t>Utilizada para treinar e aplicar o modelo de </a:t>
            </a:r>
            <a:r>
              <a:rPr lang="pt-PT" sz="1800" err="1">
                <a:latin typeface="Calibri"/>
                <a:ea typeface="Calibri"/>
                <a:cs typeface="Arial"/>
              </a:rPr>
              <a:t>Support</a:t>
            </a:r>
            <a:r>
              <a:rPr lang="pt-PT" sz="1800" dirty="0">
                <a:latin typeface="Calibri"/>
                <a:ea typeface="Calibri"/>
                <a:cs typeface="Arial"/>
              </a:rPr>
              <a:t> </a:t>
            </a:r>
            <a:r>
              <a:rPr lang="pt-PT" sz="1800" err="1">
                <a:latin typeface="Calibri"/>
                <a:ea typeface="Calibri"/>
                <a:cs typeface="Arial"/>
              </a:rPr>
              <a:t>Vector</a:t>
            </a:r>
            <a:r>
              <a:rPr lang="pt-PT" sz="1800" dirty="0">
                <a:latin typeface="Calibri"/>
                <a:ea typeface="Calibri"/>
                <a:cs typeface="Arial"/>
              </a:rPr>
              <a:t> </a:t>
            </a:r>
            <a:r>
              <a:rPr lang="pt-PT" sz="1800" err="1">
                <a:latin typeface="Calibri"/>
                <a:ea typeface="Calibri"/>
                <a:cs typeface="Arial"/>
              </a:rPr>
              <a:t>Machines</a:t>
            </a:r>
            <a:r>
              <a:rPr lang="pt-PT" sz="1800" dirty="0">
                <a:latin typeface="Calibri"/>
                <a:ea typeface="Calibri"/>
                <a:cs typeface="Arial"/>
              </a:rPr>
              <a:t> (SVM) em problemas de classificação.</a:t>
            </a:r>
            <a:endParaRPr lang="pt-PT" sz="1800">
              <a:latin typeface="Calibri"/>
              <a:ea typeface="Calibri"/>
              <a:cs typeface="Calibri"/>
            </a:endParaRPr>
          </a:p>
          <a:p>
            <a:pPr marL="285750" indent="-285750"/>
            <a:r>
              <a:rPr lang="pt-PT" sz="1800" dirty="0">
                <a:latin typeface="Calibri"/>
                <a:ea typeface="Calibri"/>
                <a:cs typeface="Arial"/>
              </a:rPr>
              <a:t>Encontra o melhor </a:t>
            </a:r>
            <a:r>
              <a:rPr lang="pt-PT" sz="1800" err="1">
                <a:latin typeface="Calibri"/>
                <a:ea typeface="Calibri"/>
                <a:cs typeface="Arial"/>
              </a:rPr>
              <a:t>hiperplano</a:t>
            </a:r>
            <a:r>
              <a:rPr lang="pt-PT" sz="1800" dirty="0">
                <a:latin typeface="Calibri"/>
                <a:ea typeface="Calibri"/>
                <a:cs typeface="Arial"/>
              </a:rPr>
              <a:t> de separação entre as classes no conjunto de treinamento.</a:t>
            </a:r>
            <a:endParaRPr lang="pt-PT" sz="1800">
              <a:latin typeface="Calibri"/>
              <a:ea typeface="Calibri"/>
              <a:cs typeface="Calibri"/>
            </a:endParaRPr>
          </a:p>
          <a:p>
            <a:pPr>
              <a:buNone/>
            </a:pPr>
            <a:endParaRPr lang="pt-PT" sz="1200" dirty="0">
              <a:solidFill>
                <a:srgbClr val="D1D5DB"/>
              </a:solidFill>
              <a:ea typeface="Calibri"/>
              <a:cs typeface="Arial"/>
            </a:endParaRPr>
          </a:p>
          <a:p>
            <a:pPr>
              <a:buNone/>
            </a:pPr>
            <a:endParaRPr lang="pt-PT" sz="1800" b="1" dirty="0">
              <a:latin typeface="Calibri"/>
              <a:ea typeface="Calibri"/>
              <a:cs typeface="Calibri"/>
            </a:endParaRPr>
          </a:p>
          <a:p>
            <a:pPr algn="l">
              <a:buNone/>
            </a:pPr>
            <a:endParaRPr lang="pt-PT" sz="1800" dirty="0">
              <a:latin typeface="Calibri"/>
              <a:ea typeface="Calibri"/>
              <a:cs typeface="Arial"/>
            </a:endParaRPr>
          </a:p>
          <a:p>
            <a:pPr>
              <a:buNone/>
            </a:pPr>
            <a:endParaRPr lang="pt-PT" sz="1800" dirty="0">
              <a:latin typeface="Calibri"/>
              <a:ea typeface="Calibri"/>
              <a:cs typeface="Arial"/>
            </a:endParaRPr>
          </a:p>
          <a:p>
            <a:pPr marL="342900" indent="-342900">
              <a:lnSpc>
                <a:spcPct val="150000"/>
              </a:lnSpc>
              <a:buAutoNum type="arabicPeriod"/>
            </a:pPr>
            <a:endParaRPr lang="pt-PT" altLang="pt-PT" sz="1800"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6000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Calibri"/>
              </a:rPr>
              <a:t>Bibliotecas Importadas</a:t>
            </a:r>
            <a:endParaRPr lang="en-US" dirty="0"/>
          </a:p>
          <a:p>
            <a:pPr>
              <a:buNone/>
            </a:pPr>
            <a:endParaRPr lang="pt-PT" sz="1800" b="1" dirty="0">
              <a:latin typeface="Calibri"/>
              <a:ea typeface="Calibri"/>
              <a:cs typeface="Arial"/>
            </a:endParaRPr>
          </a:p>
          <a:p>
            <a:pPr>
              <a:buNone/>
            </a:pPr>
            <a:r>
              <a:rPr lang="pt-PT" sz="1800" b="1" err="1">
                <a:latin typeface="Calibri"/>
                <a:ea typeface="Calibri"/>
                <a:cs typeface="Arial"/>
              </a:rPr>
              <a:t>accuracy_score</a:t>
            </a:r>
            <a:r>
              <a:rPr lang="pt-PT" sz="1800" b="1" dirty="0">
                <a:latin typeface="Calibri"/>
                <a:ea typeface="Calibri"/>
                <a:cs typeface="Arial"/>
              </a:rPr>
              <a:t>, </a:t>
            </a:r>
            <a:r>
              <a:rPr lang="pt-PT" sz="1800" b="1" err="1">
                <a:latin typeface="Calibri"/>
                <a:ea typeface="Calibri"/>
                <a:cs typeface="Arial"/>
              </a:rPr>
              <a:t>precision_score</a:t>
            </a:r>
            <a:r>
              <a:rPr lang="pt-PT" sz="1800" b="1" dirty="0">
                <a:latin typeface="Calibri"/>
                <a:ea typeface="Calibri"/>
                <a:cs typeface="Arial"/>
              </a:rPr>
              <a:t>, </a:t>
            </a:r>
            <a:r>
              <a:rPr lang="pt-PT" sz="1800" b="1" err="1">
                <a:latin typeface="Calibri"/>
                <a:ea typeface="Calibri"/>
                <a:cs typeface="Arial"/>
              </a:rPr>
              <a:t>recall_score</a:t>
            </a:r>
            <a:r>
              <a:rPr lang="pt-PT" sz="1800" b="1" dirty="0">
                <a:latin typeface="Calibri"/>
                <a:ea typeface="Calibri"/>
                <a:cs typeface="Arial"/>
              </a:rPr>
              <a:t>, f1_score</a:t>
            </a:r>
            <a:r>
              <a:rPr lang="pt-PT" sz="1800" dirty="0">
                <a:latin typeface="Calibri"/>
                <a:ea typeface="Calibri"/>
                <a:cs typeface="Arial"/>
              </a:rPr>
              <a:t> (do módulo </a:t>
            </a:r>
            <a:r>
              <a:rPr lang="pt-PT" sz="1800" err="1">
                <a:latin typeface="Calibri"/>
                <a:ea typeface="Calibri"/>
                <a:cs typeface="Arial"/>
              </a:rPr>
              <a:t>sklearn.metrics</a:t>
            </a:r>
            <a:r>
              <a:rPr lang="pt-PT" sz="1800" dirty="0">
                <a:latin typeface="Calibri"/>
                <a:ea typeface="Calibri"/>
                <a:cs typeface="Arial"/>
              </a:rPr>
              <a:t>):</a:t>
            </a:r>
          </a:p>
          <a:p>
            <a:pPr marL="285750" indent="-285750"/>
            <a:r>
              <a:rPr lang="pt-PT" sz="1800" dirty="0">
                <a:latin typeface="Calibri"/>
                <a:ea typeface="Calibri"/>
                <a:cs typeface="Arial"/>
              </a:rPr>
              <a:t>Métricas de avaliação de modelos de classificação.</a:t>
            </a:r>
          </a:p>
          <a:p>
            <a:pPr marL="285750" indent="-285750"/>
            <a:r>
              <a:rPr lang="pt-PT" sz="1800" b="1" err="1">
                <a:latin typeface="Calibri"/>
                <a:ea typeface="Calibri"/>
                <a:cs typeface="Arial"/>
              </a:rPr>
              <a:t>accuracy_score</a:t>
            </a:r>
            <a:r>
              <a:rPr lang="pt-PT" sz="1800" dirty="0">
                <a:latin typeface="Calibri"/>
                <a:ea typeface="Calibri"/>
                <a:cs typeface="Arial"/>
              </a:rPr>
              <a:t>: Mede a acurácia do modelo, ou seja, a proporção de exemplos classificados corretamente.</a:t>
            </a:r>
          </a:p>
          <a:p>
            <a:pPr marL="285750" indent="-285750"/>
            <a:r>
              <a:rPr lang="pt-PT" sz="1800" b="1" err="1">
                <a:latin typeface="Calibri"/>
                <a:ea typeface="Calibri"/>
                <a:cs typeface="Arial"/>
              </a:rPr>
              <a:t>precision_score</a:t>
            </a:r>
            <a:r>
              <a:rPr lang="pt-PT" sz="1800" dirty="0">
                <a:latin typeface="Calibri"/>
                <a:ea typeface="Calibri"/>
                <a:cs typeface="Arial"/>
              </a:rPr>
              <a:t>: Mede a proporção de exemplos positivos previstos corretamente em relação a todos os exemplos previstos como positivos.</a:t>
            </a:r>
          </a:p>
          <a:p>
            <a:pPr marL="285750" indent="-285750"/>
            <a:r>
              <a:rPr lang="pt-PT" sz="1800" b="1" err="1">
                <a:latin typeface="Calibri"/>
                <a:ea typeface="Calibri"/>
                <a:cs typeface="Arial"/>
              </a:rPr>
              <a:t>recall_score</a:t>
            </a:r>
            <a:r>
              <a:rPr lang="pt-PT" sz="1800" dirty="0">
                <a:latin typeface="Calibri"/>
                <a:ea typeface="Calibri"/>
                <a:cs typeface="Arial"/>
              </a:rPr>
              <a:t>: Mede a proporção de exemplos positivos previstos corretamente em relação a todos os exemplos positivos reais.</a:t>
            </a:r>
          </a:p>
          <a:p>
            <a:pPr marL="285750" indent="-285750"/>
            <a:r>
              <a:rPr lang="pt-PT" sz="1800" b="1" dirty="0">
                <a:latin typeface="Calibri"/>
                <a:ea typeface="Calibri"/>
                <a:cs typeface="Arial"/>
              </a:rPr>
              <a:t>f1_score</a:t>
            </a:r>
            <a:r>
              <a:rPr lang="pt-PT" sz="1800" dirty="0">
                <a:latin typeface="Calibri"/>
                <a:ea typeface="Calibri"/>
                <a:cs typeface="Arial"/>
              </a:rPr>
              <a:t>: Média harmônica entre </a:t>
            </a:r>
            <a:r>
              <a:rPr lang="pt-PT" sz="1800" err="1">
                <a:latin typeface="Calibri"/>
                <a:ea typeface="Calibri"/>
                <a:cs typeface="Arial"/>
              </a:rPr>
              <a:t>precision</a:t>
            </a:r>
            <a:r>
              <a:rPr lang="pt-PT" sz="1800" dirty="0">
                <a:latin typeface="Calibri"/>
                <a:ea typeface="Calibri"/>
                <a:cs typeface="Arial"/>
              </a:rPr>
              <a:t> e </a:t>
            </a:r>
            <a:r>
              <a:rPr lang="pt-PT" sz="1800" err="1">
                <a:latin typeface="Calibri"/>
                <a:ea typeface="Calibri"/>
                <a:cs typeface="Arial"/>
              </a:rPr>
              <a:t>recall</a:t>
            </a:r>
            <a:r>
              <a:rPr lang="pt-PT" sz="1800" dirty="0">
                <a:latin typeface="Calibri"/>
                <a:ea typeface="Calibri"/>
                <a:cs typeface="Arial"/>
              </a:rPr>
              <a:t>, fornecendo uma medida balanceada de acurácia do modelo.</a:t>
            </a:r>
          </a:p>
          <a:p>
            <a:pPr marL="285750" indent="-285750"/>
            <a:endParaRPr lang="pt-PT" sz="1800" dirty="0">
              <a:latin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26622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93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Calibri"/>
              </a:rPr>
              <a:t>Bibliotecas Importadas</a:t>
            </a:r>
            <a:endParaRPr lang="en-US" dirty="0"/>
          </a:p>
          <a:p>
            <a:pPr>
              <a:buNone/>
            </a:pPr>
            <a:endParaRPr lang="pt-PT" sz="1800" b="1" dirty="0">
              <a:latin typeface="Calibri"/>
              <a:ea typeface="Calibri"/>
              <a:cs typeface="Calibri"/>
            </a:endParaRPr>
          </a:p>
          <a:p>
            <a:pPr>
              <a:buNone/>
            </a:pPr>
            <a:r>
              <a:rPr lang="pt-PT" sz="1800" b="1" dirty="0" err="1">
                <a:latin typeface="Calibri"/>
                <a:ea typeface="Calibri"/>
                <a:cs typeface="Calibri"/>
              </a:rPr>
              <a:t>confusion_matrix</a:t>
            </a:r>
            <a:r>
              <a:rPr lang="pt-PT" sz="1800" dirty="0">
                <a:latin typeface="Calibri"/>
                <a:ea typeface="Calibri"/>
                <a:cs typeface="Calibri"/>
              </a:rPr>
              <a:t> (do módulo </a:t>
            </a:r>
            <a:r>
              <a:rPr lang="pt-PT" sz="1800" dirty="0" err="1">
                <a:latin typeface="Calibri"/>
                <a:ea typeface="Calibri"/>
                <a:cs typeface="Calibri"/>
              </a:rPr>
              <a:t>sklearn.metrics</a:t>
            </a:r>
            <a:r>
              <a:rPr lang="pt-PT" sz="1800" dirty="0">
                <a:latin typeface="Calibri"/>
                <a:ea typeface="Calibri"/>
                <a:cs typeface="Calibri"/>
              </a:rPr>
              <a:t>):</a:t>
            </a:r>
            <a:endParaRPr lang="en-US" sz="1800" dirty="0">
              <a:latin typeface="Calibri"/>
              <a:ea typeface="Calibri"/>
              <a:cs typeface="Calibri"/>
            </a:endParaRPr>
          </a:p>
          <a:p>
            <a:pPr marL="285750" indent="-285750"/>
            <a:r>
              <a:rPr lang="pt-PT" sz="1800" dirty="0">
                <a:latin typeface="Calibri"/>
                <a:ea typeface="Calibri"/>
                <a:cs typeface="Calibri"/>
              </a:rPr>
              <a:t>Matriz de confusão.</a:t>
            </a:r>
            <a:endParaRPr lang="en-US" sz="1800" dirty="0">
              <a:latin typeface="Calibri"/>
              <a:ea typeface="Calibri"/>
              <a:cs typeface="Calibri"/>
            </a:endParaRPr>
          </a:p>
          <a:p>
            <a:pPr marL="285750" indent="-285750"/>
            <a:r>
              <a:rPr lang="pt-PT" sz="1800" dirty="0">
                <a:latin typeface="Calibri"/>
                <a:ea typeface="Calibri"/>
                <a:cs typeface="Calibri"/>
              </a:rPr>
              <a:t>Apresenta a contagem de verdadeiros positivos, falsos positivos, verdadeiros negativos e falsos negativos do modelo.</a:t>
            </a:r>
            <a:endParaRPr lang="en-US" sz="1800" dirty="0">
              <a:latin typeface="Calibri"/>
              <a:ea typeface="Calibri"/>
              <a:cs typeface="Calibri"/>
            </a:endParaRPr>
          </a:p>
          <a:p>
            <a:pPr marL="285750" indent="-285750"/>
            <a:r>
              <a:rPr lang="pt-PT" sz="1800" dirty="0">
                <a:latin typeface="Calibri"/>
                <a:ea typeface="Calibri"/>
                <a:cs typeface="Calibri"/>
              </a:rPr>
              <a:t>Permite uma análise mais detalhada do desempenho do modelo em diferentes classes.</a:t>
            </a:r>
          </a:p>
          <a:p>
            <a:pPr marL="285750" indent="-285750"/>
            <a:endParaRPr lang="pt-PT" sz="1800" dirty="0">
              <a:solidFill>
                <a:srgbClr val="000000"/>
              </a:solidFill>
              <a:latin typeface="Calibri"/>
              <a:ea typeface="Calibri"/>
              <a:cs typeface="Calibri"/>
            </a:endParaRPr>
          </a:p>
          <a:p>
            <a:pPr>
              <a:buNone/>
            </a:pPr>
            <a:r>
              <a:rPr lang="pt-PT" sz="1800" b="1" dirty="0" err="1">
                <a:latin typeface="Calibri"/>
                <a:ea typeface="Calibri"/>
                <a:cs typeface="Calibri"/>
              </a:rPr>
              <a:t>Matplotlib</a:t>
            </a:r>
            <a:r>
              <a:rPr lang="pt-PT" sz="1800" dirty="0">
                <a:latin typeface="Calibri"/>
                <a:ea typeface="Calibri"/>
                <a:cs typeface="Calibri"/>
              </a:rPr>
              <a:t>:</a:t>
            </a:r>
          </a:p>
          <a:p>
            <a:pPr marL="285750" indent="-285750"/>
            <a:r>
              <a:rPr lang="pt-PT" sz="1800" dirty="0">
                <a:latin typeface="Calibri"/>
                <a:ea typeface="Calibri"/>
                <a:cs typeface="Calibri"/>
              </a:rPr>
              <a:t>Biblioteca para criação de gráficos e visualização de dados em </a:t>
            </a:r>
            <a:r>
              <a:rPr lang="pt-PT" sz="1800" dirty="0" err="1">
                <a:latin typeface="Calibri"/>
                <a:ea typeface="Calibri"/>
                <a:cs typeface="Calibri"/>
              </a:rPr>
              <a:t>Python</a:t>
            </a:r>
            <a:r>
              <a:rPr lang="pt-PT" sz="1800" dirty="0">
                <a:latin typeface="Calibri"/>
                <a:ea typeface="Calibri"/>
                <a:cs typeface="Calibri"/>
              </a:rPr>
              <a:t>.</a:t>
            </a:r>
          </a:p>
          <a:p>
            <a:pPr marL="285750" indent="-285750"/>
            <a:r>
              <a:rPr lang="pt-PT" sz="1800" dirty="0">
                <a:latin typeface="Calibri"/>
                <a:ea typeface="Calibri"/>
                <a:cs typeface="Calibri"/>
              </a:rPr>
              <a:t>Permite a criação de gráficos de linha, dispersão, histogramas, entre outros.</a:t>
            </a:r>
          </a:p>
          <a:p>
            <a:pPr marL="285750" indent="-285750"/>
            <a:r>
              <a:rPr lang="pt-PT" sz="1800" dirty="0">
                <a:latin typeface="Calibri"/>
                <a:ea typeface="Calibri"/>
                <a:cs typeface="Calibri"/>
              </a:rPr>
              <a:t>Utilizada para visualizar os resultados e padrões encontrados nos dados.</a:t>
            </a:r>
            <a:endParaRPr lang="pt-PT" dirty="0"/>
          </a:p>
          <a:p>
            <a:pPr>
              <a:buNone/>
            </a:pPr>
            <a:endParaRPr lang="pt-PT" sz="1200" dirty="0">
              <a:solidFill>
                <a:srgbClr val="D1D5DB"/>
              </a:solidFill>
              <a:latin typeface="Arial"/>
              <a:ea typeface="Calibri"/>
              <a:cs typeface="Arial"/>
            </a:endParaRPr>
          </a:p>
          <a:p>
            <a:pPr>
              <a:buNone/>
            </a:pPr>
            <a:endParaRPr lang="pt-PT" sz="1800" dirty="0">
              <a:latin typeface="Calibri"/>
              <a:ea typeface="Calibri"/>
              <a:cs typeface="Calibri"/>
            </a:endParaRPr>
          </a:p>
          <a:p>
            <a:pPr>
              <a:buNone/>
            </a:pPr>
            <a:endParaRPr lang="pt-PT" sz="1800" dirty="0">
              <a:latin typeface="Calibri"/>
              <a:ea typeface="Calibri"/>
              <a:cs typeface="Calibri"/>
            </a:endParaRPr>
          </a:p>
          <a:p>
            <a:pPr>
              <a:buNone/>
            </a:pPr>
            <a:endParaRPr lang="pt-PT" sz="1800" dirty="0">
              <a:latin typeface="Calibri"/>
              <a:ea typeface="Calibri"/>
              <a:cs typeface="Calibri"/>
            </a:endParaRPr>
          </a:p>
          <a:p>
            <a:pPr marL="342900" indent="-342900">
              <a:lnSpc>
                <a:spcPct val="150000"/>
              </a:lnSpc>
              <a:buAutoNum type="arabicPeriod"/>
            </a:pPr>
            <a:endParaRPr lang="pt-PT" sz="1800" dirty="0">
              <a:latin typeface="Calibri"/>
              <a:ea typeface="Calibri"/>
              <a:cs typeface="Calibri"/>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marL="285750" indent="-285750"/>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36439710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4374</Words>
  <Application>Microsoft Office PowerPoint</Application>
  <PresentationFormat>On-screen Show (4:3)</PresentationFormat>
  <Paragraphs>358</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Tema do Office</vt:lpstr>
      <vt:lpstr>LICENCIATURA EM ENGENHARIA INFORMÁTICA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Tatiana faria</cp:lastModifiedBy>
  <cp:revision>503</cp:revision>
  <cp:lastPrinted>2021-02-22T18:49:33Z</cp:lastPrinted>
  <dcterms:created xsi:type="dcterms:W3CDTF">2011-05-31T09:21:51Z</dcterms:created>
  <dcterms:modified xsi:type="dcterms:W3CDTF">2023-06-19T17:44:35Z</dcterms:modified>
</cp:coreProperties>
</file>