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 fontScale="76000"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76E48117-AEF2-473F-9A21-681A37B24787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3E8614C5-7999-4112-A8B5-322658F83778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5505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62000"/>
          </a:bodyPr>
          <a:p>
            <a:pPr algn="ctr">
              <a:lnSpc>
                <a:spcPct val="100000"/>
              </a:lnSpc>
            </a:pPr>
            <a:r>
              <a:rPr b="0" lang="ru-RU" sz="4759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ru-RU" sz="4759" spc="-1" strike="noStrike">
                <a:solidFill>
                  <a:srgbClr val="000000"/>
                </a:solidFill>
                <a:latin typeface="Arial"/>
                <a:ea typeface="Arial"/>
              </a:rPr>
              <a:t>Классификация преступлений в Сан-Франциско”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Классификация преступлений Сан-Франциско</a:t>
            </a:r>
            <a:br/>
            <a:r>
              <a:rPr b="1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Классификация преступлений Сан-Франциско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36399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6120" y="196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9000"/>
          </a:bodyPr>
          <a:p>
            <a:pPr>
              <a:lnSpc>
                <a:spcPct val="135000"/>
              </a:lnSpc>
            </a:pPr>
            <a:r>
              <a:rPr b="0" lang="ru-RU" sz="2160" spc="-1" strike="noStrike">
                <a:solidFill>
                  <a:srgbClr val="000000"/>
                </a:solidFill>
                <a:latin typeface="Arial"/>
                <a:ea typeface="Arial"/>
              </a:rPr>
              <a:t>LogisticRegression</a:t>
            </a:r>
            <a:br/>
            <a:endParaRPr b="0" lang="ru-RU" sz="2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17;p22" descr=""/>
          <p:cNvPicPr/>
          <p:nvPr/>
        </p:nvPicPr>
        <p:blipFill>
          <a:blip r:embed="rId1"/>
          <a:stretch/>
        </p:blipFill>
        <p:spPr>
          <a:xfrm>
            <a:off x="4138920" y="954360"/>
            <a:ext cx="3836880" cy="40428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18;p22" descr=""/>
          <p:cNvPicPr/>
          <p:nvPr/>
        </p:nvPicPr>
        <p:blipFill>
          <a:blip r:embed="rId2"/>
          <a:stretch/>
        </p:blipFill>
        <p:spPr>
          <a:xfrm>
            <a:off x="924120" y="875880"/>
            <a:ext cx="2199600" cy="40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Столбцы датафреймов: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000"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Dates - метка времени совершения преступления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DayOfWeek - день недели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PdDistrict - название района полицейского управления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Resolution - как было разрешено криминальное происшествие (только в train.csv)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Address - приблизительный адрес места преступления.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X -Долгота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Y -Широта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Target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Category -категория происшествия (только в train.csv). Это целевая переменная, которую мы собираемся прогнозировать.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ru-RU" sz="4300" spc="-1" strike="noStrike">
                <a:solidFill>
                  <a:srgbClr val="000000"/>
                </a:solidFill>
                <a:latin typeface="Arial"/>
                <a:ea typeface="Arial"/>
              </a:rPr>
              <a:t>Descript - подробное описание происшествия (только в train.csv)</a:t>
            </a: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199"/>
              </a:spcAft>
            </a:pPr>
            <a:endParaRPr b="0" lang="ru-RU" sz="4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899720"/>
            <a:ext cx="8520120" cy="2668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Первичная обработка данных: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-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Дубликаты (2323)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Пропущенные значения (0)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Просмотр типов данных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311760" y="444960"/>
            <a:ext cx="8162640" cy="121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7160">
              <a:lnSpc>
                <a:spcPct val="115000"/>
              </a:lnSpc>
              <a:spcBef>
                <a:spcPts val="601"/>
              </a:spcBef>
              <a:buClr>
                <a:srgbClr val="212121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212121"/>
                </a:solidFill>
                <a:latin typeface="Arial"/>
                <a:ea typeface="Arial"/>
              </a:rPr>
              <a:t>Выявление закономерностей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212121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212121"/>
                </a:solidFill>
                <a:latin typeface="Arial"/>
                <a:ea typeface="Arial"/>
              </a:rPr>
              <a:t>Удаление неиспользуемых столбцов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212121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212121"/>
                </a:solidFill>
                <a:latin typeface="Arial"/>
                <a:ea typeface="Arial"/>
              </a:rPr>
              <a:t>Из поля «Даты» мы извлекли день, месяц, год, час, минуту, день недели и количество дней с первого дня в данных.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212121"/>
              </a:buClr>
              <a:buFont typeface="Arial"/>
              <a:buChar char="●"/>
            </a:pPr>
            <a:r>
              <a:rPr b="0" lang="ru-RU" sz="1400" spc="-1" strike="noStrike">
                <a:solidFill>
                  <a:srgbClr val="212121"/>
                </a:solidFill>
                <a:latin typeface="Arial"/>
                <a:ea typeface="Arial"/>
              </a:rPr>
              <a:t>Из поля «Адрес» мы узнали, произошло ли происшествие на перекрестке или в здании.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spcAft>
                <a:spcPts val="1199"/>
              </a:spcAf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293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Количество преступлений по районам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81;p17" descr=""/>
          <p:cNvPicPr/>
          <p:nvPr/>
        </p:nvPicPr>
        <p:blipFill>
          <a:blip r:embed="rId1"/>
          <a:stretch/>
        </p:blipFill>
        <p:spPr>
          <a:xfrm>
            <a:off x="1379160" y="1193400"/>
            <a:ext cx="5876640" cy="38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2876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Количество преступлений по дням недели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8;p18" descr=""/>
          <p:cNvPicPr/>
          <p:nvPr/>
        </p:nvPicPr>
        <p:blipFill>
          <a:blip r:embed="rId1"/>
          <a:stretch/>
        </p:blipFill>
        <p:spPr>
          <a:xfrm>
            <a:off x="2144520" y="1081080"/>
            <a:ext cx="4586760" cy="385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3178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Количество преступлений по категории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95;p19" descr=""/>
          <p:cNvPicPr/>
          <p:nvPr/>
        </p:nvPicPr>
        <p:blipFill>
          <a:blip r:embed="rId1"/>
          <a:stretch/>
        </p:blipFill>
        <p:spPr>
          <a:xfrm>
            <a:off x="2083680" y="1045440"/>
            <a:ext cx="4874040" cy="407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Соотношение преступления с постановлением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5800" y="3443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Arial"/>
              </a:rPr>
              <a:t>(В дальнейшем не использовалось)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02;p20" descr=""/>
          <p:cNvPicPr/>
          <p:nvPr/>
        </p:nvPicPr>
        <p:blipFill>
          <a:blip r:embed="rId1"/>
          <a:stretch/>
        </p:blipFill>
        <p:spPr>
          <a:xfrm>
            <a:off x="616320" y="1570680"/>
            <a:ext cx="7488360" cy="173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57040" y="269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9000"/>
          </a:bodyPr>
          <a:p>
            <a:pPr>
              <a:lnSpc>
                <a:spcPct val="135000"/>
              </a:lnSpc>
            </a:pPr>
            <a:r>
              <a:rPr b="0" lang="ru-RU" sz="2160" spc="-1" strike="noStrike">
                <a:solidFill>
                  <a:srgbClr val="000000"/>
                </a:solidFill>
                <a:latin typeface="Arial"/>
                <a:ea typeface="Arial"/>
              </a:rPr>
              <a:t>RandomForestClassifier</a:t>
            </a:r>
            <a:br/>
            <a:endParaRPr b="0" lang="ru-RU" sz="2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09;p21" descr=""/>
          <p:cNvPicPr/>
          <p:nvPr/>
        </p:nvPicPr>
        <p:blipFill>
          <a:blip r:embed="rId1"/>
          <a:stretch/>
        </p:blipFill>
        <p:spPr>
          <a:xfrm>
            <a:off x="5019480" y="945360"/>
            <a:ext cx="2030400" cy="383004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10;p21" descr=""/>
          <p:cNvPicPr/>
          <p:nvPr/>
        </p:nvPicPr>
        <p:blipFill>
          <a:blip r:embed="rId2"/>
          <a:stretch/>
        </p:blipFill>
        <p:spPr>
          <a:xfrm>
            <a:off x="688320" y="1005840"/>
            <a:ext cx="3677040" cy="385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2023-04-17T20:16:14Z</dcterms:modified>
  <cp:revision>1</cp:revision>
  <dc:subject/>
  <dc:title/>
</cp:coreProperties>
</file>