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84" r:id="rId1"/>
    <p:sldMasterId id="2147483698" r:id="rId2"/>
  </p:sldMasterIdLst>
  <p:notesMasterIdLst>
    <p:notesMasterId r:id="rId21"/>
  </p:notesMasterIdLst>
  <p:handoutMasterIdLst>
    <p:handoutMasterId r:id="rId22"/>
  </p:handoutMasterIdLst>
  <p:sldIdLst>
    <p:sldId id="265" r:id="rId3"/>
    <p:sldId id="283" r:id="rId4"/>
    <p:sldId id="285" r:id="rId5"/>
    <p:sldId id="296" r:id="rId6"/>
    <p:sldId id="286" r:id="rId7"/>
    <p:sldId id="291" r:id="rId8"/>
    <p:sldId id="277" r:id="rId9"/>
    <p:sldId id="276" r:id="rId10"/>
    <p:sldId id="294" r:id="rId11"/>
    <p:sldId id="273" r:id="rId12"/>
    <p:sldId id="295" r:id="rId13"/>
    <p:sldId id="290" r:id="rId14"/>
    <p:sldId id="292" r:id="rId15"/>
    <p:sldId id="293" r:id="rId16"/>
    <p:sldId id="297" r:id="rId17"/>
    <p:sldId id="298" r:id="rId18"/>
    <p:sldId id="269" r:id="rId19"/>
    <p:sldId id="263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4"/>
    <a:srgbClr val="0813EE"/>
    <a:srgbClr val="4E5DA8"/>
    <a:srgbClr val="00CBF2"/>
    <a:srgbClr val="B52A00"/>
    <a:srgbClr val="00B8FF"/>
    <a:srgbClr val="00A8C9"/>
    <a:srgbClr val="098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0" autoAdjust="0"/>
  </p:normalViewPr>
  <p:slideViewPr>
    <p:cSldViewPr snapToGrid="0" snapToObjects="1" showGuides="1">
      <p:cViewPr>
        <p:scale>
          <a:sx n="100" d="100"/>
          <a:sy n="100" d="100"/>
        </p:scale>
        <p:origin x="2856" y="968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118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5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31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861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883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8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57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89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6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2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57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0784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37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39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9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4337" y="2493048"/>
            <a:ext cx="6400800" cy="70574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Century" panose="02040604050505020304" pitchFamily="18" charset="0"/>
              </a:rPr>
              <a:t>Information Diffusion in Social Networks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84772" y="3422678"/>
            <a:ext cx="6400800" cy="462905"/>
          </a:xfrm>
        </p:spPr>
        <p:txBody>
          <a:bodyPr>
            <a:noAutofit/>
          </a:bodyPr>
          <a:lstStyle/>
          <a:p>
            <a:pPr algn="r"/>
            <a:r>
              <a:rPr lang="en-US" dirty="0">
                <a:latin typeface="Century" panose="02040604050505020304" pitchFamily="18" charset="0"/>
              </a:rPr>
              <a:t>Kutuzova Tatiana</a:t>
            </a:r>
            <a:endParaRPr lang="ru-RU" dirty="0">
              <a:latin typeface="Century" panose="02040604050505020304" pitchFamily="18" charset="0"/>
            </a:endParaRPr>
          </a:p>
          <a:p>
            <a:pPr algn="r"/>
            <a:r>
              <a:rPr lang="en-US" dirty="0" err="1">
                <a:latin typeface="Century" panose="02040604050505020304" pitchFamily="18" charset="0"/>
              </a:rPr>
              <a:t>Vaganov</a:t>
            </a:r>
            <a:r>
              <a:rPr lang="en-US" dirty="0">
                <a:latin typeface="Century" panose="02040604050505020304" pitchFamily="18" charset="0"/>
              </a:rPr>
              <a:t> Danila</a:t>
            </a:r>
          </a:p>
          <a:p>
            <a:pPr algn="r"/>
            <a:r>
              <a:rPr lang="en-US" dirty="0" err="1">
                <a:latin typeface="Century" panose="02040604050505020304" pitchFamily="18" charset="0"/>
              </a:rPr>
              <a:t>Abubakirov</a:t>
            </a:r>
            <a:r>
              <a:rPr lang="en-US" dirty="0">
                <a:latin typeface="Century" panose="02040604050505020304" pitchFamily="18" charset="0"/>
              </a:rPr>
              <a:t> </a:t>
            </a:r>
            <a:r>
              <a:rPr lang="en-US" dirty="0" err="1">
                <a:latin typeface="Century" panose="02040604050505020304" pitchFamily="18" charset="0"/>
              </a:rPr>
              <a:t>Azat</a:t>
            </a:r>
            <a:endParaRPr lang="en-US" dirty="0">
              <a:latin typeface="Century" panose="02040604050505020304" pitchFamily="18" charset="0"/>
            </a:endParaRPr>
          </a:p>
          <a:p>
            <a:pPr algn="r"/>
            <a:r>
              <a:rPr lang="en-US" dirty="0" err="1">
                <a:latin typeface="Century" panose="02040604050505020304" pitchFamily="18" charset="0"/>
              </a:rPr>
              <a:t>Pankov</a:t>
            </a:r>
            <a:r>
              <a:rPr lang="en-US" dirty="0">
                <a:latin typeface="Century" panose="02040604050505020304" pitchFamily="18" charset="0"/>
              </a:rPr>
              <a:t> </a:t>
            </a:r>
            <a:r>
              <a:rPr lang="en-US" dirty="0" err="1">
                <a:latin typeface="Century" panose="02040604050505020304" pitchFamily="18" charset="0"/>
              </a:rPr>
              <a:t>Vasiliy</a:t>
            </a:r>
            <a:r>
              <a:rPr lang="en-US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4" name="Subtitle 5"/>
          <p:cNvSpPr>
            <a:spLocks noGrp="1"/>
          </p:cNvSpPr>
          <p:nvPr>
            <p:ph type="subTitle" idx="1"/>
          </p:nvPr>
        </p:nvSpPr>
        <p:spPr>
          <a:xfrm>
            <a:off x="1444337" y="4838702"/>
            <a:ext cx="6400800" cy="30479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400" dirty="0">
                <a:latin typeface="Century" charset="0"/>
                <a:ea typeface="Century" charset="0"/>
                <a:cs typeface="Century" charset="0"/>
              </a:rPr>
              <a:t>Saint-Petersburg</a:t>
            </a:r>
            <a:r>
              <a:rPr lang="ru-RU" sz="1400" dirty="0">
                <a:latin typeface="Century" charset="0"/>
                <a:ea typeface="Century" charset="0"/>
                <a:cs typeface="Century" charset="0"/>
              </a:rPr>
              <a:t>,</a:t>
            </a:r>
            <a:r>
              <a:rPr lang="en-US" sz="1400" dirty="0">
                <a:latin typeface="Century" charset="0"/>
                <a:ea typeface="Century" charset="0"/>
                <a:cs typeface="Century" charset="0"/>
              </a:rPr>
              <a:t> 2018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6F438925-A622-49DB-A0DB-A456C9E224BD}"/>
              </a:ext>
            </a:extLst>
          </p:cNvPr>
          <p:cNvSpPr txBox="1">
            <a:spLocks/>
          </p:cNvSpPr>
          <p:nvPr/>
        </p:nvSpPr>
        <p:spPr>
          <a:xfrm>
            <a:off x="1444337" y="4572371"/>
            <a:ext cx="6400800" cy="3047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entury" charset="0"/>
                <a:ea typeface="Century" charset="0"/>
                <a:cs typeface="Century" charset="0"/>
              </a:rPr>
              <a:t>HPC Department</a:t>
            </a: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-61142"/>
            <a:ext cx="9314985" cy="620483"/>
          </a:xfrm>
        </p:spPr>
        <p:txBody>
          <a:bodyPr>
            <a:noAutofit/>
          </a:bodyPr>
          <a:lstStyle/>
          <a:p>
            <a:r>
              <a:rPr lang="en-US" b="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Growth process in the modified model</a:t>
            </a:r>
            <a:endParaRPr lang="en-US" sz="2400" b="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entury" panose="020406040505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1" y="1209210"/>
            <a:ext cx="1984967" cy="172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06" y="1559136"/>
            <a:ext cx="2379723" cy="172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93" y="1253049"/>
            <a:ext cx="2048276" cy="172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1559136"/>
            <a:ext cx="1743498" cy="172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2158" y="3287136"/>
            <a:ext cx="16541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entury" charset="0"/>
                <a:ea typeface="Century" charset="0"/>
                <a:cs typeface="Century" charset="0"/>
              </a:rPr>
              <a:t>Node creation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attaching </a:t>
            </a:r>
            <a:br>
              <a:rPr lang="en-US" dirty="0">
                <a:latin typeface="Century" charset="0"/>
                <a:ea typeface="Century" charset="0"/>
                <a:cs typeface="Century" charset="0"/>
              </a:rPr>
            </a:br>
            <a:r>
              <a:rPr lang="en-US" dirty="0">
                <a:latin typeface="Century" charset="0"/>
                <a:ea typeface="Century" charset="0"/>
                <a:cs typeface="Century" charset="0"/>
              </a:rPr>
              <a:t>an old node</a:t>
            </a:r>
            <a:endParaRPr lang="en-US" dirty="0">
              <a:effectLst/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58069" y="3287136"/>
            <a:ext cx="1800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entury" charset="0"/>
                <a:ea typeface="Century" charset="0"/>
                <a:cs typeface="Century" charset="0"/>
              </a:rPr>
              <a:t>Node creation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/>
            </a:r>
            <a:br>
              <a:rPr lang="en-US" dirty="0">
                <a:latin typeface="Century" charset="0"/>
                <a:ea typeface="Century" charset="0"/>
                <a:cs typeface="Century" charset="0"/>
              </a:rPr>
            </a:br>
            <a:r>
              <a:rPr lang="en-US" dirty="0">
                <a:latin typeface="Century" charset="0"/>
                <a:ea typeface="Century" charset="0"/>
                <a:cs typeface="Century" charset="0"/>
              </a:rPr>
              <a:t>as the target of </a:t>
            </a:r>
            <a:br>
              <a:rPr lang="en-US" dirty="0">
                <a:latin typeface="Century" charset="0"/>
                <a:ea typeface="Century" charset="0"/>
                <a:cs typeface="Century" charset="0"/>
              </a:rPr>
            </a:br>
            <a:r>
              <a:rPr lang="en-US" dirty="0">
                <a:latin typeface="Century" charset="0"/>
                <a:ea typeface="Century" charset="0"/>
                <a:cs typeface="Century" charset="0"/>
              </a:rPr>
              <a:t>an old node</a:t>
            </a:r>
            <a:endParaRPr lang="en-US" dirty="0">
              <a:effectLst/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89886" y="3287136"/>
            <a:ext cx="1725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entury" charset="0"/>
                <a:ea typeface="Century" charset="0"/>
                <a:cs typeface="Century" charset="0"/>
              </a:rPr>
              <a:t>Link creation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between old nodes</a:t>
            </a:r>
            <a:endParaRPr lang="en-US" dirty="0">
              <a:effectLst/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54388" y="4210466"/>
            <a:ext cx="2426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" charset="0"/>
                <a:ea typeface="Century" charset="0"/>
                <a:cs typeface="Century" charset="0"/>
              </a:rPr>
              <a:t>Dashed line – new link</a:t>
            </a:r>
          </a:p>
          <a:p>
            <a:r>
              <a:rPr lang="en-US" sz="1100" dirty="0">
                <a:latin typeface="Century" charset="0"/>
                <a:ea typeface="Century" charset="0"/>
                <a:cs typeface="Century" charset="0"/>
              </a:rPr>
              <a:t>Light blue node – new node</a:t>
            </a:r>
          </a:p>
          <a:p>
            <a:r>
              <a:rPr lang="en-US" sz="1100" dirty="0">
                <a:latin typeface="Century" charset="0"/>
                <a:ea typeface="Century" charset="0"/>
                <a:cs typeface="Century" charset="0"/>
              </a:rPr>
              <a:t>Blue node – old node</a:t>
            </a:r>
          </a:p>
          <a:p>
            <a:r>
              <a:rPr lang="en-US" sz="1100" dirty="0">
                <a:latin typeface="Century" charset="0"/>
                <a:ea typeface="Century" charset="0"/>
                <a:cs typeface="Century" charset="0"/>
              </a:rPr>
              <a:t>Red node/link– removed node/link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70655" y="3287136"/>
            <a:ext cx="1673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" charset="0"/>
                <a:ea typeface="Century" charset="0"/>
                <a:cs typeface="Century" charset="0"/>
              </a:rPr>
              <a:t>Removing </a:t>
            </a:r>
            <a:r>
              <a:rPr lang="en-US" b="1">
                <a:latin typeface="Century" charset="0"/>
                <a:ea typeface="Century" charset="0"/>
                <a:cs typeface="Century" charset="0"/>
              </a:rPr>
              <a:t>node and </a:t>
            </a:r>
            <a:r>
              <a:rPr lang="en-US" b="1" dirty="0">
                <a:latin typeface="Century" charset="0"/>
                <a:ea typeface="Century" charset="0"/>
                <a:cs typeface="Century" charset="0"/>
              </a:rPr>
              <a:t>links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4202" y="4907414"/>
            <a:ext cx="67939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entury" charset="0"/>
                <a:ea typeface="Century" charset="0"/>
                <a:cs typeface="Century" charset="0"/>
              </a:rPr>
              <a:t>Aparicio, S., et. al (2015). A model for scale-free networks: Application to twitter.</a:t>
            </a:r>
            <a:r>
              <a:rPr lang="ru-RU" sz="800" dirty="0">
                <a:latin typeface="Century" charset="0"/>
                <a:ea typeface="Century" charset="0"/>
                <a:cs typeface="Century" charset="0"/>
              </a:rPr>
              <a:t> </a:t>
            </a:r>
            <a:endParaRPr 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707E34D-C709-4A96-98C7-88C084AF74C2}"/>
              </a:ext>
            </a:extLst>
          </p:cNvPr>
          <p:cNvSpPr txBox="1"/>
          <p:nvPr/>
        </p:nvSpPr>
        <p:spPr>
          <a:xfrm>
            <a:off x="8744346" y="47497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BA7E159-7E7C-4EEA-9567-4183A3387C43}"/>
              </a:ext>
            </a:extLst>
          </p:cNvPr>
          <p:cNvSpPr txBox="1"/>
          <p:nvPr/>
        </p:nvSpPr>
        <p:spPr>
          <a:xfrm>
            <a:off x="196574" y="676070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13EE"/>
                </a:solidFill>
                <a:latin typeface="Century" panose="02040604050505020304" pitchFamily="18" charset="0"/>
              </a:rPr>
              <a:t>Modified model based on 4 probabilities</a:t>
            </a:r>
            <a:endParaRPr lang="ru-RU" b="1" dirty="0">
              <a:solidFill>
                <a:srgbClr val="0813EE"/>
              </a:solidFill>
              <a:latin typeface="Century" panose="020406040505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7A62773-FBC1-416C-A1BB-3B8FAAC2E33D}"/>
              </a:ext>
            </a:extLst>
          </p:cNvPr>
          <p:cNvSpPr txBox="1"/>
          <p:nvPr/>
        </p:nvSpPr>
        <p:spPr>
          <a:xfrm>
            <a:off x="7053691" y="1068383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2604"/>
                </a:solidFill>
                <a:latin typeface="Century" panose="02040604050505020304" pitchFamily="18" charset="0"/>
              </a:rPr>
              <a:t>Our contribution</a:t>
            </a:r>
            <a:endParaRPr lang="ru-RU" b="1" dirty="0">
              <a:solidFill>
                <a:srgbClr val="FF2604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3" y="1775237"/>
            <a:ext cx="4336399" cy="317769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99397"/>
            <a:ext cx="9314985" cy="620483"/>
          </a:xfrm>
        </p:spPr>
        <p:txBody>
          <a:bodyPr>
            <a:noAutofit/>
          </a:bodyPr>
          <a:lstStyle/>
          <a:p>
            <a:r>
              <a:rPr lang="en-US" b="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Degree distribution by subscribers </a:t>
            </a:r>
            <a:br>
              <a:rPr lang="en-US" b="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</a:br>
            <a:r>
              <a:rPr lang="en-US" b="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and their friends </a:t>
            </a:r>
            <a:endParaRPr lang="en-US" sz="2400" b="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entury" panose="020406040505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54" y="1699657"/>
            <a:ext cx="4555646" cy="32278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7354" y="133032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" charset="0"/>
                <a:ea typeface="Century" charset="0"/>
                <a:cs typeface="Century" charset="0"/>
              </a:rPr>
              <a:t>Real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6742" y="130492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" charset="0"/>
                <a:ea typeface="Century" charset="0"/>
                <a:cs typeface="Century" charset="0"/>
              </a:rPr>
              <a:t>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F3BFEC5-B406-45C1-9D68-B8C59A0297FE}"/>
              </a:ext>
            </a:extLst>
          </p:cNvPr>
          <p:cNvSpPr txBox="1"/>
          <p:nvPr/>
        </p:nvSpPr>
        <p:spPr>
          <a:xfrm>
            <a:off x="8744346" y="47497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92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80143" y="0"/>
            <a:ext cx="63609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dirty="0">
                <a:solidFill>
                  <a:schemeClr val="dk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" charset="0"/>
                <a:ea typeface="Century" charset="0"/>
                <a:cs typeface="Century" charset="0"/>
                <a:sym typeface="Calibri"/>
              </a:rPr>
              <a:t>Information cascade tree</a:t>
            </a:r>
            <a:endParaRPr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5569123" y="1716048"/>
            <a:ext cx="3574877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entury" charset="0"/>
                <a:ea typeface="Century" charset="0"/>
                <a:cs typeface="Century" charset="0"/>
                <a:sym typeface="Calibri"/>
              </a:rPr>
              <a:t>Average path length:</a:t>
            </a:r>
            <a:endParaRPr sz="2400" dirty="0">
              <a:latin typeface="Century" charset="0"/>
              <a:ea typeface="Century" charset="0"/>
              <a:cs typeface="Century" charset="0"/>
              <a:sym typeface="Calibri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5632606" y="2929776"/>
            <a:ext cx="3009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entury" charset="0"/>
                <a:ea typeface="Century" charset="0"/>
                <a:cs typeface="Century" charset="0"/>
                <a:sym typeface="Calibri"/>
              </a:rPr>
              <a:t>Degree variance:</a:t>
            </a:r>
            <a:endParaRPr sz="2400" dirty="0">
              <a:latin typeface="Century" charset="0"/>
              <a:ea typeface="Century" charset="0"/>
              <a:cs typeface="Century" charset="0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801708" y="2202675"/>
                <a:ext cx="3312124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</m:d>
                      <m:r>
                        <a:rPr lang="en-US" i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charset="0"/>
                                </a:rPr>
                                <m:t>=1,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708" y="2202675"/>
                <a:ext cx="3312124" cy="902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904980" y="3404729"/>
                <a:ext cx="2966645" cy="655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i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𝐷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980" y="3404729"/>
                <a:ext cx="2966645" cy="6556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59620" y="4091720"/>
                <a:ext cx="5363901" cy="759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charset="0"/>
                            <a:ea typeface="Century" charset="0"/>
                            <a:cs typeface="Century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charset="0"/>
                            <a:ea typeface="Century" charset="0"/>
                            <a:cs typeface="Century" charset="0"/>
                          </a:rPr>
                          <m:t>𝐻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  <a:ea typeface="Century" charset="0"/>
                            <a:cs typeface="Century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>
                    <a:latin typeface="Century" charset="0"/>
                    <a:ea typeface="Century" charset="0"/>
                    <a:cs typeface="Century" charset="0"/>
                  </a:rPr>
                  <a:t> –  average of the number of links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  <a:ea typeface="Century" charset="0"/>
                        <a:cs typeface="Century" charset="0"/>
                      </a:rPr>
                      <m:t>𝑁</m:t>
                    </m:r>
                  </m:oMath>
                </a14:m>
                <a:r>
                  <a:rPr lang="en-US" sz="1400" dirty="0">
                    <a:latin typeface="Century" charset="0"/>
                    <a:ea typeface="Century" charset="0"/>
                    <a:cs typeface="Century" charset="0"/>
                  </a:rPr>
                  <a:t> – number of nodes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  <a:ea typeface="Century" charset="0"/>
                        <a:cs typeface="Century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Century" charset="0"/>
                    <a:ea typeface="Century" charset="0"/>
                    <a:cs typeface="Century" charset="0"/>
                  </a:rPr>
                  <a:t> – degree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charset="0"/>
                            <a:ea typeface="Century" charset="0"/>
                            <a:cs typeface="Century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charset="0"/>
                            <a:ea typeface="Century" charset="0"/>
                            <a:cs typeface="Century" charset="0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  <a:ea typeface="Century" charset="0"/>
                            <a:cs typeface="Century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latin typeface="Century" charset="0"/>
                    <a:ea typeface="Century" charset="0"/>
                    <a:cs typeface="Century" charset="0"/>
                  </a:rPr>
                  <a:t> – degree of node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  <a:ea typeface="Century" charset="0"/>
                        <a:cs typeface="Century" charset="0"/>
                      </a:rPr>
                      <m:t>𝑖</m:t>
                    </m:r>
                  </m:oMath>
                </a14:m>
                <a:endParaRPr lang="en-US" sz="14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620" y="4091720"/>
                <a:ext cx="5363901" cy="759054"/>
              </a:xfrm>
              <a:prstGeom prst="rect">
                <a:avLst/>
              </a:prstGeom>
              <a:blipFill>
                <a:blip r:embed="rId5"/>
                <a:stretch>
                  <a:fillRect t="-2400" b="-6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762380" y="4928056"/>
            <a:ext cx="53816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entury" charset="0"/>
                <a:ea typeface="Century" charset="0"/>
                <a:cs typeface="Century" charset="0"/>
              </a:rPr>
              <a:t>Liu, L., </a:t>
            </a:r>
            <a:r>
              <a:rPr lang="en-US" sz="800" dirty="0" err="1">
                <a:latin typeface="Century" charset="0"/>
                <a:ea typeface="Century" charset="0"/>
                <a:cs typeface="Century" charset="0"/>
              </a:rPr>
              <a:t>et.al</a:t>
            </a:r>
            <a:r>
              <a:rPr lang="en-US" sz="800" dirty="0">
                <a:latin typeface="Century" charset="0"/>
                <a:ea typeface="Century" charset="0"/>
                <a:cs typeface="Century" charset="0"/>
              </a:rPr>
              <a:t> (2017). Modeling of Information Diffusion on Social Networks with Applications to WeChat, 1–17.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C1BBAF7-7A36-4EF3-9618-7E01F7B158BD}"/>
              </a:ext>
            </a:extLst>
          </p:cNvPr>
          <p:cNvSpPr txBox="1"/>
          <p:nvPr/>
        </p:nvSpPr>
        <p:spPr>
          <a:xfrm>
            <a:off x="8676513" y="46661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9DE781D-6AB0-4AFE-BE28-989E073B2468}"/>
              </a:ext>
            </a:extLst>
          </p:cNvPr>
          <p:cNvSpPr txBox="1">
            <a:spLocks/>
          </p:cNvSpPr>
          <p:nvPr/>
        </p:nvSpPr>
        <p:spPr>
          <a:xfrm>
            <a:off x="162157" y="512242"/>
            <a:ext cx="9314985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>
                <a:solidFill>
                  <a:srgbClr val="0813EE"/>
                </a:solidFill>
                <a:latin typeface="Century" panose="02040604050505020304" pitchFamily="18" charset="0"/>
              </a:rPr>
              <a:t>Basic idea of information diffusion model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DACFDBD5-A6A6-4183-9845-71BAA652E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56" y="1125462"/>
            <a:ext cx="5581650" cy="3286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4A64B78-045E-47A3-8AC4-47F2E670ADC2}"/>
              </a:ext>
            </a:extLst>
          </p:cNvPr>
          <p:cNvSpPr txBox="1"/>
          <p:nvPr/>
        </p:nvSpPr>
        <p:spPr>
          <a:xfrm>
            <a:off x="5677833" y="1182478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2604"/>
                </a:solidFill>
                <a:latin typeface="Century" panose="02040604050505020304" pitchFamily="18" charset="0"/>
              </a:rPr>
              <a:t>Metrics for evaluation:</a:t>
            </a:r>
            <a:endParaRPr lang="ru-RU" sz="2400" b="1" dirty="0">
              <a:solidFill>
                <a:srgbClr val="FF2604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25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53522" y="2572216"/>
                <a:ext cx="1953422" cy="981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𝜃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i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𝜃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2" y="2572216"/>
                <a:ext cx="1953422" cy="9815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392569" y="1338146"/>
                <a:ext cx="8552430" cy="30182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4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Century" charset="0"/>
                    <a:ea typeface="Century" charset="0"/>
                    <a:cs typeface="Century" charset="0"/>
                  </a:rPr>
                  <a:t>Tree starts with the root with </a:t>
                </a:r>
                <a:r>
                  <a:rPr lang="en-US" b="1" i="1" dirty="0">
                    <a:latin typeface="Century" charset="0"/>
                    <a:ea typeface="Century" charset="0"/>
                    <a:cs typeface="Century" charset="0"/>
                  </a:rPr>
                  <a:t>index = 1</a:t>
                </a:r>
              </a:p>
              <a:p>
                <a:r>
                  <a:rPr lang="en-US" dirty="0">
                    <a:latin typeface="Century" charset="0"/>
                    <a:ea typeface="Century" charset="0"/>
                    <a:cs typeface="Century" charset="0"/>
                  </a:rPr>
                  <a:t>The probability that new node will connect to a node with </a:t>
                </a:r>
                <a:r>
                  <a:rPr lang="en-US" b="1" i="1" dirty="0">
                    <a:latin typeface="Century" charset="0"/>
                    <a:ea typeface="Century" charset="0"/>
                    <a:cs typeface="Century" charset="0"/>
                  </a:rPr>
                  <a:t>index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b="1" i="1" dirty="0">
                    <a:latin typeface="Century" charset="0"/>
                    <a:ea typeface="Century" charset="0"/>
                    <a:cs typeface="Century" charset="0"/>
                  </a:rPr>
                  <a:t> </a:t>
                </a:r>
                <a:r>
                  <a:rPr lang="en-US" dirty="0">
                    <a:latin typeface="Century" charset="0"/>
                    <a:ea typeface="Century" charset="0"/>
                    <a:cs typeface="Century" charset="0"/>
                  </a:rPr>
                  <a:t>is proportional to the degree of this node of power </a:t>
                </a:r>
                <a:r>
                  <a:rPr lang="en-US" b="1" dirty="0">
                    <a:latin typeface="Century" charset="0"/>
                    <a:ea typeface="Century" charset="0"/>
                    <a:cs typeface="Century" charset="0"/>
                  </a:rPr>
                  <a:t>𝜃</a:t>
                </a:r>
                <a:r>
                  <a:rPr lang="en-US" dirty="0">
                    <a:latin typeface="Century" charset="0"/>
                    <a:ea typeface="Century" charset="0"/>
                    <a:cs typeface="Century" charset="0"/>
                  </a:rPr>
                  <a:t> :</a:t>
                </a:r>
              </a:p>
              <a:p>
                <a:endParaRPr lang="en-US" dirty="0">
                  <a:latin typeface="Century" charset="0"/>
                  <a:ea typeface="Century" charset="0"/>
                  <a:cs typeface="Century" charset="0"/>
                </a:endParaRPr>
              </a:p>
              <a:p>
                <a:endParaRPr lang="en-US" dirty="0">
                  <a:latin typeface="Century" charset="0"/>
                  <a:ea typeface="Century" charset="0"/>
                  <a:cs typeface="Century" charset="0"/>
                </a:endParaRPr>
              </a:p>
              <a:p>
                <a:endParaRPr lang="en-US" dirty="0">
                  <a:latin typeface="Century" charset="0"/>
                  <a:ea typeface="Century" charset="0"/>
                  <a:cs typeface="Century" charset="0"/>
                </a:endParaRPr>
              </a:p>
              <a:p>
                <a:endParaRPr lang="en-US" dirty="0">
                  <a:latin typeface="Century" charset="0"/>
                  <a:ea typeface="Century" charset="0"/>
                  <a:cs typeface="Century" charset="0"/>
                </a:endParaRPr>
              </a:p>
              <a:p>
                <a:r>
                  <a:rPr lang="en-US" dirty="0">
                    <a:latin typeface="Century" charset="0"/>
                    <a:ea typeface="Century" charset="0"/>
                    <a:cs typeface="Century" charset="0"/>
                  </a:rPr>
                  <a:t>RTT is defined by size </a:t>
                </a:r>
                <a:r>
                  <a:rPr lang="en-US" b="1" i="1" dirty="0">
                    <a:latin typeface="Century" charset="0"/>
                    <a:ea typeface="Century" charset="0"/>
                    <a:cs typeface="Century" charset="0"/>
                    <a:sym typeface="Times New Roman"/>
                  </a:rPr>
                  <a:t>N</a:t>
                </a:r>
                <a:r>
                  <a:rPr lang="en-US" dirty="0">
                    <a:latin typeface="Century" charset="0"/>
                    <a:ea typeface="Century" charset="0"/>
                    <a:cs typeface="Century" charset="0"/>
                  </a:rPr>
                  <a:t> and scale parameter </a:t>
                </a:r>
                <a:r>
                  <a:rPr lang="en-US" b="1" dirty="0">
                    <a:latin typeface="Century" charset="0"/>
                    <a:ea typeface="Century" charset="0"/>
                    <a:cs typeface="Century" charset="0"/>
                  </a:rPr>
                  <a:t>𝜃</a:t>
                </a:r>
              </a:p>
              <a:p>
                <a:endParaRPr lang="en-US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69" y="1338146"/>
                <a:ext cx="8552430" cy="3018263"/>
              </a:xfrm>
              <a:prstGeom prst="rect">
                <a:avLst/>
              </a:prstGeom>
              <a:blipFill>
                <a:blip r:embed="rId5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04131" y="3245"/>
            <a:ext cx="4698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Random Recursive Tree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C625EF-FC0D-4A1A-A29D-8F57D9AB2F15}"/>
              </a:ext>
            </a:extLst>
          </p:cNvPr>
          <p:cNvSpPr txBox="1"/>
          <p:nvPr/>
        </p:nvSpPr>
        <p:spPr>
          <a:xfrm>
            <a:off x="8676513" y="46661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46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p.userapi.com/c841628/v841628338/5b9cd/AN3s8e47ezw.jpg">
            <a:extLst>
              <a:ext uri="{FF2B5EF4-FFF2-40B4-BE49-F238E27FC236}">
                <a16:creationId xmlns:a16="http://schemas.microsoft.com/office/drawing/2014/main" xmlns="" id="{BF0AF93B-543E-4320-8EF9-0E6DDDAF08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11165" r="8229" b="7305"/>
          <a:stretch/>
        </p:blipFill>
        <p:spPr bwMode="auto">
          <a:xfrm>
            <a:off x="165801" y="617916"/>
            <a:ext cx="8676513" cy="452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32A79655-369B-41F0-A9CA-E7824AEE2098}"/>
              </a:ext>
            </a:extLst>
          </p:cNvPr>
          <p:cNvSpPr/>
          <p:nvPr/>
        </p:nvSpPr>
        <p:spPr>
          <a:xfrm>
            <a:off x="204131" y="3245"/>
            <a:ext cx="44436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Shortest Average Path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99949E-C356-44C9-89F4-F76D2909A577}"/>
              </a:ext>
            </a:extLst>
          </p:cNvPr>
          <p:cNvSpPr txBox="1"/>
          <p:nvPr/>
        </p:nvSpPr>
        <p:spPr>
          <a:xfrm>
            <a:off x="8676513" y="46661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528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4304118-BC38-4DF1-9E8C-B8CFB8EA4A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 descr="https://pp.userapi.com/c841628/v841628338/5b9d7/-AQDM4ANxUE.jpg">
            <a:extLst>
              <a:ext uri="{FF2B5EF4-FFF2-40B4-BE49-F238E27FC236}">
                <a16:creationId xmlns:a16="http://schemas.microsoft.com/office/drawing/2014/main" xmlns="" id="{43157589-AF2D-4230-9338-6CFA9CA2B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10776" r="9374" b="7304"/>
          <a:stretch/>
        </p:blipFill>
        <p:spPr bwMode="auto">
          <a:xfrm>
            <a:off x="204131" y="587007"/>
            <a:ext cx="8330269" cy="447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2F48959B-6F8E-4019-AC10-9CA7E0DD3A34}"/>
              </a:ext>
            </a:extLst>
          </p:cNvPr>
          <p:cNvSpPr/>
          <p:nvPr/>
        </p:nvSpPr>
        <p:spPr>
          <a:xfrm>
            <a:off x="204131" y="3245"/>
            <a:ext cx="3301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Degree Variance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0FD46C-6C8C-46CB-B871-132A5CA23F0B}"/>
              </a:ext>
            </a:extLst>
          </p:cNvPr>
          <p:cNvSpPr txBox="1"/>
          <p:nvPr/>
        </p:nvSpPr>
        <p:spPr>
          <a:xfrm>
            <a:off x="8676513" y="46661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29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CAEFDB0-CF51-427F-A1CD-F5895411C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152" y="676274"/>
            <a:ext cx="8654716" cy="403860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Results:</a:t>
            </a:r>
          </a:p>
          <a:p>
            <a:pPr lvl="1"/>
            <a:r>
              <a:rPr lang="en-US" dirty="0"/>
              <a:t>Dataset was collected and analyzed 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existing </a:t>
            </a:r>
            <a:r>
              <a:rPr lang="en-US" dirty="0"/>
              <a:t>model of relations in social networks was successfully implemented</a:t>
            </a:r>
          </a:p>
          <a:p>
            <a:pPr lvl="1"/>
            <a:r>
              <a:rPr lang="en-US" dirty="0"/>
              <a:t>The model of information diffusion was implemented</a:t>
            </a:r>
          </a:p>
          <a:p>
            <a:pPr lvl="1"/>
            <a:r>
              <a:rPr lang="en-US" dirty="0"/>
              <a:t>Models were calibrated </a:t>
            </a:r>
          </a:p>
          <a:p>
            <a:r>
              <a:rPr lang="en-US" b="1" dirty="0"/>
              <a:t>Future work:</a:t>
            </a:r>
          </a:p>
          <a:p>
            <a:pPr lvl="1"/>
            <a:r>
              <a:rPr lang="en-US" dirty="0"/>
              <a:t>Improve quality of data (more levels of sharing) for best calibration of the model</a:t>
            </a:r>
          </a:p>
          <a:p>
            <a:pPr lvl="1"/>
            <a:r>
              <a:rPr lang="en-US" dirty="0"/>
              <a:t>Integrate both of models</a:t>
            </a:r>
          </a:p>
          <a:p>
            <a:pPr lvl="1"/>
            <a:r>
              <a:rPr lang="en-US" dirty="0"/>
              <a:t>Extend the model of information diffusion by introducing new parameters</a:t>
            </a:r>
            <a:endParaRPr lang="ru-RU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AB71D002-9F83-4CA8-B8BF-AAD7EF485636}"/>
              </a:ext>
            </a:extLst>
          </p:cNvPr>
          <p:cNvSpPr/>
          <p:nvPr/>
        </p:nvSpPr>
        <p:spPr>
          <a:xfrm>
            <a:off x="204131" y="3245"/>
            <a:ext cx="47981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Results and future work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029BEED-3485-4844-BFE0-E1852341C0A4}"/>
              </a:ext>
            </a:extLst>
          </p:cNvPr>
          <p:cNvSpPr txBox="1"/>
          <p:nvPr/>
        </p:nvSpPr>
        <p:spPr>
          <a:xfrm>
            <a:off x="8676513" y="46661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1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4" y="563700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en-US" sz="4400" b="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References</a:t>
            </a:r>
            <a:endParaRPr lang="en-US" b="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11324" y="1310562"/>
            <a:ext cx="8552430" cy="314249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A. </a:t>
            </a:r>
            <a:r>
              <a:rPr lang="en-US" sz="2000" dirty="0" err="1">
                <a:latin typeface="Century" charset="0"/>
                <a:ea typeface="Century" charset="0"/>
                <a:cs typeface="Century" charset="0"/>
              </a:rPr>
              <a:t>Guille</a:t>
            </a: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, H. </a:t>
            </a:r>
            <a:r>
              <a:rPr lang="en-US" sz="2000" dirty="0" err="1">
                <a:latin typeface="Century" charset="0"/>
                <a:ea typeface="Century" charset="0"/>
                <a:cs typeface="Century" charset="0"/>
              </a:rPr>
              <a:t>Hacid</a:t>
            </a: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, C. Favre, D.A. </a:t>
            </a:r>
            <a:r>
              <a:rPr lang="en-US" sz="2000" dirty="0" err="1">
                <a:latin typeface="Century" charset="0"/>
                <a:ea typeface="Century" charset="0"/>
                <a:cs typeface="Century" charset="0"/>
              </a:rPr>
              <a:t>Zighed</a:t>
            </a: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: Information diffusion in online social networks: A survey.</a:t>
            </a:r>
          </a:p>
          <a:p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A. </a:t>
            </a:r>
            <a:r>
              <a:rPr lang="en-US" sz="2000" dirty="0" err="1">
                <a:latin typeface="Century" charset="0"/>
                <a:ea typeface="Century" charset="0"/>
                <a:cs typeface="Century" charset="0"/>
              </a:rPr>
              <a:t>Rudas</a:t>
            </a: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, B. </a:t>
            </a:r>
            <a:r>
              <a:rPr lang="en-US" sz="2000" dirty="0" err="1">
                <a:latin typeface="Century" charset="0"/>
                <a:ea typeface="Century" charset="0"/>
                <a:cs typeface="Century" charset="0"/>
              </a:rPr>
              <a:t>Toth</a:t>
            </a: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, B. </a:t>
            </a:r>
            <a:r>
              <a:rPr lang="en-US" sz="2000" dirty="0" err="1">
                <a:latin typeface="Century" charset="0"/>
                <a:ea typeface="Century" charset="0"/>
                <a:cs typeface="Century" charset="0"/>
              </a:rPr>
              <a:t>Valko</a:t>
            </a: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: Random trees and general branching processes.</a:t>
            </a:r>
          </a:p>
          <a:p>
            <a:r>
              <a:rPr lang="en-US" sz="2000" dirty="0" err="1">
                <a:latin typeface="Century" charset="0"/>
                <a:ea typeface="Century" charset="0"/>
                <a:cs typeface="Century" charset="0"/>
              </a:rPr>
              <a:t>Aparicio</a:t>
            </a: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, S., </a:t>
            </a:r>
            <a:r>
              <a:rPr lang="en-US" sz="2000" dirty="0" err="1">
                <a:latin typeface="Century" charset="0"/>
                <a:ea typeface="Century" charset="0"/>
                <a:cs typeface="Century" charset="0"/>
              </a:rPr>
              <a:t>Villazón-Terrazas</a:t>
            </a: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, J., &amp; </a:t>
            </a:r>
            <a:r>
              <a:rPr lang="en-US" sz="2000" dirty="0" err="1">
                <a:latin typeface="Century" charset="0"/>
                <a:ea typeface="Century" charset="0"/>
                <a:cs typeface="Century" charset="0"/>
              </a:rPr>
              <a:t>Álvarez</a:t>
            </a: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, G. (2015). A model for scale-free networks: Application to twitter. </a:t>
            </a:r>
            <a:r>
              <a:rPr lang="en-US" sz="2000" i="1" dirty="0">
                <a:latin typeface="Century" charset="0"/>
                <a:ea typeface="Century" charset="0"/>
                <a:cs typeface="Century" charset="0"/>
              </a:rPr>
              <a:t>Entropy</a:t>
            </a: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, </a:t>
            </a:r>
            <a:r>
              <a:rPr lang="en-US" sz="2000" i="1" dirty="0">
                <a:latin typeface="Century" charset="0"/>
                <a:ea typeface="Century" charset="0"/>
                <a:cs typeface="Century" charset="0"/>
              </a:rPr>
              <a:t>17</a:t>
            </a: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(8), 5848–5867. </a:t>
            </a:r>
          </a:p>
          <a:p>
            <a:r>
              <a:rPr lang="en-US" sz="2000" dirty="0" err="1">
                <a:latin typeface="Century" charset="0"/>
                <a:ea typeface="Century" charset="0"/>
                <a:cs typeface="Century" charset="0"/>
              </a:rPr>
              <a:t>Pósfai</a:t>
            </a: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, M., </a:t>
            </a:r>
            <a:r>
              <a:rPr lang="en-US" sz="2000" dirty="0" err="1">
                <a:latin typeface="Century" charset="0"/>
                <a:ea typeface="Century" charset="0"/>
                <a:cs typeface="Century" charset="0"/>
              </a:rPr>
              <a:t>Musella</a:t>
            </a: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, G., Martino, M., Sinatra Acknowledgements, R., Morrison, S., Husseini, A., &amp; </a:t>
            </a:r>
            <a:r>
              <a:rPr lang="en-US" sz="2000" dirty="0" err="1">
                <a:latin typeface="Century" charset="0"/>
                <a:ea typeface="Century" charset="0"/>
                <a:cs typeface="Century" charset="0"/>
              </a:rPr>
              <a:t>Hoevel</a:t>
            </a: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, P. (2015). Chapter 5: The </a:t>
            </a:r>
            <a:r>
              <a:rPr lang="en-US" sz="2000" dirty="0" err="1">
                <a:latin typeface="Century" charset="0"/>
                <a:ea typeface="Century" charset="0"/>
                <a:cs typeface="Century" charset="0"/>
              </a:rPr>
              <a:t>Barabási</a:t>
            </a: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-Albert Model. </a:t>
            </a:r>
            <a:r>
              <a:rPr lang="en-US" sz="2000" i="1" dirty="0">
                <a:latin typeface="Century" charset="0"/>
                <a:ea typeface="Century" charset="0"/>
                <a:cs typeface="Century" charset="0"/>
              </a:rPr>
              <a:t>Network Science</a:t>
            </a: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.</a:t>
            </a:r>
          </a:p>
          <a:p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Liu, L., Qu, B., Chen, B., </a:t>
            </a:r>
            <a:r>
              <a:rPr lang="en-US" sz="2000" dirty="0" err="1">
                <a:latin typeface="Century" charset="0"/>
                <a:ea typeface="Century" charset="0"/>
                <a:cs typeface="Century" charset="0"/>
              </a:rPr>
              <a:t>Hanjalic</a:t>
            </a: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, A., &amp; Wang, H. (2017). Modeling of Information Diffusion on Social Networks with Applications to WeChat, 1–17.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72D6E7-1881-465C-9F7F-D8191F9618B7}"/>
              </a:ext>
            </a:extLst>
          </p:cNvPr>
          <p:cNvSpPr txBox="1"/>
          <p:nvPr/>
        </p:nvSpPr>
        <p:spPr>
          <a:xfrm>
            <a:off x="8744346" y="47497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436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0138"/>
            <a:ext cx="8229600" cy="62048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entury" panose="02040604050505020304" pitchFamily="18" charset="0"/>
              </a:rPr>
              <a:t>Thanks for your attention!</a:t>
            </a:r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444337" y="4838702"/>
            <a:ext cx="6400800" cy="3047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Saint-Petersburg</a:t>
            </a:r>
            <a:r>
              <a:rPr lang="ru-RU" sz="1400" dirty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,</a:t>
            </a:r>
            <a:r>
              <a:rPr lang="en-US" sz="1400" dirty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 2018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2512133"/>
            <a:ext cx="6400800" cy="462905"/>
          </a:xfrm>
        </p:spPr>
        <p:txBody>
          <a:bodyPr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Kutuzova Tatiana</a:t>
            </a:r>
            <a:endParaRPr lang="ru-RU" dirty="0">
              <a:latin typeface="Century" panose="02040604050505020304" pitchFamily="18" charset="0"/>
            </a:endParaRPr>
          </a:p>
          <a:p>
            <a:r>
              <a:rPr lang="en-US" dirty="0" err="1">
                <a:latin typeface="Century" panose="02040604050505020304" pitchFamily="18" charset="0"/>
              </a:rPr>
              <a:t>Vaganov</a:t>
            </a:r>
            <a:r>
              <a:rPr lang="en-US" dirty="0">
                <a:latin typeface="Century" panose="02040604050505020304" pitchFamily="18" charset="0"/>
              </a:rPr>
              <a:t> Danila</a:t>
            </a:r>
          </a:p>
          <a:p>
            <a:r>
              <a:rPr lang="en-US" dirty="0" err="1">
                <a:latin typeface="Century" panose="02040604050505020304" pitchFamily="18" charset="0"/>
              </a:rPr>
              <a:t>Abubakirov</a:t>
            </a:r>
            <a:r>
              <a:rPr lang="en-US" dirty="0">
                <a:latin typeface="Century" panose="02040604050505020304" pitchFamily="18" charset="0"/>
              </a:rPr>
              <a:t> </a:t>
            </a:r>
            <a:r>
              <a:rPr lang="en-US" dirty="0" err="1">
                <a:latin typeface="Century" panose="02040604050505020304" pitchFamily="18" charset="0"/>
              </a:rPr>
              <a:t>Azat</a:t>
            </a:r>
            <a:endParaRPr lang="ru-RU" dirty="0">
              <a:latin typeface="Century" panose="02040604050505020304" pitchFamily="18" charset="0"/>
            </a:endParaRPr>
          </a:p>
          <a:p>
            <a:r>
              <a:rPr lang="en-US" dirty="0" err="1">
                <a:latin typeface="Century" panose="02040604050505020304" pitchFamily="18" charset="0"/>
              </a:rPr>
              <a:t>Pankov</a:t>
            </a:r>
            <a:r>
              <a:rPr lang="en-US" dirty="0">
                <a:latin typeface="Century" panose="02040604050505020304" pitchFamily="18" charset="0"/>
              </a:rPr>
              <a:t> </a:t>
            </a:r>
            <a:r>
              <a:rPr lang="en-US" dirty="0" err="1">
                <a:latin typeface="Century" panose="02040604050505020304" pitchFamily="18" charset="0"/>
              </a:rPr>
              <a:t>Vasiliy</a:t>
            </a:r>
            <a:r>
              <a:rPr lang="en-US" dirty="0">
                <a:latin typeface="Century" panose="02040604050505020304" pitchFamily="18" charset="0"/>
              </a:rPr>
              <a:t> </a:t>
            </a:r>
          </a:p>
          <a:p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08"/>
          <p:cNvSpPr txBox="1">
            <a:spLocks noGrp="1"/>
          </p:cNvSpPr>
          <p:nvPr>
            <p:ph type="title"/>
          </p:nvPr>
        </p:nvSpPr>
        <p:spPr>
          <a:xfrm>
            <a:off x="191262" y="12700"/>
            <a:ext cx="6256214" cy="53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" charset="0"/>
                <a:ea typeface="Century" charset="0"/>
                <a:cs typeface="Century" charset="0"/>
                <a:sym typeface="Calibri"/>
              </a:rPr>
              <a:t>Main purposes</a:t>
            </a:r>
            <a:endParaRPr b="0" i="0" u="none" strike="noStrike" cap="none" dirty="0">
              <a:solidFill>
                <a:schemeClr val="dk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entury" charset="0"/>
              <a:ea typeface="Century" charset="0"/>
              <a:cs typeface="Century" charset="0"/>
              <a:sym typeface="Calibri"/>
            </a:endParaRPr>
          </a:p>
        </p:txBody>
      </p:sp>
      <p:sp>
        <p:nvSpPr>
          <p:cNvPr id="12" name="Shape 109"/>
          <p:cNvSpPr txBox="1">
            <a:spLocks/>
          </p:cNvSpPr>
          <p:nvPr/>
        </p:nvSpPr>
        <p:spPr>
          <a:xfrm>
            <a:off x="467488" y="1381751"/>
            <a:ext cx="7787046" cy="505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330A6FC-9FCE-4135-AB4E-9E4B2B98B85F}"/>
              </a:ext>
            </a:extLst>
          </p:cNvPr>
          <p:cNvSpPr txBox="1"/>
          <p:nvPr/>
        </p:nvSpPr>
        <p:spPr>
          <a:xfrm>
            <a:off x="8676513" y="4666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736464A-D0DD-41DA-B1AC-D385F511E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785" y="1147336"/>
            <a:ext cx="8848215" cy="29420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US" sz="2000" dirty="0">
                <a:latin typeface="Century" charset="0"/>
                <a:sym typeface="Calibri"/>
              </a:rPr>
              <a:t>Implement a model of relations in online social networks</a:t>
            </a: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US" sz="2000" dirty="0">
                <a:latin typeface="Century" charset="0"/>
                <a:sym typeface="Calibri"/>
              </a:rPr>
              <a:t>Implement a model of information diffusion in online social networks </a:t>
            </a: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US" sz="2000" dirty="0">
                <a:latin typeface="Century" charset="0"/>
                <a:sym typeface="Calibri"/>
              </a:rPr>
              <a:t>Calibrate the models according to real data</a:t>
            </a: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US" sz="2000" dirty="0">
                <a:latin typeface="Century" charset="0"/>
                <a:sym typeface="Calibri"/>
              </a:rPr>
              <a:t>Develop an integration</a:t>
            </a:r>
            <a:r>
              <a:rPr lang="ru-RU" sz="2000" dirty="0">
                <a:latin typeface="Century" charset="0"/>
                <a:sym typeface="Calibri"/>
              </a:rPr>
              <a:t> </a:t>
            </a:r>
            <a:r>
              <a:rPr lang="en-US" sz="2000" dirty="0">
                <a:latin typeface="Century" charset="0"/>
                <a:sym typeface="Calibri"/>
              </a:rPr>
              <a:t>of both models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Century" charset="0"/>
              <a:ea typeface="Century" charset="0"/>
              <a:cs typeface="Century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05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39" y="0"/>
            <a:ext cx="9181170" cy="620483"/>
          </a:xfrm>
        </p:spPr>
        <p:txBody>
          <a:bodyPr>
            <a:noAutofit/>
          </a:bodyPr>
          <a:lstStyle/>
          <a:p>
            <a:r>
              <a:rPr lang="en-US" b="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Dataset description</a:t>
            </a:r>
            <a:endParaRPr lang="en-US" sz="2400" b="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95785" y="944136"/>
            <a:ext cx="8552430" cy="29420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  <a:latin typeface="Century" charset="0"/>
                <a:ea typeface="Century" charset="0"/>
                <a:cs typeface="Century" charset="0"/>
                <a:sym typeface="Calibri"/>
              </a:rPr>
              <a:t>Dataset was collected from VK social network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 Community of Charity for seriously ill children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~294k followers and ~33.5m friends of followers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Considered network consists of ~33.8m nodes and ~80.6m edges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659 posts of community and it’s sharing topology was collected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54CE9CD-0535-4F45-8878-B45F69769176}"/>
              </a:ext>
            </a:extLst>
          </p:cNvPr>
          <p:cNvSpPr txBox="1"/>
          <p:nvPr/>
        </p:nvSpPr>
        <p:spPr>
          <a:xfrm>
            <a:off x="8676513" y="4666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18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00" y="8698"/>
            <a:ext cx="9314985" cy="620483"/>
          </a:xfrm>
        </p:spPr>
        <p:txBody>
          <a:bodyPr>
            <a:noAutofit/>
          </a:bodyPr>
          <a:lstStyle/>
          <a:p>
            <a:r>
              <a:rPr lang="en-US" b="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Degree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20177" y="1345773"/>
                <a:ext cx="2856871" cy="882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𝛾</m:t>
                      </m:r>
                      <m:r>
                        <a:rPr lang="en-US" i="0">
                          <a:latin typeface="Cambria Math" charset="0"/>
                        </a:rPr>
                        <m:t>=1+</m:t>
                      </m:r>
                      <m:r>
                        <a:rPr lang="en-US" i="1">
                          <a:latin typeface="Cambria Math" charset="0"/>
                        </a:rPr>
                        <m:t>𝑁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𝑙𝑛</m:t>
                                  </m:r>
                                </m:e>
                              </m:nary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77" y="1345773"/>
                <a:ext cx="2856871" cy="882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95686" y="2700898"/>
                <a:ext cx="1379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𝑑</m:t>
                          </m:r>
                        </m:e>
                      </m:d>
                      <m:r>
                        <a:rPr lang="en-US" i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𝑑</m:t>
                          </m:r>
                        </m:e>
                        <m:sup>
                          <m:r>
                            <a:rPr lang="en-US" i="0">
                              <a:latin typeface="Cambria Math" charset="0"/>
                            </a:rPr>
                            <m:t>−</m:t>
                          </m:r>
                          <m:r>
                            <a:rPr lang="en-US" i="1">
                              <a:latin typeface="Cambria Math" charset="0"/>
                            </a:rPr>
                            <m:t>𝛾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86" y="2700898"/>
                <a:ext cx="137986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20177" y="925044"/>
            <a:ext cx="2398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entury" charset="0"/>
                <a:ea typeface="Century" charset="0"/>
                <a:cs typeface="Century" charset="0"/>
              </a:rPr>
              <a:t> Power law exponent</a:t>
            </a:r>
            <a:endParaRPr lang="en-US" b="1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0177" y="2280169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entury" charset="0"/>
                <a:ea typeface="Century" charset="0"/>
                <a:cs typeface="Century" charset="0"/>
              </a:rPr>
              <a:t> Power law</a:t>
            </a:r>
            <a:endParaRPr lang="en-US" b="1" dirty="0"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67" y="943601"/>
            <a:ext cx="4928906" cy="371639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846289" y="4928056"/>
            <a:ext cx="69813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latin typeface="Century" charset="0"/>
                <a:ea typeface="Century" charset="0"/>
                <a:cs typeface="Century" charset="0"/>
              </a:rPr>
              <a:t>Pósfai</a:t>
            </a:r>
            <a:r>
              <a:rPr lang="en-US" sz="800" dirty="0">
                <a:latin typeface="Century" charset="0"/>
                <a:ea typeface="Century" charset="0"/>
                <a:cs typeface="Century" charset="0"/>
              </a:rPr>
              <a:t>, M., </a:t>
            </a:r>
            <a:r>
              <a:rPr lang="en-US" sz="800" dirty="0" err="1">
                <a:latin typeface="Century" charset="0"/>
                <a:ea typeface="Century" charset="0"/>
                <a:cs typeface="Century" charset="0"/>
              </a:rPr>
              <a:t>et.al</a:t>
            </a:r>
            <a:r>
              <a:rPr lang="en-US" sz="800" dirty="0">
                <a:latin typeface="Century" charset="0"/>
                <a:ea typeface="Century" charset="0"/>
                <a:cs typeface="Century" charset="0"/>
              </a:rPr>
              <a:t>. (2015). Chapter 5: The </a:t>
            </a:r>
            <a:r>
              <a:rPr lang="en-US" sz="800" dirty="0" err="1">
                <a:latin typeface="Century" charset="0"/>
                <a:ea typeface="Century" charset="0"/>
                <a:cs typeface="Century" charset="0"/>
              </a:rPr>
              <a:t>Barabási</a:t>
            </a:r>
            <a:r>
              <a:rPr lang="en-US" sz="800" dirty="0">
                <a:latin typeface="Century" charset="0"/>
                <a:ea typeface="Century" charset="0"/>
                <a:cs typeface="Century" charset="0"/>
              </a:rPr>
              <a:t>-Albert Model. </a:t>
            </a:r>
            <a:r>
              <a:rPr lang="en-US" sz="800" i="1" dirty="0">
                <a:latin typeface="Century" charset="0"/>
                <a:ea typeface="Century" charset="0"/>
                <a:cs typeface="Century" charset="0"/>
              </a:rPr>
              <a:t>Network Science</a:t>
            </a:r>
            <a:r>
              <a:rPr lang="en-US" sz="800" dirty="0">
                <a:latin typeface="Century" charset="0"/>
                <a:ea typeface="Century" charset="0"/>
                <a:cs typeface="Century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7BABBEB-324E-46B8-8FAE-49ED9A38F567}"/>
              </a:ext>
            </a:extLst>
          </p:cNvPr>
          <p:cNvSpPr txBox="1"/>
          <p:nvPr/>
        </p:nvSpPr>
        <p:spPr>
          <a:xfrm>
            <a:off x="8744346" y="4749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xmlns="" id="{3D14A768-B5CA-413F-95F0-D66EAC541EDE}"/>
              </a:ext>
            </a:extLst>
          </p:cNvPr>
          <p:cNvSpPr/>
          <p:nvPr/>
        </p:nvSpPr>
        <p:spPr>
          <a:xfrm>
            <a:off x="320177" y="3344829"/>
            <a:ext cx="3228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entury" charset="0"/>
                <a:ea typeface="Century" charset="0"/>
                <a:cs typeface="Century" charset="0"/>
              </a:rPr>
              <a:t>d </a:t>
            </a:r>
            <a:r>
              <a:rPr lang="en-US" dirty="0">
                <a:solidFill>
                  <a:srgbClr val="000000"/>
                </a:solidFill>
                <a:latin typeface="Century" charset="0"/>
                <a:ea typeface="Century" charset="0"/>
                <a:cs typeface="Century" charset="0"/>
              </a:rPr>
              <a:t>– degree of node</a:t>
            </a:r>
            <a:endParaRPr lang="en-US" i="1" dirty="0">
              <a:solidFill>
                <a:srgbClr val="000000"/>
              </a:solidFill>
              <a:latin typeface="Century" charset="0"/>
              <a:ea typeface="Century" charset="0"/>
              <a:cs typeface="Century" charset="0"/>
            </a:endParaRPr>
          </a:p>
          <a:p>
            <a:r>
              <a:rPr lang="en-US" i="1" dirty="0">
                <a:solidFill>
                  <a:srgbClr val="000000"/>
                </a:solidFill>
                <a:latin typeface="Century" charset="0"/>
                <a:ea typeface="Century" charset="0"/>
                <a:cs typeface="Century" charset="0"/>
              </a:rPr>
              <a:t>f(d) </a:t>
            </a:r>
            <a:r>
              <a:rPr lang="en-US" dirty="0">
                <a:solidFill>
                  <a:srgbClr val="000000"/>
                </a:solidFill>
                <a:latin typeface="Century" charset="0"/>
                <a:ea typeface="Century" charset="0"/>
                <a:cs typeface="Century" charset="0"/>
              </a:rPr>
              <a:t>– fraction of node degree</a:t>
            </a:r>
            <a:endParaRPr lang="en-US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2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815" y="-24851"/>
            <a:ext cx="9181170" cy="620483"/>
          </a:xfrm>
        </p:spPr>
        <p:txBody>
          <a:bodyPr>
            <a:noAutofit/>
          </a:bodyPr>
          <a:lstStyle/>
          <a:p>
            <a:r>
              <a:rPr lang="en-US" b="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Dataset description</a:t>
            </a:r>
            <a:endParaRPr lang="en-US" sz="2400" b="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71A1BD-6BDA-4A77-B29C-F21E2F4F02AE}"/>
              </a:ext>
            </a:extLst>
          </p:cNvPr>
          <p:cNvSpPr txBox="1"/>
          <p:nvPr/>
        </p:nvSpPr>
        <p:spPr>
          <a:xfrm>
            <a:off x="8676513" y="4666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xmlns="" id="{46D2E8A6-E021-4F8A-A5E6-4C18F4370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4" y="1593553"/>
            <a:ext cx="4023528" cy="2664000"/>
          </a:xfrm>
          <a:prstGeom prst="rect">
            <a:avLst/>
          </a:prstGeom>
          <a:effectLst/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xmlns="" id="{8005645B-3FEC-4FEE-BF02-7E38AC88C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0" y="1600937"/>
            <a:ext cx="3939788" cy="288705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AFBF1D4-BAC8-4E9E-ADBE-452D7F48DD2B}"/>
              </a:ext>
            </a:extLst>
          </p:cNvPr>
          <p:cNvSpPr txBox="1">
            <a:spLocks/>
          </p:cNvSpPr>
          <p:nvPr/>
        </p:nvSpPr>
        <p:spPr>
          <a:xfrm>
            <a:off x="632213" y="1049206"/>
            <a:ext cx="9587648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>
                <a:latin typeface="Century" panose="02040604050505020304" pitchFamily="18" charset="0"/>
              </a:rPr>
              <a:t>Relations inside community	       Relations of subscribers and their friends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7D2FB75B-E98B-422E-97D6-762B95F95A1B}"/>
              </a:ext>
            </a:extLst>
          </p:cNvPr>
          <p:cNvSpPr txBox="1">
            <a:spLocks/>
          </p:cNvSpPr>
          <p:nvPr/>
        </p:nvSpPr>
        <p:spPr>
          <a:xfrm>
            <a:off x="162157" y="512242"/>
            <a:ext cx="9314985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>
                <a:solidFill>
                  <a:srgbClr val="0813EE"/>
                </a:solidFill>
                <a:latin typeface="Century" panose="02040604050505020304" pitchFamily="18" charset="0"/>
              </a:rPr>
              <a:t>Degree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8462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0" y="-3385"/>
            <a:ext cx="62739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b="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" charset="0"/>
                <a:ea typeface="Century" charset="0"/>
                <a:cs typeface="Century" charset="0"/>
              </a:rPr>
              <a:t>Cascade tree in dataset</a:t>
            </a:r>
            <a:endParaRPr b="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E4663D-E66E-48EA-B4CE-D6771746F5A7}"/>
              </a:ext>
            </a:extLst>
          </p:cNvPr>
          <p:cNvSpPr txBox="1"/>
          <p:nvPr/>
        </p:nvSpPr>
        <p:spPr>
          <a:xfrm>
            <a:off x="8676513" y="4666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6A46B09D-AEB2-4CCC-B3A4-1B71051B7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951445"/>
            <a:ext cx="4829175" cy="2762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32F5992-A781-407D-B46C-83C33B1AE536}"/>
              </a:ext>
            </a:extLst>
          </p:cNvPr>
          <p:cNvSpPr txBox="1"/>
          <p:nvPr/>
        </p:nvSpPr>
        <p:spPr>
          <a:xfrm>
            <a:off x="5524500" y="1505366"/>
            <a:ext cx="3453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" panose="02040604050505020304" pitchFamily="18" charset="0"/>
              </a:rPr>
              <a:t>659 cascades of information sharing were built for model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" panose="02040604050505020304" pitchFamily="18" charset="0"/>
              </a:rPr>
              <a:t>212 cascades have 3 levels  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000396-BCB0-4D2B-96C0-82ABF4D296E9}"/>
              </a:ext>
            </a:extLst>
          </p:cNvPr>
          <p:cNvSpPr txBox="1"/>
          <p:nvPr/>
        </p:nvSpPr>
        <p:spPr>
          <a:xfrm>
            <a:off x="771525" y="3933825"/>
            <a:ext cx="409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813EE"/>
                </a:solidFill>
              </a:rPr>
              <a:t>Each connection means  sharing (repost)  </a:t>
            </a:r>
            <a:endParaRPr lang="ru-RU" dirty="0">
              <a:solidFill>
                <a:srgbClr val="081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1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20" y="0"/>
            <a:ext cx="5502501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2979" y="0"/>
            <a:ext cx="31784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Network inside community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49A08F-3343-46D7-9A7B-E272335A2465}"/>
              </a:ext>
            </a:extLst>
          </p:cNvPr>
          <p:cNvSpPr txBox="1"/>
          <p:nvPr/>
        </p:nvSpPr>
        <p:spPr>
          <a:xfrm>
            <a:off x="8676513" y="4666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9810DC3-7402-4F1A-A73A-769107751EDE}"/>
              </a:ext>
            </a:extLst>
          </p:cNvPr>
          <p:cNvSpPr txBox="1"/>
          <p:nvPr/>
        </p:nvSpPr>
        <p:spPr>
          <a:xfrm>
            <a:off x="222024" y="1438275"/>
            <a:ext cx="3296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" panose="02040604050505020304" pitchFamily="18" charset="0"/>
              </a:rPr>
              <a:t>Graph contains only mostly connected nodes (10% of community)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" panose="02040604050505020304" pitchFamily="18" charset="0"/>
              </a:rPr>
              <a:t>Colors represents a modularity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" panose="02040604050505020304" pitchFamily="18" charset="0"/>
              </a:rPr>
              <a:t>Size of nodes represents betweenness centrality</a:t>
            </a:r>
            <a:endParaRPr lang="ru-RU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4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33509"/>
            <a:ext cx="9314985" cy="620483"/>
          </a:xfrm>
        </p:spPr>
        <p:txBody>
          <a:bodyPr>
            <a:noAutofit/>
          </a:bodyPr>
          <a:lstStyle/>
          <a:p>
            <a:r>
              <a:rPr lang="en-US" b="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Barabási</a:t>
            </a:r>
            <a:r>
              <a:rPr lang="en-US" b="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–Albert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75" y="1048834"/>
            <a:ext cx="3715524" cy="3715524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2249" y="1877508"/>
                <a:ext cx="512445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entury" charset="0"/>
                    <a:ea typeface="Century" charset="0"/>
                    <a:cs typeface="Century" charset="0"/>
                  </a:rPr>
                  <a:t>	At each timestep we add a new node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entury" charset="0"/>
                        <a:cs typeface="Century" charset="0"/>
                      </a:rPr>
                      <m:t>𝑚</m:t>
                    </m:r>
                  </m:oMath>
                </a14:m>
                <a:r>
                  <a:rPr lang="en-US" dirty="0">
                    <a:latin typeface="Century" charset="0"/>
                    <a:ea typeface="Century" charset="0"/>
                    <a:cs typeface="Century" charset="0"/>
                  </a:rPr>
                  <a:t> links that connect the new node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entury" charset="0"/>
                        <a:cs typeface="Century" charset="0"/>
                      </a:rPr>
                      <m:t>𝑚</m:t>
                    </m:r>
                  </m:oMath>
                </a14:m>
                <a:r>
                  <a:rPr lang="en-US" dirty="0">
                    <a:latin typeface="Century" charset="0"/>
                    <a:ea typeface="Century" charset="0"/>
                    <a:cs typeface="Century" charset="0"/>
                  </a:rPr>
                  <a:t> nodes already in the network</a:t>
                </a:r>
                <a:endParaRPr lang="en-US" dirty="0">
                  <a:effectLst/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49" y="1877508"/>
                <a:ext cx="5124451" cy="923330"/>
              </a:xfrm>
              <a:prstGeom prst="rect">
                <a:avLst/>
              </a:prstGeom>
              <a:blipFill>
                <a:blip r:embed="rId4"/>
                <a:stretch>
                  <a:fillRect l="-951" t="-3974" r="-238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2127" y="2952034"/>
                <a:ext cx="4876181" cy="1544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dirty="0">
                    <a:latin typeface="Century" charset="0"/>
                    <a:ea typeface="Century" charset="0"/>
                    <a:cs typeface="Century" charset="0"/>
                  </a:rPr>
                  <a:t>	The probability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charset="0"/>
                        <a:ea typeface="Century" charset="0"/>
                        <a:cs typeface="Century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charset="0"/>
                            <a:ea typeface="Century" charset="0"/>
                            <a:cs typeface="Century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charset="0"/>
                            <a:ea typeface="Century" charset="0"/>
                            <a:cs typeface="Century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ru-RU" dirty="0">
                    <a:effectLst/>
                    <a:latin typeface="Century" charset="0"/>
                    <a:ea typeface="Century" charset="0"/>
                    <a:cs typeface="Century" charset="0"/>
                  </a:rPr>
                  <a:t> </a:t>
                </a:r>
                <a:r>
                  <a:rPr lang="en-US" dirty="0">
                    <a:effectLst/>
                    <a:latin typeface="Century" charset="0"/>
                    <a:ea typeface="Century" charset="0"/>
                    <a:cs typeface="Century" charset="0"/>
                  </a:rPr>
                  <a:t>that a link of the new node connects to node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charset="0"/>
                        <a:ea typeface="Century" charset="0"/>
                        <a:cs typeface="Century" charset="0"/>
                      </a:rPr>
                      <m:t>𝑖</m:t>
                    </m:r>
                  </m:oMath>
                </a14:m>
                <a:r>
                  <a:rPr lang="en-US" dirty="0">
                    <a:effectLst/>
                    <a:latin typeface="Century" charset="0"/>
                    <a:ea typeface="Century" charset="0"/>
                    <a:cs typeface="Century" charset="0"/>
                  </a:rPr>
                  <a:t> depends on the 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charset="0"/>
                            <a:ea typeface="Century" charset="0"/>
                            <a:cs typeface="Century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charset="0"/>
                            <a:ea typeface="Century" charset="0"/>
                            <a:cs typeface="Century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charset="0"/>
                            <a:ea typeface="Century" charset="0"/>
                            <a:cs typeface="Century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effectLst/>
                        <a:latin typeface="Cambria Math" charset="0"/>
                        <a:ea typeface="Century" charset="0"/>
                        <a:cs typeface="Century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Century" charset="0"/>
                    <a:ea typeface="Century" charset="0"/>
                    <a:cs typeface="Century" charset="0"/>
                  </a:rPr>
                  <a:t>as </a:t>
                </a: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charset="0"/>
                          <a:ea typeface="Century" charset="0"/>
                          <a:cs typeface="Century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charset="0"/>
                              <a:ea typeface="Century" charset="0"/>
                              <a:cs typeface="Century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charset="0"/>
                                  <a:ea typeface="Century" charset="0"/>
                                  <a:cs typeface="Century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charset="0"/>
                                  <a:ea typeface="Century" charset="0"/>
                                  <a:cs typeface="Century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charset="0"/>
                                  <a:ea typeface="Century" charset="0"/>
                                  <a:cs typeface="Century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effectLst/>
                          <a:latin typeface="Cambria Math" charset="0"/>
                          <a:ea typeface="Century" charset="0"/>
                          <a:cs typeface="Century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charset="0"/>
                              <a:ea typeface="Century" charset="0"/>
                              <a:cs typeface="Century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charset="0"/>
                                  <a:ea typeface="Century" charset="0"/>
                                  <a:cs typeface="Century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charset="0"/>
                                  <a:ea typeface="Century" charset="0"/>
                                  <a:cs typeface="Century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charset="0"/>
                                  <a:ea typeface="Century" charset="0"/>
                                  <a:cs typeface="Century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effectLst/>
                                  <a:latin typeface="Cambria Math" charset="0"/>
                                  <a:ea typeface="Century" charset="0"/>
                                  <a:cs typeface="Century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effectLst/>
                                  <a:latin typeface="Cambria Math" charset="0"/>
                                  <a:ea typeface="Century" charset="0"/>
                                  <a:cs typeface="Century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charset="0"/>
                                      <a:ea typeface="Century" charset="0"/>
                                      <a:cs typeface="Century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charset="0"/>
                                      <a:ea typeface="Century" charset="0"/>
                                      <a:cs typeface="Century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charset="0"/>
                                      <a:ea typeface="Century" charset="0"/>
                                      <a:cs typeface="Century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effectLst/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27" y="2952034"/>
                <a:ext cx="4876181" cy="1544269"/>
              </a:xfrm>
              <a:prstGeom prst="rect">
                <a:avLst/>
              </a:prstGeom>
              <a:blipFill>
                <a:blip r:embed="rId5"/>
                <a:stretch>
                  <a:fillRect l="-1126" t="-1969" r="-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17759" y="978777"/>
            <a:ext cx="5128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" charset="0"/>
                <a:ea typeface="Century" charset="0"/>
                <a:cs typeface="Century" charset="0"/>
              </a:rPr>
              <a:t>	</a:t>
            </a:r>
            <a:r>
              <a:rPr lang="en-US" dirty="0" err="1">
                <a:latin typeface="Century" charset="0"/>
                <a:ea typeface="Century" charset="0"/>
                <a:cs typeface="Century" charset="0"/>
              </a:rPr>
              <a:t>Barabási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–Albert model can generate scale-free networks</a:t>
            </a:r>
            <a:endParaRPr lang="en-US" dirty="0">
              <a:effectLst/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70089" y="4899899"/>
            <a:ext cx="69813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latin typeface="Century" charset="0"/>
                <a:ea typeface="Century" charset="0"/>
                <a:cs typeface="Century" charset="0"/>
              </a:rPr>
              <a:t>Pósfai</a:t>
            </a:r>
            <a:r>
              <a:rPr lang="en-US" sz="800" dirty="0">
                <a:latin typeface="Century" charset="0"/>
                <a:ea typeface="Century" charset="0"/>
                <a:cs typeface="Century" charset="0"/>
              </a:rPr>
              <a:t>, M., </a:t>
            </a:r>
            <a:r>
              <a:rPr lang="en-US" sz="800" dirty="0" err="1">
                <a:latin typeface="Century" charset="0"/>
                <a:ea typeface="Century" charset="0"/>
                <a:cs typeface="Century" charset="0"/>
              </a:rPr>
              <a:t>et.al</a:t>
            </a:r>
            <a:r>
              <a:rPr lang="en-US" sz="800" dirty="0">
                <a:latin typeface="Century" charset="0"/>
                <a:ea typeface="Century" charset="0"/>
                <a:cs typeface="Century" charset="0"/>
              </a:rPr>
              <a:t>. (2015). Chapter 5: The </a:t>
            </a:r>
            <a:r>
              <a:rPr lang="en-US" sz="800" dirty="0" err="1">
                <a:latin typeface="Century" charset="0"/>
                <a:ea typeface="Century" charset="0"/>
                <a:cs typeface="Century" charset="0"/>
              </a:rPr>
              <a:t>Barabási</a:t>
            </a:r>
            <a:r>
              <a:rPr lang="en-US" sz="800" dirty="0">
                <a:latin typeface="Century" charset="0"/>
                <a:ea typeface="Century" charset="0"/>
                <a:cs typeface="Century" charset="0"/>
              </a:rPr>
              <a:t>-Albert Model. </a:t>
            </a:r>
            <a:r>
              <a:rPr lang="en-US" sz="800" i="1" dirty="0">
                <a:latin typeface="Century" charset="0"/>
                <a:ea typeface="Century" charset="0"/>
                <a:cs typeface="Century" charset="0"/>
              </a:rPr>
              <a:t>Network Science</a:t>
            </a:r>
            <a:r>
              <a:rPr lang="en-US" sz="800" dirty="0">
                <a:latin typeface="Century" charset="0"/>
                <a:ea typeface="Century" charset="0"/>
                <a:cs typeface="Century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90BCB6D-B55D-4E09-BF92-433C5E1BE26F}"/>
              </a:ext>
            </a:extLst>
          </p:cNvPr>
          <p:cNvSpPr txBox="1"/>
          <p:nvPr/>
        </p:nvSpPr>
        <p:spPr>
          <a:xfrm>
            <a:off x="8744346" y="4749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032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2" y="1234474"/>
            <a:ext cx="4408782" cy="2919079"/>
          </a:xfrm>
          <a:prstGeom prst="rect">
            <a:avLst/>
          </a:prstGeom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47106"/>
            <a:ext cx="9314985" cy="620483"/>
          </a:xfrm>
        </p:spPr>
        <p:txBody>
          <a:bodyPr>
            <a:noAutofit/>
          </a:bodyPr>
          <a:lstStyle/>
          <a:p>
            <a:r>
              <a:rPr lang="en-US" b="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Degree distribution inside community</a:t>
            </a:r>
            <a:endParaRPr lang="en-US" sz="2400" b="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entury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92" y="1164104"/>
            <a:ext cx="4318465" cy="30598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6188" y="77953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" charset="0"/>
                <a:ea typeface="Century" charset="0"/>
                <a:cs typeface="Century" charset="0"/>
              </a:rPr>
              <a:t>Real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7707" y="788942"/>
            <a:ext cx="121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" charset="0"/>
                <a:ea typeface="Century" charset="0"/>
                <a:cs typeface="Century" charset="0"/>
              </a:rPr>
              <a:t>BA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DA579F-614C-4B0C-8A0A-51B0AE6F04EC}"/>
              </a:ext>
            </a:extLst>
          </p:cNvPr>
          <p:cNvSpPr txBox="1"/>
          <p:nvPr/>
        </p:nvSpPr>
        <p:spPr>
          <a:xfrm>
            <a:off x="8744346" y="4749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47433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6585</TotalTime>
  <Words>679</Words>
  <Application>Microsoft Macintosh PowerPoint</Application>
  <PresentationFormat>On-screen Show (16:9)</PresentationFormat>
  <Paragraphs>132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Cambria Math</vt:lpstr>
      <vt:lpstr>Century</vt:lpstr>
      <vt:lpstr>Times New Roman</vt:lpstr>
      <vt:lpstr>Arial</vt:lpstr>
      <vt:lpstr>Cover</vt:lpstr>
      <vt:lpstr>1_Cover</vt:lpstr>
      <vt:lpstr>Information Diffusion in Social Networks</vt:lpstr>
      <vt:lpstr>Main purposes</vt:lpstr>
      <vt:lpstr>Dataset description</vt:lpstr>
      <vt:lpstr>Degree distribution</vt:lpstr>
      <vt:lpstr>Dataset description</vt:lpstr>
      <vt:lpstr>Cascade tree in dataset</vt:lpstr>
      <vt:lpstr>PowerPoint Presentation</vt:lpstr>
      <vt:lpstr>Barabási–Albert model</vt:lpstr>
      <vt:lpstr>Degree distribution inside community</vt:lpstr>
      <vt:lpstr>Growth process in the modified model</vt:lpstr>
      <vt:lpstr>Degree distribution by subscribers  and their friends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Thanks for your attention!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Кутузова Татьяна Эдуардовна</cp:lastModifiedBy>
  <cp:revision>146</cp:revision>
  <cp:lastPrinted>2017-12-28T09:52:31Z</cp:lastPrinted>
  <dcterms:created xsi:type="dcterms:W3CDTF">2014-06-27T12:30:22Z</dcterms:created>
  <dcterms:modified xsi:type="dcterms:W3CDTF">2018-01-18T09:36:51Z</dcterms:modified>
</cp:coreProperties>
</file>