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8288000" cy="10287000"/>
  <p:notesSz cx="6858000" cy="9144000"/>
  <p:embeddedFontLst>
    <p:embeddedFont>
      <p:font typeface="DM Serif Display" pitchFamily="2" charset="0"/>
      <p:regular r:id="rId19"/>
    </p:embeddedFont>
    <p:embeddedFont>
      <p:font typeface="Open Sauce" panose="020B0604020202020204"/>
      <p:regular r:id="rId20"/>
    </p:embeddedFont>
    <p:embeddedFont>
      <p:font typeface="Open Sauce Bold"/>
      <p:regular r:id="rId21"/>
    </p:embeddedFont>
    <p:embeddedFont>
      <p:font typeface="Open Sauce Bold Italics"/>
      <p:regular r:id="rId22"/>
    </p:embeddedFont>
    <p:embeddedFont>
      <p:font typeface="Open Sauce Italics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e borra" initials="sb" lastIdx="10" clrIdx="0">
    <p:extLst>
      <p:ext uri="{19B8F6BF-5375-455C-9EA6-DF929625EA0E}">
        <p15:presenceInfo xmlns:p15="http://schemas.microsoft.com/office/powerpoint/2012/main" userId="a9a3ec74515ccb5b" providerId="Windows Live"/>
      </p:ext>
    </p:extLst>
  </p:cmAuthor>
  <p:cmAuthor id="2" name="twinkle gismondi" initials="tg" lastIdx="2" clrIdx="1">
    <p:extLst>
      <p:ext uri="{19B8F6BF-5375-455C-9EA6-DF929625EA0E}">
        <p15:presenceInfo xmlns:p15="http://schemas.microsoft.com/office/powerpoint/2012/main" userId="S::twinkle.gismondi@students.uniroma2.eu::b7078f1d-9f68-4154-9110-64c7bbab81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097" autoAdjust="0"/>
  </p:normalViewPr>
  <p:slideViewPr>
    <p:cSldViewPr>
      <p:cViewPr varScale="1">
        <p:scale>
          <a:sx n="52" d="100"/>
          <a:sy n="52" d="100"/>
        </p:scale>
        <p:origin x="89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winkle\Documents\Copy%20of%20TESI_Tab_graphs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winkle\Documents\Copy%20of%20TESI_Tab_graphs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winkle\Documents\Copy%20of%20TESI_Tab_graphs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winkle\Documents\Copy%20of%20TESI_Tab_graphs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ysClr val="windowText" lastClr="000000"/>
                </a:solidFill>
                <a:latin typeface="Open Sauce" panose="020B0604020202020204" charset="0"/>
                <a:ea typeface="+mn-ea"/>
                <a:cs typeface="+mn-cs"/>
              </a:defRPr>
            </a:pPr>
            <a:r>
              <a:rPr lang="en-US" sz="2000" b="1" dirty="0"/>
              <a:t>% Cash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ysClr val="windowText" lastClr="000000"/>
              </a:solidFill>
              <a:latin typeface="Open Sauce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35915144610242"/>
          <c:y val="0.11343968487886485"/>
          <c:w val="0.85907131045665253"/>
          <c:h val="0.805844411371613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'SLIDE 7'!$AC$27</c:f>
              <c:strCache>
                <c:ptCount val="1"/>
                <c:pt idx="0">
                  <c:v>% Cash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40-4444-9FFC-83714F8ADD0C}"/>
              </c:ext>
            </c:extLst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40-4444-9FFC-83714F8ADD0C}"/>
              </c:ext>
            </c:extLst>
          </c:dPt>
          <c:dPt>
            <c:idx val="1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40-4444-9FFC-83714F8ADD0C}"/>
              </c:ext>
            </c:extLst>
          </c:dPt>
          <c:cat>
            <c:strRef>
              <c:f>'SLIDE 7'!$AB$28:$AB$45</c:f>
              <c:strCache>
                <c:ptCount val="18"/>
                <c:pt idx="0">
                  <c:v>Finland</c:v>
                </c:pt>
                <c:pt idx="1">
                  <c:v>Estonia</c:v>
                </c:pt>
                <c:pt idx="2">
                  <c:v>Luxemburg</c:v>
                </c:pt>
                <c:pt idx="3">
                  <c:v>Belgium</c:v>
                </c:pt>
                <c:pt idx="4">
                  <c:v>Latvia</c:v>
                </c:pt>
                <c:pt idx="5">
                  <c:v>France</c:v>
                </c:pt>
                <c:pt idx="6">
                  <c:v>Ireland</c:v>
                </c:pt>
                <c:pt idx="7">
                  <c:v>EU</c:v>
                </c:pt>
                <c:pt idx="8">
                  <c:v>Cyprus</c:v>
                </c:pt>
                <c:pt idx="9">
                  <c:v>Slovakia</c:v>
                </c:pt>
                <c:pt idx="10">
                  <c:v>Greece</c:v>
                </c:pt>
                <c:pt idx="11">
                  <c:v>Portugal</c:v>
                </c:pt>
                <c:pt idx="12">
                  <c:v>Lithuania</c:v>
                </c:pt>
                <c:pt idx="13">
                  <c:v>Spain</c:v>
                </c:pt>
                <c:pt idx="14">
                  <c:v>Italy</c:v>
                </c:pt>
                <c:pt idx="15">
                  <c:v>Austria</c:v>
                </c:pt>
                <c:pt idx="16">
                  <c:v>Malta</c:v>
                </c:pt>
                <c:pt idx="17">
                  <c:v>Slovenia</c:v>
                </c:pt>
              </c:strCache>
            </c:strRef>
          </c:cat>
          <c:val>
            <c:numRef>
              <c:f>'SLIDE 7'!$AC$28:$AC$45</c:f>
              <c:numCache>
                <c:formatCode>0.0%</c:formatCode>
                <c:ptCount val="18"/>
                <c:pt idx="0">
                  <c:v>0.23799999999999999</c:v>
                </c:pt>
                <c:pt idx="1">
                  <c:v>0.39900000000000002</c:v>
                </c:pt>
                <c:pt idx="2">
                  <c:v>0.42199999999999999</c:v>
                </c:pt>
                <c:pt idx="3">
                  <c:v>0.48699999999999999</c:v>
                </c:pt>
                <c:pt idx="4">
                  <c:v>0.52600000000000002</c:v>
                </c:pt>
                <c:pt idx="5">
                  <c:v>0.53900000000000003</c:v>
                </c:pt>
                <c:pt idx="6">
                  <c:v>0.58699999999999997</c:v>
                </c:pt>
                <c:pt idx="7">
                  <c:v>0.58899999999999997</c:v>
                </c:pt>
                <c:pt idx="8">
                  <c:v>0.61199999999999999</c:v>
                </c:pt>
                <c:pt idx="9">
                  <c:v>0.625</c:v>
                </c:pt>
                <c:pt idx="10">
                  <c:v>0.64</c:v>
                </c:pt>
                <c:pt idx="11">
                  <c:v>0.64900000000000002</c:v>
                </c:pt>
                <c:pt idx="12">
                  <c:v>0.65400000000000003</c:v>
                </c:pt>
                <c:pt idx="13">
                  <c:v>0.68</c:v>
                </c:pt>
                <c:pt idx="14">
                  <c:v>0.70900000000000007</c:v>
                </c:pt>
                <c:pt idx="15">
                  <c:v>0.71599999999999997</c:v>
                </c:pt>
                <c:pt idx="16">
                  <c:v>0.75900000000000001</c:v>
                </c:pt>
                <c:pt idx="17">
                  <c:v>0.7669999999999999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640-4444-9FFC-83714F8AD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2160560"/>
        <c:axId val="625735904"/>
      </c:barChart>
      <c:catAx>
        <c:axId val="552160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Open Sauce" panose="020B0604020202020204" charset="0"/>
                <a:ea typeface="+mn-ea"/>
                <a:cs typeface="+mn-cs"/>
              </a:defRPr>
            </a:pPr>
            <a:endParaRPr lang="en-US"/>
          </a:p>
        </c:txPr>
        <c:crossAx val="625735904"/>
        <c:crosses val="autoZero"/>
        <c:auto val="1"/>
        <c:lblAlgn val="ctr"/>
        <c:lblOffset val="100"/>
        <c:noMultiLvlLbl val="0"/>
      </c:catAx>
      <c:valAx>
        <c:axId val="625735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16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Open Sauce" panose="020B0604020202020204" charset="0"/>
              </a:rPr>
              <a:t>Average % Cash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863081439732402"/>
          <c:y val="0.1028380185192108"/>
          <c:w val="0.79644230403993233"/>
          <c:h val="0.8233135938465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Sheet5!$E$5</c:f>
              <c:strCache>
                <c:ptCount val="1"/>
                <c:pt idx="0">
                  <c:v>Average % Cash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3A-4E83-9A29-1890BAE73635}"/>
              </c:ext>
            </c:extLst>
          </c:dPt>
          <c:cat>
            <c:strRef>
              <c:f>Sheet5!$D$6:$D$12</c:f>
              <c:strCache>
                <c:ptCount val="7"/>
                <c:pt idx="0">
                  <c:v>SUPERMARKET</c:v>
                </c:pt>
                <c:pt idx="1">
                  <c:v>PETROL</c:v>
                </c:pt>
                <c:pt idx="2">
                  <c:v>DURABLE GOODS</c:v>
                </c:pt>
                <c:pt idx="3">
                  <c:v>DAY TO DAY</c:v>
                </c:pt>
                <c:pt idx="4">
                  <c:v>TOTAL </c:v>
                </c:pt>
                <c:pt idx="5">
                  <c:v>RESTAURANTS</c:v>
                </c:pt>
                <c:pt idx="6">
                  <c:v>SERVICES</c:v>
                </c:pt>
              </c:strCache>
            </c:strRef>
          </c:cat>
          <c:val>
            <c:numRef>
              <c:f>Sheet5!$E$6:$E$12</c:f>
              <c:numCache>
                <c:formatCode>0.0%</c:formatCode>
                <c:ptCount val="7"/>
                <c:pt idx="0">
                  <c:v>0.84338200659444185</c:v>
                </c:pt>
                <c:pt idx="1">
                  <c:v>0.81395348837209291</c:v>
                </c:pt>
                <c:pt idx="2">
                  <c:v>0.8108258154059681</c:v>
                </c:pt>
                <c:pt idx="3">
                  <c:v>0.76776563859615199</c:v>
                </c:pt>
                <c:pt idx="4" formatCode="0.00%">
                  <c:v>0.76160000000000005</c:v>
                </c:pt>
                <c:pt idx="5" formatCode="0.00%">
                  <c:v>0.747</c:v>
                </c:pt>
                <c:pt idx="6">
                  <c:v>0.58652631578947367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3A-4E83-9A29-1890BAE736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19536"/>
        <c:axId val="5619896"/>
      </c:barChart>
      <c:catAx>
        <c:axId val="5619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Open Sauce" panose="020B0604020202020204" charset="0"/>
                <a:ea typeface="+mn-ea"/>
                <a:cs typeface="+mn-cs"/>
              </a:defRPr>
            </a:pPr>
            <a:endParaRPr lang="en-US"/>
          </a:p>
        </c:txPr>
        <c:crossAx val="5619896"/>
        <c:crosses val="autoZero"/>
        <c:auto val="1"/>
        <c:lblAlgn val="ctr"/>
        <c:lblOffset val="100"/>
        <c:noMultiLvlLbl val="0"/>
      </c:catAx>
      <c:valAx>
        <c:axId val="5619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9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Open Sauce" panose="020B0604020202020204" charset="0"/>
                <a:ea typeface="+mn-ea"/>
                <a:cs typeface="+mn-cs"/>
              </a:defRPr>
            </a:pPr>
            <a:r>
              <a:rPr lang="en-US" sz="1800" b="1" dirty="0">
                <a:latin typeface="Open Sauce" panose="020B0604020202020204" charset="0"/>
              </a:rPr>
              <a:t>% Distribution of preferences for cash over card payment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Open Sauce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'PRIVACY '!$D$4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'PRIVACY '!$C$5:$C$15</c:f>
              <c:strCache>
                <c:ptCount val="11"/>
                <c:pt idx="0">
                  <c:v>I don't know</c:v>
                </c:pt>
                <c:pt idx="1">
                  <c:v>Other </c:v>
                </c:pt>
                <c:pt idx="2">
                  <c:v>Do not use cash</c:v>
                </c:pt>
                <c:pt idx="3">
                  <c:v>None</c:v>
                </c:pt>
                <c:pt idx="4">
                  <c:v>Safer</c:v>
                </c:pt>
                <c:pt idx="5">
                  <c:v>Faster</c:v>
                </c:pt>
                <c:pt idx="6">
                  <c:v>Easier </c:v>
                </c:pt>
                <c:pt idx="7">
                  <c:v>Acceptance</c:v>
                </c:pt>
                <c:pt idx="8">
                  <c:v>Immediatly settled</c:v>
                </c:pt>
                <c:pt idx="9">
                  <c:v>Aware of spending </c:v>
                </c:pt>
                <c:pt idx="10">
                  <c:v>Privacy</c:v>
                </c:pt>
              </c:strCache>
            </c:strRef>
          </c:cat>
          <c:val>
            <c:numRef>
              <c:f>'PRIVACY '!$D$5:$D$15</c:f>
            </c:numRef>
          </c:val>
          <c:extLst>
            <c:ext xmlns:c16="http://schemas.microsoft.com/office/drawing/2014/chart" uri="{C3380CC4-5D6E-409C-BE32-E72D297353CC}">
              <c16:uniqueId val="{00000000-6D57-492B-993F-D3202CAD007F}"/>
            </c:ext>
          </c:extLst>
        </c:ser>
        <c:ser>
          <c:idx val="1"/>
          <c:order val="1"/>
          <c:tx>
            <c:strRef>
              <c:f>'PRIVACY '!$E$4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'PRIVACY '!$C$5:$C$15</c:f>
              <c:strCache>
                <c:ptCount val="11"/>
                <c:pt idx="0">
                  <c:v>I don't know</c:v>
                </c:pt>
                <c:pt idx="1">
                  <c:v>Other </c:v>
                </c:pt>
                <c:pt idx="2">
                  <c:v>Do not use cash</c:v>
                </c:pt>
                <c:pt idx="3">
                  <c:v>None</c:v>
                </c:pt>
                <c:pt idx="4">
                  <c:v>Safer</c:v>
                </c:pt>
                <c:pt idx="5">
                  <c:v>Faster</c:v>
                </c:pt>
                <c:pt idx="6">
                  <c:v>Easier </c:v>
                </c:pt>
                <c:pt idx="7">
                  <c:v>Acceptance</c:v>
                </c:pt>
                <c:pt idx="8">
                  <c:v>Immediatly settled</c:v>
                </c:pt>
                <c:pt idx="9">
                  <c:v>Aware of spending </c:v>
                </c:pt>
                <c:pt idx="10">
                  <c:v>Privacy</c:v>
                </c:pt>
              </c:strCache>
            </c:strRef>
          </c:cat>
          <c:val>
            <c:numRef>
              <c:f>'PRIVACY '!$E$5:$E$15</c:f>
            </c:numRef>
          </c:val>
          <c:extLst>
            <c:ext xmlns:c16="http://schemas.microsoft.com/office/drawing/2014/chart" uri="{C3380CC4-5D6E-409C-BE32-E72D297353CC}">
              <c16:uniqueId val="{00000001-6D57-492B-993F-D3202CAD007F}"/>
            </c:ext>
          </c:extLst>
        </c:ser>
        <c:ser>
          <c:idx val="2"/>
          <c:order val="2"/>
          <c:tx>
            <c:strRef>
              <c:f>'PRIVACY '!$F$4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'PRIVACY '!$C$5:$C$15</c:f>
              <c:strCache>
                <c:ptCount val="11"/>
                <c:pt idx="0">
                  <c:v>I don't know</c:v>
                </c:pt>
                <c:pt idx="1">
                  <c:v>Other </c:v>
                </c:pt>
                <c:pt idx="2">
                  <c:v>Do not use cash</c:v>
                </c:pt>
                <c:pt idx="3">
                  <c:v>None</c:v>
                </c:pt>
                <c:pt idx="4">
                  <c:v>Safer</c:v>
                </c:pt>
                <c:pt idx="5">
                  <c:v>Faster</c:v>
                </c:pt>
                <c:pt idx="6">
                  <c:v>Easier </c:v>
                </c:pt>
                <c:pt idx="7">
                  <c:v>Acceptance</c:v>
                </c:pt>
                <c:pt idx="8">
                  <c:v>Immediatly settled</c:v>
                </c:pt>
                <c:pt idx="9">
                  <c:v>Aware of spending </c:v>
                </c:pt>
                <c:pt idx="10">
                  <c:v>Privacy</c:v>
                </c:pt>
              </c:strCache>
            </c:strRef>
          </c:cat>
          <c:val>
            <c:numRef>
              <c:f>'PRIVACY '!$F$5:$F$15</c:f>
            </c:numRef>
          </c:val>
          <c:extLst>
            <c:ext xmlns:c16="http://schemas.microsoft.com/office/drawing/2014/chart" uri="{C3380CC4-5D6E-409C-BE32-E72D297353CC}">
              <c16:uniqueId val="{00000002-6D57-492B-993F-D3202CAD007F}"/>
            </c:ext>
          </c:extLst>
        </c:ser>
        <c:ser>
          <c:idx val="4"/>
          <c:order val="4"/>
          <c:tx>
            <c:strRef>
              <c:f>'PRIVACY '!$H$4</c:f>
              <c:strCache>
                <c:ptCount val="1"/>
                <c:pt idx="0">
                  <c:v>% Distribution of citizens' preferences towards cash </c:v>
                </c:pt>
              </c:strCache>
            </c:strRef>
          </c:tx>
          <c:spPr>
            <a:solidFill>
              <a:srgbClr val="EFD747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DB3D8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D57-492B-993F-D3202CAD007F}"/>
              </c:ext>
            </c:extLst>
          </c:dPt>
          <c:dPt>
            <c:idx val="8"/>
            <c:invertIfNegative val="0"/>
            <c:bubble3D val="0"/>
            <c:spPr>
              <a:solidFill>
                <a:srgbClr val="DB3D8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D57-492B-993F-D3202CAD007F}"/>
              </c:ext>
            </c:extLst>
          </c:dPt>
          <c:dPt>
            <c:idx val="9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D57-492B-993F-D3202CAD007F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6D57-492B-993F-D3202CAD007F}"/>
              </c:ext>
            </c:extLst>
          </c:dPt>
          <c:cat>
            <c:strRef>
              <c:f>'PRIVACY '!$C$5:$C$15</c:f>
              <c:strCache>
                <c:ptCount val="11"/>
                <c:pt idx="0">
                  <c:v>I don't know</c:v>
                </c:pt>
                <c:pt idx="1">
                  <c:v>Other </c:v>
                </c:pt>
                <c:pt idx="2">
                  <c:v>Do not use cash</c:v>
                </c:pt>
                <c:pt idx="3">
                  <c:v>None</c:v>
                </c:pt>
                <c:pt idx="4">
                  <c:v>Safer</c:v>
                </c:pt>
                <c:pt idx="5">
                  <c:v>Faster</c:v>
                </c:pt>
                <c:pt idx="6">
                  <c:v>Easier </c:v>
                </c:pt>
                <c:pt idx="7">
                  <c:v>Acceptance</c:v>
                </c:pt>
                <c:pt idx="8">
                  <c:v>Immediatly settled</c:v>
                </c:pt>
                <c:pt idx="9">
                  <c:v>Aware of spending </c:v>
                </c:pt>
                <c:pt idx="10">
                  <c:v>Privacy</c:v>
                </c:pt>
              </c:strCache>
            </c:strRef>
          </c:cat>
          <c:val>
            <c:numRef>
              <c:f>'PRIVACY '!$H$5:$H$15</c:f>
              <c:numCache>
                <c:formatCode>0%</c:formatCode>
                <c:ptCount val="11"/>
                <c:pt idx="0">
                  <c:v>1.2020318865362371E-2</c:v>
                </c:pt>
                <c:pt idx="1">
                  <c:v>3.4300658854297644E-2</c:v>
                </c:pt>
                <c:pt idx="2">
                  <c:v>4.1040084494291605E-2</c:v>
                </c:pt>
                <c:pt idx="3">
                  <c:v>4.9740984760850981E-2</c:v>
                </c:pt>
                <c:pt idx="4">
                  <c:v>0.16773122768193935</c:v>
                </c:pt>
                <c:pt idx="5">
                  <c:v>0.17067343962178746</c:v>
                </c:pt>
                <c:pt idx="6">
                  <c:v>0.18493185133028214</c:v>
                </c:pt>
                <c:pt idx="7">
                  <c:v>0.29127898204496305</c:v>
                </c:pt>
                <c:pt idx="8">
                  <c:v>0.29213398380526079</c:v>
                </c:pt>
                <c:pt idx="9">
                  <c:v>0.36644369561937334</c:v>
                </c:pt>
                <c:pt idx="10">
                  <c:v>0.3754463612130966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D57-492B-993F-D3202CAD00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08886296"/>
        <c:axId val="106060352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'PRIVACY '!$G$4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'PRIVACY '!$C$5:$C$15</c15:sqref>
                        </c15:formulaRef>
                      </c:ext>
                    </c:extLst>
                    <c:strCache>
                      <c:ptCount val="11"/>
                      <c:pt idx="0">
                        <c:v>I don't know</c:v>
                      </c:pt>
                      <c:pt idx="1">
                        <c:v>Other </c:v>
                      </c:pt>
                      <c:pt idx="2">
                        <c:v>Do not use cash</c:v>
                      </c:pt>
                      <c:pt idx="3">
                        <c:v>None</c:v>
                      </c:pt>
                      <c:pt idx="4">
                        <c:v>Safer</c:v>
                      </c:pt>
                      <c:pt idx="5">
                        <c:v>Faster</c:v>
                      </c:pt>
                      <c:pt idx="6">
                        <c:v>Easier </c:v>
                      </c:pt>
                      <c:pt idx="7">
                        <c:v>Acceptance</c:v>
                      </c:pt>
                      <c:pt idx="8">
                        <c:v>Immediatly settled</c:v>
                      </c:pt>
                      <c:pt idx="9">
                        <c:v>Aware of spending </c:v>
                      </c:pt>
                      <c:pt idx="10">
                        <c:v>Privacy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'PRIVACY '!$G$5:$G$15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6D57-492B-993F-D3202CAD007F}"/>
                  </c:ext>
                </c:extLst>
              </c15:ser>
            </c15:filteredBarSeries>
          </c:ext>
        </c:extLst>
      </c:barChart>
      <c:catAx>
        <c:axId val="708886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Open Sauce" panose="020B0604020202020204" charset="0"/>
                <a:ea typeface="+mn-ea"/>
                <a:cs typeface="+mn-cs"/>
              </a:defRPr>
            </a:pPr>
            <a:endParaRPr lang="en-US"/>
          </a:p>
        </c:txPr>
        <c:crossAx val="106060352"/>
        <c:crosses val="autoZero"/>
        <c:auto val="1"/>
        <c:lblAlgn val="ctr"/>
        <c:lblOffset val="100"/>
        <c:noMultiLvlLbl val="0"/>
      </c:catAx>
      <c:valAx>
        <c:axId val="106060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886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Open Sauce" panose="020B0604020202020204" charset="0"/>
                <a:ea typeface="+mn-ea"/>
                <a:cs typeface="+mn-cs"/>
              </a:defRPr>
            </a:pPr>
            <a:r>
              <a:rPr lang="en-US" sz="1800" b="1" dirty="0">
                <a:latin typeface="Open Sauce" panose="020B0604020202020204" charset="0"/>
              </a:rPr>
              <a:t>% Distribution of preferences for cash over card </a:t>
            </a:r>
            <a:r>
              <a:rPr lang="en-US" sz="1800" b="1" dirty="0">
                <a:solidFill>
                  <a:sysClr val="windowText" lastClr="000000"/>
                </a:solidFill>
                <a:latin typeface="Open Sauce" panose="020B0604020202020204" charset="0"/>
              </a:rPr>
              <a:t>payment</a:t>
            </a:r>
            <a:r>
              <a:rPr lang="en-US" sz="1800" b="1" dirty="0">
                <a:latin typeface="Open Sauce" panose="020B0604020202020204" charset="0"/>
              </a:rPr>
              <a:t> (ITALY)</a:t>
            </a:r>
          </a:p>
        </c:rich>
      </c:tx>
      <c:layout>
        <c:manualLayout>
          <c:xMode val="edge"/>
          <c:yMode val="edge"/>
          <c:x val="0.13733222899557665"/>
          <c:y val="1.8434109489175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Open Sauce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EFD747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DB3D8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DF-4016-960D-1A97F3DF593D}"/>
              </c:ext>
            </c:extLst>
          </c:dPt>
          <c:dPt>
            <c:idx val="8"/>
            <c:invertIfNegative val="0"/>
            <c:bubble3D val="0"/>
            <c:spPr>
              <a:solidFill>
                <a:srgbClr val="DB3D8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DF-4016-960D-1A97F3DF593D}"/>
              </c:ext>
            </c:extLst>
          </c:dPt>
          <c:dPt>
            <c:idx val="9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9DF-4016-960D-1A97F3DF593D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DF-4016-960D-1A97F3DF593D}"/>
              </c:ext>
            </c:extLst>
          </c:dPt>
          <c:cat>
            <c:strRef>
              <c:f>'PRIVACY '!$J$5:$J$15</c:f>
              <c:strCache>
                <c:ptCount val="11"/>
                <c:pt idx="0">
                  <c:v>I don't know</c:v>
                </c:pt>
                <c:pt idx="1">
                  <c:v>Do not use cash</c:v>
                </c:pt>
                <c:pt idx="2">
                  <c:v>None</c:v>
                </c:pt>
                <c:pt idx="3">
                  <c:v>Other </c:v>
                </c:pt>
                <c:pt idx="4">
                  <c:v>Safer</c:v>
                </c:pt>
                <c:pt idx="5">
                  <c:v>Immediatly settled</c:v>
                </c:pt>
                <c:pt idx="6">
                  <c:v>Faster</c:v>
                </c:pt>
                <c:pt idx="7">
                  <c:v>Easier </c:v>
                </c:pt>
                <c:pt idx="8">
                  <c:v>Privacy</c:v>
                </c:pt>
                <c:pt idx="9">
                  <c:v>Acceptance</c:v>
                </c:pt>
                <c:pt idx="10">
                  <c:v>Aware of spending </c:v>
                </c:pt>
              </c:strCache>
            </c:strRef>
          </c:cat>
          <c:val>
            <c:numRef>
              <c:f>'PRIVACY '!$K$5:$K$15</c:f>
              <c:numCache>
                <c:formatCode>0%</c:formatCode>
                <c:ptCount val="11"/>
                <c:pt idx="0">
                  <c:v>1.6E-2</c:v>
                </c:pt>
                <c:pt idx="1">
                  <c:v>2.8000000000000001E-2</c:v>
                </c:pt>
                <c:pt idx="2">
                  <c:v>4.2999999999999997E-2</c:v>
                </c:pt>
                <c:pt idx="3">
                  <c:v>4.5999999999999999E-2</c:v>
                </c:pt>
                <c:pt idx="4">
                  <c:v>0.13900000000000001</c:v>
                </c:pt>
                <c:pt idx="5">
                  <c:v>0.16500000000000001</c:v>
                </c:pt>
                <c:pt idx="6">
                  <c:v>0.19900000000000001</c:v>
                </c:pt>
                <c:pt idx="7">
                  <c:v>0.215</c:v>
                </c:pt>
                <c:pt idx="8">
                  <c:v>0.22700000000000001</c:v>
                </c:pt>
                <c:pt idx="9">
                  <c:v>0.33100000000000002</c:v>
                </c:pt>
                <c:pt idx="1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DF-4016-960D-1A97F3DF5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0655808"/>
        <c:axId val="590656888"/>
      </c:barChart>
      <c:catAx>
        <c:axId val="590655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Open Sauce" panose="020B0604020202020204" charset="0"/>
                <a:ea typeface="+mn-ea"/>
                <a:cs typeface="+mn-cs"/>
              </a:defRPr>
            </a:pPr>
            <a:endParaRPr lang="en-US"/>
          </a:p>
        </c:txPr>
        <c:crossAx val="590656888"/>
        <c:crosses val="autoZero"/>
        <c:auto val="1"/>
        <c:lblAlgn val="ctr"/>
        <c:lblOffset val="100"/>
        <c:noMultiLvlLbl val="0"/>
      </c:catAx>
      <c:valAx>
        <c:axId val="590656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655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0C3DC-D57F-4200-B502-32488E171E9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E158D-85F8-4B4F-92CF-A49CB0C1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7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158D-85F8-4B4F-92CF-A49CB0C130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6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158D-85F8-4B4F-92CF-A49CB0C130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7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158D-85F8-4B4F-92CF-A49CB0C130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5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158D-85F8-4B4F-92CF-A49CB0C130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0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158D-85F8-4B4F-92CF-A49CB0C130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62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158D-85F8-4B4F-92CF-A49CB0C130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158D-85F8-4B4F-92CF-A49CB0C130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158D-85F8-4B4F-92CF-A49CB0C130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4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158D-85F8-4B4F-92CF-A49CB0C130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0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158D-85F8-4B4F-92CF-A49CB0C130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9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158D-85F8-4B4F-92CF-A49CB0C130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158D-85F8-4B4F-92CF-A49CB0C130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158D-85F8-4B4F-92CF-A49CB0C130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20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158D-85F8-4B4F-92CF-A49CB0C130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23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158D-85F8-4B4F-92CF-A49CB0C130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svg"/><Relationship Id="rId12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.png"/><Relationship Id="rId5" Type="http://schemas.openxmlformats.org/officeDocument/2006/relationships/image" Target="../media/image18.sv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61038" y="8842509"/>
            <a:ext cx="3735531" cy="373553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3C41"/>
            </a:solidFill>
            <a:ln w="952500" cap="sq">
              <a:solidFill>
                <a:srgbClr val="EFCD5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75395" y="4001665"/>
            <a:ext cx="8573143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DIGITAL EURO: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75395" y="5523562"/>
            <a:ext cx="8102317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spc="-7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 statistical analysis of European citizens’ payment behavior, outlook and future developments.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445178" y="5590237"/>
            <a:ext cx="14099416" cy="1409941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3C4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8757394" y="7522582"/>
            <a:ext cx="8779632" cy="1733977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9370940" y="3408389"/>
            <a:ext cx="8684252" cy="4981182"/>
            <a:chOff x="0" y="0"/>
            <a:chExt cx="7981950" cy="4578350"/>
          </a:xfrm>
        </p:grpSpPr>
        <p:sp>
          <p:nvSpPr>
            <p:cNvPr id="12" name="Freeform 12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4"/>
              <a:stretch>
                <a:fillRect t="-3165" b="-316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2520046" y="-3606025"/>
            <a:ext cx="6069809" cy="6045747"/>
            <a:chOff x="-79435" y="8110"/>
            <a:chExt cx="816035" cy="812800"/>
          </a:xfrm>
        </p:grpSpPr>
        <p:sp>
          <p:nvSpPr>
            <p:cNvPr id="18" name="Freeform 18"/>
            <p:cNvSpPr/>
            <p:nvPr/>
          </p:nvSpPr>
          <p:spPr>
            <a:xfrm>
              <a:off x="-79435" y="811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193272" y="-342900"/>
            <a:ext cx="1286950" cy="128695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CD5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0148538" y="0"/>
            <a:ext cx="8139462" cy="1348620"/>
          </a:xfrm>
          <a:custGeom>
            <a:avLst/>
            <a:gdLst/>
            <a:ahLst/>
            <a:cxnLst/>
            <a:rect l="l" t="t" r="r" b="b"/>
            <a:pathLst>
              <a:path w="8139462" h="1348620">
                <a:moveTo>
                  <a:pt x="0" y="0"/>
                </a:moveTo>
                <a:lnTo>
                  <a:pt x="8139462" y="0"/>
                </a:lnTo>
                <a:lnTo>
                  <a:pt x="8139462" y="1348620"/>
                </a:lnTo>
                <a:lnTo>
                  <a:pt x="0" y="13486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575395" y="8042275"/>
            <a:ext cx="7366063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-7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Candidate:</a:t>
            </a:r>
          </a:p>
          <a:p>
            <a:pPr algn="l">
              <a:lnSpc>
                <a:spcPts val="4900"/>
              </a:lnSpc>
            </a:pPr>
            <a:r>
              <a:rPr lang="en-US" sz="3500" b="1" spc="-7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Twinkle Gismondi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 spc="-7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688826"/>
            <a:ext cx="7523780" cy="7140484"/>
            <a:chOff x="0" y="0"/>
            <a:chExt cx="2106826" cy="19994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6826" cy="1999494"/>
            </a:xfrm>
            <a:custGeom>
              <a:avLst/>
              <a:gdLst/>
              <a:ahLst/>
              <a:cxnLst/>
              <a:rect l="l" t="t" r="r" b="b"/>
              <a:pathLst>
                <a:path w="2106826" h="1999494">
                  <a:moveTo>
                    <a:pt x="0" y="0"/>
                  </a:moveTo>
                  <a:lnTo>
                    <a:pt x="2106826" y="0"/>
                  </a:lnTo>
                  <a:lnTo>
                    <a:pt x="2106826" y="1999494"/>
                  </a:lnTo>
                  <a:lnTo>
                    <a:pt x="0" y="1999494"/>
                  </a:lnTo>
                  <a:close/>
                </a:path>
              </a:pathLst>
            </a:custGeom>
            <a:solidFill>
              <a:srgbClr val="2E3C41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6826" cy="20375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8829309"/>
            <a:ext cx="7523780" cy="428991"/>
            <a:chOff x="0" y="0"/>
            <a:chExt cx="2106826" cy="1201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6826" cy="120127"/>
            </a:xfrm>
            <a:custGeom>
              <a:avLst/>
              <a:gdLst/>
              <a:ahLst/>
              <a:cxnLst/>
              <a:rect l="l" t="t" r="r" b="b"/>
              <a:pathLst>
                <a:path w="2106826" h="120127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242424">
                <a:alpha val="4862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38003" y="8290589"/>
            <a:ext cx="7523780" cy="752378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2424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2E3C41">
                <a:alpha val="95686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400666" y="1660483"/>
            <a:ext cx="6779848" cy="2798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6"/>
              </a:lnSpc>
            </a:pPr>
            <a:r>
              <a:rPr lang="en-US" sz="5340" dirty="0">
                <a:solidFill>
                  <a:srgbClr val="EFCD5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CASH ADVANTAGES</a:t>
            </a:r>
          </a:p>
          <a:p>
            <a:pPr marL="0" lvl="0" indent="0" algn="ctr">
              <a:lnSpc>
                <a:spcPts val="7476"/>
              </a:lnSpc>
              <a:spcBef>
                <a:spcPct val="0"/>
              </a:spcBef>
            </a:pPr>
            <a:r>
              <a:rPr lang="en-US" sz="5340" dirty="0">
                <a:solidFill>
                  <a:srgbClr val="EFCD5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OVER DIGITAL PAYMENTS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144000" y="3884439"/>
            <a:ext cx="6930926" cy="330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76"/>
              </a:lnSpc>
              <a:spcBef>
                <a:spcPct val="0"/>
              </a:spcBef>
            </a:pPr>
            <a:r>
              <a:rPr lang="en-US" sz="4697" spc="-93" dirty="0">
                <a:solidFill>
                  <a:srgbClr val="2E3C4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What are the reasons that still drive European consumers to prefer cash over cashless payment?</a:t>
            </a:r>
          </a:p>
        </p:txBody>
      </p:sp>
      <p:sp>
        <p:nvSpPr>
          <p:cNvPr id="19" name="Freeform 19"/>
          <p:cNvSpPr/>
          <p:nvPr/>
        </p:nvSpPr>
        <p:spPr>
          <a:xfrm>
            <a:off x="9396204" y="7363599"/>
            <a:ext cx="5841799" cy="1153755"/>
          </a:xfrm>
          <a:custGeom>
            <a:avLst/>
            <a:gdLst/>
            <a:ahLst/>
            <a:cxnLst/>
            <a:rect l="l" t="t" r="r" b="b"/>
            <a:pathLst>
              <a:path w="5841799" h="1153755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1524848" y="4810972"/>
            <a:ext cx="6531484" cy="3673914"/>
            <a:chOff x="0" y="0"/>
            <a:chExt cx="1128903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287760" cy="6350000"/>
            </a:xfrm>
            <a:custGeom>
              <a:avLst/>
              <a:gdLst/>
              <a:ahLst/>
              <a:cxnLst/>
              <a:rect l="l" t="t" r="r" b="b"/>
              <a:pathLst>
                <a:path w="11287760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34950"/>
                    <a:pt x="11287760" y="525780"/>
                  </a:cubicBezTo>
                  <a:lnTo>
                    <a:pt x="11287760" y="5822950"/>
                  </a:lnTo>
                  <a:cubicBezTo>
                    <a:pt x="11287760" y="6113780"/>
                    <a:pt x="11052810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4"/>
              <a:stretch>
                <a:fillRect t="-9228" b="-9228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Freeform 22"/>
          <p:cNvSpPr/>
          <p:nvPr/>
        </p:nvSpPr>
        <p:spPr>
          <a:xfrm>
            <a:off x="16625424" y="165736"/>
            <a:ext cx="1267753" cy="1348620"/>
          </a:xfrm>
          <a:custGeom>
            <a:avLst/>
            <a:gdLst/>
            <a:ahLst/>
            <a:cxnLst/>
            <a:rect l="l" t="t" r="r" b="b"/>
            <a:pathLst>
              <a:path w="1267753" h="1348620">
                <a:moveTo>
                  <a:pt x="0" y="0"/>
                </a:moveTo>
                <a:lnTo>
                  <a:pt x="1267752" y="0"/>
                </a:lnTo>
                <a:lnTo>
                  <a:pt x="1267752" y="1348621"/>
                </a:lnTo>
                <a:lnTo>
                  <a:pt x="0" y="13486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542038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3402" y="3581525"/>
            <a:ext cx="7523780" cy="4703396"/>
            <a:chOff x="0" y="0"/>
            <a:chExt cx="2106826" cy="13170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6826" cy="1317055"/>
            </a:xfrm>
            <a:custGeom>
              <a:avLst/>
              <a:gdLst/>
              <a:ahLst/>
              <a:cxnLst/>
              <a:rect l="l" t="t" r="r" b="b"/>
              <a:pathLst>
                <a:path w="2106826" h="1317055">
                  <a:moveTo>
                    <a:pt x="0" y="0"/>
                  </a:moveTo>
                  <a:lnTo>
                    <a:pt x="2106826" y="0"/>
                  </a:lnTo>
                  <a:lnTo>
                    <a:pt x="2106826" y="1317055"/>
                  </a:lnTo>
                  <a:lnTo>
                    <a:pt x="0" y="1317055"/>
                  </a:lnTo>
                  <a:close/>
                </a:path>
              </a:pathLst>
            </a:custGeom>
            <a:solidFill>
              <a:srgbClr val="E9E9E9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6826" cy="135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3402" y="8284921"/>
            <a:ext cx="7523780" cy="428991"/>
            <a:chOff x="0" y="0"/>
            <a:chExt cx="2106826" cy="1201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6826" cy="120127"/>
            </a:xfrm>
            <a:custGeom>
              <a:avLst/>
              <a:gdLst/>
              <a:ahLst/>
              <a:cxnLst/>
              <a:rect l="l" t="t" r="r" b="b"/>
              <a:pathLst>
                <a:path w="2106826" h="120127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242424">
                <a:alpha val="4862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CD50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755421" y="8122141"/>
            <a:ext cx="8503879" cy="1372189"/>
          </a:xfrm>
          <a:custGeom>
            <a:avLst/>
            <a:gdLst/>
            <a:ahLst/>
            <a:cxnLst/>
            <a:rect l="l" t="t" r="r" b="b"/>
            <a:pathLst>
              <a:path w="8503879" h="1372189">
                <a:moveTo>
                  <a:pt x="0" y="0"/>
                </a:moveTo>
                <a:lnTo>
                  <a:pt x="8503879" y="0"/>
                </a:lnTo>
                <a:lnTo>
                  <a:pt x="8503879" y="1372189"/>
                </a:lnTo>
                <a:lnTo>
                  <a:pt x="0" y="13721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06" t="-23261" r="-1586" b="-292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6385893" y="8829309"/>
            <a:ext cx="3804214" cy="380421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75210" y="3926181"/>
            <a:ext cx="7143205" cy="5037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l">
              <a:lnSpc>
                <a:spcPts val="3300"/>
              </a:lnSpc>
              <a:buFont typeface="Arial"/>
              <a:buChar char="•"/>
            </a:pPr>
            <a:r>
              <a:rPr lang="en-US" sz="2200" spc="-44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The graph is ordered from the most relevant preference reason to the lowest.</a:t>
            </a:r>
          </a:p>
          <a:p>
            <a:pPr marL="474981" lvl="1" indent="-237491" algn="l">
              <a:lnSpc>
                <a:spcPts val="3300"/>
              </a:lnSpc>
              <a:buFont typeface="Arial"/>
              <a:buChar char="•"/>
            </a:pPr>
            <a:r>
              <a:rPr lang="en-US" sz="2200" b="1" spc="-44" dirty="0">
                <a:solidFill>
                  <a:srgbClr val="2E3C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Privacy and Awareness of Spending </a:t>
            </a:r>
            <a:r>
              <a:rPr lang="en-US" sz="2200" spc="-44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were revealed to be the major concerns related to cash usage. </a:t>
            </a:r>
          </a:p>
          <a:p>
            <a:pPr marL="474981" lvl="1" indent="-237491" algn="l">
              <a:lnSpc>
                <a:spcPts val="3300"/>
              </a:lnSpc>
              <a:buFont typeface="Arial"/>
              <a:buChar char="•"/>
            </a:pPr>
            <a:r>
              <a:rPr lang="en-US" sz="2200" spc="-44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Countries, where they spend more cash (Italy), consider </a:t>
            </a:r>
            <a:r>
              <a:rPr lang="en-US" sz="2200" b="1" spc="-44" dirty="0">
                <a:solidFill>
                  <a:srgbClr val="2E3C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privacy as one of many reasons</a:t>
            </a:r>
            <a:r>
              <a:rPr lang="en-US" sz="2200" spc="-44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 by which they justify their use. In countries where </a:t>
            </a:r>
            <a:r>
              <a:rPr lang="en-US" sz="2200" b="1" spc="-44" dirty="0">
                <a:solidFill>
                  <a:srgbClr val="2E3C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%no cash is high </a:t>
            </a:r>
            <a:r>
              <a:rPr lang="en-US" sz="2200" spc="-44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(Finland), </a:t>
            </a:r>
            <a:r>
              <a:rPr lang="en-US" sz="2200" b="1" spc="-44" dirty="0">
                <a:solidFill>
                  <a:srgbClr val="2E3C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privacy </a:t>
            </a:r>
            <a:r>
              <a:rPr lang="en-US" sz="2200" spc="-44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becomes the </a:t>
            </a:r>
            <a:r>
              <a:rPr lang="en-US" sz="2200" b="1" spc="-44" dirty="0">
                <a:solidFill>
                  <a:srgbClr val="2E3C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main reason</a:t>
            </a:r>
            <a:r>
              <a:rPr lang="en-US" sz="2200" spc="-44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. </a:t>
            </a:r>
          </a:p>
          <a:p>
            <a:pPr algn="l">
              <a:lnSpc>
                <a:spcPts val="3300"/>
              </a:lnSpc>
            </a:pPr>
            <a:endParaRPr lang="en-US" sz="2200" spc="-44" dirty="0">
              <a:solidFill>
                <a:srgbClr val="2E3C41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300"/>
              </a:lnSpc>
            </a:pPr>
            <a:endParaRPr lang="en-US" sz="2200" spc="-44" dirty="0">
              <a:solidFill>
                <a:srgbClr val="2E3C41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73402" y="1202035"/>
            <a:ext cx="7523780" cy="2255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22"/>
              </a:lnSpc>
            </a:pPr>
            <a:r>
              <a:rPr lang="en-US" sz="6444" dirty="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Cash advantages - </a:t>
            </a:r>
          </a:p>
          <a:p>
            <a:pPr marL="0" lvl="0" indent="0" algn="l">
              <a:lnSpc>
                <a:spcPts val="9022"/>
              </a:lnSpc>
              <a:spcBef>
                <a:spcPct val="0"/>
              </a:spcBef>
            </a:pPr>
            <a:r>
              <a:rPr lang="en-US" sz="6444" dirty="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Europe</a:t>
            </a:r>
          </a:p>
        </p:txBody>
      </p:sp>
      <p:sp>
        <p:nvSpPr>
          <p:cNvPr id="18" name="Freeform 18"/>
          <p:cNvSpPr/>
          <p:nvPr/>
        </p:nvSpPr>
        <p:spPr>
          <a:xfrm>
            <a:off x="16625424" y="165736"/>
            <a:ext cx="1267753" cy="1348620"/>
          </a:xfrm>
          <a:custGeom>
            <a:avLst/>
            <a:gdLst/>
            <a:ahLst/>
            <a:cxnLst/>
            <a:rect l="l" t="t" r="r" b="b"/>
            <a:pathLst>
              <a:path w="1267753" h="1348620">
                <a:moveTo>
                  <a:pt x="0" y="0"/>
                </a:moveTo>
                <a:lnTo>
                  <a:pt x="1267752" y="0"/>
                </a:lnTo>
                <a:lnTo>
                  <a:pt x="1267752" y="1348621"/>
                </a:lnTo>
                <a:lnTo>
                  <a:pt x="0" y="13486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42038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891E3EF5-6700-840D-889D-0596CD42B0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287071"/>
              </p:ext>
            </p:extLst>
          </p:nvPr>
        </p:nvGraphicFramePr>
        <p:xfrm>
          <a:off x="8720943" y="3608242"/>
          <a:ext cx="8503879" cy="451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17" grpId="0"/>
      <p:bldGraphic spid="1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688826"/>
            <a:ext cx="7523780" cy="7140484"/>
            <a:chOff x="0" y="0"/>
            <a:chExt cx="2106826" cy="19994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6826" cy="1999494"/>
            </a:xfrm>
            <a:custGeom>
              <a:avLst/>
              <a:gdLst/>
              <a:ahLst/>
              <a:cxnLst/>
              <a:rect l="l" t="t" r="r" b="b"/>
              <a:pathLst>
                <a:path w="2106826" h="1999494">
                  <a:moveTo>
                    <a:pt x="0" y="0"/>
                  </a:moveTo>
                  <a:lnTo>
                    <a:pt x="2106826" y="0"/>
                  </a:lnTo>
                  <a:lnTo>
                    <a:pt x="2106826" y="1999494"/>
                  </a:lnTo>
                  <a:lnTo>
                    <a:pt x="0" y="1999494"/>
                  </a:lnTo>
                  <a:close/>
                </a:path>
              </a:pathLst>
            </a:custGeom>
            <a:solidFill>
              <a:srgbClr val="2E3C41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6826" cy="20375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8829309"/>
            <a:ext cx="7523780" cy="428991"/>
            <a:chOff x="0" y="0"/>
            <a:chExt cx="2106826" cy="1201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6826" cy="120127"/>
            </a:xfrm>
            <a:custGeom>
              <a:avLst/>
              <a:gdLst/>
              <a:ahLst/>
              <a:cxnLst/>
              <a:rect l="l" t="t" r="r" b="b"/>
              <a:pathLst>
                <a:path w="2106826" h="120127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242424">
                <a:alpha val="4862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38003" y="8290589"/>
            <a:ext cx="7523780" cy="752378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2424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2E3C41">
                <a:alpha val="95686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532501" y="1757217"/>
            <a:ext cx="6516178" cy="1854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2"/>
              </a:lnSpc>
            </a:pPr>
            <a:r>
              <a:rPr lang="en-US" sz="5344" dirty="0">
                <a:solidFill>
                  <a:srgbClr val="EFCD5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ITALIAN</a:t>
            </a:r>
          </a:p>
          <a:p>
            <a:pPr marL="0" lvl="0" indent="0" algn="ctr">
              <a:lnSpc>
                <a:spcPts val="7482"/>
              </a:lnSpc>
              <a:spcBef>
                <a:spcPct val="0"/>
              </a:spcBef>
            </a:pPr>
            <a:r>
              <a:rPr lang="en-US" sz="5344" dirty="0">
                <a:solidFill>
                  <a:srgbClr val="EFCD5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LANDSCAPE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144000" y="3884439"/>
            <a:ext cx="6930926" cy="330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76"/>
              </a:lnSpc>
              <a:spcBef>
                <a:spcPct val="0"/>
              </a:spcBef>
            </a:pPr>
            <a:r>
              <a:rPr lang="en-US" sz="4697" spc="-93" dirty="0">
                <a:solidFill>
                  <a:srgbClr val="2E3C4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What incentives could be implemented to encourage Italian citizens to adopt the Digital Euro?</a:t>
            </a:r>
          </a:p>
        </p:txBody>
      </p:sp>
      <p:sp>
        <p:nvSpPr>
          <p:cNvPr id="19" name="Freeform 19"/>
          <p:cNvSpPr/>
          <p:nvPr/>
        </p:nvSpPr>
        <p:spPr>
          <a:xfrm>
            <a:off x="8974342" y="7363599"/>
            <a:ext cx="5841799" cy="1153755"/>
          </a:xfrm>
          <a:custGeom>
            <a:avLst/>
            <a:gdLst/>
            <a:ahLst/>
            <a:cxnLst/>
            <a:rect l="l" t="t" r="r" b="b"/>
            <a:pathLst>
              <a:path w="5841799" h="1153755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2005245" y="4057386"/>
            <a:ext cx="5570690" cy="3133474"/>
            <a:chOff x="0" y="0"/>
            <a:chExt cx="1128903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287760" cy="6350000"/>
            </a:xfrm>
            <a:custGeom>
              <a:avLst/>
              <a:gdLst/>
              <a:ahLst/>
              <a:cxnLst/>
              <a:rect l="l" t="t" r="r" b="b"/>
              <a:pathLst>
                <a:path w="11287760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34950"/>
                    <a:pt x="11287760" y="525780"/>
                  </a:cubicBezTo>
                  <a:lnTo>
                    <a:pt x="11287760" y="5822950"/>
                  </a:lnTo>
                  <a:cubicBezTo>
                    <a:pt x="11287760" y="6113780"/>
                    <a:pt x="11052810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4"/>
              <a:stretch>
                <a:fillRect t="-7894" b="-789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Freeform 22"/>
          <p:cNvSpPr/>
          <p:nvPr/>
        </p:nvSpPr>
        <p:spPr>
          <a:xfrm>
            <a:off x="16625424" y="165736"/>
            <a:ext cx="1267753" cy="1348620"/>
          </a:xfrm>
          <a:custGeom>
            <a:avLst/>
            <a:gdLst/>
            <a:ahLst/>
            <a:cxnLst/>
            <a:rect l="l" t="t" r="r" b="b"/>
            <a:pathLst>
              <a:path w="1267753" h="1348620">
                <a:moveTo>
                  <a:pt x="0" y="0"/>
                </a:moveTo>
                <a:lnTo>
                  <a:pt x="1267752" y="0"/>
                </a:lnTo>
                <a:lnTo>
                  <a:pt x="1267752" y="1348621"/>
                </a:lnTo>
                <a:lnTo>
                  <a:pt x="0" y="13486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542038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63037" y="1765881"/>
            <a:ext cx="7523780" cy="3087870"/>
            <a:chOff x="0" y="0"/>
            <a:chExt cx="2106826" cy="8646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6826" cy="864672"/>
            </a:xfrm>
            <a:custGeom>
              <a:avLst/>
              <a:gdLst/>
              <a:ahLst/>
              <a:cxnLst/>
              <a:rect l="l" t="t" r="r" b="b"/>
              <a:pathLst>
                <a:path w="2106826" h="864672">
                  <a:moveTo>
                    <a:pt x="0" y="0"/>
                  </a:moveTo>
                  <a:lnTo>
                    <a:pt x="2106826" y="0"/>
                  </a:lnTo>
                  <a:lnTo>
                    <a:pt x="2106826" y="864672"/>
                  </a:lnTo>
                  <a:lnTo>
                    <a:pt x="0" y="864672"/>
                  </a:lnTo>
                  <a:close/>
                </a:path>
              </a:pathLst>
            </a:custGeom>
            <a:solidFill>
              <a:srgbClr val="E9E9E9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6826" cy="9027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563037" y="4834841"/>
            <a:ext cx="7523780" cy="281641"/>
            <a:chOff x="0" y="0"/>
            <a:chExt cx="2106826" cy="7886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6826" cy="78866"/>
            </a:xfrm>
            <a:custGeom>
              <a:avLst/>
              <a:gdLst/>
              <a:ahLst/>
              <a:cxnLst/>
              <a:rect l="l" t="t" r="r" b="b"/>
              <a:pathLst>
                <a:path w="2106826" h="78866">
                  <a:moveTo>
                    <a:pt x="0" y="0"/>
                  </a:moveTo>
                  <a:lnTo>
                    <a:pt x="2106826" y="0"/>
                  </a:lnTo>
                  <a:lnTo>
                    <a:pt x="2106826" y="78866"/>
                  </a:lnTo>
                  <a:lnTo>
                    <a:pt x="0" y="78866"/>
                  </a:lnTo>
                  <a:close/>
                </a:path>
              </a:pathLst>
            </a:custGeom>
            <a:solidFill>
              <a:srgbClr val="242424">
                <a:alpha val="4862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06826" cy="1169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73402" y="7951546"/>
            <a:ext cx="8170598" cy="1362961"/>
          </a:xfrm>
          <a:custGeom>
            <a:avLst/>
            <a:gdLst/>
            <a:ahLst/>
            <a:cxnLst/>
            <a:rect l="l" t="t" r="r" b="b"/>
            <a:pathLst>
              <a:path w="8170598" h="1362961">
                <a:moveTo>
                  <a:pt x="0" y="0"/>
                </a:moveTo>
                <a:lnTo>
                  <a:pt x="8170598" y="0"/>
                </a:lnTo>
                <a:lnTo>
                  <a:pt x="8170598" y="1362961"/>
                </a:lnTo>
                <a:lnTo>
                  <a:pt x="0" y="1362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872" b="-152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250365" y="6404407"/>
            <a:ext cx="2523333" cy="2071151"/>
          </a:xfrm>
          <a:custGeom>
            <a:avLst/>
            <a:gdLst/>
            <a:ahLst/>
            <a:cxnLst/>
            <a:rect l="l" t="t" r="r" b="b"/>
            <a:pathLst>
              <a:path w="2523333" h="2071151">
                <a:moveTo>
                  <a:pt x="0" y="0"/>
                </a:moveTo>
                <a:lnTo>
                  <a:pt x="2523332" y="0"/>
                </a:lnTo>
                <a:lnTo>
                  <a:pt x="2523332" y="2071151"/>
                </a:lnTo>
                <a:lnTo>
                  <a:pt x="0" y="20711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0250365" y="8582284"/>
            <a:ext cx="2602423" cy="933619"/>
          </a:xfrm>
          <a:custGeom>
            <a:avLst/>
            <a:gdLst/>
            <a:ahLst/>
            <a:cxnLst/>
            <a:rect l="l" t="t" r="r" b="b"/>
            <a:pathLst>
              <a:path w="2602423" h="933619">
                <a:moveTo>
                  <a:pt x="0" y="0"/>
                </a:moveTo>
                <a:lnTo>
                  <a:pt x="2602423" y="0"/>
                </a:lnTo>
                <a:lnTo>
                  <a:pt x="2602423" y="933619"/>
                </a:lnTo>
                <a:lnTo>
                  <a:pt x="0" y="9336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6000">
            <a:off x="13983053" y="6402224"/>
            <a:ext cx="2509900" cy="3052992"/>
          </a:xfrm>
          <a:custGeom>
            <a:avLst/>
            <a:gdLst/>
            <a:ahLst/>
            <a:cxnLst/>
            <a:rect l="l" t="t" r="r" b="b"/>
            <a:pathLst>
              <a:path w="2509900" h="3052992">
                <a:moveTo>
                  <a:pt x="0" y="4371"/>
                </a:moveTo>
                <a:lnTo>
                  <a:pt x="2504579" y="0"/>
                </a:lnTo>
                <a:lnTo>
                  <a:pt x="2509900" y="3048620"/>
                </a:lnTo>
                <a:lnTo>
                  <a:pt x="5320" y="3052991"/>
                </a:lnTo>
                <a:lnTo>
                  <a:pt x="0" y="4371"/>
                </a:lnTo>
                <a:close/>
              </a:path>
            </a:pathLst>
          </a:custGeom>
          <a:blipFill>
            <a:blip r:embed="rId8"/>
            <a:stretch>
              <a:fillRect l="-1108" t="-92" r="-29" b="-11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973402" y="1457941"/>
            <a:ext cx="7634375" cy="1971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2"/>
              </a:lnSpc>
            </a:pPr>
            <a:r>
              <a:rPr lang="en-US" sz="5644" dirty="0">
                <a:solidFill>
                  <a:srgbClr val="2E3C4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Cash advantages - </a:t>
            </a:r>
          </a:p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r>
              <a:rPr lang="en-US" sz="5644" dirty="0">
                <a:solidFill>
                  <a:srgbClr val="2E3C4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Italy</a:t>
            </a:r>
          </a:p>
        </p:txBody>
      </p:sp>
      <p:sp>
        <p:nvSpPr>
          <p:cNvPr id="14" name="Freeform 14"/>
          <p:cNvSpPr/>
          <p:nvPr/>
        </p:nvSpPr>
        <p:spPr>
          <a:xfrm rot="5400000" flipV="1">
            <a:off x="12725304" y="5420580"/>
            <a:ext cx="1199246" cy="511179"/>
          </a:xfrm>
          <a:custGeom>
            <a:avLst/>
            <a:gdLst/>
            <a:ahLst/>
            <a:cxnLst/>
            <a:rect l="l" t="t" r="r" b="b"/>
            <a:pathLst>
              <a:path w="1199246" h="511179">
                <a:moveTo>
                  <a:pt x="0" y="511179"/>
                </a:moveTo>
                <a:lnTo>
                  <a:pt x="1199246" y="511179"/>
                </a:lnTo>
                <a:lnTo>
                  <a:pt x="1199246" y="0"/>
                </a:lnTo>
                <a:lnTo>
                  <a:pt x="0" y="0"/>
                </a:lnTo>
                <a:lnTo>
                  <a:pt x="0" y="51117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9925748" y="2177737"/>
            <a:ext cx="6460145" cy="2498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299"/>
              </a:lnSpc>
              <a:buFont typeface="Arial"/>
              <a:buChar char="•"/>
            </a:pPr>
            <a:r>
              <a:rPr lang="en-US" sz="2199" spc="-43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Privacy is not considered as one of the main reasons to pay with cash.</a:t>
            </a:r>
          </a:p>
          <a:p>
            <a:pPr algn="l">
              <a:lnSpc>
                <a:spcPts val="3299"/>
              </a:lnSpc>
            </a:pPr>
            <a:endParaRPr lang="en-US" sz="2199" spc="-43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474979" lvl="1" indent="-237490" algn="l">
              <a:lnSpc>
                <a:spcPts val="3299"/>
              </a:lnSpc>
              <a:buFont typeface="Arial"/>
              <a:buChar char="•"/>
            </a:pPr>
            <a:r>
              <a:rPr lang="en-US" sz="2199" b="1" spc="-43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Awareness of spending</a:t>
            </a:r>
            <a:r>
              <a:rPr lang="en-US" sz="2199" spc="-43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is the most important factor, followed by</a:t>
            </a:r>
            <a:r>
              <a:rPr lang="en-US" sz="2199" b="1" spc="-43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Acceptance.</a:t>
            </a:r>
          </a:p>
          <a:p>
            <a:pPr algn="l">
              <a:lnSpc>
                <a:spcPts val="3299"/>
              </a:lnSpc>
            </a:pPr>
            <a:endParaRPr lang="en-US" sz="2199" b="1" spc="-43" dirty="0">
              <a:solidFill>
                <a:srgbClr val="00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6385893" y="8829309"/>
            <a:ext cx="3804214" cy="380421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CD50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6625424" y="165736"/>
            <a:ext cx="1267753" cy="1348620"/>
          </a:xfrm>
          <a:custGeom>
            <a:avLst/>
            <a:gdLst/>
            <a:ahLst/>
            <a:cxnLst/>
            <a:rect l="l" t="t" r="r" b="b"/>
            <a:pathLst>
              <a:path w="1267753" h="1348620">
                <a:moveTo>
                  <a:pt x="0" y="0"/>
                </a:moveTo>
                <a:lnTo>
                  <a:pt x="1267752" y="0"/>
                </a:lnTo>
                <a:lnTo>
                  <a:pt x="1267752" y="1348621"/>
                </a:lnTo>
                <a:lnTo>
                  <a:pt x="0" y="134862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r="-542038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42FA3689-2DE9-0FC5-3F6F-ED476EE5A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500337"/>
              </p:ext>
            </p:extLst>
          </p:nvPr>
        </p:nvGraphicFramePr>
        <p:xfrm>
          <a:off x="973402" y="3797445"/>
          <a:ext cx="8170598" cy="4028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4" grpId="0" animBg="1"/>
      <p:bldP spid="15" grpId="0"/>
      <p:bldGraphic spid="2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8969" y="2918856"/>
            <a:ext cx="7523780" cy="6031452"/>
            <a:chOff x="0" y="0"/>
            <a:chExt cx="2106826" cy="16889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6826" cy="1688941"/>
            </a:xfrm>
            <a:custGeom>
              <a:avLst/>
              <a:gdLst/>
              <a:ahLst/>
              <a:cxnLst/>
              <a:rect l="l" t="t" r="r" b="b"/>
              <a:pathLst>
                <a:path w="2106826" h="1688941">
                  <a:moveTo>
                    <a:pt x="0" y="0"/>
                  </a:moveTo>
                  <a:lnTo>
                    <a:pt x="2106826" y="0"/>
                  </a:lnTo>
                  <a:lnTo>
                    <a:pt x="2106826" y="1688941"/>
                  </a:lnTo>
                  <a:lnTo>
                    <a:pt x="0" y="1688941"/>
                  </a:lnTo>
                  <a:close/>
                </a:path>
              </a:pathLst>
            </a:custGeom>
            <a:solidFill>
              <a:srgbClr val="E9E9E9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6826" cy="1727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18969" y="8950308"/>
            <a:ext cx="7523780" cy="428991"/>
            <a:chOff x="0" y="0"/>
            <a:chExt cx="2106826" cy="1201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6826" cy="120127"/>
            </a:xfrm>
            <a:custGeom>
              <a:avLst/>
              <a:gdLst/>
              <a:ahLst/>
              <a:cxnLst/>
              <a:rect l="l" t="t" r="r" b="b"/>
              <a:pathLst>
                <a:path w="2106826" h="120127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242424">
                <a:alpha val="4862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302541" y="8950308"/>
            <a:ext cx="6408833" cy="1047100"/>
          </a:xfrm>
          <a:custGeom>
            <a:avLst/>
            <a:gdLst/>
            <a:ahLst/>
            <a:cxnLst/>
            <a:rect l="l" t="t" r="r" b="b"/>
            <a:pathLst>
              <a:path w="6408833" h="1047100">
                <a:moveTo>
                  <a:pt x="0" y="0"/>
                </a:moveTo>
                <a:lnTo>
                  <a:pt x="6408833" y="0"/>
                </a:lnTo>
                <a:lnTo>
                  <a:pt x="6408833" y="1047099"/>
                </a:lnTo>
                <a:lnTo>
                  <a:pt x="0" y="10470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28" t="-23261" r="-3357" b="-2920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16295"/>
              </p:ext>
            </p:extLst>
          </p:nvPr>
        </p:nvGraphicFramePr>
        <p:xfrm>
          <a:off x="10491249" y="2918855"/>
          <a:ext cx="5773657" cy="6439130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849">
                <a:tc>
                  <a:txBody>
                    <a:bodyPr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dirty="0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Age’s classes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D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dirty="0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% Population by Age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D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Margin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D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2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18-24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9%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38,5%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12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25-29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6%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37,9%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12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30-34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7%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38%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12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35-39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7%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37,6%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12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40-44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8%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36,9%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12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45-49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7%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37,7%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12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50-54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10%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38%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12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55-59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10%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37,3%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12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60-64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7%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37,9%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12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65-69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8%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39,1%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412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70-74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7%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41,4%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173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&gt;75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15%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45%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1210845" y="1413884"/>
            <a:ext cx="8134631" cy="1044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462"/>
              </a:lnSpc>
              <a:spcBef>
                <a:spcPct val="0"/>
              </a:spcBef>
            </a:pPr>
            <a:r>
              <a:rPr lang="en-US" sz="6044" dirty="0">
                <a:solidFill>
                  <a:srgbClr val="2E3C4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ITALIAN CASE STUDY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053299" y="3458743"/>
            <a:ext cx="6655120" cy="4279217"/>
            <a:chOff x="0" y="-57150"/>
            <a:chExt cx="8873494" cy="570562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8599634" cy="1062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l">
                <a:lnSpc>
                  <a:spcPts val="3300"/>
                </a:lnSpc>
                <a:buFont typeface="Arial"/>
                <a:buChar char="•"/>
              </a:pPr>
              <a:r>
                <a:rPr lang="en-US" sz="220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Italians holding </a:t>
              </a:r>
              <a:r>
                <a:rPr lang="en-US" sz="2200" b="1" dirty="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financial products</a:t>
              </a:r>
              <a:r>
                <a:rPr lang="en-US" sz="220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are </a:t>
              </a:r>
              <a:r>
                <a:rPr lang="en-US" sz="2200" b="1" dirty="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more likely to make cashless payments</a:t>
              </a:r>
              <a:r>
                <a:rPr lang="en-US" sz="220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.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45448"/>
              <a:ext cx="8871826" cy="16382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l">
                <a:lnSpc>
                  <a:spcPts val="3300"/>
                </a:lnSpc>
                <a:buFont typeface="Arial"/>
                <a:buChar char="•"/>
              </a:pPr>
              <a:r>
                <a:rPr lang="en-US" sz="220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As </a:t>
              </a:r>
              <a:r>
                <a:rPr lang="en-US" sz="2200" b="1" dirty="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income rises</a:t>
              </a:r>
              <a:r>
                <a:rPr lang="en-US" sz="220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, there is a </a:t>
              </a:r>
              <a:r>
                <a:rPr lang="en-US" sz="2200" b="1" dirty="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growing trend</a:t>
              </a:r>
              <a:r>
                <a:rPr lang="en-US" sz="220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towards preferring </a:t>
              </a:r>
              <a:r>
                <a:rPr lang="en-US" sz="2200" b="1" dirty="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non-cash payment</a:t>
              </a:r>
              <a:r>
                <a:rPr lang="en-US" sz="220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methods.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668" y="3063240"/>
              <a:ext cx="8871826" cy="1062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l">
                <a:lnSpc>
                  <a:spcPts val="3300"/>
                </a:lnSpc>
                <a:buFont typeface="Arial"/>
                <a:buChar char="•"/>
              </a:pPr>
              <a:r>
                <a:rPr lang="en-US" sz="220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Tendency of </a:t>
              </a:r>
              <a:r>
                <a:rPr lang="en-US" sz="2200" b="1" dirty="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adult people to use cashless</a:t>
              </a:r>
              <a:r>
                <a:rPr lang="en-US" sz="220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methods.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668" y="4585484"/>
              <a:ext cx="8871826" cy="1062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lvl="1" indent="-237491" algn="l">
                <a:lnSpc>
                  <a:spcPts val="3300"/>
                </a:lnSpc>
                <a:buFont typeface="Arial"/>
                <a:buChar char="•"/>
              </a:pPr>
              <a:r>
                <a:rPr lang="en-US" sz="2200" b="1" dirty="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Incentives </a:t>
              </a:r>
              <a:r>
                <a:rPr lang="en-US" sz="220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are to be provided for both </a:t>
              </a:r>
              <a:r>
                <a:rPr lang="en-US" sz="2200" b="1" dirty="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youth </a:t>
              </a:r>
              <a:r>
                <a:rPr lang="en-US" sz="220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and </a:t>
              </a:r>
              <a:r>
                <a:rPr lang="en-US" sz="2200" b="1" dirty="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adults</a:t>
              </a:r>
              <a:r>
                <a:rPr lang="en-US" sz="2200" dirty="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. 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385893" y="8829309"/>
            <a:ext cx="3804214" cy="380421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CD50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6625424" y="165736"/>
            <a:ext cx="1267753" cy="1348620"/>
          </a:xfrm>
          <a:custGeom>
            <a:avLst/>
            <a:gdLst/>
            <a:ahLst/>
            <a:cxnLst/>
            <a:rect l="l" t="t" r="r" b="b"/>
            <a:pathLst>
              <a:path w="1267753" h="1348620">
                <a:moveTo>
                  <a:pt x="0" y="0"/>
                </a:moveTo>
                <a:lnTo>
                  <a:pt x="1267752" y="0"/>
                </a:lnTo>
                <a:lnTo>
                  <a:pt x="1267752" y="1348621"/>
                </a:lnTo>
                <a:lnTo>
                  <a:pt x="0" y="13486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42038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87661" y="7163412"/>
            <a:ext cx="5069897" cy="1778225"/>
            <a:chOff x="0" y="0"/>
            <a:chExt cx="1335281" cy="4683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35281" cy="468339"/>
            </a:xfrm>
            <a:custGeom>
              <a:avLst/>
              <a:gdLst/>
              <a:ahLst/>
              <a:cxnLst/>
              <a:rect l="l" t="t" r="r" b="b"/>
              <a:pathLst>
                <a:path w="1335281" h="468339">
                  <a:moveTo>
                    <a:pt x="27487" y="0"/>
                  </a:moveTo>
                  <a:lnTo>
                    <a:pt x="1307795" y="0"/>
                  </a:lnTo>
                  <a:cubicBezTo>
                    <a:pt x="1315085" y="0"/>
                    <a:pt x="1322076" y="2896"/>
                    <a:pt x="1327231" y="8051"/>
                  </a:cubicBezTo>
                  <a:cubicBezTo>
                    <a:pt x="1332386" y="13205"/>
                    <a:pt x="1335281" y="20197"/>
                    <a:pt x="1335281" y="27487"/>
                  </a:cubicBezTo>
                  <a:lnTo>
                    <a:pt x="1335281" y="440852"/>
                  </a:lnTo>
                  <a:cubicBezTo>
                    <a:pt x="1335281" y="448142"/>
                    <a:pt x="1332386" y="455134"/>
                    <a:pt x="1327231" y="460288"/>
                  </a:cubicBezTo>
                  <a:cubicBezTo>
                    <a:pt x="1322076" y="465443"/>
                    <a:pt x="1315085" y="468339"/>
                    <a:pt x="1307795" y="468339"/>
                  </a:cubicBezTo>
                  <a:lnTo>
                    <a:pt x="27487" y="468339"/>
                  </a:lnTo>
                  <a:cubicBezTo>
                    <a:pt x="20197" y="468339"/>
                    <a:pt x="13205" y="465443"/>
                    <a:pt x="8051" y="460288"/>
                  </a:cubicBezTo>
                  <a:cubicBezTo>
                    <a:pt x="2896" y="455134"/>
                    <a:pt x="0" y="448142"/>
                    <a:pt x="0" y="440852"/>
                  </a:cubicBezTo>
                  <a:lnTo>
                    <a:pt x="0" y="27487"/>
                  </a:lnTo>
                  <a:cubicBezTo>
                    <a:pt x="0" y="20197"/>
                    <a:pt x="2896" y="13205"/>
                    <a:pt x="8051" y="8051"/>
                  </a:cubicBezTo>
                  <a:cubicBezTo>
                    <a:pt x="13205" y="2896"/>
                    <a:pt x="20197" y="0"/>
                    <a:pt x="27487" y="0"/>
                  </a:cubicBez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35281" cy="5064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238003" y="8290589"/>
            <a:ext cx="7523780" cy="752378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3C41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2424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2492779" y="-2608903"/>
            <a:ext cx="4693046" cy="469304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1683144" y="3823542"/>
            <a:ext cx="10961021" cy="0"/>
          </a:xfrm>
          <a:prstGeom prst="line">
            <a:avLst/>
          </a:prstGeom>
          <a:ln w="104775" cap="flat">
            <a:solidFill>
              <a:srgbClr val="2E3C4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3817420" y="5143500"/>
            <a:ext cx="5069897" cy="1867512"/>
            <a:chOff x="0" y="0"/>
            <a:chExt cx="1335281" cy="49185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35281" cy="491855"/>
            </a:xfrm>
            <a:custGeom>
              <a:avLst/>
              <a:gdLst/>
              <a:ahLst/>
              <a:cxnLst/>
              <a:rect l="l" t="t" r="r" b="b"/>
              <a:pathLst>
                <a:path w="1335281" h="491855">
                  <a:moveTo>
                    <a:pt x="27487" y="0"/>
                  </a:moveTo>
                  <a:lnTo>
                    <a:pt x="1307795" y="0"/>
                  </a:lnTo>
                  <a:cubicBezTo>
                    <a:pt x="1315085" y="0"/>
                    <a:pt x="1322076" y="2896"/>
                    <a:pt x="1327231" y="8051"/>
                  </a:cubicBezTo>
                  <a:cubicBezTo>
                    <a:pt x="1332386" y="13205"/>
                    <a:pt x="1335281" y="20197"/>
                    <a:pt x="1335281" y="27487"/>
                  </a:cubicBezTo>
                  <a:lnTo>
                    <a:pt x="1335281" y="464369"/>
                  </a:lnTo>
                  <a:cubicBezTo>
                    <a:pt x="1335281" y="471658"/>
                    <a:pt x="1332386" y="478650"/>
                    <a:pt x="1327231" y="483804"/>
                  </a:cubicBezTo>
                  <a:cubicBezTo>
                    <a:pt x="1322076" y="488959"/>
                    <a:pt x="1315085" y="491855"/>
                    <a:pt x="1307795" y="491855"/>
                  </a:cubicBezTo>
                  <a:lnTo>
                    <a:pt x="27487" y="491855"/>
                  </a:lnTo>
                  <a:cubicBezTo>
                    <a:pt x="20197" y="491855"/>
                    <a:pt x="13205" y="488959"/>
                    <a:pt x="8051" y="483804"/>
                  </a:cubicBezTo>
                  <a:cubicBezTo>
                    <a:pt x="2896" y="478650"/>
                    <a:pt x="0" y="471658"/>
                    <a:pt x="0" y="464369"/>
                  </a:cubicBezTo>
                  <a:lnTo>
                    <a:pt x="0" y="27487"/>
                  </a:lnTo>
                  <a:cubicBezTo>
                    <a:pt x="0" y="20197"/>
                    <a:pt x="2896" y="13205"/>
                    <a:pt x="8051" y="8051"/>
                  </a:cubicBezTo>
                  <a:cubicBezTo>
                    <a:pt x="13205" y="2896"/>
                    <a:pt x="20197" y="0"/>
                    <a:pt x="27487" y="0"/>
                  </a:cubicBez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335281" cy="529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683144" y="1729259"/>
            <a:ext cx="12753867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</a:pPr>
            <a:r>
              <a:rPr lang="en-US" sz="9000" dirty="0">
                <a:solidFill>
                  <a:srgbClr val="2E3C4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3817420" y="7163412"/>
            <a:ext cx="5069897" cy="1778225"/>
            <a:chOff x="0" y="0"/>
            <a:chExt cx="1335281" cy="46833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35281" cy="468339"/>
            </a:xfrm>
            <a:custGeom>
              <a:avLst/>
              <a:gdLst/>
              <a:ahLst/>
              <a:cxnLst/>
              <a:rect l="l" t="t" r="r" b="b"/>
              <a:pathLst>
                <a:path w="1335281" h="468339">
                  <a:moveTo>
                    <a:pt x="27487" y="0"/>
                  </a:moveTo>
                  <a:lnTo>
                    <a:pt x="1307795" y="0"/>
                  </a:lnTo>
                  <a:cubicBezTo>
                    <a:pt x="1315085" y="0"/>
                    <a:pt x="1322076" y="2896"/>
                    <a:pt x="1327231" y="8051"/>
                  </a:cubicBezTo>
                  <a:cubicBezTo>
                    <a:pt x="1332386" y="13205"/>
                    <a:pt x="1335281" y="20197"/>
                    <a:pt x="1335281" y="27487"/>
                  </a:cubicBezTo>
                  <a:lnTo>
                    <a:pt x="1335281" y="440852"/>
                  </a:lnTo>
                  <a:cubicBezTo>
                    <a:pt x="1335281" y="448142"/>
                    <a:pt x="1332386" y="455134"/>
                    <a:pt x="1327231" y="460288"/>
                  </a:cubicBezTo>
                  <a:cubicBezTo>
                    <a:pt x="1322076" y="465443"/>
                    <a:pt x="1315085" y="468339"/>
                    <a:pt x="1307795" y="468339"/>
                  </a:cubicBezTo>
                  <a:lnTo>
                    <a:pt x="27487" y="468339"/>
                  </a:lnTo>
                  <a:cubicBezTo>
                    <a:pt x="20197" y="468339"/>
                    <a:pt x="13205" y="465443"/>
                    <a:pt x="8051" y="460288"/>
                  </a:cubicBezTo>
                  <a:cubicBezTo>
                    <a:pt x="2896" y="455134"/>
                    <a:pt x="0" y="448142"/>
                    <a:pt x="0" y="440852"/>
                  </a:cubicBezTo>
                  <a:lnTo>
                    <a:pt x="0" y="27487"/>
                  </a:lnTo>
                  <a:cubicBezTo>
                    <a:pt x="0" y="20197"/>
                    <a:pt x="2896" y="13205"/>
                    <a:pt x="8051" y="8051"/>
                  </a:cubicBezTo>
                  <a:cubicBezTo>
                    <a:pt x="13205" y="2896"/>
                    <a:pt x="20197" y="0"/>
                    <a:pt x="27487" y="0"/>
                  </a:cubicBez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35281" cy="5064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1226980" y="7349033"/>
            <a:ext cx="4591258" cy="1309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600"/>
              </a:lnSpc>
            </a:pPr>
            <a:r>
              <a:rPr lang="en-US" sz="2000" b="1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2025</a:t>
            </a: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The </a:t>
            </a:r>
            <a:r>
              <a:rPr lang="en-US" sz="2000" b="1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regulation</a:t>
            </a: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of the Digital Euro will be finalized, and the </a:t>
            </a:r>
            <a:r>
              <a:rPr lang="en-US" sz="2000" b="1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ECB’s Governing Council</a:t>
            </a: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will decide whether to take a step forward. 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0987661" y="5143500"/>
            <a:ext cx="5069897" cy="1867512"/>
            <a:chOff x="0" y="0"/>
            <a:chExt cx="1335281" cy="49185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35281" cy="491855"/>
            </a:xfrm>
            <a:custGeom>
              <a:avLst/>
              <a:gdLst/>
              <a:ahLst/>
              <a:cxnLst/>
              <a:rect l="l" t="t" r="r" b="b"/>
              <a:pathLst>
                <a:path w="1335281" h="491855">
                  <a:moveTo>
                    <a:pt x="27487" y="0"/>
                  </a:moveTo>
                  <a:lnTo>
                    <a:pt x="1307795" y="0"/>
                  </a:lnTo>
                  <a:cubicBezTo>
                    <a:pt x="1315085" y="0"/>
                    <a:pt x="1322076" y="2896"/>
                    <a:pt x="1327231" y="8051"/>
                  </a:cubicBezTo>
                  <a:cubicBezTo>
                    <a:pt x="1332386" y="13205"/>
                    <a:pt x="1335281" y="20197"/>
                    <a:pt x="1335281" y="27487"/>
                  </a:cubicBezTo>
                  <a:lnTo>
                    <a:pt x="1335281" y="464369"/>
                  </a:lnTo>
                  <a:cubicBezTo>
                    <a:pt x="1335281" y="471658"/>
                    <a:pt x="1332386" y="478650"/>
                    <a:pt x="1327231" y="483804"/>
                  </a:cubicBezTo>
                  <a:cubicBezTo>
                    <a:pt x="1322076" y="488959"/>
                    <a:pt x="1315085" y="491855"/>
                    <a:pt x="1307795" y="491855"/>
                  </a:cubicBezTo>
                  <a:lnTo>
                    <a:pt x="27487" y="491855"/>
                  </a:lnTo>
                  <a:cubicBezTo>
                    <a:pt x="20197" y="491855"/>
                    <a:pt x="13205" y="488959"/>
                    <a:pt x="8051" y="483804"/>
                  </a:cubicBezTo>
                  <a:cubicBezTo>
                    <a:pt x="2896" y="478650"/>
                    <a:pt x="0" y="471658"/>
                    <a:pt x="0" y="464369"/>
                  </a:cubicBezTo>
                  <a:lnTo>
                    <a:pt x="0" y="27487"/>
                  </a:lnTo>
                  <a:cubicBezTo>
                    <a:pt x="0" y="20197"/>
                    <a:pt x="2896" y="13205"/>
                    <a:pt x="8051" y="8051"/>
                  </a:cubicBezTo>
                  <a:cubicBezTo>
                    <a:pt x="13205" y="2896"/>
                    <a:pt x="20197" y="0"/>
                    <a:pt x="27487" y="0"/>
                  </a:cubicBez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335281" cy="529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4068026" y="5476081"/>
            <a:ext cx="4425684" cy="967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Digital Euro’s success relies on a balanced approach to </a:t>
            </a:r>
            <a:r>
              <a:rPr lang="en-US" sz="2000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privacy, accessibility, and innovation</a:t>
            </a: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013048" y="7350737"/>
            <a:ext cx="4591258" cy="1309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99"/>
              </a:lnSpc>
            </a:pPr>
            <a:r>
              <a:rPr lang="en-US" sz="19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We have seen </a:t>
            </a:r>
            <a:r>
              <a:rPr lang="en-US" sz="1999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heterogeneity of no cash payments,</a:t>
            </a:r>
            <a:r>
              <a:rPr lang="en-US" sz="19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so there will be a different implementation process for the countries within the EU. 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2230442" y="5167365"/>
            <a:ext cx="1424256" cy="1424256"/>
            <a:chOff x="0" y="0"/>
            <a:chExt cx="1899008" cy="189900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899008" cy="1899008"/>
            </a:xfrm>
            <a:custGeom>
              <a:avLst/>
              <a:gdLst/>
              <a:ahLst/>
              <a:cxnLst/>
              <a:rect l="l" t="t" r="r" b="b"/>
              <a:pathLst>
                <a:path w="1899008" h="1899008">
                  <a:moveTo>
                    <a:pt x="0" y="0"/>
                  </a:moveTo>
                  <a:lnTo>
                    <a:pt x="1899008" y="0"/>
                  </a:lnTo>
                  <a:lnTo>
                    <a:pt x="1899008" y="1899008"/>
                  </a:lnTo>
                  <a:lnTo>
                    <a:pt x="0" y="1899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93411" y="380158"/>
              <a:ext cx="1512186" cy="1052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697"/>
                </a:lnSpc>
                <a:spcBef>
                  <a:spcPct val="0"/>
                </a:spcBef>
              </a:pPr>
              <a:r>
                <a:rPr lang="en-US" sz="4784" dirty="0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01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2200267" y="7181667"/>
            <a:ext cx="1424256" cy="1424256"/>
            <a:chOff x="0" y="0"/>
            <a:chExt cx="1899008" cy="1899008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899008" cy="1899008"/>
            </a:xfrm>
            <a:custGeom>
              <a:avLst/>
              <a:gdLst/>
              <a:ahLst/>
              <a:cxnLst/>
              <a:rect l="l" t="t" r="r" b="b"/>
              <a:pathLst>
                <a:path w="1899008" h="1899008">
                  <a:moveTo>
                    <a:pt x="0" y="0"/>
                  </a:moveTo>
                  <a:lnTo>
                    <a:pt x="1899008" y="0"/>
                  </a:lnTo>
                  <a:lnTo>
                    <a:pt x="1899008" y="1899008"/>
                  </a:lnTo>
                  <a:lnTo>
                    <a:pt x="0" y="1899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93411" y="380158"/>
              <a:ext cx="1512186" cy="1052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697"/>
                </a:lnSpc>
                <a:spcBef>
                  <a:spcPct val="0"/>
                </a:spcBef>
              </a:pPr>
              <a:r>
                <a:rPr lang="en-US" sz="4784" dirty="0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03</a:t>
              </a: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1243943" y="5455320"/>
            <a:ext cx="4767949" cy="1642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accessibility of the tool for European citizens will depend on the peculiar characteristics of the citizens we saw.</a:t>
            </a:r>
          </a:p>
          <a:p>
            <a:pPr marL="0" lvl="0" indent="0" algn="l">
              <a:lnSpc>
                <a:spcPts val="2600"/>
              </a:lnSpc>
            </a:pPr>
            <a:endParaRPr lang="en-US" sz="2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grpSp>
        <p:nvGrpSpPr>
          <p:cNvPr id="43" name="Group 43"/>
          <p:cNvGrpSpPr/>
          <p:nvPr/>
        </p:nvGrpSpPr>
        <p:grpSpPr>
          <a:xfrm>
            <a:off x="9379765" y="5167365"/>
            <a:ext cx="1424256" cy="1424256"/>
            <a:chOff x="0" y="0"/>
            <a:chExt cx="1899008" cy="189900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899008" cy="1899008"/>
            </a:xfrm>
            <a:custGeom>
              <a:avLst/>
              <a:gdLst/>
              <a:ahLst/>
              <a:cxnLst/>
              <a:rect l="l" t="t" r="r" b="b"/>
              <a:pathLst>
                <a:path w="1899008" h="1899008">
                  <a:moveTo>
                    <a:pt x="0" y="0"/>
                  </a:moveTo>
                  <a:lnTo>
                    <a:pt x="1899008" y="0"/>
                  </a:lnTo>
                  <a:lnTo>
                    <a:pt x="1899008" y="1899008"/>
                  </a:lnTo>
                  <a:lnTo>
                    <a:pt x="0" y="1899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193411" y="380158"/>
              <a:ext cx="1512186" cy="1052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697"/>
                </a:lnSpc>
                <a:spcBef>
                  <a:spcPct val="0"/>
                </a:spcBef>
              </a:pPr>
              <a:r>
                <a:rPr lang="en-US" sz="4784" dirty="0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02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9411250" y="7163412"/>
            <a:ext cx="1424256" cy="1424256"/>
            <a:chOff x="0" y="0"/>
            <a:chExt cx="1899008" cy="1899008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899008" cy="1899008"/>
            </a:xfrm>
            <a:custGeom>
              <a:avLst/>
              <a:gdLst/>
              <a:ahLst/>
              <a:cxnLst/>
              <a:rect l="l" t="t" r="r" b="b"/>
              <a:pathLst>
                <a:path w="1899008" h="1899008">
                  <a:moveTo>
                    <a:pt x="0" y="0"/>
                  </a:moveTo>
                  <a:lnTo>
                    <a:pt x="1899008" y="0"/>
                  </a:lnTo>
                  <a:lnTo>
                    <a:pt x="1899008" y="1899008"/>
                  </a:lnTo>
                  <a:lnTo>
                    <a:pt x="0" y="1899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193411" y="380158"/>
              <a:ext cx="1512186" cy="1052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697"/>
                </a:lnSpc>
                <a:spcBef>
                  <a:spcPct val="0"/>
                </a:spcBef>
              </a:pPr>
              <a:r>
                <a:rPr lang="en-US" sz="4784" dirty="0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04</a:t>
              </a:r>
            </a:p>
          </p:txBody>
        </p:sp>
      </p:grpSp>
      <p:sp>
        <p:nvSpPr>
          <p:cNvPr id="49" name="Freeform 49"/>
          <p:cNvSpPr/>
          <p:nvPr/>
        </p:nvSpPr>
        <p:spPr>
          <a:xfrm>
            <a:off x="16625424" y="165736"/>
            <a:ext cx="1267753" cy="1348620"/>
          </a:xfrm>
          <a:custGeom>
            <a:avLst/>
            <a:gdLst/>
            <a:ahLst/>
            <a:cxnLst/>
            <a:rect l="l" t="t" r="r" b="b"/>
            <a:pathLst>
              <a:path w="1267753" h="1348620">
                <a:moveTo>
                  <a:pt x="0" y="0"/>
                </a:moveTo>
                <a:lnTo>
                  <a:pt x="1267752" y="0"/>
                </a:lnTo>
                <a:lnTo>
                  <a:pt x="1267752" y="1348621"/>
                </a:lnTo>
                <a:lnTo>
                  <a:pt x="0" y="13486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542038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500"/>
                            </p:stCondLst>
                            <p:childTnLst>
                              <p:par>
                                <p:cTn id="5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24" grpId="0"/>
      <p:bldP spid="30" grpId="0"/>
      <p:bldP spid="33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54782" y="2581123"/>
            <a:ext cx="15887479" cy="6102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213"/>
              </a:lnSpc>
            </a:pPr>
            <a:r>
              <a:rPr lang="en-US" sz="11580" dirty="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 you</a:t>
            </a:r>
          </a:p>
          <a:p>
            <a:pPr algn="l">
              <a:lnSpc>
                <a:spcPts val="16213"/>
              </a:lnSpc>
            </a:pPr>
            <a:r>
              <a:rPr lang="en-US" sz="11580" dirty="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for your </a:t>
            </a:r>
          </a:p>
          <a:p>
            <a:pPr marL="0" lvl="0" indent="0" algn="l">
              <a:lnSpc>
                <a:spcPts val="16213"/>
              </a:lnSpc>
              <a:spcBef>
                <a:spcPct val="0"/>
              </a:spcBef>
            </a:pPr>
            <a:r>
              <a:rPr lang="en-US" sz="11580" dirty="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attention!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398912" y="9530041"/>
            <a:ext cx="5889088" cy="756959"/>
            <a:chOff x="0" y="0"/>
            <a:chExt cx="1551036" cy="1993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2E3C4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598521" y="5194829"/>
            <a:ext cx="13173229" cy="1317322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3C4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3022874" y="-3430535"/>
            <a:ext cx="6045747" cy="604574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574293" y="-407661"/>
            <a:ext cx="1286950" cy="128695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CD5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1867766" y="8683625"/>
            <a:ext cx="3735531" cy="373553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3C41"/>
            </a:solidFill>
            <a:ln w="952500" cap="sq">
              <a:solidFill>
                <a:srgbClr val="EFCD5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148538" y="-30835"/>
            <a:ext cx="8139462" cy="1348620"/>
          </a:xfrm>
          <a:custGeom>
            <a:avLst/>
            <a:gdLst/>
            <a:ahLst/>
            <a:cxnLst/>
            <a:rect l="l" t="t" r="r" b="b"/>
            <a:pathLst>
              <a:path w="8139462" h="1348620">
                <a:moveTo>
                  <a:pt x="0" y="0"/>
                </a:moveTo>
                <a:lnTo>
                  <a:pt x="8139462" y="0"/>
                </a:lnTo>
                <a:lnTo>
                  <a:pt x="8139462" y="1348620"/>
                </a:lnTo>
                <a:lnTo>
                  <a:pt x="0" y="1348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61591" y="-1837218"/>
            <a:ext cx="3735531" cy="3735531"/>
            <a:chOff x="-20415" y="-4323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-20415" y="-4323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CD50"/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672334" y="4268642"/>
            <a:ext cx="14099416" cy="1409941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3C4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358253" y="1514357"/>
            <a:ext cx="7743943" cy="7743943"/>
          </a:xfrm>
          <a:custGeom>
            <a:avLst/>
            <a:gdLst/>
            <a:ahLst/>
            <a:cxnLst/>
            <a:rect l="l" t="t" r="r" b="b"/>
            <a:pathLst>
              <a:path w="7743943" h="7743943">
                <a:moveTo>
                  <a:pt x="0" y="0"/>
                </a:moveTo>
                <a:lnTo>
                  <a:pt x="7743943" y="0"/>
                </a:lnTo>
                <a:lnTo>
                  <a:pt x="7743943" y="7743943"/>
                </a:lnTo>
                <a:lnTo>
                  <a:pt x="0" y="77439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28700" y="8665007"/>
            <a:ext cx="462582" cy="530941"/>
          </a:xfrm>
          <a:custGeom>
            <a:avLst/>
            <a:gdLst/>
            <a:ahLst/>
            <a:cxnLst/>
            <a:rect l="l" t="t" r="r" b="b"/>
            <a:pathLst>
              <a:path w="462582" h="530941">
                <a:moveTo>
                  <a:pt x="0" y="0"/>
                </a:moveTo>
                <a:lnTo>
                  <a:pt x="462582" y="0"/>
                </a:lnTo>
                <a:lnTo>
                  <a:pt x="462582" y="530940"/>
                </a:lnTo>
                <a:lnTo>
                  <a:pt x="0" y="530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098614" y="3643194"/>
            <a:ext cx="462582" cy="530941"/>
          </a:xfrm>
          <a:custGeom>
            <a:avLst/>
            <a:gdLst/>
            <a:ahLst/>
            <a:cxnLst/>
            <a:rect l="l" t="t" r="r" b="b"/>
            <a:pathLst>
              <a:path w="462582" h="530941">
                <a:moveTo>
                  <a:pt x="0" y="0"/>
                </a:moveTo>
                <a:lnTo>
                  <a:pt x="462582" y="0"/>
                </a:lnTo>
                <a:lnTo>
                  <a:pt x="462582" y="530940"/>
                </a:lnTo>
                <a:lnTo>
                  <a:pt x="0" y="530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28700" y="5845523"/>
            <a:ext cx="462582" cy="530941"/>
          </a:xfrm>
          <a:custGeom>
            <a:avLst/>
            <a:gdLst/>
            <a:ahLst/>
            <a:cxnLst/>
            <a:rect l="l" t="t" r="r" b="b"/>
            <a:pathLst>
              <a:path w="462582" h="530941">
                <a:moveTo>
                  <a:pt x="0" y="0"/>
                </a:moveTo>
                <a:lnTo>
                  <a:pt x="462582" y="0"/>
                </a:lnTo>
                <a:lnTo>
                  <a:pt x="462582" y="530940"/>
                </a:lnTo>
                <a:lnTo>
                  <a:pt x="0" y="530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867766" y="4386238"/>
            <a:ext cx="520958" cy="441393"/>
          </a:xfrm>
          <a:custGeom>
            <a:avLst/>
            <a:gdLst/>
            <a:ahLst/>
            <a:cxnLst/>
            <a:rect l="l" t="t" r="r" b="b"/>
            <a:pathLst>
              <a:path w="520958" h="441393">
                <a:moveTo>
                  <a:pt x="0" y="0"/>
                </a:moveTo>
                <a:lnTo>
                  <a:pt x="520957" y="0"/>
                </a:lnTo>
                <a:lnTo>
                  <a:pt x="520957" y="441393"/>
                </a:lnTo>
                <a:lnTo>
                  <a:pt x="0" y="4413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329905" y="1633121"/>
            <a:ext cx="6302403" cy="1627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07"/>
              </a:lnSpc>
              <a:spcBef>
                <a:spcPct val="0"/>
              </a:spcBef>
            </a:pPr>
            <a:r>
              <a:rPr lang="en-US" sz="9434" dirty="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Overview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44807" y="3593525"/>
            <a:ext cx="6627775" cy="58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7"/>
              </a:lnSpc>
              <a:spcBef>
                <a:spcPct val="0"/>
              </a:spcBef>
            </a:pPr>
            <a:r>
              <a:rPr lang="en-US" sz="3391" b="1" spc="-67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Introduction to the Digital Euro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19774" y="4963013"/>
            <a:ext cx="5259477" cy="58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7"/>
              </a:lnSpc>
              <a:spcBef>
                <a:spcPct val="0"/>
              </a:spcBef>
            </a:pPr>
            <a:r>
              <a:rPr lang="en-US" sz="3391" i="1" spc="-67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Key Features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660915" y="6489510"/>
            <a:ext cx="6668969" cy="58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7"/>
              </a:lnSpc>
              <a:spcBef>
                <a:spcPct val="0"/>
              </a:spcBef>
            </a:pPr>
            <a:r>
              <a:rPr lang="en-US" sz="3391" i="1" spc="-67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European Payments Landscape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60915" y="7196314"/>
            <a:ext cx="5177196" cy="58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7"/>
              </a:lnSpc>
              <a:spcBef>
                <a:spcPct val="0"/>
              </a:spcBef>
            </a:pPr>
            <a:r>
              <a:rPr lang="en-US" sz="3391" i="1" spc="-67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Individual Characteristics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660915" y="7903422"/>
            <a:ext cx="4971493" cy="58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7"/>
              </a:lnSpc>
              <a:spcBef>
                <a:spcPct val="0"/>
              </a:spcBef>
            </a:pPr>
            <a:r>
              <a:rPr lang="en-US" sz="3391" i="1" spc="-67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Cash Advantages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74894" y="5778848"/>
            <a:ext cx="5177196" cy="58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7"/>
              </a:lnSpc>
              <a:spcBef>
                <a:spcPct val="0"/>
              </a:spcBef>
            </a:pPr>
            <a:r>
              <a:rPr lang="en-US" sz="3391" b="1" spc="-67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Research Questions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74894" y="8615338"/>
            <a:ext cx="5787501" cy="58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7"/>
              </a:lnSpc>
              <a:spcBef>
                <a:spcPct val="0"/>
              </a:spcBef>
            </a:pPr>
            <a:r>
              <a:rPr lang="en-US" sz="3391" b="1" spc="-67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Conclusions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19774" y="4319563"/>
            <a:ext cx="6181881" cy="58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7"/>
              </a:lnSpc>
              <a:spcBef>
                <a:spcPct val="0"/>
              </a:spcBef>
            </a:pPr>
            <a:r>
              <a:rPr lang="en-US" sz="3391" i="1" spc="-67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Reason to Issue Digital Euro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867766" y="6556185"/>
            <a:ext cx="520958" cy="1855306"/>
            <a:chOff x="0" y="0"/>
            <a:chExt cx="694610" cy="2473741"/>
          </a:xfrm>
        </p:grpSpPr>
        <p:sp>
          <p:nvSpPr>
            <p:cNvPr id="23" name="Freeform 23"/>
            <p:cNvSpPr/>
            <p:nvPr/>
          </p:nvSpPr>
          <p:spPr>
            <a:xfrm>
              <a:off x="0" y="1039126"/>
              <a:ext cx="694610" cy="588524"/>
            </a:xfrm>
            <a:custGeom>
              <a:avLst/>
              <a:gdLst/>
              <a:ahLst/>
              <a:cxnLst/>
              <a:rect l="l" t="t" r="r" b="b"/>
              <a:pathLst>
                <a:path w="694610" h="588524">
                  <a:moveTo>
                    <a:pt x="0" y="0"/>
                  </a:moveTo>
                  <a:lnTo>
                    <a:pt x="694610" y="0"/>
                  </a:lnTo>
                  <a:lnTo>
                    <a:pt x="694610" y="588525"/>
                  </a:lnTo>
                  <a:lnTo>
                    <a:pt x="0" y="5885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1885217"/>
              <a:ext cx="694610" cy="588524"/>
            </a:xfrm>
            <a:custGeom>
              <a:avLst/>
              <a:gdLst/>
              <a:ahLst/>
              <a:cxnLst/>
              <a:rect l="l" t="t" r="r" b="b"/>
              <a:pathLst>
                <a:path w="694610" h="588524">
                  <a:moveTo>
                    <a:pt x="0" y="0"/>
                  </a:moveTo>
                  <a:lnTo>
                    <a:pt x="694610" y="0"/>
                  </a:lnTo>
                  <a:lnTo>
                    <a:pt x="694610" y="588524"/>
                  </a:lnTo>
                  <a:lnTo>
                    <a:pt x="0" y="588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694610" cy="588524"/>
            </a:xfrm>
            <a:custGeom>
              <a:avLst/>
              <a:gdLst/>
              <a:ahLst/>
              <a:cxnLst/>
              <a:rect l="l" t="t" r="r" b="b"/>
              <a:pathLst>
                <a:path w="694610" h="588524">
                  <a:moveTo>
                    <a:pt x="0" y="0"/>
                  </a:moveTo>
                  <a:lnTo>
                    <a:pt x="694610" y="0"/>
                  </a:lnTo>
                  <a:lnTo>
                    <a:pt x="694610" y="588524"/>
                  </a:lnTo>
                  <a:lnTo>
                    <a:pt x="0" y="588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Freeform 26"/>
          <p:cNvSpPr/>
          <p:nvPr/>
        </p:nvSpPr>
        <p:spPr>
          <a:xfrm>
            <a:off x="1867766" y="5102229"/>
            <a:ext cx="520958" cy="441393"/>
          </a:xfrm>
          <a:custGeom>
            <a:avLst/>
            <a:gdLst/>
            <a:ahLst/>
            <a:cxnLst/>
            <a:rect l="l" t="t" r="r" b="b"/>
            <a:pathLst>
              <a:path w="520958" h="441393">
                <a:moveTo>
                  <a:pt x="0" y="0"/>
                </a:moveTo>
                <a:lnTo>
                  <a:pt x="520957" y="0"/>
                </a:lnTo>
                <a:lnTo>
                  <a:pt x="520957" y="441393"/>
                </a:lnTo>
                <a:lnTo>
                  <a:pt x="0" y="4413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6625424" y="165736"/>
            <a:ext cx="1267753" cy="1348620"/>
          </a:xfrm>
          <a:custGeom>
            <a:avLst/>
            <a:gdLst/>
            <a:ahLst/>
            <a:cxnLst/>
            <a:rect l="l" t="t" r="r" b="b"/>
            <a:pathLst>
              <a:path w="1267753" h="1348620">
                <a:moveTo>
                  <a:pt x="0" y="0"/>
                </a:moveTo>
                <a:lnTo>
                  <a:pt x="1267752" y="0"/>
                </a:lnTo>
                <a:lnTo>
                  <a:pt x="1267752" y="1348621"/>
                </a:lnTo>
                <a:lnTo>
                  <a:pt x="0" y="13486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542038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82102" y="-1971693"/>
            <a:ext cx="3564204" cy="356420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22354" y="8789113"/>
            <a:ext cx="3844410" cy="384441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CD50"/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75290" y="1676553"/>
            <a:ext cx="15411412" cy="2579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17"/>
              </a:lnSpc>
            </a:pPr>
            <a:r>
              <a:rPr lang="en-US" sz="2440" spc="-48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Global central banks are working to enhance the public money they supply, which is physical cash, by introducing a digital counterpart known as </a:t>
            </a:r>
            <a:r>
              <a:rPr lang="en-US" sz="2440" b="1" spc="-48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Central Bank Digital Currency (CBDC).</a:t>
            </a:r>
          </a:p>
          <a:p>
            <a:pPr marL="0" lvl="0" indent="0" algn="l">
              <a:lnSpc>
                <a:spcPts val="3417"/>
              </a:lnSpc>
            </a:pPr>
            <a:endParaRPr lang="en-US" sz="2440" b="1" spc="-48" dirty="0">
              <a:solidFill>
                <a:srgbClr val="00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l">
              <a:lnSpc>
                <a:spcPts val="3417"/>
              </a:lnSpc>
            </a:pPr>
            <a:r>
              <a:rPr lang="en-US" sz="2440" spc="-48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European Central Bank aims to address this need by introducing the “</a:t>
            </a:r>
            <a:r>
              <a:rPr lang="en-US" sz="2440" b="1" spc="-48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Digital Euro</a:t>
            </a:r>
            <a:r>
              <a:rPr lang="en-US" sz="2440" spc="-48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” within the European market.</a:t>
            </a:r>
          </a:p>
          <a:p>
            <a:pPr marL="0" lvl="0" indent="0" algn="l">
              <a:lnSpc>
                <a:spcPts val="3417"/>
              </a:lnSpc>
              <a:spcBef>
                <a:spcPct val="0"/>
              </a:spcBef>
            </a:pPr>
            <a:endParaRPr lang="en-US" sz="2440" spc="-48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591180" y="687334"/>
            <a:ext cx="6625616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THE DIGITAL EURO</a:t>
            </a:r>
          </a:p>
        </p:txBody>
      </p:sp>
      <p:sp>
        <p:nvSpPr>
          <p:cNvPr id="10" name="Freeform 10"/>
          <p:cNvSpPr/>
          <p:nvPr/>
        </p:nvSpPr>
        <p:spPr>
          <a:xfrm>
            <a:off x="16625424" y="165736"/>
            <a:ext cx="1267753" cy="1348620"/>
          </a:xfrm>
          <a:custGeom>
            <a:avLst/>
            <a:gdLst/>
            <a:ahLst/>
            <a:cxnLst/>
            <a:rect l="l" t="t" r="r" b="b"/>
            <a:pathLst>
              <a:path w="1267753" h="1348620">
                <a:moveTo>
                  <a:pt x="0" y="0"/>
                </a:moveTo>
                <a:lnTo>
                  <a:pt x="1267752" y="0"/>
                </a:lnTo>
                <a:lnTo>
                  <a:pt x="1267752" y="1348621"/>
                </a:lnTo>
                <a:lnTo>
                  <a:pt x="0" y="13486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4203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0162684" y="7480075"/>
            <a:ext cx="5069897" cy="1778225"/>
            <a:chOff x="0" y="0"/>
            <a:chExt cx="1335281" cy="4683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35281" cy="468339"/>
            </a:xfrm>
            <a:custGeom>
              <a:avLst/>
              <a:gdLst/>
              <a:ahLst/>
              <a:cxnLst/>
              <a:rect l="l" t="t" r="r" b="b"/>
              <a:pathLst>
                <a:path w="1335281" h="468339">
                  <a:moveTo>
                    <a:pt x="27487" y="0"/>
                  </a:moveTo>
                  <a:lnTo>
                    <a:pt x="1307795" y="0"/>
                  </a:lnTo>
                  <a:cubicBezTo>
                    <a:pt x="1315085" y="0"/>
                    <a:pt x="1322076" y="2896"/>
                    <a:pt x="1327231" y="8051"/>
                  </a:cubicBezTo>
                  <a:cubicBezTo>
                    <a:pt x="1332386" y="13205"/>
                    <a:pt x="1335281" y="20197"/>
                    <a:pt x="1335281" y="27487"/>
                  </a:cubicBezTo>
                  <a:lnTo>
                    <a:pt x="1335281" y="440852"/>
                  </a:lnTo>
                  <a:cubicBezTo>
                    <a:pt x="1335281" y="448142"/>
                    <a:pt x="1332386" y="455134"/>
                    <a:pt x="1327231" y="460288"/>
                  </a:cubicBezTo>
                  <a:cubicBezTo>
                    <a:pt x="1322076" y="465443"/>
                    <a:pt x="1315085" y="468339"/>
                    <a:pt x="1307795" y="468339"/>
                  </a:cubicBezTo>
                  <a:lnTo>
                    <a:pt x="27487" y="468339"/>
                  </a:lnTo>
                  <a:cubicBezTo>
                    <a:pt x="20197" y="468339"/>
                    <a:pt x="13205" y="465443"/>
                    <a:pt x="8051" y="460288"/>
                  </a:cubicBezTo>
                  <a:cubicBezTo>
                    <a:pt x="2896" y="455134"/>
                    <a:pt x="0" y="448142"/>
                    <a:pt x="0" y="440852"/>
                  </a:cubicBezTo>
                  <a:lnTo>
                    <a:pt x="0" y="27487"/>
                  </a:lnTo>
                  <a:cubicBezTo>
                    <a:pt x="0" y="20197"/>
                    <a:pt x="2896" y="13205"/>
                    <a:pt x="8051" y="8051"/>
                  </a:cubicBezTo>
                  <a:cubicBezTo>
                    <a:pt x="13205" y="2896"/>
                    <a:pt x="20197" y="0"/>
                    <a:pt x="27487" y="0"/>
                  </a:cubicBez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35281" cy="5064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992443" y="5460162"/>
            <a:ext cx="5069897" cy="1867512"/>
            <a:chOff x="0" y="0"/>
            <a:chExt cx="1335281" cy="4918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35281" cy="491855"/>
            </a:xfrm>
            <a:custGeom>
              <a:avLst/>
              <a:gdLst/>
              <a:ahLst/>
              <a:cxnLst/>
              <a:rect l="l" t="t" r="r" b="b"/>
              <a:pathLst>
                <a:path w="1335281" h="491855">
                  <a:moveTo>
                    <a:pt x="27487" y="0"/>
                  </a:moveTo>
                  <a:lnTo>
                    <a:pt x="1307795" y="0"/>
                  </a:lnTo>
                  <a:cubicBezTo>
                    <a:pt x="1315085" y="0"/>
                    <a:pt x="1322076" y="2896"/>
                    <a:pt x="1327231" y="8051"/>
                  </a:cubicBezTo>
                  <a:cubicBezTo>
                    <a:pt x="1332386" y="13205"/>
                    <a:pt x="1335281" y="20197"/>
                    <a:pt x="1335281" y="27487"/>
                  </a:cubicBezTo>
                  <a:lnTo>
                    <a:pt x="1335281" y="464369"/>
                  </a:lnTo>
                  <a:cubicBezTo>
                    <a:pt x="1335281" y="471658"/>
                    <a:pt x="1332386" y="478650"/>
                    <a:pt x="1327231" y="483804"/>
                  </a:cubicBezTo>
                  <a:cubicBezTo>
                    <a:pt x="1322076" y="488959"/>
                    <a:pt x="1315085" y="491855"/>
                    <a:pt x="1307795" y="491855"/>
                  </a:cubicBezTo>
                  <a:lnTo>
                    <a:pt x="27487" y="491855"/>
                  </a:lnTo>
                  <a:cubicBezTo>
                    <a:pt x="20197" y="491855"/>
                    <a:pt x="13205" y="488959"/>
                    <a:pt x="8051" y="483804"/>
                  </a:cubicBezTo>
                  <a:cubicBezTo>
                    <a:pt x="2896" y="478650"/>
                    <a:pt x="0" y="471658"/>
                    <a:pt x="0" y="464369"/>
                  </a:cubicBezTo>
                  <a:lnTo>
                    <a:pt x="0" y="27487"/>
                  </a:lnTo>
                  <a:cubicBezTo>
                    <a:pt x="0" y="20197"/>
                    <a:pt x="2896" y="13205"/>
                    <a:pt x="8051" y="8051"/>
                  </a:cubicBezTo>
                  <a:cubicBezTo>
                    <a:pt x="13205" y="2896"/>
                    <a:pt x="20197" y="0"/>
                    <a:pt x="27487" y="0"/>
                  </a:cubicBez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335281" cy="529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992443" y="7480075"/>
            <a:ext cx="5069897" cy="1778225"/>
            <a:chOff x="0" y="0"/>
            <a:chExt cx="1335281" cy="4683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35281" cy="468339"/>
            </a:xfrm>
            <a:custGeom>
              <a:avLst/>
              <a:gdLst/>
              <a:ahLst/>
              <a:cxnLst/>
              <a:rect l="l" t="t" r="r" b="b"/>
              <a:pathLst>
                <a:path w="1335281" h="468339">
                  <a:moveTo>
                    <a:pt x="27487" y="0"/>
                  </a:moveTo>
                  <a:lnTo>
                    <a:pt x="1307795" y="0"/>
                  </a:lnTo>
                  <a:cubicBezTo>
                    <a:pt x="1315085" y="0"/>
                    <a:pt x="1322076" y="2896"/>
                    <a:pt x="1327231" y="8051"/>
                  </a:cubicBezTo>
                  <a:cubicBezTo>
                    <a:pt x="1332386" y="13205"/>
                    <a:pt x="1335281" y="20197"/>
                    <a:pt x="1335281" y="27487"/>
                  </a:cubicBezTo>
                  <a:lnTo>
                    <a:pt x="1335281" y="440852"/>
                  </a:lnTo>
                  <a:cubicBezTo>
                    <a:pt x="1335281" y="448142"/>
                    <a:pt x="1332386" y="455134"/>
                    <a:pt x="1327231" y="460288"/>
                  </a:cubicBezTo>
                  <a:cubicBezTo>
                    <a:pt x="1322076" y="465443"/>
                    <a:pt x="1315085" y="468339"/>
                    <a:pt x="1307795" y="468339"/>
                  </a:cubicBezTo>
                  <a:lnTo>
                    <a:pt x="27487" y="468339"/>
                  </a:lnTo>
                  <a:cubicBezTo>
                    <a:pt x="20197" y="468339"/>
                    <a:pt x="13205" y="465443"/>
                    <a:pt x="8051" y="460288"/>
                  </a:cubicBezTo>
                  <a:cubicBezTo>
                    <a:pt x="2896" y="455134"/>
                    <a:pt x="0" y="448142"/>
                    <a:pt x="0" y="440852"/>
                  </a:cubicBezTo>
                  <a:lnTo>
                    <a:pt x="0" y="27487"/>
                  </a:lnTo>
                  <a:cubicBezTo>
                    <a:pt x="0" y="20197"/>
                    <a:pt x="2896" y="13205"/>
                    <a:pt x="8051" y="8051"/>
                  </a:cubicBezTo>
                  <a:cubicBezTo>
                    <a:pt x="13205" y="2896"/>
                    <a:pt x="20197" y="0"/>
                    <a:pt x="27487" y="0"/>
                  </a:cubicBez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335281" cy="5064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405280" y="7725455"/>
            <a:ext cx="4591258" cy="1309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LOWER PAYMENT COSTS:</a:t>
            </a:r>
          </a:p>
          <a:p>
            <a:pPr marL="431801" lvl="1" indent="-215900" algn="l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Instant payments across EU.</a:t>
            </a:r>
          </a:p>
          <a:p>
            <a:pPr marL="431801" lvl="1" indent="-215900" algn="l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Improving payment efficiency.</a:t>
            </a:r>
          </a:p>
          <a:p>
            <a:pPr marL="431801" lvl="1" indent="-215900" algn="l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Online and offline features. 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0162684" y="5460162"/>
            <a:ext cx="5069897" cy="1867512"/>
            <a:chOff x="0" y="0"/>
            <a:chExt cx="1335281" cy="49185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35281" cy="491855"/>
            </a:xfrm>
            <a:custGeom>
              <a:avLst/>
              <a:gdLst/>
              <a:ahLst/>
              <a:cxnLst/>
              <a:rect l="l" t="t" r="r" b="b"/>
              <a:pathLst>
                <a:path w="1335281" h="491855">
                  <a:moveTo>
                    <a:pt x="27487" y="0"/>
                  </a:moveTo>
                  <a:lnTo>
                    <a:pt x="1307795" y="0"/>
                  </a:lnTo>
                  <a:cubicBezTo>
                    <a:pt x="1315085" y="0"/>
                    <a:pt x="1322076" y="2896"/>
                    <a:pt x="1327231" y="8051"/>
                  </a:cubicBezTo>
                  <a:cubicBezTo>
                    <a:pt x="1332386" y="13205"/>
                    <a:pt x="1335281" y="20197"/>
                    <a:pt x="1335281" y="27487"/>
                  </a:cubicBezTo>
                  <a:lnTo>
                    <a:pt x="1335281" y="464369"/>
                  </a:lnTo>
                  <a:cubicBezTo>
                    <a:pt x="1335281" y="471658"/>
                    <a:pt x="1332386" y="478650"/>
                    <a:pt x="1327231" y="483804"/>
                  </a:cubicBezTo>
                  <a:cubicBezTo>
                    <a:pt x="1322076" y="488959"/>
                    <a:pt x="1315085" y="491855"/>
                    <a:pt x="1307795" y="491855"/>
                  </a:cubicBezTo>
                  <a:lnTo>
                    <a:pt x="27487" y="491855"/>
                  </a:lnTo>
                  <a:cubicBezTo>
                    <a:pt x="20197" y="491855"/>
                    <a:pt x="13205" y="488959"/>
                    <a:pt x="8051" y="483804"/>
                  </a:cubicBezTo>
                  <a:cubicBezTo>
                    <a:pt x="2896" y="478650"/>
                    <a:pt x="0" y="471658"/>
                    <a:pt x="0" y="464369"/>
                  </a:cubicBezTo>
                  <a:lnTo>
                    <a:pt x="0" y="27487"/>
                  </a:lnTo>
                  <a:cubicBezTo>
                    <a:pt x="0" y="20197"/>
                    <a:pt x="2896" y="13205"/>
                    <a:pt x="8051" y="8051"/>
                  </a:cubicBezTo>
                  <a:cubicBezTo>
                    <a:pt x="13205" y="2896"/>
                    <a:pt x="20197" y="0"/>
                    <a:pt x="27487" y="0"/>
                  </a:cubicBez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35281" cy="529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3215560" y="5630817"/>
            <a:ext cx="4508473" cy="1642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DECREASING CASH USAGE:</a:t>
            </a:r>
          </a:p>
          <a:p>
            <a:pPr marL="431801" lvl="1" indent="-215900" algn="l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Evolve with people’s preferences. </a:t>
            </a:r>
          </a:p>
          <a:p>
            <a:pPr marL="431801" lvl="1" indent="-215900" algn="l">
              <a:lnSpc>
                <a:spcPts val="26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Not a substitute to cash.</a:t>
            </a:r>
          </a:p>
          <a:p>
            <a:pPr marL="0" lvl="0" indent="0" algn="l">
              <a:lnSpc>
                <a:spcPts val="2600"/>
              </a:lnSpc>
            </a:pPr>
            <a:endParaRPr lang="en-US" sz="2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3117728" y="7657875"/>
            <a:ext cx="4803106" cy="1309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9"/>
              </a:lnSpc>
            </a:pPr>
            <a:r>
              <a:rPr lang="en-US" sz="1999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SUPPORT MONETARY SOVEREIGNTY</a:t>
            </a:r>
            <a:r>
              <a:rPr lang="en-US" sz="19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  <a:p>
            <a:pPr marL="431799" lvl="1" indent="-215899" algn="l">
              <a:lnSpc>
                <a:spcPts val="2599"/>
              </a:lnSpc>
              <a:buFont typeface="Arial"/>
              <a:buChar char="•"/>
            </a:pPr>
            <a:r>
              <a:rPr lang="en-US" sz="19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More competitive and resilient to non-European providers.</a:t>
            </a:r>
          </a:p>
          <a:p>
            <a:pPr marL="431799" lvl="1" indent="-215899" algn="l">
              <a:lnSpc>
                <a:spcPts val="2599"/>
              </a:lnSpc>
              <a:buFont typeface="Arial"/>
              <a:buChar char="•"/>
            </a:pPr>
            <a:r>
              <a:rPr lang="en-US" sz="19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Foundation for innovation.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1375290" y="5324778"/>
            <a:ext cx="1424256" cy="1424256"/>
            <a:chOff x="0" y="0"/>
            <a:chExt cx="1899008" cy="189900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899008" cy="1899008"/>
            </a:xfrm>
            <a:custGeom>
              <a:avLst/>
              <a:gdLst/>
              <a:ahLst/>
              <a:cxnLst/>
              <a:rect l="l" t="t" r="r" b="b"/>
              <a:pathLst>
                <a:path w="1899008" h="1899008">
                  <a:moveTo>
                    <a:pt x="0" y="0"/>
                  </a:moveTo>
                  <a:lnTo>
                    <a:pt x="1899008" y="0"/>
                  </a:lnTo>
                  <a:lnTo>
                    <a:pt x="1899008" y="1899008"/>
                  </a:lnTo>
                  <a:lnTo>
                    <a:pt x="0" y="1899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93411" y="380158"/>
              <a:ext cx="1512186" cy="1052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697"/>
                </a:lnSpc>
                <a:spcBef>
                  <a:spcPct val="0"/>
                </a:spcBef>
              </a:pPr>
              <a:r>
                <a:rPr lang="en-US" sz="4784" dirty="0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355428" y="7480075"/>
            <a:ext cx="1424256" cy="1424256"/>
            <a:chOff x="0" y="0"/>
            <a:chExt cx="1899008" cy="189900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899008" cy="1899008"/>
            </a:xfrm>
            <a:custGeom>
              <a:avLst/>
              <a:gdLst/>
              <a:ahLst/>
              <a:cxnLst/>
              <a:rect l="l" t="t" r="r" b="b"/>
              <a:pathLst>
                <a:path w="1899008" h="1899008">
                  <a:moveTo>
                    <a:pt x="0" y="0"/>
                  </a:moveTo>
                  <a:lnTo>
                    <a:pt x="1899008" y="0"/>
                  </a:lnTo>
                  <a:lnTo>
                    <a:pt x="1899008" y="1899008"/>
                  </a:lnTo>
                  <a:lnTo>
                    <a:pt x="0" y="1899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193411" y="380158"/>
              <a:ext cx="1512186" cy="1052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697"/>
                </a:lnSpc>
                <a:spcBef>
                  <a:spcPct val="0"/>
                </a:spcBef>
              </a:pPr>
              <a:r>
                <a:rPr lang="en-US" sz="4784" dirty="0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03</a:t>
              </a: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0464632" y="5792742"/>
            <a:ext cx="4767949" cy="1565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SUPPORT FINANCIAL INCLUSION: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Universally accepted.</a:t>
            </a:r>
            <a:endParaRPr lang="en-US" sz="2000" dirty="0">
              <a:latin typeface="Open Sauce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Ensure privacy. </a:t>
            </a:r>
            <a:endParaRPr lang="en-US" sz="2000" dirty="0">
              <a:latin typeface="Open Sauce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uce" panose="020B0604020202020204" charset="0"/>
              </a:rPr>
              <a:t> Free to use for everyone. </a:t>
            </a:r>
            <a:endParaRPr lang="en-US" sz="2000" dirty="0">
              <a:latin typeface="Open Sauce" panose="020B0604020202020204" charset="0"/>
            </a:endParaRPr>
          </a:p>
          <a:p>
            <a:pPr algn="l">
              <a:lnSpc>
                <a:spcPts val="2600"/>
              </a:lnSpc>
            </a:pPr>
            <a:endParaRPr lang="en-US" sz="200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grpSp>
        <p:nvGrpSpPr>
          <p:cNvPr id="41" name="Group 41"/>
          <p:cNvGrpSpPr/>
          <p:nvPr/>
        </p:nvGrpSpPr>
        <p:grpSpPr>
          <a:xfrm>
            <a:off x="8582324" y="5449266"/>
            <a:ext cx="1424256" cy="1424256"/>
            <a:chOff x="0" y="0"/>
            <a:chExt cx="1899008" cy="189900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899008" cy="1899008"/>
            </a:xfrm>
            <a:custGeom>
              <a:avLst/>
              <a:gdLst/>
              <a:ahLst/>
              <a:cxnLst/>
              <a:rect l="l" t="t" r="r" b="b"/>
              <a:pathLst>
                <a:path w="1899008" h="1899008">
                  <a:moveTo>
                    <a:pt x="0" y="0"/>
                  </a:moveTo>
                  <a:lnTo>
                    <a:pt x="1899008" y="0"/>
                  </a:lnTo>
                  <a:lnTo>
                    <a:pt x="1899008" y="1899008"/>
                  </a:lnTo>
                  <a:lnTo>
                    <a:pt x="0" y="1899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93411" y="380158"/>
              <a:ext cx="1512186" cy="1052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697"/>
                </a:lnSpc>
                <a:spcBef>
                  <a:spcPct val="0"/>
                </a:spcBef>
              </a:pPr>
              <a:r>
                <a:rPr lang="en-US" sz="4784" dirty="0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02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8611670" y="7542952"/>
            <a:ext cx="1424256" cy="1424256"/>
            <a:chOff x="0" y="0"/>
            <a:chExt cx="1899008" cy="189900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899008" cy="1899008"/>
            </a:xfrm>
            <a:custGeom>
              <a:avLst/>
              <a:gdLst/>
              <a:ahLst/>
              <a:cxnLst/>
              <a:rect l="l" t="t" r="r" b="b"/>
              <a:pathLst>
                <a:path w="1899008" h="1899008">
                  <a:moveTo>
                    <a:pt x="0" y="0"/>
                  </a:moveTo>
                  <a:lnTo>
                    <a:pt x="1899008" y="0"/>
                  </a:lnTo>
                  <a:lnTo>
                    <a:pt x="1899008" y="1899008"/>
                  </a:lnTo>
                  <a:lnTo>
                    <a:pt x="0" y="1899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193411" y="380158"/>
              <a:ext cx="1512186" cy="1052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697"/>
                </a:lnSpc>
                <a:spcBef>
                  <a:spcPct val="0"/>
                </a:spcBef>
              </a:pPr>
              <a:r>
                <a:rPr lang="en-US" sz="4784" dirty="0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04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>
            <a:off x="1375290" y="4807700"/>
            <a:ext cx="13857242" cy="0"/>
          </a:xfrm>
          <a:prstGeom prst="line">
            <a:avLst/>
          </a:prstGeom>
          <a:ln w="104775" cap="flat">
            <a:solidFill>
              <a:srgbClr val="2E3C4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Box 48"/>
          <p:cNvSpPr txBox="1"/>
          <p:nvPr/>
        </p:nvSpPr>
        <p:spPr>
          <a:xfrm>
            <a:off x="1375290" y="3952133"/>
            <a:ext cx="12753867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dirty="0">
                <a:solidFill>
                  <a:srgbClr val="2E3C4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Reasons to issue it: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2" grpId="0"/>
      <p:bldP spid="28" grpId="0"/>
      <p:bldP spid="31" grpId="0"/>
      <p:bldP spid="40" grpId="0"/>
      <p:bldP spid="47" grpId="0" animBg="1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688826"/>
            <a:ext cx="7523780" cy="7140484"/>
            <a:chOff x="0" y="0"/>
            <a:chExt cx="2106826" cy="19994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6826" cy="1999494"/>
            </a:xfrm>
            <a:custGeom>
              <a:avLst/>
              <a:gdLst/>
              <a:ahLst/>
              <a:cxnLst/>
              <a:rect l="l" t="t" r="r" b="b"/>
              <a:pathLst>
                <a:path w="2106826" h="1999494">
                  <a:moveTo>
                    <a:pt x="0" y="0"/>
                  </a:moveTo>
                  <a:lnTo>
                    <a:pt x="2106826" y="0"/>
                  </a:lnTo>
                  <a:lnTo>
                    <a:pt x="2106826" y="1999494"/>
                  </a:lnTo>
                  <a:lnTo>
                    <a:pt x="0" y="1999494"/>
                  </a:lnTo>
                  <a:close/>
                </a:path>
              </a:pathLst>
            </a:custGeom>
            <a:solidFill>
              <a:srgbClr val="2E3C41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6826" cy="20375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8829309"/>
            <a:ext cx="7523780" cy="428991"/>
            <a:chOff x="0" y="0"/>
            <a:chExt cx="2106826" cy="1201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6826" cy="120127"/>
            </a:xfrm>
            <a:custGeom>
              <a:avLst/>
              <a:gdLst/>
              <a:ahLst/>
              <a:cxnLst/>
              <a:rect l="l" t="t" r="r" b="b"/>
              <a:pathLst>
                <a:path w="2106826" h="120127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242424">
                <a:alpha val="4862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38003" y="8290589"/>
            <a:ext cx="7523780" cy="752378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2424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2E3C41">
                <a:alpha val="95686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992660" y="1931726"/>
            <a:ext cx="5595860" cy="1854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82"/>
              </a:lnSpc>
              <a:spcBef>
                <a:spcPct val="0"/>
              </a:spcBef>
            </a:pPr>
            <a:r>
              <a:rPr lang="en-US" sz="5344" dirty="0">
                <a:solidFill>
                  <a:srgbClr val="EFCD5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EUROPEAN LANDSCAPE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378381" y="4488351"/>
            <a:ext cx="6824417" cy="3802237"/>
            <a:chOff x="0" y="0"/>
            <a:chExt cx="12008793" cy="669072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007441" cy="6690722"/>
            </a:xfrm>
            <a:custGeom>
              <a:avLst/>
              <a:gdLst/>
              <a:ahLst/>
              <a:cxnLst/>
              <a:rect l="l" t="t" r="r" b="b"/>
              <a:pathLst>
                <a:path w="12007441" h="6690722">
                  <a:moveTo>
                    <a:pt x="0" y="6136730"/>
                  </a:moveTo>
                  <a:lnTo>
                    <a:pt x="0" y="553992"/>
                  </a:lnTo>
                  <a:cubicBezTo>
                    <a:pt x="0" y="247557"/>
                    <a:pt x="249930" y="0"/>
                    <a:pt x="559303" y="0"/>
                  </a:cubicBezTo>
                  <a:lnTo>
                    <a:pt x="11448139" y="0"/>
                  </a:lnTo>
                  <a:cubicBezTo>
                    <a:pt x="11757512" y="0"/>
                    <a:pt x="12007441" y="247557"/>
                    <a:pt x="12007441" y="553992"/>
                  </a:cubicBezTo>
                  <a:lnTo>
                    <a:pt x="12007441" y="6135392"/>
                  </a:lnTo>
                  <a:cubicBezTo>
                    <a:pt x="12007441" y="6441827"/>
                    <a:pt x="11757512" y="6689384"/>
                    <a:pt x="11448139" y="6689384"/>
                  </a:cubicBezTo>
                  <a:lnTo>
                    <a:pt x="559303" y="6689384"/>
                  </a:lnTo>
                  <a:cubicBezTo>
                    <a:pt x="251281" y="6690722"/>
                    <a:pt x="0" y="6443165"/>
                    <a:pt x="0" y="6136730"/>
                  </a:cubicBezTo>
                  <a:lnTo>
                    <a:pt x="0" y="0"/>
                  </a:lnTo>
                  <a:cubicBezTo>
                    <a:pt x="0" y="0"/>
                    <a:pt x="0" y="6136730"/>
                    <a:pt x="0" y="6136730"/>
                  </a:cubicBezTo>
                  <a:close/>
                </a:path>
              </a:pathLst>
            </a:custGeom>
            <a:blipFill>
              <a:blip r:embed="rId3"/>
              <a:stretch>
                <a:fillRect t="-9795" b="-9795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144000" y="3884439"/>
            <a:ext cx="6930926" cy="330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76"/>
              </a:lnSpc>
              <a:spcBef>
                <a:spcPct val="0"/>
              </a:spcBef>
            </a:pPr>
            <a:r>
              <a:rPr lang="en-US" sz="4697" spc="-93" dirty="0">
                <a:solidFill>
                  <a:srgbClr val="2E3C4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How do cultural attitudes towards cash and digital payments vary across European countries?</a:t>
            </a:r>
          </a:p>
        </p:txBody>
      </p:sp>
      <p:sp>
        <p:nvSpPr>
          <p:cNvPr id="21" name="Freeform 21"/>
          <p:cNvSpPr/>
          <p:nvPr/>
        </p:nvSpPr>
        <p:spPr>
          <a:xfrm>
            <a:off x="8974342" y="7363599"/>
            <a:ext cx="5841799" cy="1153755"/>
          </a:xfrm>
          <a:custGeom>
            <a:avLst/>
            <a:gdLst/>
            <a:ahLst/>
            <a:cxnLst/>
            <a:rect l="l" t="t" r="r" b="b"/>
            <a:pathLst>
              <a:path w="5841799" h="1153755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6625424" y="165736"/>
            <a:ext cx="1267753" cy="1348620"/>
          </a:xfrm>
          <a:custGeom>
            <a:avLst/>
            <a:gdLst/>
            <a:ahLst/>
            <a:cxnLst/>
            <a:rect l="l" t="t" r="r" b="b"/>
            <a:pathLst>
              <a:path w="1267753" h="1348620">
                <a:moveTo>
                  <a:pt x="0" y="0"/>
                </a:moveTo>
                <a:lnTo>
                  <a:pt x="1267752" y="0"/>
                </a:lnTo>
                <a:lnTo>
                  <a:pt x="1267752" y="1348621"/>
                </a:lnTo>
                <a:lnTo>
                  <a:pt x="0" y="13486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542038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7712" y="2772280"/>
            <a:ext cx="7523780" cy="6057030"/>
            <a:chOff x="0" y="0"/>
            <a:chExt cx="2106826" cy="16961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6826" cy="1696103"/>
            </a:xfrm>
            <a:custGeom>
              <a:avLst/>
              <a:gdLst/>
              <a:ahLst/>
              <a:cxnLst/>
              <a:rect l="l" t="t" r="r" b="b"/>
              <a:pathLst>
                <a:path w="2106826" h="1696103">
                  <a:moveTo>
                    <a:pt x="0" y="0"/>
                  </a:moveTo>
                  <a:lnTo>
                    <a:pt x="2106826" y="0"/>
                  </a:lnTo>
                  <a:lnTo>
                    <a:pt x="2106826" y="1696103"/>
                  </a:lnTo>
                  <a:lnTo>
                    <a:pt x="0" y="1696103"/>
                  </a:lnTo>
                  <a:close/>
                </a:path>
              </a:pathLst>
            </a:custGeom>
            <a:solidFill>
              <a:srgbClr val="E9E9E9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6826" cy="1734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17712" y="8829309"/>
            <a:ext cx="7523780" cy="428991"/>
            <a:chOff x="0" y="0"/>
            <a:chExt cx="2106826" cy="1201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6826" cy="120127"/>
            </a:xfrm>
            <a:custGeom>
              <a:avLst/>
              <a:gdLst/>
              <a:ahLst/>
              <a:cxnLst/>
              <a:rect l="l" t="t" r="r" b="b"/>
              <a:pathLst>
                <a:path w="2106826" h="120127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242424">
                <a:alpha val="4862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FCD50">
                <a:alpha val="95686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195685" y="8693248"/>
            <a:ext cx="9222323" cy="1149789"/>
          </a:xfrm>
          <a:custGeom>
            <a:avLst/>
            <a:gdLst/>
            <a:ahLst/>
            <a:cxnLst/>
            <a:rect l="l" t="t" r="r" b="b"/>
            <a:pathLst>
              <a:path w="9222323" h="1448367">
                <a:moveTo>
                  <a:pt x="0" y="0"/>
                </a:moveTo>
                <a:lnTo>
                  <a:pt x="9222323" y="0"/>
                </a:lnTo>
                <a:lnTo>
                  <a:pt x="9222323" y="1448367"/>
                </a:lnTo>
                <a:lnTo>
                  <a:pt x="0" y="1448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3660" r="-885" b="-320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6385893" y="8829309"/>
            <a:ext cx="3804214" cy="380421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40021" y="1401170"/>
            <a:ext cx="17247443" cy="97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02"/>
              </a:lnSpc>
              <a:spcBef>
                <a:spcPct val="0"/>
              </a:spcBef>
            </a:pPr>
            <a:r>
              <a:rPr lang="en-US" sz="5644" dirty="0">
                <a:solidFill>
                  <a:srgbClr val="2E3C4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PAYMENT METHODS- Analysis on SPACE Survey 2022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1513" y="3098030"/>
            <a:ext cx="6405019" cy="2550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9" lvl="1" indent="-248284" algn="l">
              <a:lnSpc>
                <a:spcPts val="3449"/>
              </a:lnSpc>
              <a:buFont typeface="Arial"/>
              <a:buChar char="•"/>
            </a:pPr>
            <a:r>
              <a:rPr lang="en-US" sz="2299" spc="-45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Heading towards </a:t>
            </a:r>
            <a:r>
              <a:rPr lang="en-US" sz="2299" b="1" spc="-45" dirty="0">
                <a:solidFill>
                  <a:srgbClr val="2E3C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digitalized payments.</a:t>
            </a:r>
          </a:p>
          <a:p>
            <a:pPr marL="496569" lvl="1" indent="-248284" algn="l">
              <a:lnSpc>
                <a:spcPts val="3449"/>
              </a:lnSpc>
              <a:buFont typeface="Arial"/>
              <a:buChar char="•"/>
            </a:pPr>
            <a:r>
              <a:rPr lang="en-US" sz="2299" b="1" spc="-45" dirty="0">
                <a:solidFill>
                  <a:srgbClr val="2E3C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Physical cash</a:t>
            </a:r>
            <a:r>
              <a:rPr lang="en-US" sz="2299" spc="-45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 is still representing an </a:t>
            </a:r>
            <a:r>
              <a:rPr lang="en-US" sz="2299" b="1" spc="-45" dirty="0">
                <a:solidFill>
                  <a:srgbClr val="2E3C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important </a:t>
            </a:r>
            <a:r>
              <a:rPr lang="en-US" sz="2299" spc="-45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element - high variability between countries.</a:t>
            </a:r>
          </a:p>
          <a:p>
            <a:pPr marL="496569" lvl="1" indent="-248284" algn="l">
              <a:lnSpc>
                <a:spcPts val="3449"/>
              </a:lnSpc>
              <a:buFont typeface="Arial"/>
              <a:buChar char="•"/>
            </a:pPr>
            <a:r>
              <a:rPr lang="en-US" sz="2299" spc="-45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We can notice the high variability between countries.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332672" y="5800795"/>
            <a:ext cx="6293861" cy="1640433"/>
            <a:chOff x="0" y="0"/>
            <a:chExt cx="8391814" cy="2187244"/>
          </a:xfrm>
        </p:grpSpPr>
        <p:sp>
          <p:nvSpPr>
            <p:cNvPr id="19" name="TextBox 19"/>
            <p:cNvSpPr txBox="1"/>
            <p:nvPr/>
          </p:nvSpPr>
          <p:spPr>
            <a:xfrm>
              <a:off x="2962210" y="1137704"/>
              <a:ext cx="2431682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spc="-36">
                  <a:solidFill>
                    <a:srgbClr val="2E3C41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Average EU panel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962210" y="67443"/>
              <a:ext cx="2431682" cy="964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079"/>
                </a:lnSpc>
                <a:spcBef>
                  <a:spcPct val="0"/>
                </a:spcBef>
              </a:pPr>
              <a:r>
                <a:rPr lang="en-US" sz="4342">
                  <a:solidFill>
                    <a:srgbClr val="2E3C4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58.9%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919853"/>
              <a:ext cx="2277874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spc="-36">
                  <a:solidFill>
                    <a:srgbClr val="FF251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ITALY: Payment with cash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66675"/>
              <a:ext cx="2277874" cy="8900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695"/>
                </a:lnSpc>
                <a:spcBef>
                  <a:spcPct val="0"/>
                </a:spcBef>
              </a:pPr>
              <a:r>
                <a:rPr lang="en-US" sz="4068" dirty="0">
                  <a:solidFill>
                    <a:srgbClr val="FF251B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70.9%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6079692" y="952804"/>
              <a:ext cx="2312123" cy="1234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spc="-36">
                  <a:solidFill>
                    <a:srgbClr val="2AB336"/>
                  </a:solidFill>
                  <a:latin typeface="Open Sauce"/>
                  <a:ea typeface="Open Sauce"/>
                  <a:cs typeface="Open Sauce"/>
                  <a:sym typeface="Open Sauce"/>
                </a:rPr>
                <a:t>FINLAND: Payment  with cash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6079692" y="-67177"/>
              <a:ext cx="2312123" cy="921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780"/>
                </a:lnSpc>
                <a:spcBef>
                  <a:spcPct val="0"/>
                </a:spcBef>
              </a:pPr>
              <a:r>
                <a:rPr lang="en-US" sz="4129">
                  <a:solidFill>
                    <a:srgbClr val="2AB336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23.8%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590624" y="7381037"/>
            <a:ext cx="1823761" cy="746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79"/>
              </a:lnSpc>
              <a:spcBef>
                <a:spcPct val="0"/>
              </a:spcBef>
            </a:pPr>
            <a:r>
              <a:rPr lang="en-US" sz="4342">
                <a:solidFill>
                  <a:srgbClr val="2E3C4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71.6%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544818" y="8192632"/>
            <a:ext cx="1823761" cy="621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spc="-36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of cash is non obligated  one. </a:t>
            </a:r>
          </a:p>
        </p:txBody>
      </p:sp>
      <p:sp>
        <p:nvSpPr>
          <p:cNvPr id="27" name="Freeform 27"/>
          <p:cNvSpPr/>
          <p:nvPr/>
        </p:nvSpPr>
        <p:spPr>
          <a:xfrm>
            <a:off x="16625424" y="165736"/>
            <a:ext cx="1267753" cy="1348620"/>
          </a:xfrm>
          <a:custGeom>
            <a:avLst/>
            <a:gdLst/>
            <a:ahLst/>
            <a:cxnLst/>
            <a:rect l="l" t="t" r="r" b="b"/>
            <a:pathLst>
              <a:path w="1267753" h="1348620">
                <a:moveTo>
                  <a:pt x="0" y="0"/>
                </a:moveTo>
                <a:lnTo>
                  <a:pt x="1267752" y="0"/>
                </a:lnTo>
                <a:lnTo>
                  <a:pt x="1267752" y="1348621"/>
                </a:lnTo>
                <a:lnTo>
                  <a:pt x="0" y="13486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42038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D0D63937-6D83-B41E-EC63-4F2B27B32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527103"/>
              </p:ext>
            </p:extLst>
          </p:nvPr>
        </p:nvGraphicFramePr>
        <p:xfrm>
          <a:off x="8458201" y="2661775"/>
          <a:ext cx="8959808" cy="616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17" grpId="0"/>
      <p:bldP spid="25" grpId="0"/>
      <p:bldP spid="26" grpId="0"/>
      <p:bldGraphic spid="2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7712" y="2666449"/>
            <a:ext cx="7523780" cy="4694014"/>
            <a:chOff x="0" y="0"/>
            <a:chExt cx="2106826" cy="13144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6826" cy="1314428"/>
            </a:xfrm>
            <a:custGeom>
              <a:avLst/>
              <a:gdLst/>
              <a:ahLst/>
              <a:cxnLst/>
              <a:rect l="l" t="t" r="r" b="b"/>
              <a:pathLst>
                <a:path w="2106826" h="1314428">
                  <a:moveTo>
                    <a:pt x="0" y="0"/>
                  </a:moveTo>
                  <a:lnTo>
                    <a:pt x="2106826" y="0"/>
                  </a:lnTo>
                  <a:lnTo>
                    <a:pt x="2106826" y="1314428"/>
                  </a:lnTo>
                  <a:lnTo>
                    <a:pt x="0" y="1314428"/>
                  </a:lnTo>
                  <a:close/>
                </a:path>
              </a:pathLst>
            </a:custGeom>
            <a:solidFill>
              <a:srgbClr val="E9E9E9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6826" cy="1352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CD50">
                <a:alpha val="95686"/>
              </a:srgbClr>
            </a:solidFill>
            <a:ln cap="sq">
              <a:solidFill>
                <a:srgbClr val="EFCD50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17712" y="7360464"/>
            <a:ext cx="7523780" cy="428991"/>
            <a:chOff x="0" y="0"/>
            <a:chExt cx="2106826" cy="1201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6826" cy="120127"/>
            </a:xfrm>
            <a:custGeom>
              <a:avLst/>
              <a:gdLst/>
              <a:ahLst/>
              <a:cxnLst/>
              <a:rect l="l" t="t" r="r" b="b"/>
              <a:pathLst>
                <a:path w="2106826" h="120127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242424">
                <a:alpha val="4862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530012" y="7584831"/>
            <a:ext cx="9017808" cy="1448367"/>
          </a:xfrm>
          <a:custGeom>
            <a:avLst/>
            <a:gdLst/>
            <a:ahLst/>
            <a:cxnLst/>
            <a:rect l="l" t="t" r="r" b="b"/>
            <a:pathLst>
              <a:path w="9017808" h="1448367">
                <a:moveTo>
                  <a:pt x="0" y="0"/>
                </a:moveTo>
                <a:lnTo>
                  <a:pt x="9017808" y="0"/>
                </a:lnTo>
                <a:lnTo>
                  <a:pt x="9017808" y="1448367"/>
                </a:lnTo>
                <a:lnTo>
                  <a:pt x="0" y="1448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3660" r="-3173" b="-320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6385893" y="8829309"/>
            <a:ext cx="3804214" cy="380421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17712" y="1607525"/>
            <a:ext cx="17158575" cy="839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26"/>
              </a:lnSpc>
            </a:pPr>
            <a:r>
              <a:rPr lang="en-US" sz="5344" dirty="0">
                <a:solidFill>
                  <a:srgbClr val="2E3C4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Usage of Cash in the different Point of Sales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7750" y="3001939"/>
            <a:ext cx="6460145" cy="3777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-43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Estimating the % cash in the different points of sales we notice that: </a:t>
            </a:r>
          </a:p>
          <a:p>
            <a:pPr marL="474979" lvl="1" indent="-237490" algn="l">
              <a:lnSpc>
                <a:spcPts val="3299"/>
              </a:lnSpc>
              <a:buFont typeface="Arial"/>
              <a:buChar char="•"/>
            </a:pPr>
            <a:r>
              <a:rPr lang="en-US" sz="2199" spc="-43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There is </a:t>
            </a:r>
            <a:r>
              <a:rPr lang="en-US" sz="2199" b="1" spc="-43" dirty="0">
                <a:solidFill>
                  <a:srgbClr val="2E3C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high variability between points of sales ( Services 58%; Supermarket 84%).</a:t>
            </a:r>
          </a:p>
          <a:p>
            <a:pPr marL="474979" lvl="1" indent="-237490" algn="l">
              <a:lnSpc>
                <a:spcPts val="3299"/>
              </a:lnSpc>
              <a:buFont typeface="Arial"/>
              <a:buChar char="•"/>
            </a:pPr>
            <a:r>
              <a:rPr lang="en-US" sz="2199" spc="-43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Fixed the point of sales, remains </a:t>
            </a:r>
            <a:r>
              <a:rPr lang="en-US" sz="2199" b="1" spc="-43" dirty="0">
                <a:solidFill>
                  <a:srgbClr val="2E3C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high variability between countries</a:t>
            </a:r>
            <a:r>
              <a:rPr lang="en-US" sz="2199" spc="-43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474979" lvl="1" indent="-237490" algn="l">
              <a:lnSpc>
                <a:spcPts val="3299"/>
              </a:lnSpc>
              <a:buFont typeface="Arial"/>
              <a:buChar char="•"/>
            </a:pPr>
            <a:r>
              <a:rPr lang="en-US" sz="2199" spc="-43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Italy always has a higher use of cash than Finland.</a:t>
            </a:r>
          </a:p>
          <a:p>
            <a:pPr marL="474979" lvl="1" indent="-237490" algn="l">
              <a:lnSpc>
                <a:spcPts val="3299"/>
              </a:lnSpc>
              <a:buFont typeface="Arial"/>
              <a:buChar char="•"/>
            </a:pPr>
            <a:r>
              <a:rPr lang="en-US" sz="2199" spc="-43" dirty="0">
                <a:solidFill>
                  <a:srgbClr val="2E3C41"/>
                </a:solidFill>
                <a:latin typeface="Open Sauce"/>
                <a:ea typeface="Open Sauce"/>
                <a:cs typeface="Open Sauce"/>
                <a:sym typeface="Open Sauce"/>
              </a:rPr>
              <a:t>Restaurants: notice how the % cash changes going from Italy to Finland.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43FF71C-CAD2-0559-082E-967D29E6E27F}"/>
              </a:ext>
            </a:extLst>
          </p:cNvPr>
          <p:cNvSpPr/>
          <p:nvPr/>
        </p:nvSpPr>
        <p:spPr>
          <a:xfrm>
            <a:off x="1219200" y="7962900"/>
            <a:ext cx="6553200" cy="2057400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8"/>
          <p:cNvGrpSpPr/>
          <p:nvPr/>
        </p:nvGrpSpPr>
        <p:grpSpPr>
          <a:xfrm>
            <a:off x="1219200" y="8072144"/>
            <a:ext cx="6413520" cy="1838911"/>
            <a:chOff x="0" y="0"/>
            <a:chExt cx="8551360" cy="2451881"/>
          </a:xfrm>
        </p:grpSpPr>
        <p:sp>
          <p:nvSpPr>
            <p:cNvPr id="19" name="TextBox 19"/>
            <p:cNvSpPr txBox="1"/>
            <p:nvPr/>
          </p:nvSpPr>
          <p:spPr>
            <a:xfrm>
              <a:off x="0" y="1651800"/>
              <a:ext cx="2467966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spc="-36" dirty="0">
                  <a:solidFill>
                    <a:srgbClr val="B2552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ITALY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566279"/>
              <a:ext cx="2467966" cy="977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170"/>
                </a:lnSpc>
                <a:spcBef>
                  <a:spcPct val="0"/>
                </a:spcBef>
              </a:pPr>
              <a:r>
                <a:rPr lang="en-US" sz="4407" dirty="0">
                  <a:solidFill>
                    <a:srgbClr val="B2552A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78,5%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6015258" y="1680454"/>
              <a:ext cx="2536102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spc="-36">
                  <a:solidFill>
                    <a:srgbClr val="1A6E2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FINLAND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6015258" y="566279"/>
              <a:ext cx="2536102" cy="1002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340"/>
                </a:lnSpc>
                <a:spcBef>
                  <a:spcPct val="0"/>
                </a:spcBef>
              </a:pPr>
              <a:r>
                <a:rPr lang="en-US" sz="4529">
                  <a:solidFill>
                    <a:srgbClr val="1A6E2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17,1%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3026766" y="1636541"/>
              <a:ext cx="2431682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spc="-36">
                  <a:solidFill>
                    <a:srgbClr val="2E3C41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Average EU panel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3026766" y="566279"/>
              <a:ext cx="2431682" cy="964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079"/>
                </a:lnSpc>
                <a:spcBef>
                  <a:spcPct val="0"/>
                </a:spcBef>
              </a:pPr>
              <a:r>
                <a:rPr lang="en-US" sz="4342" dirty="0">
                  <a:solidFill>
                    <a:srgbClr val="2E3C4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61.4%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97856" y="-47625"/>
              <a:ext cx="8190148" cy="644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dirty="0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EXAMPLE : RESTAURANT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16625424" y="165736"/>
            <a:ext cx="1267753" cy="1348620"/>
          </a:xfrm>
          <a:custGeom>
            <a:avLst/>
            <a:gdLst/>
            <a:ahLst/>
            <a:cxnLst/>
            <a:rect l="l" t="t" r="r" b="b"/>
            <a:pathLst>
              <a:path w="1267753" h="1348620">
                <a:moveTo>
                  <a:pt x="0" y="0"/>
                </a:moveTo>
                <a:lnTo>
                  <a:pt x="1267752" y="0"/>
                </a:lnTo>
                <a:lnTo>
                  <a:pt x="1267752" y="1348621"/>
                </a:lnTo>
                <a:lnTo>
                  <a:pt x="0" y="13486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42038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4C82F9B-79F7-7EF7-8A77-124FC87B54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314314"/>
              </p:ext>
            </p:extLst>
          </p:nvPr>
        </p:nvGraphicFramePr>
        <p:xfrm>
          <a:off x="8096647" y="2666448"/>
          <a:ext cx="9451173" cy="469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17" grpId="0"/>
      <p:bldP spid="27" grpId="0" animBg="1"/>
      <p:bldGraphic spid="2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688826"/>
            <a:ext cx="7523780" cy="7140484"/>
            <a:chOff x="0" y="0"/>
            <a:chExt cx="2106826" cy="19994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6826" cy="1999494"/>
            </a:xfrm>
            <a:custGeom>
              <a:avLst/>
              <a:gdLst/>
              <a:ahLst/>
              <a:cxnLst/>
              <a:rect l="l" t="t" r="r" b="b"/>
              <a:pathLst>
                <a:path w="2106826" h="1999494">
                  <a:moveTo>
                    <a:pt x="0" y="0"/>
                  </a:moveTo>
                  <a:lnTo>
                    <a:pt x="2106826" y="0"/>
                  </a:lnTo>
                  <a:lnTo>
                    <a:pt x="2106826" y="1999494"/>
                  </a:lnTo>
                  <a:lnTo>
                    <a:pt x="0" y="1999494"/>
                  </a:lnTo>
                  <a:close/>
                </a:path>
              </a:pathLst>
            </a:custGeom>
            <a:solidFill>
              <a:srgbClr val="2E3C41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6826" cy="20375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8829309"/>
            <a:ext cx="7523780" cy="428991"/>
            <a:chOff x="0" y="0"/>
            <a:chExt cx="2106826" cy="1201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6826" cy="120127"/>
            </a:xfrm>
            <a:custGeom>
              <a:avLst/>
              <a:gdLst/>
              <a:ahLst/>
              <a:cxnLst/>
              <a:rect l="l" t="t" r="r" b="b"/>
              <a:pathLst>
                <a:path w="2106826" h="120127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242424">
                <a:alpha val="4862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38003" y="8290589"/>
            <a:ext cx="7523780" cy="752378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2424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2E3C41">
                <a:alpha val="95686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68873" y="1757217"/>
            <a:ext cx="6043434" cy="1854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2"/>
              </a:lnSpc>
            </a:pPr>
            <a:r>
              <a:rPr lang="en-US" sz="5344" dirty="0">
                <a:solidFill>
                  <a:srgbClr val="EFCD5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INDIVIDUAL </a:t>
            </a:r>
          </a:p>
          <a:p>
            <a:pPr marL="0" lvl="0" indent="0" algn="ctr">
              <a:lnSpc>
                <a:spcPts val="7482"/>
              </a:lnSpc>
              <a:spcBef>
                <a:spcPct val="0"/>
              </a:spcBef>
            </a:pPr>
            <a:r>
              <a:rPr lang="en-US" sz="5344" dirty="0">
                <a:solidFill>
                  <a:srgbClr val="EFCD5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CHARACTERISTICS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153525" y="3884439"/>
            <a:ext cx="6930926" cy="330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76"/>
              </a:lnSpc>
              <a:spcBef>
                <a:spcPct val="0"/>
              </a:spcBef>
            </a:pPr>
            <a:r>
              <a:rPr lang="en-US" sz="4697" spc="-93" dirty="0">
                <a:solidFill>
                  <a:srgbClr val="2E3C4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What demographic factors influence Europeans’ preferences for cash versus digital payments?</a:t>
            </a:r>
          </a:p>
        </p:txBody>
      </p:sp>
      <p:sp>
        <p:nvSpPr>
          <p:cNvPr id="19" name="Freeform 19"/>
          <p:cNvSpPr/>
          <p:nvPr/>
        </p:nvSpPr>
        <p:spPr>
          <a:xfrm>
            <a:off x="8974342" y="7363599"/>
            <a:ext cx="5841799" cy="1153755"/>
          </a:xfrm>
          <a:custGeom>
            <a:avLst/>
            <a:gdLst/>
            <a:ahLst/>
            <a:cxnLst/>
            <a:rect l="l" t="t" r="r" b="b"/>
            <a:pathLst>
              <a:path w="5841799" h="1153755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1486067" y="4447621"/>
            <a:ext cx="6609046" cy="3505361"/>
            <a:chOff x="0" y="0"/>
            <a:chExt cx="12113712" cy="64249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112349" cy="6424971"/>
            </a:xfrm>
            <a:custGeom>
              <a:avLst/>
              <a:gdLst/>
              <a:ahLst/>
              <a:cxnLst/>
              <a:rect l="l" t="t" r="r" b="b"/>
              <a:pathLst>
                <a:path w="12112349" h="6424971">
                  <a:moveTo>
                    <a:pt x="0" y="5892984"/>
                  </a:moveTo>
                  <a:lnTo>
                    <a:pt x="0" y="531988"/>
                  </a:lnTo>
                  <a:cubicBezTo>
                    <a:pt x="0" y="237724"/>
                    <a:pt x="252113" y="0"/>
                    <a:pt x="564189" y="0"/>
                  </a:cubicBezTo>
                  <a:lnTo>
                    <a:pt x="11548161" y="0"/>
                  </a:lnTo>
                  <a:cubicBezTo>
                    <a:pt x="11860236" y="0"/>
                    <a:pt x="12112349" y="237724"/>
                    <a:pt x="12112349" y="531988"/>
                  </a:cubicBezTo>
                  <a:lnTo>
                    <a:pt x="12112349" y="5891699"/>
                  </a:lnTo>
                  <a:cubicBezTo>
                    <a:pt x="12112349" y="6185962"/>
                    <a:pt x="11860236" y="6423687"/>
                    <a:pt x="11548161" y="6423687"/>
                  </a:cubicBezTo>
                  <a:lnTo>
                    <a:pt x="564189" y="6423687"/>
                  </a:lnTo>
                  <a:cubicBezTo>
                    <a:pt x="253476" y="6424971"/>
                    <a:pt x="0" y="6187247"/>
                    <a:pt x="0" y="5892984"/>
                  </a:cubicBezTo>
                  <a:close/>
                </a:path>
              </a:pathLst>
            </a:custGeom>
            <a:blipFill>
              <a:blip r:embed="rId4"/>
              <a:stretch>
                <a:fillRect t="-17932" b="-7062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Freeform 22"/>
          <p:cNvSpPr/>
          <p:nvPr/>
        </p:nvSpPr>
        <p:spPr>
          <a:xfrm>
            <a:off x="16625424" y="165736"/>
            <a:ext cx="1267753" cy="1348620"/>
          </a:xfrm>
          <a:custGeom>
            <a:avLst/>
            <a:gdLst/>
            <a:ahLst/>
            <a:cxnLst/>
            <a:rect l="l" t="t" r="r" b="b"/>
            <a:pathLst>
              <a:path w="1267753" h="1348620">
                <a:moveTo>
                  <a:pt x="0" y="0"/>
                </a:moveTo>
                <a:lnTo>
                  <a:pt x="1267752" y="0"/>
                </a:lnTo>
                <a:lnTo>
                  <a:pt x="1267752" y="1348621"/>
                </a:lnTo>
                <a:lnTo>
                  <a:pt x="0" y="13486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542038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8612552" y="3734296"/>
            <a:ext cx="9675448" cy="5789967"/>
            <a:chOff x="39815" y="0"/>
            <a:chExt cx="12900598" cy="7719955"/>
          </a:xfrm>
        </p:grpSpPr>
        <p:sp>
          <p:nvSpPr>
            <p:cNvPr id="12" name="Freeform 12"/>
            <p:cNvSpPr/>
            <p:nvPr/>
          </p:nvSpPr>
          <p:spPr>
            <a:xfrm>
              <a:off x="438427" y="5788799"/>
              <a:ext cx="12023744" cy="1931156"/>
            </a:xfrm>
            <a:custGeom>
              <a:avLst/>
              <a:gdLst/>
              <a:ahLst/>
              <a:cxnLst/>
              <a:rect l="l" t="t" r="r" b="b"/>
              <a:pathLst>
                <a:path w="12023744" h="1931156">
                  <a:moveTo>
                    <a:pt x="0" y="0"/>
                  </a:moveTo>
                  <a:lnTo>
                    <a:pt x="12023744" y="0"/>
                  </a:lnTo>
                  <a:lnTo>
                    <a:pt x="12023744" y="1931155"/>
                  </a:lnTo>
                  <a:lnTo>
                    <a:pt x="0" y="1931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3660" r="-3173" b="-3208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39815" y="0"/>
              <a:ext cx="12900598" cy="6754376"/>
            </a:xfrm>
            <a:custGeom>
              <a:avLst/>
              <a:gdLst/>
              <a:ahLst/>
              <a:cxnLst/>
              <a:rect l="l" t="t" r="r" b="b"/>
              <a:pathLst>
                <a:path w="12900598" h="6754377">
                  <a:moveTo>
                    <a:pt x="0" y="0"/>
                  </a:moveTo>
                  <a:lnTo>
                    <a:pt x="12900598" y="0"/>
                  </a:lnTo>
                  <a:lnTo>
                    <a:pt x="12900598" y="6754377"/>
                  </a:lnTo>
                  <a:lnTo>
                    <a:pt x="0" y="67543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244" t="-2852" r="-1244" b="-285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973402" y="4564922"/>
            <a:ext cx="7523780" cy="4247659"/>
            <a:chOff x="0" y="0"/>
            <a:chExt cx="2106826" cy="11894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6826" cy="1189439"/>
            </a:xfrm>
            <a:custGeom>
              <a:avLst/>
              <a:gdLst/>
              <a:ahLst/>
              <a:cxnLst/>
              <a:rect l="l" t="t" r="r" b="b"/>
              <a:pathLst>
                <a:path w="2106826" h="1189439">
                  <a:moveTo>
                    <a:pt x="0" y="0"/>
                  </a:moveTo>
                  <a:lnTo>
                    <a:pt x="2106826" y="0"/>
                  </a:lnTo>
                  <a:lnTo>
                    <a:pt x="2106826" y="1189439"/>
                  </a:lnTo>
                  <a:lnTo>
                    <a:pt x="0" y="1189439"/>
                  </a:lnTo>
                  <a:close/>
                </a:path>
              </a:pathLst>
            </a:custGeom>
            <a:solidFill>
              <a:srgbClr val="E9E9E9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6826" cy="1227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8829309"/>
            <a:ext cx="7523780" cy="428991"/>
            <a:chOff x="0" y="0"/>
            <a:chExt cx="2106826" cy="1201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6826" cy="120127"/>
            </a:xfrm>
            <a:custGeom>
              <a:avLst/>
              <a:gdLst/>
              <a:ahLst/>
              <a:cxnLst/>
              <a:rect l="l" t="t" r="r" b="b"/>
              <a:pathLst>
                <a:path w="2106826" h="120127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242424">
                <a:alpha val="4862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CD50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560517" y="5067300"/>
            <a:ext cx="6460145" cy="370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spc="-49" dirty="0">
                <a:latin typeface="Open Sauce"/>
                <a:ea typeface="Open Sauce"/>
                <a:cs typeface="Open Sauce"/>
                <a:sym typeface="Open Sauce"/>
              </a:rPr>
              <a:t>Countries’ attitude to pay </a:t>
            </a:r>
            <a:r>
              <a:rPr lang="en-US" sz="2499" b="1" spc="-49" dirty="0">
                <a:latin typeface="Open Sauce Bold"/>
                <a:ea typeface="Open Sauce Bold"/>
                <a:cs typeface="Open Sauce Bold"/>
                <a:sym typeface="Open Sauce Bold"/>
              </a:rPr>
              <a:t>voluntary cashless.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spc="-49" dirty="0">
                <a:latin typeface="Open Sauce"/>
                <a:ea typeface="Open Sauce"/>
                <a:cs typeface="Open Sauce"/>
                <a:sym typeface="Open Sauce"/>
              </a:rPr>
              <a:t>The countries are sorted from the one with the highest mean value to the one with the lowest.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spc="-49" dirty="0">
                <a:latin typeface="Open Sauce"/>
                <a:ea typeface="Open Sauce"/>
                <a:cs typeface="Open Sauce"/>
                <a:sym typeface="Open Sauce"/>
              </a:rPr>
              <a:t>The more the intervals are overlapped, the less they are significant.</a:t>
            </a:r>
          </a:p>
          <a:p>
            <a:pPr algn="l">
              <a:lnSpc>
                <a:spcPts val="3499"/>
              </a:lnSpc>
            </a:pPr>
            <a:endParaRPr lang="en-US" sz="2499" spc="-49" dirty="0">
              <a:solidFill>
                <a:srgbClr val="2E3C41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3402" y="1457941"/>
            <a:ext cx="7634375" cy="2971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r>
              <a:rPr lang="en-US" sz="5644" dirty="0">
                <a:solidFill>
                  <a:srgbClr val="2E3C4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What are the potential responsible variables for this gap?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7139240" y="8899773"/>
            <a:ext cx="3804214" cy="4066418"/>
            <a:chOff x="-939" y="-132222"/>
            <a:chExt cx="812800" cy="868822"/>
          </a:xfrm>
        </p:grpSpPr>
        <p:sp>
          <p:nvSpPr>
            <p:cNvPr id="17" name="Freeform 17"/>
            <p:cNvSpPr/>
            <p:nvPr/>
          </p:nvSpPr>
          <p:spPr>
            <a:xfrm>
              <a:off x="-939" y="-132222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6625424" y="165736"/>
            <a:ext cx="1267753" cy="1348620"/>
          </a:xfrm>
          <a:custGeom>
            <a:avLst/>
            <a:gdLst/>
            <a:ahLst/>
            <a:cxnLst/>
            <a:rect l="l" t="t" r="r" b="b"/>
            <a:pathLst>
              <a:path w="1267753" h="1348620">
                <a:moveTo>
                  <a:pt x="0" y="0"/>
                </a:moveTo>
                <a:lnTo>
                  <a:pt x="1267752" y="0"/>
                </a:lnTo>
                <a:lnTo>
                  <a:pt x="1267752" y="1348621"/>
                </a:lnTo>
                <a:lnTo>
                  <a:pt x="0" y="13486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54203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8" name="Gruppo 27"/>
          <p:cNvGrpSpPr/>
          <p:nvPr/>
        </p:nvGrpSpPr>
        <p:grpSpPr>
          <a:xfrm>
            <a:off x="9633187" y="4452110"/>
            <a:ext cx="8205579" cy="3823752"/>
            <a:chOff x="9753600" y="4096225"/>
            <a:chExt cx="8205579" cy="3823752"/>
          </a:xfrm>
        </p:grpSpPr>
        <p:sp>
          <p:nvSpPr>
            <p:cNvPr id="21" name="Rettangolo 20"/>
            <p:cNvSpPr/>
            <p:nvPr/>
          </p:nvSpPr>
          <p:spPr>
            <a:xfrm>
              <a:off x="9753600" y="4096225"/>
              <a:ext cx="1295400" cy="3810000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11143586" y="4109977"/>
              <a:ext cx="5352437" cy="38100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16590608" y="4109977"/>
              <a:ext cx="1368571" cy="38100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63" y="2668472"/>
            <a:ext cx="7523780" cy="5946342"/>
            <a:chOff x="0" y="0"/>
            <a:chExt cx="2106826" cy="15121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6826" cy="1512172"/>
            </a:xfrm>
            <a:custGeom>
              <a:avLst/>
              <a:gdLst/>
              <a:ahLst/>
              <a:cxnLst/>
              <a:rect l="l" t="t" r="r" b="b"/>
              <a:pathLst>
                <a:path w="2106826" h="1512172">
                  <a:moveTo>
                    <a:pt x="0" y="0"/>
                  </a:moveTo>
                  <a:lnTo>
                    <a:pt x="2106826" y="0"/>
                  </a:lnTo>
                  <a:lnTo>
                    <a:pt x="2106826" y="1512172"/>
                  </a:lnTo>
                  <a:lnTo>
                    <a:pt x="0" y="1512172"/>
                  </a:lnTo>
                  <a:close/>
                </a:path>
              </a:pathLst>
            </a:custGeom>
            <a:solidFill>
              <a:srgbClr val="E9E9E9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6826" cy="15502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96051" y="8578641"/>
            <a:ext cx="7523780" cy="428991"/>
            <a:chOff x="0" y="0"/>
            <a:chExt cx="2106826" cy="1201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6826" cy="120127"/>
            </a:xfrm>
            <a:custGeom>
              <a:avLst/>
              <a:gdLst/>
              <a:ahLst/>
              <a:cxnLst/>
              <a:rect l="l" t="t" r="r" b="b"/>
              <a:pathLst>
                <a:path w="2106826" h="120127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242424">
                <a:alpha val="4862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CD50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711903" y="9024776"/>
            <a:ext cx="3804214" cy="380421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 w="952500" cap="sq">
              <a:solidFill>
                <a:srgbClr val="2E3C4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9576728" y="8239576"/>
            <a:ext cx="7666963" cy="971059"/>
          </a:xfrm>
          <a:custGeom>
            <a:avLst/>
            <a:gdLst/>
            <a:ahLst/>
            <a:cxnLst/>
            <a:rect l="l" t="t" r="r" b="b"/>
            <a:pathLst>
              <a:path w="7666963" h="1153755">
                <a:moveTo>
                  <a:pt x="0" y="0"/>
                </a:moveTo>
                <a:lnTo>
                  <a:pt x="7666963" y="0"/>
                </a:lnTo>
                <a:lnTo>
                  <a:pt x="7666963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621" b="-1562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9576728" y="3251389"/>
            <a:ext cx="7363027" cy="5446026"/>
          </a:xfrm>
          <a:custGeom>
            <a:avLst/>
            <a:gdLst/>
            <a:ahLst/>
            <a:cxnLst/>
            <a:rect l="l" t="t" r="r" b="b"/>
            <a:pathLst>
              <a:path w="7363027" h="5446026">
                <a:moveTo>
                  <a:pt x="0" y="0"/>
                </a:moveTo>
                <a:lnTo>
                  <a:pt x="7363027" y="0"/>
                </a:lnTo>
                <a:lnTo>
                  <a:pt x="7363027" y="5446026"/>
                </a:lnTo>
                <a:lnTo>
                  <a:pt x="0" y="54460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US" dirty="0"/>
          </a:p>
        </p:txBody>
      </p:sp>
      <p:sp>
        <p:nvSpPr>
          <p:cNvPr id="16" name="TextBox 16"/>
          <p:cNvSpPr txBox="1"/>
          <p:nvPr/>
        </p:nvSpPr>
        <p:spPr>
          <a:xfrm>
            <a:off x="1541801" y="2726073"/>
            <a:ext cx="7237303" cy="571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i="1" spc="-40" dirty="0">
                <a:latin typeface="Open Sauce Italics"/>
                <a:ea typeface="Open Sauce Italics"/>
                <a:cs typeface="Open Sauce Italics"/>
                <a:sym typeface="Open Sauce Italics"/>
              </a:rPr>
              <a:t>How </a:t>
            </a:r>
            <a:r>
              <a:rPr lang="en-US" sz="2000" b="1" i="1" spc="-40" dirty="0"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%  No cash </a:t>
            </a:r>
            <a:r>
              <a:rPr lang="en-US" sz="2000" i="1" spc="-40" dirty="0">
                <a:latin typeface="Open Sauce Italics"/>
                <a:ea typeface="Open Sauce Italics"/>
                <a:cs typeface="Open Sauce Italics"/>
                <a:sym typeface="Open Sauce Italics"/>
              </a:rPr>
              <a:t>depends on Gender, Age, Education, Dependent Children, Online Banking,  Financial Products, Income, and Activity Status. </a:t>
            </a:r>
          </a:p>
          <a:p>
            <a:pPr algn="l">
              <a:lnSpc>
                <a:spcPts val="2800"/>
              </a:lnSpc>
            </a:pPr>
            <a:endParaRPr lang="en-US" sz="2000" i="1" spc="-40" dirty="0">
              <a:latin typeface="Open Sauce Italics"/>
              <a:ea typeface="Open Sauce Italics"/>
              <a:cs typeface="Open Sauce Italics"/>
              <a:sym typeface="Open Sauce Italics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spc="-40" dirty="0">
                <a:latin typeface="Open Sauce"/>
                <a:ea typeface="Open Sauce"/>
                <a:cs typeface="Open Sauce"/>
                <a:sym typeface="Open Sauce"/>
              </a:rPr>
              <a:t>We used the </a:t>
            </a:r>
            <a:r>
              <a:rPr lang="en-US" sz="2000" b="1" spc="-40" dirty="0">
                <a:latin typeface="Open Sauce Bold"/>
                <a:ea typeface="Open Sauce Bold"/>
                <a:cs typeface="Open Sauce Bold"/>
                <a:sym typeface="Open Sauce Bold"/>
              </a:rPr>
              <a:t>Beta regression model</a:t>
            </a:r>
            <a:r>
              <a:rPr lang="en-US" sz="2000" spc="-40" dirty="0">
                <a:latin typeface="Open Sauce"/>
                <a:ea typeface="Open Sauce"/>
                <a:cs typeface="Open Sauce"/>
                <a:sym typeface="Open Sauce"/>
              </a:rPr>
              <a:t> to estimate the relationship between the dependent variable and several factors. 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endParaRPr lang="en-US" sz="2000" spc="-40" dirty="0">
              <a:latin typeface="Open Sauce"/>
              <a:ea typeface="Open Sauce"/>
              <a:cs typeface="Open Sauce"/>
              <a:sym typeface="Open Sauce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spc="-40" dirty="0">
                <a:latin typeface="Open Sauce"/>
                <a:ea typeface="Open Sauce"/>
                <a:cs typeface="Open Sauce"/>
                <a:sym typeface="Open Sauce"/>
              </a:rPr>
              <a:t>Countries </a:t>
            </a:r>
            <a:r>
              <a:rPr lang="en-US" sz="2000" b="1" spc="-40" dirty="0">
                <a:latin typeface="Open Sauce Bold"/>
                <a:ea typeface="Open Sauce Bold"/>
                <a:cs typeface="Open Sauce Bold"/>
                <a:sym typeface="Open Sauce Bold"/>
              </a:rPr>
              <a:t>where the model is useful:</a:t>
            </a:r>
            <a:r>
              <a:rPr lang="en-US" sz="2000" spc="-40" dirty="0">
                <a:latin typeface="Open Sauce"/>
                <a:ea typeface="Open Sauce"/>
                <a:cs typeface="Open Sauce"/>
                <a:sym typeface="Open Sauce"/>
              </a:rPr>
              <a:t> Finland (FI), Slovakia (SK), Spain (ES), Italy (IT), Greece (GR), Ireland (IE), Latvia (LV), and Slovenia (SI).</a:t>
            </a:r>
          </a:p>
          <a:p>
            <a:pPr algn="l">
              <a:lnSpc>
                <a:spcPts val="2800"/>
              </a:lnSpc>
            </a:pPr>
            <a:endParaRPr lang="en-US" sz="2000" spc="-40" dirty="0">
              <a:latin typeface="Open Sauce"/>
              <a:ea typeface="Open Sauce"/>
              <a:cs typeface="Open Sauce"/>
              <a:sym typeface="Open Sauce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spc="-40" dirty="0">
                <a:latin typeface="Open Sauce"/>
                <a:ea typeface="Open Sauce"/>
                <a:cs typeface="Open Sauce"/>
                <a:sym typeface="Open Sauce"/>
              </a:rPr>
              <a:t>The </a:t>
            </a:r>
            <a:r>
              <a:rPr lang="en-US" sz="2000" b="1" spc="-40" dirty="0">
                <a:latin typeface="Open Sauce Bold"/>
                <a:ea typeface="Open Sauce Bold"/>
                <a:cs typeface="Open Sauce Bold"/>
                <a:sym typeface="Open Sauce Bold"/>
              </a:rPr>
              <a:t>influence </a:t>
            </a:r>
            <a:r>
              <a:rPr lang="en-US" sz="2000" spc="-40" dirty="0">
                <a:latin typeface="Open Sauce"/>
                <a:ea typeface="Open Sauce"/>
                <a:cs typeface="Open Sauce"/>
                <a:sym typeface="Open Sauce"/>
              </a:rPr>
              <a:t>of the significant factors </a:t>
            </a:r>
            <a:r>
              <a:rPr lang="en-US" sz="2000" b="1" spc="-40" dirty="0">
                <a:latin typeface="Open Sauce Bold"/>
                <a:ea typeface="Open Sauce Bold"/>
                <a:cs typeface="Open Sauce Bold"/>
                <a:sym typeface="Open Sauce Bold"/>
              </a:rPr>
              <a:t>varies </a:t>
            </a:r>
            <a:r>
              <a:rPr lang="en-US" sz="2000" spc="-40" dirty="0">
                <a:latin typeface="Open Sauce"/>
                <a:ea typeface="Open Sauce"/>
                <a:cs typeface="Open Sauce"/>
                <a:sym typeface="Open Sauce"/>
              </a:rPr>
              <a:t>as the country is considered.  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endParaRPr lang="en-US" sz="2000" b="1" spc="-40" dirty="0">
              <a:latin typeface="Open Sauce"/>
              <a:ea typeface="Open Sauce"/>
              <a:cs typeface="Open Sauce"/>
              <a:sym typeface="Open Sauce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b="1" spc="-40" dirty="0">
                <a:latin typeface="Open Sauce"/>
                <a:ea typeface="Open Sauce"/>
                <a:cs typeface="Open Sauce"/>
                <a:sym typeface="Open Sauce"/>
              </a:rPr>
              <a:t>Gender</a:t>
            </a:r>
            <a:r>
              <a:rPr lang="en-US" sz="2000" spc="-40" dirty="0">
                <a:latin typeface="Open Sauce"/>
                <a:ea typeface="Open Sauce"/>
                <a:cs typeface="Open Sauce"/>
                <a:sym typeface="Open Sauce"/>
              </a:rPr>
              <a:t> and </a:t>
            </a:r>
            <a:r>
              <a:rPr lang="en-US" sz="2000" b="1" spc="-40" dirty="0">
                <a:latin typeface="Open Sauce"/>
                <a:ea typeface="Open Sauce"/>
                <a:cs typeface="Open Sauce"/>
                <a:sym typeface="Open Sauce"/>
              </a:rPr>
              <a:t>Education</a:t>
            </a:r>
            <a:r>
              <a:rPr lang="en-US" sz="2000" spc="-40" dirty="0">
                <a:latin typeface="Open Sauce"/>
                <a:ea typeface="Open Sauce"/>
                <a:cs typeface="Open Sauce"/>
                <a:sym typeface="Open Sauce"/>
              </a:rPr>
              <a:t> are </a:t>
            </a:r>
            <a:r>
              <a:rPr lang="en-US" sz="2000" b="1" spc="-40" dirty="0">
                <a:latin typeface="Open Sauce"/>
                <a:ea typeface="Open Sauce"/>
                <a:cs typeface="Open Sauce"/>
                <a:sym typeface="Open Sauce"/>
              </a:rPr>
              <a:t>not significant</a:t>
            </a:r>
            <a:r>
              <a:rPr lang="en-US" sz="2000" spc="-40" dirty="0"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1477338"/>
            <a:ext cx="15782263" cy="97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r>
              <a:rPr lang="en-US" sz="5644" dirty="0">
                <a:solidFill>
                  <a:srgbClr val="2E3C4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DEPENDENCE ANALYSIS OF NO CASH PAYMENT</a:t>
            </a:r>
          </a:p>
        </p:txBody>
      </p:sp>
      <p:sp>
        <p:nvSpPr>
          <p:cNvPr id="18" name="Freeform 18"/>
          <p:cNvSpPr/>
          <p:nvPr/>
        </p:nvSpPr>
        <p:spPr>
          <a:xfrm>
            <a:off x="16625424" y="165736"/>
            <a:ext cx="1267753" cy="1348620"/>
          </a:xfrm>
          <a:custGeom>
            <a:avLst/>
            <a:gdLst/>
            <a:ahLst/>
            <a:cxnLst/>
            <a:rect l="l" t="t" r="r" b="b"/>
            <a:pathLst>
              <a:path w="1267753" h="1348620">
                <a:moveTo>
                  <a:pt x="0" y="0"/>
                </a:moveTo>
                <a:lnTo>
                  <a:pt x="1267752" y="0"/>
                </a:lnTo>
                <a:lnTo>
                  <a:pt x="1267752" y="1348621"/>
                </a:lnTo>
                <a:lnTo>
                  <a:pt x="0" y="13486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54203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B37367-2EAB-9AEF-658B-826DB8BE9E52}"/>
              </a:ext>
            </a:extLst>
          </p:cNvPr>
          <p:cNvSpPr txBox="1"/>
          <p:nvPr/>
        </p:nvSpPr>
        <p:spPr>
          <a:xfrm>
            <a:off x="7158431" y="2245230"/>
            <a:ext cx="12199620" cy="95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r>
              <a:rPr lang="en-US" sz="2800" dirty="0">
                <a:latin typeface="DM Serif Display"/>
                <a:ea typeface="DM Serif Display"/>
                <a:cs typeface="DM Serif Display"/>
                <a:sym typeface="DM Serif Display"/>
              </a:rPr>
              <a:t>Overall Model including the 8 countries: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934</Words>
  <Application>Microsoft Office PowerPoint</Application>
  <PresentationFormat>Custom</PresentationFormat>
  <Paragraphs>175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Open Sauce Bold Italics</vt:lpstr>
      <vt:lpstr>Calibri</vt:lpstr>
      <vt:lpstr>DM Serif Display</vt:lpstr>
      <vt:lpstr>Open Sauce Italics</vt:lpstr>
      <vt:lpstr>Arial</vt:lpstr>
      <vt:lpstr>Aptos</vt:lpstr>
      <vt:lpstr>Open Sauce</vt:lpstr>
      <vt:lpstr>Open Sauce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PPT_Gismondi</dc:title>
  <dc:creator>simone borra</dc:creator>
  <cp:lastModifiedBy>twinkle gismondi</cp:lastModifiedBy>
  <cp:revision>20</cp:revision>
  <dcterms:created xsi:type="dcterms:W3CDTF">2006-08-16T00:00:00Z</dcterms:created>
  <dcterms:modified xsi:type="dcterms:W3CDTF">2024-11-04T16:02:09Z</dcterms:modified>
  <dc:identifier>DAGUNroakIY</dc:identifier>
</cp:coreProperties>
</file>