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85" r:id="rId18"/>
    <p:sldId id="274" r:id="rId19"/>
    <p:sldId id="275" r:id="rId20"/>
    <p:sldId id="276" r:id="rId21"/>
    <p:sldId id="277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4" d="100"/>
          <a:sy n="114" d="100"/>
        </p:scale>
        <p:origin x="-35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2" name="Google Shape;2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6" name="Google Shape;3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" name="Google Shape;3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3" name="Google Shape;3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6" name="Google Shape;4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9" name="Google Shape;43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2" name="Google Shape;45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5" name="Google Shape;46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8" name="Google Shape;47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8" name="Google Shape;4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" name="Google Shape;2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 panose="020B0603020202020204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 panose="020B0603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 panose="020B0603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 panose="020B0603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5pPr>
            <a:lvl6pPr marL="2743200" lvl="5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lang="en-US" sz="8000">
              <a:solidFill>
                <a:srgbClr val="BFE47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1800">
              <a:solidFill>
                <a:srgbClr val="BFE47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 panose="020B0603020202020204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 panose="020B0603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 panose="020B0603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5pPr>
            <a:lvl6pPr marL="2743200" lvl="5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lang="en-US" sz="8000">
              <a:solidFill>
                <a:srgbClr val="BFE47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lang="en-US" sz="8000">
              <a:solidFill>
                <a:srgbClr val="BFE47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 panose="020B0603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 panose="020B0603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 panose="020B0603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5pPr>
            <a:lvl6pPr marL="2743200" lvl="5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 panose="020B0603020202020204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 panose="020B0603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 panose="020B0603020202020204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67" name="Google Shape;67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 panose="020B0603020202020204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 panose="020B0603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 panose="020B0603020202020204"/>
              <a:buNone/>
              <a:defRPr sz="36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vietnix.vn/platform-la-gi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/>
        </p:nvSpPr>
        <p:spPr>
          <a:xfrm>
            <a:off x="1837936" y="389503"/>
            <a:ext cx="78833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TRƯỜNG ĐẠI HỌC TÀI NGUYÊN VÀ MÔI TRƯỜNG</a:t>
            </a:r>
            <a:endParaRPr sz="22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2583716" y="814842"/>
            <a:ext cx="56249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KHOA HỆ THỐNG THÔNG TIN VÀ VIỄN THÁM</a:t>
            </a:r>
            <a:endParaRPr lang="en-US" sz="18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3744238" y="2813279"/>
            <a:ext cx="33039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ĐỒ ÁN MÔN HỌC</a:t>
            </a:r>
            <a:endParaRPr lang="en-US" sz="28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687187" y="1228613"/>
            <a:ext cx="1418015" cy="137460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/>
          <p:nvPr/>
        </p:nvSpPr>
        <p:spPr>
          <a:xfrm>
            <a:off x="2583716" y="3905074"/>
            <a:ext cx="3796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Lớp: </a:t>
            </a:r>
            <a:r>
              <a:rPr lang="en-US" sz="1800" smtClean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10DH_CNTT5</a:t>
            </a: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494028" y="3317199"/>
            <a:ext cx="58043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MÔN: LẬP TRÌNH HƯỚNG ĐỐI TƯỢNG</a:t>
            </a:r>
            <a:endParaRPr sz="2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2583717" y="4318016"/>
            <a:ext cx="12258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Nhóm 5</a:t>
            </a: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4777105" y="3851910"/>
            <a:ext cx="6357620" cy="119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Sinh viên thực hiện: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1050080189– </a:t>
            </a:r>
            <a:r>
              <a:rPr lang="en-US" sz="1800" smtClean="0">
                <a:solidFill>
                  <a:schemeClr val="dk1"/>
                </a:solidFill>
              </a:rPr>
              <a:t>Hoàng Văn Ngọc</a:t>
            </a:r>
            <a:r>
              <a:rPr lang="vi-VN" altLang="en-US" sz="1800" smtClean="0">
                <a:solidFill>
                  <a:schemeClr val="dk1"/>
                </a:solidFill>
              </a:rPr>
              <a:t>_</a:t>
            </a:r>
            <a:r>
              <a:rPr lang="vi-VN" sz="1800" smtClean="0">
                <a:solidFill>
                  <a:srgbClr val="FF0000"/>
                </a:solidFill>
              </a:rPr>
              <a:t>Mức độ đóng góp_35%</a:t>
            </a:r>
            <a:endParaRPr lang="en-US" sz="1800" smtClean="0">
              <a:solidFill>
                <a:srgbClr val="FF0000"/>
              </a:solidFill>
            </a:endParaRPr>
          </a:p>
          <a:p>
            <a:pPr lvl="0"/>
            <a:r>
              <a:rPr lang="en-US" sz="1800"/>
              <a:t>1050080169</a:t>
            </a:r>
            <a:r>
              <a:rPr lang="en-US" sz="1800" smtClea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– Nhan Văn Ánh</a:t>
            </a:r>
            <a:r>
              <a:rPr lang="vi-VN" altLang="en-US" sz="1800" smtClea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_</a:t>
            </a:r>
            <a:r>
              <a:rPr lang="vi-VN" altLang="en-US" sz="1800" smtClean="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Mức độ đóng góp_40%</a:t>
            </a:r>
            <a:endParaRPr lang="en-US" sz="1800" smtClean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/>
            <a:r>
              <a:rPr lang="en-US" sz="1800" smtClean="0"/>
              <a:t>1050080174</a:t>
            </a:r>
            <a:r>
              <a:rPr lang="en-US" sz="1800" smtClea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– Hồ Minh Đại</a:t>
            </a:r>
            <a:r>
              <a:rPr lang="vi-VN" altLang="en-US" sz="1800" smtClea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_</a:t>
            </a:r>
            <a:r>
              <a:rPr lang="vi-VN" altLang="en-US" sz="1800" smtClean="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Mức độ đóng góp_25%</a:t>
            </a:r>
            <a:endParaRPr lang="vi-VN" altLang="en-US" sz="1800" smtClean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3726421" y="6140385"/>
            <a:ext cx="33395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TP.HCM, tháng </a:t>
            </a:r>
            <a:r>
              <a:rPr lang="en-US" sz="1800" smtClean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04 </a:t>
            </a:r>
            <a:r>
              <a:rPr lang="en-US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năm </a:t>
            </a:r>
            <a:r>
              <a:rPr lang="en-US" sz="1800" smtClean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2023</a:t>
            </a: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/>
          <p:nvPr/>
        </p:nvSpPr>
        <p:spPr>
          <a:xfrm>
            <a:off x="11374630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85" name="Google Shape;285;p30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</a:t>
            </a:r>
            <a:endParaRPr lang="en-US" sz="16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6" name="Google Shape;286;p30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5266358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PHÂN TÍCH YÊU CẦU HỆ THỐNG</a:t>
            </a:r>
            <a:endParaRPr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1147077" y="1759301"/>
            <a:ext cx="6056794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89" name="Google Shape;289;p30"/>
          <p:cNvCxnSpPr/>
          <p:nvPr/>
        </p:nvCxnSpPr>
        <p:spPr>
          <a:xfrm>
            <a:off x="1026200" y="414022"/>
            <a:ext cx="335918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290" name="Google Shape;290;p30"/>
          <p:cNvSpPr txBox="1"/>
          <p:nvPr/>
        </p:nvSpPr>
        <p:spPr>
          <a:xfrm>
            <a:off x="1026199" y="1883709"/>
            <a:ext cx="10824381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❖"/>
            </a:pPr>
            <a:r>
              <a:rPr lang="en-US" sz="1800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Xây dựng được phần mềm quản lý kho sản phẩm giúp cho người quản lý tiết kiệm thời gian và có thể quản lý được kho hàng của mình ở mọi nơi.</a:t>
            </a:r>
            <a:endParaRPr lang="en-US" sz="1800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❖"/>
            </a:pPr>
            <a:r>
              <a:rPr lang="en-US" sz="1800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Giới thiệu tổng quát về phần mềm.</a:t>
            </a:r>
            <a:endParaRPr lang="en-US" sz="1800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ts val="1440"/>
              <a:buFont typeface="Noto Sans Symbols"/>
              <a:buChar char="❖"/>
            </a:pPr>
            <a:r>
              <a:rPr lang="en-US" sz="1800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Mô tả chức năng: </a:t>
            </a:r>
            <a:r>
              <a:rPr lang="en-US" sz="1800" smtClean="0">
                <a:solidFill>
                  <a:srgbClr val="3F3F3F"/>
                </a:solidFill>
                <a:ea typeface="Trebuchet MS" panose="020B0603020202020204"/>
              </a:rPr>
              <a:t>T</a:t>
            </a:r>
            <a:r>
              <a:rPr lang="en-US" sz="1800" smtClean="0">
                <a:solidFill>
                  <a:srgbClr val="3F3F3F"/>
                </a:solidFill>
              </a:rPr>
              <a:t>hêm </a:t>
            </a:r>
            <a:r>
              <a:rPr lang="en-US" sz="1800">
                <a:solidFill>
                  <a:srgbClr val="3F3F3F"/>
                </a:solidFill>
              </a:rPr>
              <a:t>phụ tùng, in thông tin phụ tùng, kiểm tra số lượng,tìm kiếm phụ tùng theo tên, tìm kiếm phụ tùng theo mã, xóa phụ tùng theo mã, xóa tất </a:t>
            </a:r>
            <a:r>
              <a:rPr lang="en-US" sz="1800" smtClean="0">
                <a:solidFill>
                  <a:srgbClr val="3F3F3F"/>
                </a:solidFill>
              </a:rPr>
              <a:t>cả.</a:t>
            </a:r>
            <a:endParaRPr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/>
          <p:nvPr/>
        </p:nvSpPr>
        <p:spPr>
          <a:xfrm>
            <a:off x="11374630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96" name="Google Shape;296;p31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</a:t>
            </a:r>
            <a:endParaRPr lang="en-US" sz="16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98" name="Google Shape;298;p31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5266358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CÁC CHỨC NĂNG CỦA PHẦN MỀM</a:t>
            </a:r>
            <a:endParaRPr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1147077" y="1759301"/>
            <a:ext cx="6056794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00" name="Google Shape;300;p31"/>
          <p:cNvCxnSpPr/>
          <p:nvPr/>
        </p:nvCxnSpPr>
        <p:spPr>
          <a:xfrm>
            <a:off x="1026200" y="414022"/>
            <a:ext cx="335918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301" name="Google Shape;301;p31"/>
          <p:cNvSpPr txBox="1"/>
          <p:nvPr/>
        </p:nvSpPr>
        <p:spPr>
          <a:xfrm>
            <a:off x="1026200" y="1883709"/>
            <a:ext cx="6056794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1" smtClean="0">
                <a:solidFill>
                  <a:srgbClr val="3F3F3F"/>
                </a:solidFill>
              </a:rPr>
              <a:t>Thêm phụ tùng</a:t>
            </a:r>
            <a:endParaRPr sz="2400" b="1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1" smtClean="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 thông tin phụ tùng</a:t>
            </a:r>
            <a:endParaRPr sz="2400" b="1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vi-VN" sz="2400" b="1">
                <a:solidFill>
                  <a:srgbClr val="3F3F3F"/>
                </a:solidFill>
              </a:rPr>
              <a:t>kiểm tra số </a:t>
            </a:r>
            <a:r>
              <a:rPr lang="vi-VN" sz="2400" b="1" smtClean="0">
                <a:solidFill>
                  <a:srgbClr val="3F3F3F"/>
                </a:solidFill>
              </a:rPr>
              <a:t>lượng</a:t>
            </a:r>
            <a:endParaRPr lang="en-US" sz="2400" b="1" smtClean="0">
              <a:solidFill>
                <a:srgbClr val="3F3F3F"/>
              </a:solidFill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1">
                <a:solidFill>
                  <a:srgbClr val="3F3F3F"/>
                </a:solidFill>
              </a:rPr>
              <a:t>T</a:t>
            </a:r>
            <a:r>
              <a:rPr lang="en-US" sz="2400" b="1" smtClean="0">
                <a:solidFill>
                  <a:srgbClr val="3F3F3F"/>
                </a:solidFill>
              </a:rPr>
              <a:t>ìm </a:t>
            </a:r>
            <a:r>
              <a:rPr lang="en-US" sz="2400" b="1">
                <a:solidFill>
                  <a:srgbClr val="3F3F3F"/>
                </a:solidFill>
              </a:rPr>
              <a:t>kiếm phụ tùng theo </a:t>
            </a:r>
            <a:r>
              <a:rPr lang="en-US" sz="2400" b="1" smtClean="0">
                <a:solidFill>
                  <a:srgbClr val="3F3F3F"/>
                </a:solidFill>
              </a:rPr>
              <a:t>tên</a:t>
            </a:r>
            <a:endParaRPr lang="en-US" sz="2400" b="1" smtClean="0">
              <a:solidFill>
                <a:srgbClr val="3F3F3F"/>
              </a:solidFill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1" smtClean="0">
                <a:solidFill>
                  <a:srgbClr val="3F3F3F"/>
                </a:solidFill>
              </a:rPr>
              <a:t>Tìm </a:t>
            </a:r>
            <a:r>
              <a:rPr lang="en-US" sz="2400" b="1">
                <a:solidFill>
                  <a:srgbClr val="3F3F3F"/>
                </a:solidFill>
              </a:rPr>
              <a:t>kiếm phụ tùng theo mã </a:t>
            </a:r>
            <a:endParaRPr lang="en-US" sz="2400" b="1" smtClean="0">
              <a:solidFill>
                <a:srgbClr val="3F3F3F"/>
              </a:solidFill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1" smtClean="0">
                <a:solidFill>
                  <a:srgbClr val="3F3F3F"/>
                </a:solidFill>
              </a:rPr>
              <a:t>Xóa </a:t>
            </a:r>
            <a:r>
              <a:rPr lang="en-US" sz="2400" b="1">
                <a:solidFill>
                  <a:srgbClr val="3F3F3F"/>
                </a:solidFill>
              </a:rPr>
              <a:t>phụ tùng theo </a:t>
            </a:r>
            <a:r>
              <a:rPr lang="en-US" sz="2400" b="1" smtClean="0">
                <a:solidFill>
                  <a:srgbClr val="3F3F3F"/>
                </a:solidFill>
              </a:rPr>
              <a:t>mã</a:t>
            </a:r>
            <a:endParaRPr lang="en-US" sz="2400" b="1" smtClean="0">
              <a:solidFill>
                <a:srgbClr val="3F3F3F"/>
              </a:solidFill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1" smtClean="0">
                <a:solidFill>
                  <a:srgbClr val="3F3F3F"/>
                </a:solidFill>
              </a:rPr>
              <a:t>Xóa </a:t>
            </a:r>
            <a:r>
              <a:rPr lang="en-US" sz="2400" b="1">
                <a:solidFill>
                  <a:srgbClr val="3F3F3F"/>
                </a:solidFill>
              </a:rPr>
              <a:t>tất </a:t>
            </a:r>
            <a:r>
              <a:rPr lang="en-US" sz="2400" b="1" smtClean="0">
                <a:solidFill>
                  <a:srgbClr val="3F3F3F"/>
                </a:solidFill>
              </a:rPr>
              <a:t>cả</a:t>
            </a:r>
            <a:endParaRPr lang="en-US" sz="2400" b="1" smtClean="0">
              <a:solidFill>
                <a:srgbClr val="3F3F3F"/>
              </a:solidFill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920"/>
              <a:buFont typeface="Noto Sans Symbols"/>
              <a:buChar char="❖"/>
            </a:pPr>
            <a:endParaRPr sz="2400" b="1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/>
          <p:nvPr/>
        </p:nvSpPr>
        <p:spPr>
          <a:xfrm>
            <a:off x="897500" y="1883709"/>
            <a:ext cx="10147423" cy="4273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11374630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08" name="Google Shape;308;p32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</a:t>
            </a:r>
            <a:endParaRPr lang="en-US" sz="16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10" name="Google Shape;310;p32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5266358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YÊU CẦU CHỨC NĂNG</a:t>
            </a:r>
            <a:endParaRPr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1147077" y="1759301"/>
            <a:ext cx="6056794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12" name="Google Shape;312;p32"/>
          <p:cNvCxnSpPr/>
          <p:nvPr/>
        </p:nvCxnSpPr>
        <p:spPr>
          <a:xfrm>
            <a:off x="1026200" y="414022"/>
            <a:ext cx="335918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313" name="Google Shape;313;p32"/>
          <p:cNvSpPr txBox="1"/>
          <p:nvPr/>
        </p:nvSpPr>
        <p:spPr>
          <a:xfrm>
            <a:off x="1082751" y="1995677"/>
            <a:ext cx="9776919" cy="366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1500" b="1">
                <a:solidFill>
                  <a:srgbClr val="3F3F3F"/>
                </a:solidFill>
              </a:rPr>
              <a:t>Thêm phụ tùng</a:t>
            </a:r>
            <a:endParaRPr lang="en-US" sz="1500" b="1">
              <a:solidFill>
                <a:srgbClr val="3F3F3F"/>
              </a:solidFill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500" smtClean="0">
                <a:solidFill>
                  <a:srgbClr val="3F3F3F"/>
                </a:solidFill>
                <a:sym typeface="Arial" panose="020B0604020202020204"/>
              </a:rPr>
              <a:t>Dùng để thêm một phụ tùng mới.</a:t>
            </a:r>
            <a:endParaRPr sz="150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500">
                <a:solidFill>
                  <a:srgbClr val="3F3F3F"/>
                </a:solidFill>
                <a:sym typeface="Arial" panose="020B0604020202020204"/>
              </a:rPr>
              <a:t>Yêu cầu: Cần có thông tin </a:t>
            </a:r>
            <a:r>
              <a:rPr lang="en-US" sz="1500" smtClean="0">
                <a:solidFill>
                  <a:srgbClr val="3F3F3F"/>
                </a:solidFill>
                <a:sym typeface="Arial" panose="020B0604020202020204"/>
              </a:rPr>
              <a:t>phụ tùng</a:t>
            </a:r>
            <a:r>
              <a:rPr lang="en-US" sz="1500" smtClean="0">
                <a:solidFill>
                  <a:srgbClr val="3F3F3F"/>
                </a:solidFill>
                <a:sym typeface="Arial" panose="020B0604020202020204"/>
              </a:rPr>
              <a:t>.</a:t>
            </a:r>
            <a:endParaRPr sz="1500">
              <a:solidFill>
                <a:srgbClr val="3F3F3F"/>
              </a:solidFill>
              <a:sym typeface="Arial" panose="020B0604020202020204"/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80"/>
              <a:buFont typeface="Noto Sans Symbols"/>
              <a:buChar char="⮚"/>
            </a:pPr>
            <a:r>
              <a:rPr lang="en-US" sz="1500" b="1">
                <a:solidFill>
                  <a:srgbClr val="3F3F3F"/>
                </a:solidFill>
              </a:rPr>
              <a:t>In thông tin phụ </a:t>
            </a:r>
            <a:r>
              <a:rPr lang="en-US" sz="1500" b="1" smtClean="0">
                <a:solidFill>
                  <a:srgbClr val="3F3F3F"/>
                </a:solidFill>
              </a:rPr>
              <a:t>tùng:</a:t>
            </a:r>
            <a:endParaRPr sz="150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500" smtClean="0">
                <a:solidFill>
                  <a:srgbClr val="3F3F3F"/>
                </a:solidFill>
              </a:rPr>
              <a:t>Hiện danh sách phụ tùng có trong kho.</a:t>
            </a:r>
            <a:endParaRPr lang="en-US" sz="1500">
              <a:solidFill>
                <a:srgbClr val="3F3F3F"/>
              </a:solidFill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500" smtClean="0">
                <a:solidFill>
                  <a:srgbClr val="3F3F3F"/>
                </a:solidFill>
                <a:sym typeface="Arial" panose="020B0604020202020204"/>
              </a:rPr>
              <a:t>Yêu </a:t>
            </a:r>
            <a:r>
              <a:rPr lang="en-US" sz="1500">
                <a:solidFill>
                  <a:srgbClr val="3F3F3F"/>
                </a:solidFill>
                <a:sym typeface="Arial" panose="020B0604020202020204"/>
              </a:rPr>
              <a:t>cầu: Cần </a:t>
            </a:r>
            <a:r>
              <a:rPr lang="en-US" sz="1500" smtClean="0">
                <a:solidFill>
                  <a:srgbClr val="3F3F3F"/>
                </a:solidFill>
                <a:sym typeface="Arial" panose="020B0604020202020204"/>
              </a:rPr>
              <a:t>có sẵn </a:t>
            </a:r>
            <a:r>
              <a:rPr lang="en-US" sz="1500">
                <a:solidFill>
                  <a:srgbClr val="3F3F3F"/>
                </a:solidFill>
                <a:sym typeface="Arial" panose="020B0604020202020204"/>
              </a:rPr>
              <a:t>thông tin của </a:t>
            </a:r>
            <a:r>
              <a:rPr lang="en-US" sz="1500" smtClean="0">
                <a:solidFill>
                  <a:srgbClr val="3F3F3F"/>
                </a:solidFill>
              </a:rPr>
              <a:t>phụ tùng trong kho</a:t>
            </a:r>
            <a:r>
              <a:rPr lang="en-US" sz="1500" smtClean="0">
                <a:solidFill>
                  <a:srgbClr val="3F3F3F"/>
                </a:solidFill>
                <a:sym typeface="Arial" panose="020B0604020202020204"/>
              </a:rPr>
              <a:t>.</a:t>
            </a:r>
            <a:endParaRPr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80"/>
              <a:buFont typeface="Noto Sans Symbols"/>
              <a:buChar char="⮚"/>
            </a:pPr>
            <a:r>
              <a:rPr lang="vi-VN" sz="1500" b="1">
                <a:solidFill>
                  <a:srgbClr val="3F3F3F"/>
                </a:solidFill>
              </a:rPr>
              <a:t>Tìm kiếm phụ tùng theo tên:</a:t>
            </a:r>
            <a:endParaRPr lang="vi-VN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vi-VN" sz="1500">
                <a:solidFill>
                  <a:srgbClr val="3F3F3F"/>
                </a:solidFill>
              </a:rPr>
              <a:t>Dựa vào tên khách hàng tìm kiếm sẽ hiện thị tên phụ tùng cần tìm</a:t>
            </a:r>
            <a:endParaRPr lang="vi-VN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vi-VN" sz="1500">
                <a:solidFill>
                  <a:srgbClr val="3F3F3F"/>
                </a:solidFill>
              </a:rPr>
              <a:t>Yêu cầu: Cần có đầy đủ thông tin của phụ tùng.</a:t>
            </a:r>
            <a:endParaRPr lang="vi-VN" sz="1500">
              <a:solidFill>
                <a:srgbClr val="3F3F3F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1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/>
          <p:nvPr/>
        </p:nvSpPr>
        <p:spPr>
          <a:xfrm>
            <a:off x="897500" y="1883709"/>
            <a:ext cx="10147423" cy="4273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19" name="Google Shape;319;p33"/>
          <p:cNvSpPr/>
          <p:nvPr/>
        </p:nvSpPr>
        <p:spPr>
          <a:xfrm>
            <a:off x="11374630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9</a:t>
            </a:r>
            <a:endParaRPr lang="en-US" sz="16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22" name="Google Shape;322;p33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5266358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YÊU CẦU CHỨC NĂNG</a:t>
            </a:r>
            <a:endParaRPr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3" name="Google Shape;323;p33"/>
          <p:cNvSpPr txBox="1"/>
          <p:nvPr/>
        </p:nvSpPr>
        <p:spPr>
          <a:xfrm>
            <a:off x="1147077" y="1759301"/>
            <a:ext cx="6056794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24" name="Google Shape;324;p33"/>
          <p:cNvCxnSpPr/>
          <p:nvPr/>
        </p:nvCxnSpPr>
        <p:spPr>
          <a:xfrm>
            <a:off x="1026200" y="414022"/>
            <a:ext cx="335918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325" name="Google Shape;325;p33"/>
          <p:cNvSpPr txBox="1"/>
          <p:nvPr/>
        </p:nvSpPr>
        <p:spPr>
          <a:xfrm>
            <a:off x="1082751" y="2042329"/>
            <a:ext cx="9776919" cy="366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80"/>
              <a:buFont typeface="Noto Sans Symbols"/>
              <a:buChar char="⮚"/>
            </a:pPr>
            <a:r>
              <a:rPr lang="vi-VN" sz="1500" b="1">
                <a:solidFill>
                  <a:srgbClr val="3F3F3F"/>
                </a:solidFill>
              </a:rPr>
              <a:t>kiểm tra số lượng</a:t>
            </a:r>
            <a:r>
              <a:rPr lang="en-US" sz="1500" b="1" smtClean="0">
                <a:solidFill>
                  <a:srgbClr val="3F3F3F"/>
                </a:solidFill>
                <a:sym typeface="Arial" panose="020B0604020202020204"/>
              </a:rPr>
              <a:t>:</a:t>
            </a:r>
            <a:endParaRPr sz="150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500" smtClean="0">
                <a:solidFill>
                  <a:srgbClr val="3F3F3F"/>
                </a:solidFill>
                <a:sym typeface="Arial" panose="020B0604020202020204"/>
              </a:rPr>
              <a:t>Kiểm tra số lượng phụ tùng còn lại trong kho.</a:t>
            </a:r>
            <a:endParaRPr sz="150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500">
                <a:solidFill>
                  <a:srgbClr val="3F3F3F"/>
                </a:solidFill>
                <a:sym typeface="Arial" panose="020B0604020202020204"/>
              </a:rPr>
              <a:t>Yêu </a:t>
            </a:r>
            <a:r>
              <a:rPr lang="en-US" sz="1500" smtClean="0">
                <a:solidFill>
                  <a:srgbClr val="3F3F3F"/>
                </a:solidFill>
                <a:sym typeface="Arial" panose="020B0604020202020204"/>
              </a:rPr>
              <a:t>cầu: Trong kho còn phụ tùng</a:t>
            </a:r>
            <a:r>
              <a:rPr lang="en-US" sz="1500" smtClean="0">
                <a:solidFill>
                  <a:srgbClr val="3F3F3F"/>
                </a:solidFill>
                <a:sym typeface="Arial" panose="020B0604020202020204"/>
              </a:rPr>
              <a:t>.</a:t>
            </a:r>
            <a:endParaRPr sz="1500">
              <a:solidFill>
                <a:srgbClr val="3F3F3F"/>
              </a:solidFill>
              <a:sym typeface="Arial" panose="020B0604020202020204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ts val="1280"/>
              <a:buFont typeface="Noto Sans Symbols"/>
              <a:buChar char="⮚"/>
            </a:pPr>
            <a:r>
              <a:rPr lang="vi-VN" sz="1500" b="1">
                <a:solidFill>
                  <a:srgbClr val="3F3F3F"/>
                </a:solidFill>
              </a:rPr>
              <a:t>Tìm kiếm phụ tùng theo mã :</a:t>
            </a:r>
            <a:endParaRPr lang="vi-VN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vi-VN" sz="1500">
                <a:solidFill>
                  <a:srgbClr val="3F3F3F"/>
                </a:solidFill>
              </a:rPr>
              <a:t>Dựa vào tên khách hàng tìm kiếm sẽ hiện thị tên phụ tùng cần tìm</a:t>
            </a:r>
            <a:endParaRPr lang="vi-VN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vi-VN" sz="1500">
                <a:solidFill>
                  <a:srgbClr val="3F3F3F"/>
                </a:solidFill>
              </a:rPr>
              <a:t>Yêu cầu: Cần có đầy đủ thông tin của phụ tùng.</a:t>
            </a:r>
            <a:endParaRPr lang="vi-VN" sz="150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ts val="1280"/>
              <a:buFont typeface="Noto Sans Symbols"/>
              <a:buChar char="⮚"/>
            </a:pPr>
            <a:r>
              <a:rPr lang="en-US" sz="1500" b="1">
                <a:solidFill>
                  <a:srgbClr val="3F3F3F"/>
                </a:solidFill>
              </a:rPr>
              <a:t>Xóa phụ tùng theo mã:</a:t>
            </a:r>
            <a:endParaRPr lang="en-US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500">
                <a:solidFill>
                  <a:srgbClr val="3F3F3F"/>
                </a:solidFill>
              </a:rPr>
              <a:t>Dựa vào mã của phụ tùng và thực hiện xóa khỏi kho.</a:t>
            </a:r>
            <a:endParaRPr lang="en-US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500">
                <a:solidFill>
                  <a:srgbClr val="3F3F3F"/>
                </a:solidFill>
              </a:rPr>
              <a:t>Yêu cầu: Cần có thông tin mã phụ tùng.</a:t>
            </a:r>
            <a:endParaRPr lang="en-US" sz="1500">
              <a:solidFill>
                <a:srgbClr val="3F3F3F"/>
              </a:solidFill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</a:pPr>
          </a:p>
          <a:p>
            <a:pPr lvl="0" algn="just">
              <a:lnSpc>
                <a:spcPct val="150000"/>
              </a:lnSpc>
              <a:buClr>
                <a:schemeClr val="accent1"/>
              </a:buClr>
              <a:buSzPts val="1280"/>
            </a:pPr>
            <a:endParaRPr lang="vi-VN" sz="2000">
              <a:solidFill>
                <a:srgbClr val="3F3F3F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1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/>
          <p:nvPr/>
        </p:nvSpPr>
        <p:spPr>
          <a:xfrm>
            <a:off x="897500" y="1883709"/>
            <a:ext cx="10147423" cy="4273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11309169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32" name="Google Shape;332;p34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10</a:t>
            </a:r>
            <a:endParaRPr lang="en-US" sz="16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34" name="Google Shape;334;p34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5266358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YÊU CẦU CHỨC NĂNG</a:t>
            </a:r>
            <a:endParaRPr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1147077" y="1759301"/>
            <a:ext cx="6056794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36" name="Google Shape;336;p34"/>
          <p:cNvCxnSpPr/>
          <p:nvPr/>
        </p:nvCxnSpPr>
        <p:spPr>
          <a:xfrm>
            <a:off x="1026200" y="414022"/>
            <a:ext cx="335918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337" name="Google Shape;337;p34"/>
          <p:cNvSpPr txBox="1"/>
          <p:nvPr/>
        </p:nvSpPr>
        <p:spPr>
          <a:xfrm>
            <a:off x="1018418" y="1862111"/>
            <a:ext cx="9776919" cy="313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</a:pPr>
            <a:endParaRPr lang="en-US" sz="1500" smtClean="0">
              <a:solidFill>
                <a:srgbClr val="3F3F3F"/>
              </a:solidFill>
              <a:sym typeface="Arial" panose="020B0604020202020204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ts val="1280"/>
              <a:buFont typeface="Noto Sans Symbols"/>
              <a:buChar char="⮚"/>
            </a:pPr>
            <a:r>
              <a:rPr lang="en-US" sz="1500" b="1">
                <a:solidFill>
                  <a:srgbClr val="3F3F3F"/>
                </a:solidFill>
              </a:rPr>
              <a:t>Xóa </a:t>
            </a:r>
            <a:r>
              <a:rPr lang="en-US" sz="1500" b="1" smtClean="0">
                <a:solidFill>
                  <a:srgbClr val="3F3F3F"/>
                </a:solidFill>
              </a:rPr>
              <a:t>tất cả:</a:t>
            </a:r>
            <a:endParaRPr lang="en-US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500" smtClean="0">
                <a:solidFill>
                  <a:srgbClr val="3F3F3F"/>
                </a:solidFill>
              </a:rPr>
              <a:t>Xóa tất cả phụ tùng trong kho.</a:t>
            </a:r>
            <a:endParaRPr sz="150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ts val="1280"/>
              <a:buFont typeface="Noto Sans Symbols"/>
              <a:buChar char="⮚"/>
            </a:pPr>
            <a:r>
              <a:rPr lang="vi-VN" sz="1500" b="1">
                <a:solidFill>
                  <a:srgbClr val="3F3F3F"/>
                </a:solidFill>
              </a:rPr>
              <a:t>Sắp xếp theo tên phụ tùng( A-Z ):</a:t>
            </a:r>
            <a:endParaRPr lang="vi-VN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vi-VN" sz="1500">
                <a:solidFill>
                  <a:srgbClr val="3F3F3F"/>
                </a:solidFill>
              </a:rPr>
              <a:t>Dựa vào chữ cái đầu của tên phụ tùng sau đó sắp xếp từ A-Z</a:t>
            </a:r>
            <a:endParaRPr lang="vi-VN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vi-VN" sz="1500">
                <a:solidFill>
                  <a:srgbClr val="3F3F3F"/>
                </a:solidFill>
              </a:rPr>
              <a:t>Yêu cầu: Cần có đầy đủ thông tin của phụ tùng.</a:t>
            </a:r>
            <a:endParaRPr lang="vi-VN" sz="150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ts val="1280"/>
              <a:buFont typeface="Noto Sans Symbols"/>
              <a:buChar char="⮚"/>
            </a:pPr>
            <a:r>
              <a:rPr lang="vi-VN" sz="1500" b="1">
                <a:solidFill>
                  <a:srgbClr val="3F3F3F"/>
                </a:solidFill>
              </a:rPr>
              <a:t>Xuất danh sách phụ tùng thuộc hàng Auth / copy:</a:t>
            </a:r>
            <a:endParaRPr lang="vi-VN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vi-VN" sz="1500">
                <a:solidFill>
                  <a:srgbClr val="3F3F3F"/>
                </a:solidFill>
              </a:rPr>
              <a:t>Dựa vào chất lượng của phụ tùng và xuất ra màn hình theo yêu cầu khách hàng nhập.</a:t>
            </a:r>
            <a:endParaRPr lang="vi-VN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vi-VN" sz="1500">
                <a:solidFill>
                  <a:srgbClr val="3F3F3F"/>
                </a:solidFill>
              </a:rPr>
              <a:t>Yêu cầu: Cần có thông tin chất lượng phụ tùng.</a:t>
            </a:r>
            <a:endParaRPr lang="vi-VN" sz="1500">
              <a:solidFill>
                <a:srgbClr val="3F3F3F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1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/>
          <p:nvPr/>
        </p:nvSpPr>
        <p:spPr>
          <a:xfrm>
            <a:off x="897500" y="1883709"/>
            <a:ext cx="10147423" cy="4273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11309169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32" name="Google Shape;332;p34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10</a:t>
            </a:r>
            <a:endParaRPr lang="en-US" sz="16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34" name="Google Shape;334;p34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5266358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YÊU CẦU CHỨC NĂNG</a:t>
            </a:r>
            <a:endParaRPr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1147077" y="1759301"/>
            <a:ext cx="6056794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36" name="Google Shape;336;p34"/>
          <p:cNvCxnSpPr/>
          <p:nvPr/>
        </p:nvCxnSpPr>
        <p:spPr>
          <a:xfrm>
            <a:off x="1026200" y="414022"/>
            <a:ext cx="335918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337" name="Google Shape;337;p34"/>
          <p:cNvSpPr txBox="1"/>
          <p:nvPr/>
        </p:nvSpPr>
        <p:spPr>
          <a:xfrm>
            <a:off x="1018418" y="1862111"/>
            <a:ext cx="9776919" cy="313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66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endParaRPr sz="15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endParaRPr lang="en-US" sz="1500" smtClean="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ts val="1280"/>
              <a:buFont typeface="Noto Sans Symbols"/>
              <a:buChar char="⮚"/>
            </a:pPr>
            <a:r>
              <a:rPr lang="en-US" b="1" smtClean="0">
                <a:solidFill>
                  <a:srgbClr val="3F3F3F"/>
                </a:solidFill>
              </a:rPr>
              <a:t>Cập nhật danh sách phụ tùng:</a:t>
            </a:r>
            <a:endParaRPr lang="en-US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mtClean="0">
                <a:solidFill>
                  <a:srgbClr val="3F3F3F"/>
                </a:solidFill>
              </a:rPr>
              <a:t>Cập nhật tên phụ tùng, hãng sản xuất , loại xe , chất lượng.</a:t>
            </a:r>
            <a:endParaRPr lang="en-US" smtClean="0">
              <a:solidFill>
                <a:srgbClr val="3F3F3F"/>
              </a:solidFill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vi-VN">
                <a:solidFill>
                  <a:srgbClr val="3F3F3F"/>
                </a:solidFill>
              </a:rPr>
              <a:t>Yêu cầu: Cần có đầy đủ thông tin của phụ </a:t>
            </a:r>
            <a:r>
              <a:rPr lang="vi-VN">
                <a:solidFill>
                  <a:srgbClr val="3F3F3F"/>
                </a:solidFill>
              </a:rPr>
              <a:t>tùng</a:t>
            </a:r>
            <a:r>
              <a:rPr lang="vi-VN" smtClean="0">
                <a:solidFill>
                  <a:srgbClr val="3F3F3F"/>
                </a:solidFill>
              </a:rPr>
              <a:t>.</a:t>
            </a:r>
            <a:endParaRPr lang="en-US" smtClean="0">
              <a:solidFill>
                <a:srgbClr val="3F3F3F"/>
              </a:solidFill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ts val="1280"/>
              <a:buFont typeface="Noto Sans Symbols"/>
              <a:buChar char="⮚"/>
            </a:pPr>
            <a:r>
              <a:rPr lang="en-US" b="1">
                <a:solidFill>
                  <a:srgbClr val="3F3F3F"/>
                </a:solidFill>
              </a:rPr>
              <a:t>Cập </a:t>
            </a:r>
            <a:r>
              <a:rPr lang="en-US" b="1">
                <a:solidFill>
                  <a:srgbClr val="3F3F3F"/>
                </a:solidFill>
              </a:rPr>
              <a:t>nhật </a:t>
            </a:r>
            <a:r>
              <a:rPr lang="en-US" b="1" smtClean="0">
                <a:solidFill>
                  <a:srgbClr val="3F3F3F"/>
                </a:solidFill>
              </a:rPr>
              <a:t>số lượng và giá tiền </a:t>
            </a:r>
            <a:r>
              <a:rPr lang="en-US" b="1">
                <a:solidFill>
                  <a:srgbClr val="3F3F3F"/>
                </a:solidFill>
              </a:rPr>
              <a:t>phụ tùng:</a:t>
            </a:r>
            <a:endParaRPr lang="en-US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mtClean="0">
                <a:solidFill>
                  <a:srgbClr val="3F3F3F"/>
                </a:solidFill>
              </a:rPr>
              <a:t>Cập nhật lại số lượng và giá tiền từng loại phụ tùng.</a:t>
            </a:r>
            <a:endParaRPr lang="en-US" smtClean="0">
              <a:solidFill>
                <a:srgbClr val="3F3F3F"/>
              </a:solidFill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vi-VN" smtClean="0">
                <a:solidFill>
                  <a:srgbClr val="3F3F3F"/>
                </a:solidFill>
              </a:rPr>
              <a:t>Yêu </a:t>
            </a:r>
            <a:r>
              <a:rPr lang="vi-VN">
                <a:solidFill>
                  <a:srgbClr val="3F3F3F"/>
                </a:solidFill>
              </a:rPr>
              <a:t>cầu: Cần có đầy đủ thông tin của phụ tùng.</a:t>
            </a:r>
            <a:endParaRPr lang="en-US">
              <a:solidFill>
                <a:srgbClr val="3F3F3F"/>
              </a:solidFill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endParaRPr lang="vi-VN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1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/>
          <p:nvPr/>
        </p:nvSpPr>
        <p:spPr>
          <a:xfrm>
            <a:off x="771123" y="1816350"/>
            <a:ext cx="5324877" cy="40998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8" name="Google Shape;358;p36"/>
          <p:cNvSpPr/>
          <p:nvPr/>
        </p:nvSpPr>
        <p:spPr>
          <a:xfrm>
            <a:off x="11296016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9" name="Google Shape;359;p36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</a:t>
            </a:r>
            <a:endParaRPr lang="en-US" sz="16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0" name="Google Shape;360;p36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61" name="Google Shape;361;p36"/>
          <p:cNvSpPr txBox="1">
            <a:spLocks noGrp="1"/>
          </p:cNvSpPr>
          <p:nvPr>
            <p:ph type="title"/>
          </p:nvPr>
        </p:nvSpPr>
        <p:spPr>
          <a:xfrm>
            <a:off x="938498" y="445025"/>
            <a:ext cx="5583599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YÊU CẦU PHI CHỨC NĂNG</a:t>
            </a:r>
            <a:endParaRPr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" name="Google Shape;362;p36"/>
          <p:cNvSpPr txBox="1"/>
          <p:nvPr/>
        </p:nvSpPr>
        <p:spPr>
          <a:xfrm>
            <a:off x="1147077" y="1759301"/>
            <a:ext cx="6056794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63" name="Google Shape;363;p36"/>
          <p:cNvCxnSpPr/>
          <p:nvPr/>
        </p:nvCxnSpPr>
        <p:spPr>
          <a:xfrm>
            <a:off x="1026200" y="401847"/>
            <a:ext cx="335918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364" name="Google Shape;364;p36"/>
          <p:cNvSpPr txBox="1"/>
          <p:nvPr/>
        </p:nvSpPr>
        <p:spPr>
          <a:xfrm>
            <a:off x="924544" y="1997403"/>
            <a:ext cx="5018034" cy="313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b="1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Các ràng buộc thiết kế </a:t>
            </a:r>
            <a:endParaRPr lang="en-US" sz="1800" b="1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- Dự án phải được hoàn thành </a:t>
            </a:r>
            <a:r>
              <a:rPr lang="en-US" sz="1800" smtClean="0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vào 10/04/2023</a:t>
            </a:r>
            <a:endParaRPr lang="en-US" sz="1800" smtClean="0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 smtClean="0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- </a:t>
            </a:r>
            <a:r>
              <a:rPr lang="en-US" sz="1800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Thành viên trong nhóm phải nắm vững các kỹ thuật lập trình của hướng đối tượng </a:t>
            </a:r>
            <a:r>
              <a:rPr lang="en-US" sz="1800" smtClean="0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java.</a:t>
            </a:r>
            <a:endParaRPr lang="en-US" sz="1800" smtClean="0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65" name="Google Shape;365;p36"/>
          <p:cNvSpPr/>
          <p:nvPr/>
        </p:nvSpPr>
        <p:spPr>
          <a:xfrm rot="10800000">
            <a:off x="11747240" y="-3"/>
            <a:ext cx="444754" cy="3564295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66" name="Google Shape;366;p36"/>
          <p:cNvSpPr/>
          <p:nvPr/>
        </p:nvSpPr>
        <p:spPr>
          <a:xfrm>
            <a:off x="6287766" y="1782144"/>
            <a:ext cx="5324877" cy="40998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67" name="Google Shape;367;p36"/>
          <p:cNvSpPr txBox="1"/>
          <p:nvPr/>
        </p:nvSpPr>
        <p:spPr>
          <a:xfrm>
            <a:off x="6441187" y="2110166"/>
            <a:ext cx="5018034" cy="313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b="1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Giao diện</a:t>
            </a:r>
            <a:endParaRPr sz="1800" b="1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- Giao diện thiết kế tối ưu bắt mắt không bị rối khi thao tác.</a:t>
            </a:r>
            <a:endParaRPr lang="en-US" sz="1800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- Giao diện phải canh chỉnh phải hợp lý sao cho thuận tiện nhất với người dùng</a:t>
            </a:r>
            <a:endParaRPr sz="1800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/>
          <p:nvPr/>
        </p:nvSpPr>
        <p:spPr>
          <a:xfrm>
            <a:off x="11336363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73" name="Google Shape;373;p37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13</a:t>
            </a:r>
            <a:endParaRPr lang="en-US" sz="16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75" name="Google Shape;375;p37"/>
          <p:cNvSpPr/>
          <p:nvPr/>
        </p:nvSpPr>
        <p:spPr>
          <a:xfrm rot="10800000">
            <a:off x="11747240" y="-3"/>
            <a:ext cx="444754" cy="3564295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76" name="Google Shape;376;p37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CÔNG VIỆC CẦN GIẢI QUYẾT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77" name="Google Shape;377;p37"/>
          <p:cNvCxnSpPr/>
          <p:nvPr/>
        </p:nvCxnSpPr>
        <p:spPr>
          <a:xfrm rot="10800000" flipH="1">
            <a:off x="1240971" y="3729306"/>
            <a:ext cx="8313576" cy="25702"/>
          </a:xfrm>
          <a:prstGeom prst="straightConnector1">
            <a:avLst/>
          </a:prstGeom>
          <a:noFill/>
          <a:ln w="38100" cap="flat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8" name="Google Shape;378;p37"/>
          <p:cNvSpPr txBox="1"/>
          <p:nvPr/>
        </p:nvSpPr>
        <p:spPr>
          <a:xfrm>
            <a:off x="1672507" y="3028846"/>
            <a:ext cx="15273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1800"/>
              <a:buFont typeface="Arial" panose="020B0604020202020204"/>
              <a:buNone/>
            </a:pPr>
            <a:r>
              <a:rPr lang="en-US" sz="18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BƯỚC 1</a:t>
            </a:r>
            <a:endParaRPr lang="en-US" sz="18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>
            <a:off x="1548882" y="4028458"/>
            <a:ext cx="1744823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1600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Phân tích và mô hình hóa yêu cầu</a:t>
            </a:r>
            <a:endParaRPr sz="1600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0" name="Google Shape;380;p37"/>
          <p:cNvSpPr txBox="1"/>
          <p:nvPr/>
        </p:nvSpPr>
        <p:spPr>
          <a:xfrm>
            <a:off x="5513005" y="2986603"/>
            <a:ext cx="15273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1800"/>
              <a:buFont typeface="Arial" panose="020B0604020202020204"/>
              <a:buNone/>
            </a:pPr>
            <a:r>
              <a:rPr lang="en-US" sz="18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BƯỚC 3</a:t>
            </a:r>
            <a:endParaRPr lang="en-US" sz="18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1" name="Google Shape;381;p37"/>
          <p:cNvSpPr txBox="1"/>
          <p:nvPr/>
        </p:nvSpPr>
        <p:spPr>
          <a:xfrm>
            <a:off x="5353813" y="4071188"/>
            <a:ext cx="1839517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Kiểm thử và chỉnh sửa phần mềm</a:t>
            </a:r>
            <a:endParaRPr sz="1600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3584273" y="2792410"/>
            <a:ext cx="15273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1600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Xây dựng giao diện ứng dụng</a:t>
            </a:r>
            <a:endParaRPr sz="1600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3" name="Google Shape;383;p37"/>
          <p:cNvSpPr txBox="1"/>
          <p:nvPr/>
        </p:nvSpPr>
        <p:spPr>
          <a:xfrm>
            <a:off x="3592756" y="4085588"/>
            <a:ext cx="15273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1800"/>
              <a:buFont typeface="Arial" panose="020B0604020202020204"/>
              <a:buNone/>
            </a:pPr>
            <a:r>
              <a:rPr lang="en-US" sz="18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BƯỚC 2</a:t>
            </a:r>
            <a:endParaRPr lang="en-US" sz="18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7327616" y="2792410"/>
            <a:ext cx="1726243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1600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Hoàn thành và bảo trì hệ thống</a:t>
            </a:r>
            <a:endParaRPr sz="1600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7427088" y="4152008"/>
            <a:ext cx="15273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1800"/>
              <a:buFont typeface="Arial" panose="020B0604020202020204"/>
              <a:buNone/>
            </a:pPr>
            <a:r>
              <a:rPr lang="en-US" sz="18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BƯỚC 4 </a:t>
            </a:r>
            <a:endParaRPr lang="en-US" sz="18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2299018" y="3617412"/>
            <a:ext cx="274279" cy="2901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</a:pP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4210784" y="3617412"/>
            <a:ext cx="274279" cy="2901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</a:pP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88" name="Google Shape;388;p37"/>
          <p:cNvSpPr/>
          <p:nvPr/>
        </p:nvSpPr>
        <p:spPr>
          <a:xfrm>
            <a:off x="6113556" y="3584222"/>
            <a:ext cx="274279" cy="2901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</a:pP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8053599" y="3597074"/>
            <a:ext cx="274279" cy="2901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</a:pP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390" name="Google Shape;390;p37"/>
          <p:cNvCxnSpPr/>
          <p:nvPr/>
        </p:nvCxnSpPr>
        <p:spPr>
          <a:xfrm>
            <a:off x="1026200" y="414022"/>
            <a:ext cx="297663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/>
          <p:nvPr/>
        </p:nvSpPr>
        <p:spPr>
          <a:xfrm>
            <a:off x="11280118" y="6067899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96" name="Google Shape;396;p38"/>
          <p:cNvSpPr txBox="1">
            <a:spLocks noGrp="1"/>
          </p:cNvSpPr>
          <p:nvPr>
            <p:ph type="sldNum" idx="12"/>
          </p:nvPr>
        </p:nvSpPr>
        <p:spPr>
          <a:xfrm>
            <a:off x="11374629" y="6071064"/>
            <a:ext cx="444233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14</a:t>
            </a:r>
            <a:endParaRPr lang="en-US" sz="16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98" name="Google Shape;398;p38"/>
          <p:cNvSpPr txBox="1">
            <a:spLocks noGrp="1"/>
          </p:cNvSpPr>
          <p:nvPr>
            <p:ph type="title"/>
          </p:nvPr>
        </p:nvSpPr>
        <p:spPr>
          <a:xfrm>
            <a:off x="2277633" y="1533777"/>
            <a:ext cx="5409012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 panose="020B0604020202020204"/>
              <a:buNone/>
            </a:pPr>
            <a:r>
              <a:rPr lang="en-US" sz="4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THIẾT KẾ</a:t>
            </a:r>
            <a:endParaRPr sz="44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9" name="Google Shape;399;p38"/>
          <p:cNvSpPr txBox="1"/>
          <p:nvPr/>
        </p:nvSpPr>
        <p:spPr>
          <a:xfrm>
            <a:off x="1061273" y="1533777"/>
            <a:ext cx="1064441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 panose="020B0603020202020204"/>
              <a:buNone/>
            </a:pPr>
            <a:r>
              <a:rPr lang="en-US" sz="5400" b="1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03</a:t>
            </a:r>
            <a:endParaRPr lang="en-US" sz="5400" b="1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00" name="Google Shape;400;p38"/>
          <p:cNvSpPr txBox="1"/>
          <p:nvPr/>
        </p:nvSpPr>
        <p:spPr>
          <a:xfrm>
            <a:off x="2277633" y="2076677"/>
            <a:ext cx="416982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Mô hình hóa chức năng</a:t>
            </a:r>
            <a:endParaRPr sz="24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1" name="Google Shape;401;p38"/>
          <p:cNvCxnSpPr/>
          <p:nvPr/>
        </p:nvCxnSpPr>
        <p:spPr>
          <a:xfrm>
            <a:off x="2125714" y="1303508"/>
            <a:ext cx="0" cy="167315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402" name="Google Shape;402;p38"/>
          <p:cNvSpPr/>
          <p:nvPr/>
        </p:nvSpPr>
        <p:spPr>
          <a:xfrm rot="10800000">
            <a:off x="11741285" y="0"/>
            <a:ext cx="450712" cy="2076677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403" name="Google Shape;403;p3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161314" y="2916016"/>
            <a:ext cx="4169803" cy="2953610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/>
          <p:nvPr/>
        </p:nvSpPr>
        <p:spPr>
          <a:xfrm>
            <a:off x="11336363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09" name="Google Shape;409;p39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15</a:t>
            </a:r>
            <a:endParaRPr lang="en-US" sz="16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938498" y="445025"/>
            <a:ext cx="5583599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 panose="020B0604020202020204"/>
              <a:buNone/>
            </a:pPr>
            <a:r>
              <a:rPr lang="en-US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SƠ ĐỒ </a:t>
            </a:r>
            <a:r>
              <a:rPr lang="en-US" smtClea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UML</a:t>
            </a:r>
            <a:endParaRPr lang="en-US" smtClean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12" name="Google Shape;412;p39"/>
          <p:cNvCxnSpPr/>
          <p:nvPr/>
        </p:nvCxnSpPr>
        <p:spPr>
          <a:xfrm>
            <a:off x="1026200" y="401847"/>
            <a:ext cx="335918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413" name="Google Shape;413;p39"/>
          <p:cNvSpPr/>
          <p:nvPr/>
        </p:nvSpPr>
        <p:spPr>
          <a:xfrm rot="10800000">
            <a:off x="11747240" y="-3"/>
            <a:ext cx="444754" cy="3564295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13" y="1268760"/>
            <a:ext cx="6526212" cy="519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1837936" y="389503"/>
            <a:ext cx="78833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TRƯỜNG ĐẠI HỌC TÀI NGUYÊN VÀ MÔI TRƯỜNG</a:t>
            </a:r>
            <a:endParaRPr sz="22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2583716" y="814842"/>
            <a:ext cx="56249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KHOA HỆ THỐNG THÔNG TIN VÀ VIỄN THÁM</a:t>
            </a:r>
            <a:endParaRPr lang="en-US" sz="18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1039805" y="2921208"/>
            <a:ext cx="871277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PHẦN MỀM QUẢN LÝ </a:t>
            </a:r>
            <a:r>
              <a:rPr lang="en-US" sz="3200" b="1" smtClean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PHỤ TÙNG Ô TÔ</a:t>
            </a:r>
            <a:endParaRPr sz="3200" b="1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687187" y="1228613"/>
            <a:ext cx="1418015" cy="137460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3726421" y="6140385"/>
            <a:ext cx="33395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TP.HCM, tháng </a:t>
            </a:r>
            <a:r>
              <a:rPr lang="en-US" sz="1800" smtClean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04 </a:t>
            </a:r>
            <a:r>
              <a:rPr lang="en-US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năm </a:t>
            </a:r>
            <a:r>
              <a:rPr lang="en-US" sz="1800" smtClean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2023</a:t>
            </a: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3726421" y="3720366"/>
            <a:ext cx="566183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Giảng viên hướng dẫn: Ths. Phạm Trọng Huynh</a:t>
            </a:r>
            <a:endParaRPr lang="en-US"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/>
          <p:nvPr/>
        </p:nvSpPr>
        <p:spPr>
          <a:xfrm>
            <a:off x="11280118" y="6067899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42" name="Google Shape;442;p42"/>
          <p:cNvSpPr txBox="1">
            <a:spLocks noGrp="1"/>
          </p:cNvSpPr>
          <p:nvPr>
            <p:ph type="sldNum" idx="12"/>
          </p:nvPr>
        </p:nvSpPr>
        <p:spPr>
          <a:xfrm>
            <a:off x="11374629" y="6071064"/>
            <a:ext cx="444233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19</a:t>
            </a:r>
            <a:endParaRPr lang="en-US" sz="16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3" name="Google Shape;443;p42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44" name="Google Shape;444;p42"/>
          <p:cNvSpPr txBox="1">
            <a:spLocks noGrp="1"/>
          </p:cNvSpPr>
          <p:nvPr>
            <p:ph type="title"/>
          </p:nvPr>
        </p:nvSpPr>
        <p:spPr>
          <a:xfrm>
            <a:off x="2277633" y="1533777"/>
            <a:ext cx="5409012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 panose="020B0604020202020204"/>
              <a:buNone/>
            </a:pPr>
            <a:r>
              <a:rPr lang="en-US" sz="4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HIỆN THỰC</a:t>
            </a:r>
            <a:endParaRPr sz="44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1061273" y="1533777"/>
            <a:ext cx="1064441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 panose="020B0603020202020204"/>
              <a:buNone/>
            </a:pPr>
            <a:r>
              <a:rPr lang="en-US" sz="5400" b="1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04</a:t>
            </a:r>
            <a:endParaRPr lang="en-US" sz="5400" b="1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46" name="Google Shape;446;p42"/>
          <p:cNvSpPr txBox="1"/>
          <p:nvPr/>
        </p:nvSpPr>
        <p:spPr>
          <a:xfrm>
            <a:off x="2277633" y="2076677"/>
            <a:ext cx="416982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Chạy thử chương trình</a:t>
            </a:r>
            <a:endParaRPr sz="24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47" name="Google Shape;447;p42"/>
          <p:cNvCxnSpPr/>
          <p:nvPr/>
        </p:nvCxnSpPr>
        <p:spPr>
          <a:xfrm>
            <a:off x="2125714" y="1303508"/>
            <a:ext cx="0" cy="167315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448" name="Google Shape;448;p42"/>
          <p:cNvSpPr/>
          <p:nvPr/>
        </p:nvSpPr>
        <p:spPr>
          <a:xfrm rot="10800000">
            <a:off x="11741285" y="0"/>
            <a:ext cx="450712" cy="2076677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449" name="Google Shape;449;p4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362543" y="2820345"/>
            <a:ext cx="6039930" cy="3705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3"/>
          <p:cNvSpPr/>
          <p:nvPr/>
        </p:nvSpPr>
        <p:spPr>
          <a:xfrm>
            <a:off x="11280118" y="6067899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55" name="Google Shape;455;p43"/>
          <p:cNvSpPr txBox="1">
            <a:spLocks noGrp="1"/>
          </p:cNvSpPr>
          <p:nvPr>
            <p:ph type="sldNum" idx="12"/>
          </p:nvPr>
        </p:nvSpPr>
        <p:spPr>
          <a:xfrm>
            <a:off x="11374629" y="6071064"/>
            <a:ext cx="444233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</a:t>
            </a:r>
            <a:endParaRPr lang="en-US" sz="16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6" name="Google Shape;456;p43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57" name="Google Shape;457;p43"/>
          <p:cNvSpPr txBox="1">
            <a:spLocks noGrp="1"/>
          </p:cNvSpPr>
          <p:nvPr>
            <p:ph type="title"/>
          </p:nvPr>
        </p:nvSpPr>
        <p:spPr>
          <a:xfrm>
            <a:off x="2277633" y="1533777"/>
            <a:ext cx="5409012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 panose="020B0604020202020204"/>
              <a:buNone/>
            </a:pPr>
            <a:r>
              <a:rPr lang="en-US" sz="4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KẾT LUẬN</a:t>
            </a:r>
            <a:endParaRPr sz="44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8" name="Google Shape;458;p43"/>
          <p:cNvSpPr txBox="1"/>
          <p:nvPr/>
        </p:nvSpPr>
        <p:spPr>
          <a:xfrm>
            <a:off x="1061273" y="1533777"/>
            <a:ext cx="1064441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 panose="020B0603020202020204"/>
              <a:buNone/>
            </a:pPr>
            <a:r>
              <a:rPr lang="en-US" sz="5400" b="1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05</a:t>
            </a:r>
            <a:endParaRPr lang="en-US" sz="5400" b="1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59" name="Google Shape;459;p43"/>
          <p:cNvSpPr txBox="1"/>
          <p:nvPr/>
        </p:nvSpPr>
        <p:spPr>
          <a:xfrm>
            <a:off x="2277632" y="2083738"/>
            <a:ext cx="4055074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Kết luận lại đề tài và hướng phát triển của đề tài.</a:t>
            </a:r>
            <a:endParaRPr lang="en-US" sz="24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60" name="Google Shape;460;p43"/>
          <p:cNvCxnSpPr/>
          <p:nvPr/>
        </p:nvCxnSpPr>
        <p:spPr>
          <a:xfrm>
            <a:off x="2125714" y="1303508"/>
            <a:ext cx="0" cy="167315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461" name="Google Shape;461;p43"/>
          <p:cNvSpPr/>
          <p:nvPr/>
        </p:nvSpPr>
        <p:spPr>
          <a:xfrm rot="10800000">
            <a:off x="11741285" y="0"/>
            <a:ext cx="450712" cy="2076677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462" name="Google Shape;462;p4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98339" y="3602904"/>
            <a:ext cx="2923162" cy="292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"/>
          <p:cNvSpPr/>
          <p:nvPr/>
        </p:nvSpPr>
        <p:spPr>
          <a:xfrm>
            <a:off x="11374630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68" name="Google Shape;468;p44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</a:t>
            </a:r>
            <a:endParaRPr lang="en-US" sz="16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9" name="Google Shape;469;p44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70" name="Google Shape;470;p44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5266358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 panose="020B0604020202020204"/>
              <a:buNone/>
            </a:pPr>
            <a:r>
              <a:rPr lang="en-US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ƯU V</a:t>
            </a: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À NHƯỢC ĐIỂM</a:t>
            </a:r>
            <a:endParaRPr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71" name="Google Shape;471;p44"/>
          <p:cNvCxnSpPr/>
          <p:nvPr/>
        </p:nvCxnSpPr>
        <p:spPr>
          <a:xfrm>
            <a:off x="1026200" y="414022"/>
            <a:ext cx="335918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472" name="Google Shape;472;p44"/>
          <p:cNvSpPr txBox="1"/>
          <p:nvPr/>
        </p:nvSpPr>
        <p:spPr>
          <a:xfrm>
            <a:off x="1566153" y="3126096"/>
            <a:ext cx="4481784" cy="19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Quản lý hiệu quả</a:t>
            </a:r>
            <a:endParaRPr sz="18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Xử lý tốt khối lượng dữ liệu lớn</a:t>
            </a:r>
            <a:endParaRPr sz="18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Nâng cao khả năng kiểm soát</a:t>
            </a:r>
            <a:endParaRPr sz="18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Chi phí thấp</a:t>
            </a:r>
            <a:endParaRPr sz="18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3" name="Google Shape;473;p44"/>
          <p:cNvSpPr txBox="1"/>
          <p:nvPr/>
        </p:nvSpPr>
        <p:spPr>
          <a:xfrm>
            <a:off x="6467013" y="3126096"/>
            <a:ext cx="4481784" cy="17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 khả năng bị rò rỉ dữ liệu</a:t>
            </a:r>
            <a:endParaRPr sz="18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Giao diện thô sơ</a:t>
            </a:r>
            <a:endParaRPr sz="18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 khả năng phát sinh lỗi cao chưa hoàn thiện</a:t>
            </a:r>
            <a:endParaRPr sz="18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4" name="Google Shape;474;p44"/>
          <p:cNvSpPr txBox="1"/>
          <p:nvPr/>
        </p:nvSpPr>
        <p:spPr>
          <a:xfrm>
            <a:off x="2555729" y="2391258"/>
            <a:ext cx="2909688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 panose="020B0604020202020204"/>
              <a:buNone/>
            </a:pPr>
            <a:r>
              <a:rPr lang="en-US" sz="36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ƯU ĐIỂM</a:t>
            </a:r>
            <a:endParaRPr lang="en-US" sz="36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5" name="Google Shape;475;p44"/>
          <p:cNvSpPr txBox="1"/>
          <p:nvPr/>
        </p:nvSpPr>
        <p:spPr>
          <a:xfrm>
            <a:off x="7002591" y="2391258"/>
            <a:ext cx="3410628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 panose="020B0604020202020204"/>
              <a:buNone/>
            </a:pPr>
            <a:r>
              <a:rPr lang="en-US" sz="36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NHƯỢC ĐIỂM</a:t>
            </a:r>
            <a:endParaRPr lang="en-US" sz="36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5"/>
          <p:cNvSpPr/>
          <p:nvPr/>
        </p:nvSpPr>
        <p:spPr>
          <a:xfrm>
            <a:off x="11374630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81" name="Google Shape;481;p45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</a:t>
            </a:r>
            <a:endParaRPr lang="en-US" sz="16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2" name="Google Shape;482;p45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83" name="Google Shape;483;p45"/>
          <p:cNvSpPr txBox="1">
            <a:spLocks noGrp="1"/>
          </p:cNvSpPr>
          <p:nvPr>
            <p:ph type="title"/>
          </p:nvPr>
        </p:nvSpPr>
        <p:spPr>
          <a:xfrm>
            <a:off x="938498" y="445025"/>
            <a:ext cx="5870863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 panose="020B0604020202020204"/>
              <a:buNone/>
            </a:pPr>
            <a:r>
              <a:rPr lang="en-US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PHƯƠNG HƯ</a:t>
            </a: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ỚNG PHÁT TRIỂN</a:t>
            </a:r>
            <a:endParaRPr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84" name="Google Shape;484;p45"/>
          <p:cNvCxnSpPr/>
          <p:nvPr/>
        </p:nvCxnSpPr>
        <p:spPr>
          <a:xfrm>
            <a:off x="1026200" y="414022"/>
            <a:ext cx="335918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485" name="Google Shape;485;p45"/>
          <p:cNvSpPr txBox="1"/>
          <p:nvPr/>
        </p:nvSpPr>
        <p:spPr>
          <a:xfrm>
            <a:off x="1373576" y="2201968"/>
            <a:ext cx="9260732" cy="19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 thể tích hợp được các công nghệ mới như AI để dễ dàng quản lý.</a:t>
            </a:r>
            <a:endParaRPr lang="en-US" sz="18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Tích hợp các công cụ mã hóa dữ liệu để có thể tang tính bảo mật của chương trình. </a:t>
            </a:r>
            <a:endParaRPr lang="en-US" sz="18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Tạo ra một giao diện đặc sắc và dễ nhìn hơn.</a:t>
            </a:r>
            <a:endParaRPr lang="en-US" sz="18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 thể tích hợp đa nền tảng để có thể tiện dụng và sử dụng mọi lúc mọi nơi.</a:t>
            </a:r>
            <a:endParaRPr lang="en-US" sz="18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6"/>
          <p:cNvSpPr txBox="1"/>
          <p:nvPr/>
        </p:nvSpPr>
        <p:spPr>
          <a:xfrm>
            <a:off x="1158136" y="0"/>
            <a:ext cx="8032517" cy="270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 panose="020B0604020202020204"/>
              <a:buNone/>
            </a:pPr>
            <a:r>
              <a:rPr lang="en-US" sz="44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CẢM ƠN THẦY CÔ VÀ CÁC BẠN ĐÃ LẮNG NGHE!</a:t>
            </a:r>
            <a:endParaRPr lang="en-US" sz="44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91" name="Google Shape;491;p4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12699" y="2479593"/>
            <a:ext cx="6567611" cy="4378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11374630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633254" y="1217596"/>
            <a:ext cx="10991461" cy="369492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2338833" y="3822275"/>
            <a:ext cx="3235204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en-US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PHÂN TÍCH</a:t>
            </a:r>
            <a:endParaRPr sz="28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4948442" y="2588022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THIẾT KẾ</a:t>
            </a:r>
            <a:endParaRPr sz="3200" b="1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2874271" y="2966152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 panose="020B0603020202020204"/>
              <a:buNone/>
            </a:pPr>
            <a:r>
              <a:rPr lang="en-US" sz="3600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02</a:t>
            </a:r>
            <a:endParaRPr lang="en-US" sz="3600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4948442" y="1722155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 panose="020B0603020202020204"/>
              <a:buNone/>
            </a:pPr>
            <a:r>
              <a:rPr lang="en-US" sz="3600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03</a:t>
            </a:r>
            <a:endParaRPr lang="en-US" sz="3600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176" name="Google Shape;176;p20"/>
          <p:cNvCxnSpPr/>
          <p:nvPr/>
        </p:nvCxnSpPr>
        <p:spPr>
          <a:xfrm>
            <a:off x="1906745" y="2480845"/>
            <a:ext cx="104085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177" name="Google Shape;177;p20"/>
          <p:cNvSpPr txBox="1"/>
          <p:nvPr/>
        </p:nvSpPr>
        <p:spPr>
          <a:xfrm>
            <a:off x="1257310" y="2593816"/>
            <a:ext cx="233201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GIỚI THIỆU</a:t>
            </a:r>
            <a:endParaRPr lang="en-US" sz="2400" b="1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1393679" y="1756945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 panose="020B0603020202020204"/>
              <a:buNone/>
            </a:pPr>
            <a:r>
              <a:rPr lang="en-US" sz="3600" b="1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01</a:t>
            </a:r>
            <a:endParaRPr lang="en-US" sz="3600" b="1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8937622" y="2611496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KẾT LUẬN</a:t>
            </a:r>
            <a:endParaRPr sz="2800" b="1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8963650" y="1723065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 panose="020B0603020202020204"/>
              <a:buNone/>
            </a:pPr>
            <a:r>
              <a:rPr lang="en-US" sz="3600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05</a:t>
            </a:r>
            <a:endParaRPr lang="en-US" sz="3600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81" name="Google Shape;181;p20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lang="en-US" sz="16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183" name="Google Shape;183;p20"/>
          <p:cNvCxnSpPr/>
          <p:nvPr/>
        </p:nvCxnSpPr>
        <p:spPr>
          <a:xfrm>
            <a:off x="3168402" y="3699260"/>
            <a:ext cx="1492898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cxnSp>
        <p:nvCxnSpPr>
          <p:cNvPr id="184" name="Google Shape;184;p20"/>
          <p:cNvCxnSpPr/>
          <p:nvPr/>
        </p:nvCxnSpPr>
        <p:spPr>
          <a:xfrm>
            <a:off x="5461512" y="2532108"/>
            <a:ext cx="104085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cxnSp>
        <p:nvCxnSpPr>
          <p:cNvPr id="185" name="Google Shape;185;p20"/>
          <p:cNvCxnSpPr/>
          <p:nvPr/>
        </p:nvCxnSpPr>
        <p:spPr>
          <a:xfrm>
            <a:off x="9444980" y="2495574"/>
            <a:ext cx="104085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186" name="Google Shape;186;p20"/>
          <p:cNvSpPr txBox="1"/>
          <p:nvPr/>
        </p:nvSpPr>
        <p:spPr>
          <a:xfrm>
            <a:off x="6844594" y="4026924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HIỆN THỰC</a:t>
            </a:r>
            <a:endParaRPr sz="2800" b="1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6870622" y="3138493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 panose="020B0603020202020204"/>
              <a:buNone/>
            </a:pPr>
            <a:r>
              <a:rPr lang="en-US" sz="3600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04</a:t>
            </a:r>
            <a:endParaRPr lang="en-US" sz="3600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188" name="Google Shape;188;p20"/>
          <p:cNvCxnSpPr/>
          <p:nvPr/>
        </p:nvCxnSpPr>
        <p:spPr>
          <a:xfrm>
            <a:off x="7351952" y="3911002"/>
            <a:ext cx="104085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>
            <a:off x="11374629" y="6071065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11563651" y="6071064"/>
            <a:ext cx="255211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lang="en-US" sz="16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2277633" y="1533777"/>
            <a:ext cx="3818367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 panose="020B0604020202020204"/>
              <a:buNone/>
            </a:pPr>
            <a:r>
              <a:rPr lang="en-US" sz="4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GIỚI THIỆU</a:t>
            </a:r>
            <a:endParaRPr sz="44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1061273" y="1533777"/>
            <a:ext cx="1064441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 panose="020B0603020202020204"/>
              <a:buNone/>
            </a:pPr>
            <a:r>
              <a:rPr lang="en-US" sz="5400" b="1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01</a:t>
            </a:r>
            <a:endParaRPr lang="en-US" sz="5400" b="1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2277633" y="2076677"/>
            <a:ext cx="3902721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Giới thiệu về đề tài</a:t>
            </a:r>
            <a:endParaRPr sz="24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99" name="Google Shape;199;p21"/>
          <p:cNvCxnSpPr/>
          <p:nvPr/>
        </p:nvCxnSpPr>
        <p:spPr>
          <a:xfrm>
            <a:off x="2125714" y="1303508"/>
            <a:ext cx="0" cy="167315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200" name="Google Shape;200;p21"/>
          <p:cNvSpPr/>
          <p:nvPr/>
        </p:nvSpPr>
        <p:spPr>
          <a:xfrm rot="10800000">
            <a:off x="11741285" y="0"/>
            <a:ext cx="450712" cy="2076677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268351" y="3060641"/>
            <a:ext cx="3932021" cy="2905771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11374630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lang="en-US" sz="16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9" name="Google Shape;209;p22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4837149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LÝ DO CHỌN ĐỀ TÀI</a:t>
            </a:r>
            <a:endParaRPr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1025779" y="1765957"/>
            <a:ext cx="6056794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Công nghệ thông tin hiện nay là một ngành ngày càng phát triển.</a:t>
            </a:r>
            <a:endParaRPr lang="en-US" sz="20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Nhằm thuận tiện trong việc quản lý các mặt hàng nên nhóm đã lựa chọn đồ án này với các yếu tố nòng cốt:</a:t>
            </a:r>
            <a:endParaRPr lang="en-US" sz="20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-US" sz="2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Xây dựng một phần mềm dễ dàng thao tác.</a:t>
            </a:r>
            <a:endParaRPr lang="en-US" sz="20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-US" sz="2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Giao diện dễ hiểu, dễ nhìn.</a:t>
            </a:r>
            <a:endParaRPr lang="en-US" sz="20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-US" sz="2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Tốc độ thực hiện và truy nhập phải được tối ưu.</a:t>
            </a:r>
            <a:endParaRPr lang="en-US" sz="20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11" name="Google Shape;211;p22"/>
          <p:cNvCxnSpPr/>
          <p:nvPr/>
        </p:nvCxnSpPr>
        <p:spPr>
          <a:xfrm>
            <a:off x="1026200" y="414022"/>
            <a:ext cx="259407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212" name="Google Shape;212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475098" y="1140964"/>
            <a:ext cx="4010886" cy="4010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/>
          <p:nvPr/>
        </p:nvSpPr>
        <p:spPr>
          <a:xfrm>
            <a:off x="11374630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19" name="Google Shape;219;p23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lang="en-US" sz="16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4837149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PHẠM VI DỰ ÁN</a:t>
            </a:r>
            <a:endParaRPr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938499" y="1572688"/>
            <a:ext cx="10609494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Xây dựng một phần mềm cơ bản cho phép người </a:t>
            </a:r>
            <a:r>
              <a:rPr lang="en-US" sz="2000" smtClean="0">
                <a:solidFill>
                  <a:srgbClr val="3F3F3F"/>
                </a:solidFill>
              </a:rPr>
              <a:t>dùng</a:t>
            </a:r>
            <a:r>
              <a:rPr lang="en-US" sz="2000" smtClean="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 thể thực hiện các thao </a:t>
            </a:r>
            <a:r>
              <a:rPr lang="en-US" sz="2000" smtClean="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tác </a:t>
            </a:r>
            <a:r>
              <a:rPr lang="en-US" sz="20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cơ bản như là </a:t>
            </a:r>
            <a:r>
              <a:rPr lang="en-US" sz="2000" smtClean="0">
                <a:solidFill>
                  <a:srgbClr val="3F3F3F"/>
                </a:solidFill>
              </a:rPr>
              <a:t>thêm phụ tùng</a:t>
            </a:r>
            <a:r>
              <a:rPr lang="en-US" sz="2000" smtClean="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in thông tin phụ tùng, kiểm tra số lượng,tìm kiếm phụ tùng theo tên, tìm kiếm phụ tùng theo mã, xóa phụ tùng theo mã, xóa tất cả, sắp </a:t>
            </a:r>
            <a:r>
              <a:rPr lang="en-US" sz="2000" smtClean="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xếp tên</a:t>
            </a:r>
            <a:r>
              <a:rPr lang="en-US" sz="2000" smtClean="0">
                <a:solidFill>
                  <a:srgbClr val="3F3F3F"/>
                </a:solidFill>
              </a:rPr>
              <a:t> theo chữ cái (A-Z), Xuất danh sách phụ tùng hàng auth/copy, Cập nhật phụ tùng….</a:t>
            </a:r>
            <a:endParaRPr lang="en-US" sz="2000" smtClean="0">
              <a:solidFill>
                <a:srgbClr val="3F3F3F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3" name="Google Shape;223;p23"/>
          <p:cNvCxnSpPr/>
          <p:nvPr/>
        </p:nvCxnSpPr>
        <p:spPr>
          <a:xfrm>
            <a:off x="1026200" y="414022"/>
            <a:ext cx="259407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224" name="Google Shape;224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632441" y="3317343"/>
            <a:ext cx="2637864" cy="2628952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 panose="020B0603020202020204"/>
              <a:buNone/>
            </a:pPr>
            <a:r>
              <a:rPr lang="en-US"/>
              <a:t>Uml là gì?</a:t>
            </a:r>
            <a:endParaRPr lang="en-US"/>
          </a:p>
        </p:txBody>
      </p:sp>
      <p:sp>
        <p:nvSpPr>
          <p:cNvPr id="230" name="Google Shape;230;p24"/>
          <p:cNvSpPr txBox="1">
            <a:spLocks noGrp="1"/>
          </p:cNvSpPr>
          <p:nvPr>
            <p:ph type="body" idx="1"/>
          </p:nvPr>
        </p:nvSpPr>
        <p:spPr>
          <a:xfrm>
            <a:off x="917099" y="4558385"/>
            <a:ext cx="767356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 b="0" i="0"/>
              <a:t>UML (Unified Modeling Language) là ngôn ngữ dành cho việc đặc tả, hình dung, xây dựng và làm tài liệu của các hệ thống phần mềm.</a:t>
            </a:r>
            <a:endParaRPr sz="2000"/>
          </a:p>
        </p:txBody>
      </p:sp>
      <p:sp>
        <p:nvSpPr>
          <p:cNvPr id="231" name="Google Shape;231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32" name="Google Shape;232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10405" y="1573918"/>
            <a:ext cx="4375505" cy="250506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title"/>
          </p:nvPr>
        </p:nvSpPr>
        <p:spPr>
          <a:xfrm>
            <a:off x="677334" y="38566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 panose="020B0603020202020204"/>
              <a:buNone/>
            </a:pPr>
            <a:r>
              <a:rPr lang="en-US"/>
              <a:t>Java là gì?</a:t>
            </a:r>
            <a:endParaRPr lang="en-US"/>
          </a:p>
        </p:txBody>
      </p:sp>
      <p:sp>
        <p:nvSpPr>
          <p:cNvPr id="247" name="Google Shape;247;p26"/>
          <p:cNvSpPr txBox="1">
            <a:spLocks noGrp="1"/>
          </p:cNvSpPr>
          <p:nvPr>
            <p:ph type="body" idx="1"/>
          </p:nvPr>
        </p:nvSpPr>
        <p:spPr>
          <a:xfrm>
            <a:off x="677334" y="4124131"/>
            <a:ext cx="8596668" cy="191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 i="0">
                <a:solidFill>
                  <a:schemeClr val="dk1"/>
                </a:solidFill>
              </a:rPr>
              <a:t>Java được biết đến là ngôn ngữ lập trình bậc cao, hướng đối tượng và giúp bảo mật mạnh mẽ, và còn được định nghĩa là một </a:t>
            </a:r>
            <a:r>
              <a:rPr lang="en-US" sz="2000" i="0" u="sng" strike="noStrike">
                <a:solidFill>
                  <a:schemeClr val="hlink"/>
                </a:solidFill>
                <a:hlinkClick r:id="rId1"/>
              </a:rPr>
              <a:t>Platform</a:t>
            </a:r>
            <a:r>
              <a:rPr lang="en-US" sz="2000" i="0">
                <a:solidFill>
                  <a:schemeClr val="dk1"/>
                </a:solidFill>
              </a:rPr>
              <a:t>. 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48" name="Google Shape;248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49" name="Google Shape;249;p2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66144" y="1261708"/>
            <a:ext cx="3809524" cy="209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/>
          <p:nvPr/>
        </p:nvSpPr>
        <p:spPr>
          <a:xfrm>
            <a:off x="11374629" y="6071065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72" name="Google Shape;272;p29"/>
          <p:cNvSpPr txBox="1">
            <a:spLocks noGrp="1"/>
          </p:cNvSpPr>
          <p:nvPr>
            <p:ph type="sldNum" idx="12"/>
          </p:nvPr>
        </p:nvSpPr>
        <p:spPr>
          <a:xfrm>
            <a:off x="11563651" y="6071064"/>
            <a:ext cx="255211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</a:t>
            </a:r>
            <a:endParaRPr lang="en-US" sz="1600" b="1">
              <a:solidFill>
                <a:srgbClr val="3F781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2277633" y="1533777"/>
            <a:ext cx="5409012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 panose="020B0604020202020204"/>
              <a:buNone/>
            </a:pPr>
            <a:r>
              <a:rPr lang="en-US" sz="4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PHÂN TÍCH</a:t>
            </a:r>
            <a:endParaRPr sz="44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1061273" y="1533777"/>
            <a:ext cx="1064441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 panose="020B0603020202020204"/>
              <a:buNone/>
            </a:pPr>
            <a:r>
              <a:rPr lang="en-US" sz="5400" b="1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02</a:t>
            </a:r>
            <a:endParaRPr lang="en-US" sz="5400" b="1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2277633" y="2076677"/>
            <a:ext cx="416982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Phân tích chức năng và các yêu cầu phi chức năng </a:t>
            </a:r>
            <a:endParaRPr lang="en-US" sz="24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77" name="Google Shape;277;p29"/>
          <p:cNvCxnSpPr/>
          <p:nvPr/>
        </p:nvCxnSpPr>
        <p:spPr>
          <a:xfrm>
            <a:off x="2125714" y="1303508"/>
            <a:ext cx="0" cy="167315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278" name="Google Shape;278;p29"/>
          <p:cNvSpPr/>
          <p:nvPr/>
        </p:nvSpPr>
        <p:spPr>
          <a:xfrm rot="10800000">
            <a:off x="11741285" y="0"/>
            <a:ext cx="450712" cy="2076677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79" name="Google Shape;279;p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636157" y="2684807"/>
            <a:ext cx="4032545" cy="2269747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4640</Words>
  <Application>WPS Presentation</Application>
  <PresentationFormat>Custom</PresentationFormat>
  <Paragraphs>268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Arial</vt:lpstr>
      <vt:lpstr>Trebuchet MS</vt:lpstr>
      <vt:lpstr>Noto Sans Symbols</vt:lpstr>
      <vt:lpstr>Segoe Print</vt:lpstr>
      <vt:lpstr>Calibri</vt:lpstr>
      <vt:lpstr>Microsoft YaHei</vt:lpstr>
      <vt:lpstr>Arial Unicode MS</vt:lpstr>
      <vt:lpstr>Facet</vt:lpstr>
      <vt:lpstr>PowerPoint 演示文稿</vt:lpstr>
      <vt:lpstr>PowerPoint 演示文稿</vt:lpstr>
      <vt:lpstr>PHÂN TÍCH</vt:lpstr>
      <vt:lpstr>GIỚI THIỆU</vt:lpstr>
      <vt:lpstr>LÝ DO CHỌN ĐỀ TÀI</vt:lpstr>
      <vt:lpstr>PHẠM VI DỰ ÁN</vt:lpstr>
      <vt:lpstr>Uml là gì?</vt:lpstr>
      <vt:lpstr>Java là gì?</vt:lpstr>
      <vt:lpstr>PHÂN TÍCH</vt:lpstr>
      <vt:lpstr>PHÂN TÍCH YÊU CẦU HỆ THỐNG</vt:lpstr>
      <vt:lpstr>CÁC CHỨC NĂNG CỦA PHẦN MỀM</vt:lpstr>
      <vt:lpstr>YÊU CẦU CHỨC NĂNG</vt:lpstr>
      <vt:lpstr>YÊU CẦU CHỨC NĂNG</vt:lpstr>
      <vt:lpstr>YÊU CẦU CHỨC NĂNG</vt:lpstr>
      <vt:lpstr>YÊU CẦU CHỨC NĂNG</vt:lpstr>
      <vt:lpstr>YÊU CẦU PHI CHỨC NĂNG</vt:lpstr>
      <vt:lpstr>CÔNG VIỆC CẦN GIẢI QUYẾT</vt:lpstr>
      <vt:lpstr>THIẾT KẾ</vt:lpstr>
      <vt:lpstr>SƠ ĐỒ UML</vt:lpstr>
      <vt:lpstr>HIỆN THỰC</vt:lpstr>
      <vt:lpstr>KẾT LUẬN</vt:lpstr>
      <vt:lpstr>ƯU VÀ NHƯỢC ĐIỂM</vt:lpstr>
      <vt:lpstr>PHƯƠNG HƯỚNG PHÁT TRIỂN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Ánh Nhan Văn</cp:lastModifiedBy>
  <cp:revision>9</cp:revision>
  <dcterms:created xsi:type="dcterms:W3CDTF">2023-04-09T15:15:00Z</dcterms:created>
  <dcterms:modified xsi:type="dcterms:W3CDTF">2023-04-09T15:31:41Z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8AAC083CD1C643E38CF30E994CC0E0A2</vt:lpwstr>
  </property>
  <property fmtid="{D5CDD505-2E9C-101B-9397-08002B2CF9AE}" pid="3" name="KSOProductBuildVer">
    <vt:lpwstr>1033-11.2.0.11516</vt:lpwstr>
  </property>
</Properties>
</file>