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1" autoAdjust="0"/>
    <p:restoredTop sz="94660"/>
  </p:normalViewPr>
  <p:slideViewPr>
    <p:cSldViewPr>
      <p:cViewPr>
        <p:scale>
          <a:sx n="80" d="100"/>
          <a:sy n="80" d="100"/>
        </p:scale>
        <p:origin x="-954" y="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25.06.2023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25.06.2023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idemo.bspb.ru/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908720"/>
            <a:ext cx="7272808" cy="1180728"/>
          </a:xfrm>
        </p:spPr>
        <p:txBody>
          <a:bodyPr>
            <a:noAutofit/>
          </a:bodyPr>
          <a:lstStyle/>
          <a:p>
            <a:pPr algn="l"/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ТЕСТИРОВЩИК ПРОГРАММНОГО ОБЕСПЕЧЕНИЯ</a:t>
            </a:r>
            <a:endParaRPr lang="ru-RU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652120" y="4740704"/>
            <a:ext cx="3419872" cy="776528"/>
          </a:xfrm>
        </p:spPr>
        <p:txBody>
          <a:bodyPr>
            <a:normAutofit/>
          </a:bodyPr>
          <a:lstStyle/>
          <a:p>
            <a:r>
              <a:rPr lang="ru-RU" sz="2000" dirty="0" smtClean="0">
                <a:latin typeface="+mj-lt"/>
                <a:cs typeface="Times New Roman" pitchFamily="18" charset="0"/>
              </a:rPr>
              <a:t>Выполнила: Мустаева Т.Н.</a:t>
            </a:r>
          </a:p>
          <a:p>
            <a:r>
              <a:rPr lang="ru-RU" sz="2000" dirty="0" smtClean="0">
                <a:latin typeface="+mj-lt"/>
                <a:cs typeface="Times New Roman" pitchFamily="18" charset="0"/>
              </a:rPr>
              <a:t>Поток ТП-845</a:t>
            </a:r>
            <a:r>
              <a:rPr lang="en-US" sz="2000" dirty="0" smtClean="0">
                <a:latin typeface="+mj-lt"/>
                <a:cs typeface="Times New Roman" pitchFamily="18" charset="0"/>
              </a:rPr>
              <a:t> </a:t>
            </a:r>
            <a:r>
              <a:rPr lang="ru-RU" sz="2000" dirty="0" smtClean="0">
                <a:latin typeface="+mj-lt"/>
                <a:cs typeface="Times New Roman" pitchFamily="18" charset="0"/>
              </a:rPr>
              <a:t>гр.2</a:t>
            </a:r>
            <a:endParaRPr lang="ru-RU" sz="2000" dirty="0">
              <a:latin typeface="+mj-lt"/>
              <a:cs typeface="Times New Roman" pitchFamily="18" charset="0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79512" y="4740704"/>
            <a:ext cx="3744416" cy="776528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Times New Roman" pitchFamily="18" charset="0"/>
              </a:rPr>
              <a:t>Преподаватель: </a:t>
            </a:r>
            <a:r>
              <a:rPr kumimoji="0" lang="ru-RU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Times New Roman" pitchFamily="18" charset="0"/>
              </a:rPr>
              <a:t>Гриненко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Times New Roman" pitchFamily="18" charset="0"/>
              </a:rPr>
              <a:t> В.В.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cs typeface="Times New Roman" pitchFamily="18" charset="0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2051720" y="5748816"/>
            <a:ext cx="1944216" cy="776528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ru-RU" sz="2000" dirty="0" smtClean="0">
                <a:latin typeface="+mj-lt"/>
                <a:cs typeface="Times New Roman" pitchFamily="18" charset="0"/>
              </a:rPr>
              <a:t>Федеральный</a:t>
            </a: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ru-RU" sz="2000" dirty="0" smtClean="0">
                <a:latin typeface="+mj-lt"/>
                <a:cs typeface="Times New Roman" pitchFamily="18" charset="0"/>
              </a:rPr>
              <a:t>проект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cs typeface="Times New Roman" pitchFamily="18" charset="0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323528" y="5805264"/>
            <a:ext cx="1656184" cy="776528"/>
          </a:xfrm>
          <a:prstGeom prst="rect">
            <a:avLst/>
          </a:prstGeom>
        </p:spPr>
        <p:txBody>
          <a:bodyPr vert="horz" lIns="0" rIns="18288">
            <a:normAutofit lnSpcReduction="10000"/>
          </a:bodyPr>
          <a:lstStyle/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ru-RU" sz="2100" b="1" dirty="0" smtClean="0">
                <a:latin typeface="+mj-lt"/>
                <a:cs typeface="Times New Roman" pitchFamily="18" charset="0"/>
              </a:rPr>
              <a:t>СОДЕЙСТВИЕ</a:t>
            </a: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ru-RU" sz="2100" b="1" dirty="0" smtClean="0">
                <a:latin typeface="+mj-lt"/>
                <a:cs typeface="Times New Roman" pitchFamily="18" charset="0"/>
              </a:rPr>
              <a:t>ЗАНЯТОСТИ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cs typeface="Times New Roman" pitchFamily="18" charset="0"/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979712" y="5877272"/>
            <a:ext cx="0" cy="57606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одзаголовок 2"/>
          <p:cNvSpPr txBox="1">
            <a:spLocks/>
          </p:cNvSpPr>
          <p:nvPr/>
        </p:nvSpPr>
        <p:spPr>
          <a:xfrm>
            <a:off x="2267744" y="620688"/>
            <a:ext cx="4536504" cy="576064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Times New Roman" pitchFamily="18" charset="0"/>
              </a:rPr>
              <a:t>Программа повышения квалификации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cs typeface="Times New Roman" pitchFamily="18" charset="0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0" y="2392288"/>
            <a:ext cx="9144000" cy="1828800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1" i="0" u="none" strike="noStrike" kern="1200" cap="none" spc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Times New Roman" pitchFamily="18" charset="0"/>
              </a:rPr>
              <a:t>Итоговый проект</a:t>
            </a:r>
            <a:br>
              <a:rPr kumimoji="0" lang="ru-RU" sz="4000" b="1" i="0" u="none" strike="noStrike" kern="1200" cap="none" spc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Times New Roman" pitchFamily="18" charset="0"/>
              </a:rPr>
            </a:br>
            <a:r>
              <a:rPr kumimoji="0" lang="en-US" sz="4000" b="1" i="0" u="none" strike="noStrike" kern="1200" cap="none" spc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Times New Roman" pitchFamily="18" charset="0"/>
              </a:rPr>
              <a:t>“</a:t>
            </a:r>
            <a:r>
              <a:rPr kumimoji="0" lang="ru-RU" sz="4000" b="1" i="0" u="none" strike="noStrike" kern="1200" cap="none" spc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Times New Roman" pitchFamily="18" charset="0"/>
              </a:rPr>
              <a:t>Комплексное тестирование платформы</a:t>
            </a:r>
            <a:br>
              <a:rPr kumimoji="0" lang="ru-RU" sz="4000" b="1" i="0" u="none" strike="noStrike" kern="1200" cap="none" spc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Times New Roman" pitchFamily="18" charset="0"/>
              </a:rPr>
            </a:br>
            <a:r>
              <a:rPr kumimoji="0" lang="en-US" sz="4000" b="1" i="0" u="none" strike="noStrike" kern="1200" cap="none" spc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Times New Roman" pitchFamily="18" charset="0"/>
              </a:rPr>
              <a:t>idemo.bspb.ru”</a:t>
            </a:r>
            <a:endParaRPr kumimoji="0" lang="ru-RU" sz="4000" b="1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712968" cy="657994"/>
          </a:xfrm>
        </p:spPr>
        <p:txBody>
          <a:bodyPr>
            <a:normAutofit/>
          </a:bodyPr>
          <a:lstStyle/>
          <a:p>
            <a:pPr algn="ctr"/>
            <a:r>
              <a:rPr lang="ru-RU" sz="3400" dirty="0" smtClean="0"/>
              <a:t>Листинг </a:t>
            </a:r>
            <a:r>
              <a:rPr lang="ru-RU" sz="3400" dirty="0" err="1" smtClean="0"/>
              <a:t>автотеста</a:t>
            </a:r>
            <a:endParaRPr lang="ru-RU" sz="3400" dirty="0"/>
          </a:p>
        </p:txBody>
      </p:sp>
      <p:pic>
        <p:nvPicPr>
          <p:cNvPr id="11" name="Содержимое 10" descr="1687701401298 (1)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25152" y="1827921"/>
            <a:ext cx="9083352" cy="3761319"/>
          </a:xfrm>
        </p:spPr>
      </p:pic>
      <p:pic>
        <p:nvPicPr>
          <p:cNvPr id="12" name="Рисунок 11" descr="168770159229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512" y="1052736"/>
            <a:ext cx="9072000" cy="7813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712968" cy="657994"/>
          </a:xfrm>
        </p:spPr>
        <p:txBody>
          <a:bodyPr>
            <a:normAutofit/>
          </a:bodyPr>
          <a:lstStyle/>
          <a:p>
            <a:pPr algn="ctr"/>
            <a:r>
              <a:rPr lang="ru-RU" sz="3400" dirty="0" smtClean="0"/>
              <a:t>Результат выполнения </a:t>
            </a:r>
            <a:r>
              <a:rPr lang="ru-RU" sz="3400" dirty="0" err="1" smtClean="0"/>
              <a:t>автотеста</a:t>
            </a:r>
            <a:endParaRPr lang="ru-RU" sz="3400" dirty="0"/>
          </a:p>
        </p:txBody>
      </p:sp>
      <p:pic>
        <p:nvPicPr>
          <p:cNvPr id="6" name="Содержимое 5" descr="1687681673839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5496" y="1610392"/>
            <a:ext cx="9002688" cy="325876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712968" cy="86409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400" dirty="0" smtClean="0"/>
              <a:t>Анализ результатов тестирование выбранного приложения</a:t>
            </a:r>
            <a:endParaRPr lang="ru-RU" sz="34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2"/>
          </p:nvPr>
        </p:nvSpPr>
        <p:spPr>
          <a:xfrm>
            <a:off x="179512" y="1412776"/>
            <a:ext cx="4752528" cy="352839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dirty="0" smtClean="0">
                <a:latin typeface="Montserrat" pitchFamily="50" charset="-52"/>
              </a:rPr>
              <a:t>В ходе проверки </a:t>
            </a:r>
            <a:r>
              <a:rPr lang="ru-RU" dirty="0" err="1" smtClean="0">
                <a:latin typeface="Montserrat" pitchFamily="50" charset="-52"/>
              </a:rPr>
              <a:t>веб-сайта</a:t>
            </a:r>
            <a:r>
              <a:rPr lang="ru-RU" dirty="0" smtClean="0">
                <a:latin typeface="Montserrat" pitchFamily="50" charset="-52"/>
              </a:rPr>
              <a:t> </a:t>
            </a:r>
            <a:r>
              <a:rPr lang="en-US" dirty="0" smtClean="0">
                <a:latin typeface="Montserrat" pitchFamily="50" charset="-52"/>
                <a:hlinkClick r:id="rId2"/>
              </a:rPr>
              <a:t>https://idemo.bspb.ru/</a:t>
            </a:r>
            <a:r>
              <a:rPr lang="ru-RU" dirty="0" smtClean="0">
                <a:latin typeface="Montserrat" pitchFamily="50" charset="-52"/>
              </a:rPr>
              <a:t> были написаны и проведены 28 </a:t>
            </a:r>
            <a:r>
              <a:rPr lang="ru-RU" dirty="0" err="1" smtClean="0">
                <a:latin typeface="Montserrat" pitchFamily="50" charset="-52"/>
              </a:rPr>
              <a:t>тест-кейсов</a:t>
            </a:r>
            <a:r>
              <a:rPr lang="ru-RU" dirty="0" smtClean="0">
                <a:latin typeface="Montserrat" pitchFamily="50" charset="-52"/>
              </a:rPr>
              <a:t>, выявлено 10 дефектов и 2 теста нуждаются в повторном тестировании.</a:t>
            </a:r>
          </a:p>
          <a:p>
            <a:pPr algn="just"/>
            <a:endParaRPr lang="ru-RU" dirty="0" smtClean="0">
              <a:latin typeface="Montserrat" pitchFamily="50" charset="-52"/>
            </a:endParaRPr>
          </a:p>
          <a:p>
            <a:pPr algn="just"/>
            <a:r>
              <a:rPr lang="ru-RU" dirty="0" smtClean="0">
                <a:latin typeface="Montserrat" pitchFamily="50" charset="-52"/>
              </a:rPr>
              <a:t>Имеются </a:t>
            </a:r>
            <a:r>
              <a:rPr lang="ru-RU" dirty="0" smtClean="0">
                <a:latin typeface="Montserrat" pitchFamily="50" charset="-52"/>
              </a:rPr>
              <a:t>4 </a:t>
            </a:r>
            <a:r>
              <a:rPr lang="ru-RU" dirty="0" smtClean="0">
                <a:latin typeface="Montserrat" pitchFamily="50" charset="-52"/>
              </a:rPr>
              <a:t>критических дефекта.</a:t>
            </a:r>
          </a:p>
          <a:p>
            <a:pPr algn="just"/>
            <a:endParaRPr lang="ru-RU" dirty="0" smtClean="0">
              <a:latin typeface="Montserrat" pitchFamily="50" charset="-52"/>
            </a:endParaRPr>
          </a:p>
          <a:p>
            <a:pPr algn="just"/>
            <a:r>
              <a:rPr lang="ru-RU" dirty="0" smtClean="0">
                <a:latin typeface="Montserrat" pitchFamily="50" charset="-52"/>
              </a:rPr>
              <a:t>На данный момент рекомендовать платформу к релизу не представляется возможным.  Необходимо уточнить ТЗ, внести поправки в основной функционал и  систему безопасности.</a:t>
            </a:r>
          </a:p>
          <a:p>
            <a:pPr algn="just"/>
            <a:endParaRPr lang="ru-RU" dirty="0" smtClean="0">
              <a:latin typeface="Montserrat" pitchFamily="50" charset="-52"/>
            </a:endParaRPr>
          </a:p>
          <a:p>
            <a:pPr algn="just"/>
            <a:r>
              <a:rPr lang="ru-RU" dirty="0" smtClean="0">
                <a:latin typeface="Montserrat" pitchFamily="50" charset="-52"/>
              </a:rPr>
              <a:t>В результате проведения тестирования получены следующие данные по </a:t>
            </a:r>
            <a:r>
              <a:rPr lang="ru-RU" dirty="0" err="1" smtClean="0">
                <a:latin typeface="Montserrat" pitchFamily="50" charset="-52"/>
              </a:rPr>
              <a:t>тест-кейсам</a:t>
            </a:r>
            <a:r>
              <a:rPr lang="ru-RU" dirty="0" smtClean="0">
                <a:latin typeface="Montserrat" pitchFamily="50" charset="-52"/>
              </a:rPr>
              <a:t>:</a:t>
            </a:r>
          </a:p>
          <a:p>
            <a:pPr marL="85725" indent="-85725" algn="just">
              <a:buClr>
                <a:schemeClr val="tx1"/>
              </a:buClr>
              <a:buFont typeface="Arial" pitchFamily="34" charset="0"/>
              <a:buChar char="•"/>
            </a:pPr>
            <a:r>
              <a:rPr lang="ru-RU" dirty="0" smtClean="0">
                <a:latin typeface="Montserrat" pitchFamily="50" charset="-52"/>
              </a:rPr>
              <a:t>16 ‒ Выполнено</a:t>
            </a:r>
          </a:p>
          <a:p>
            <a:pPr marL="85725" indent="-85725" algn="just">
              <a:buClr>
                <a:schemeClr val="tx1"/>
              </a:buClr>
              <a:buFont typeface="Arial" pitchFamily="34" charset="0"/>
              <a:buChar char="•"/>
            </a:pPr>
            <a:r>
              <a:rPr lang="ru-RU" dirty="0" smtClean="0">
                <a:latin typeface="Montserrat" pitchFamily="50" charset="-52"/>
              </a:rPr>
              <a:t>0 ‒ Заблокировано</a:t>
            </a:r>
          </a:p>
          <a:p>
            <a:pPr marL="85725" indent="-85725" algn="just">
              <a:buClr>
                <a:schemeClr val="tx1"/>
              </a:buClr>
              <a:buFont typeface="Arial" pitchFamily="34" charset="0"/>
              <a:buChar char="•"/>
            </a:pPr>
            <a:r>
              <a:rPr lang="ru-RU" dirty="0" smtClean="0">
                <a:latin typeface="Montserrat" pitchFamily="50" charset="-52"/>
              </a:rPr>
              <a:t>2 ‒ Отправлено на повторное тестирование</a:t>
            </a:r>
          </a:p>
          <a:p>
            <a:pPr marL="85725" indent="-85725" algn="just">
              <a:buClr>
                <a:schemeClr val="tx1"/>
              </a:buClr>
              <a:buFont typeface="Arial" pitchFamily="34" charset="0"/>
              <a:buChar char="•"/>
            </a:pPr>
            <a:r>
              <a:rPr lang="ru-RU" dirty="0" smtClean="0">
                <a:latin typeface="Montserrat" pitchFamily="50" charset="-52"/>
              </a:rPr>
              <a:t>10 ‒ Провалено</a:t>
            </a:r>
          </a:p>
          <a:p>
            <a:pPr marL="342900" indent="-342900" algn="just">
              <a:buAutoNum type="arabicPlain" startAt="16"/>
            </a:pPr>
            <a:endParaRPr lang="ru-RU" dirty="0" smtClean="0">
              <a:latin typeface="Montserrat" pitchFamily="50" charset="-52"/>
            </a:endParaRPr>
          </a:p>
          <a:p>
            <a:pPr algn="just"/>
            <a:endParaRPr lang="ru-RU" dirty="0" smtClean="0">
              <a:latin typeface="Montserrat" pitchFamily="50" charset="-52"/>
            </a:endParaRPr>
          </a:p>
          <a:p>
            <a:pPr algn="just"/>
            <a:endParaRPr lang="ru-RU" dirty="0" smtClean="0">
              <a:latin typeface="Montserrat" pitchFamily="50" charset="-52"/>
            </a:endParaRPr>
          </a:p>
          <a:p>
            <a:pPr algn="just"/>
            <a:endParaRPr lang="ru-RU" dirty="0">
              <a:latin typeface="Montserrat" pitchFamily="50" charset="-52"/>
            </a:endParaRPr>
          </a:p>
        </p:txBody>
      </p:sp>
      <p:pic>
        <p:nvPicPr>
          <p:cNvPr id="8" name="Рисунок 7" descr="TestRail-stats-1-20230625141605.png"/>
          <p:cNvPicPr>
            <a:picLocks noChangeAspect="1"/>
          </p:cNvPicPr>
          <p:nvPr/>
        </p:nvPicPr>
        <p:blipFill>
          <a:blip r:embed="rId3" cstate="print"/>
          <a:srcRect r="18058"/>
          <a:stretch>
            <a:fillRect/>
          </a:stretch>
        </p:blipFill>
        <p:spPr>
          <a:xfrm>
            <a:off x="4954513" y="1700808"/>
            <a:ext cx="4081983" cy="2190750"/>
          </a:xfrm>
          <a:prstGeom prst="rect">
            <a:avLst/>
          </a:prstGeom>
        </p:spPr>
      </p:pic>
      <p:pic>
        <p:nvPicPr>
          <p:cNvPr id="12" name="Содержимое 11" descr="TestRail-activities-1-20230625143123.png"/>
          <p:cNvPicPr>
            <a:picLocks noGrp="1" noChangeAspect="1"/>
          </p:cNvPicPr>
          <p:nvPr>
            <p:ph sz="half" idx="1"/>
          </p:nvPr>
        </p:nvPicPr>
        <p:blipFill>
          <a:blip r:embed="rId4" cstate="print"/>
          <a:srcRect r="6583"/>
          <a:stretch>
            <a:fillRect/>
          </a:stretch>
        </p:blipFill>
        <p:spPr>
          <a:xfrm>
            <a:off x="1331640" y="4941168"/>
            <a:ext cx="6948264" cy="172814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712968" cy="86409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400" dirty="0" smtClean="0"/>
              <a:t>Выводы об оптимальности выбранной стратегии тестирования</a:t>
            </a:r>
            <a:endParaRPr lang="ru-RU" sz="3400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95536" y="1676400"/>
            <a:ext cx="8424936" cy="4572000"/>
          </a:xfrm>
        </p:spPr>
        <p:txBody>
          <a:bodyPr>
            <a:normAutofit/>
          </a:bodyPr>
          <a:lstStyle/>
          <a:p>
            <a:pPr lvl="0"/>
            <a:r>
              <a:rPr lang="ru-RU" sz="16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Для тестирования </a:t>
            </a:r>
            <a:r>
              <a:rPr lang="ru-RU" sz="1600" dirty="0" err="1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веб-сайта</a:t>
            </a:r>
            <a:r>
              <a:rPr lang="ru-RU" sz="16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была выбрана оптимальная стратегия тестирования. В процессе проверки проводилось функциональное тестирование, тестирование </a:t>
            </a:r>
            <a:r>
              <a:rPr lang="en-US" sz="16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UI/UX</a:t>
            </a:r>
            <a:r>
              <a:rPr lang="ru-RU" sz="16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и тестирование безопасности входа в личный кабинет.</a:t>
            </a:r>
          </a:p>
          <a:p>
            <a:pPr lvl="0"/>
            <a:r>
              <a:rPr lang="ru-RU" sz="16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 помощью применения техник тест дизайна и использования </a:t>
            </a:r>
            <a:r>
              <a:rPr lang="ru-RU" sz="1600" dirty="0" err="1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автотестов</a:t>
            </a:r>
            <a:r>
              <a:rPr lang="ru-RU" sz="16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мы добились сокращения времени проверки функциональных и нефункциональных частей сайта примерно на , а так же максимизировали тестовое покрытие.</a:t>
            </a:r>
          </a:p>
          <a:p>
            <a:pPr lvl="0"/>
            <a:r>
              <a:rPr lang="ru-RU" sz="16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 дальнейшем рекомендуется дополнительное тестирование </a:t>
            </a:r>
            <a:r>
              <a:rPr lang="en-US" sz="16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UI/UX</a:t>
            </a:r>
            <a:r>
              <a:rPr lang="ru-RU" sz="16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а так же дополнительное тестирование безопасности.</a:t>
            </a:r>
          </a:p>
          <a:p>
            <a:pPr lvl="0">
              <a:buNone/>
            </a:pPr>
            <a:endParaRPr lang="ru-RU" sz="3600" dirty="0" smtClean="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712968" cy="864096"/>
          </a:xfrm>
        </p:spPr>
        <p:txBody>
          <a:bodyPr>
            <a:normAutofit/>
          </a:bodyPr>
          <a:lstStyle/>
          <a:p>
            <a:pPr algn="ctr"/>
            <a:r>
              <a:rPr lang="ru-RU" sz="3400" dirty="0" smtClean="0"/>
              <a:t>Рефлексия</a:t>
            </a:r>
            <a:endParaRPr lang="ru-RU" sz="34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2"/>
          </p:nvPr>
        </p:nvSpPr>
        <p:spPr>
          <a:xfrm>
            <a:off x="685800" y="1484784"/>
            <a:ext cx="8134672" cy="2664296"/>
          </a:xfrm>
        </p:spPr>
        <p:txBody>
          <a:bodyPr>
            <a:normAutofit/>
          </a:bodyPr>
          <a:lstStyle/>
          <a:p>
            <a:r>
              <a:rPr lang="ru-RU" sz="1600" dirty="0" smtClean="0">
                <a:latin typeface="Montserrat" pitchFamily="50" charset="-52"/>
              </a:rPr>
              <a:t>В процессе прохождения обучения я получила хорошие базовые знания в сфере тестирования программного обеспечения. На практиках мы знакомились и учились применять такие программы, как: </a:t>
            </a:r>
            <a:r>
              <a:rPr lang="ru-RU" sz="1600" dirty="0" err="1" smtClean="0">
                <a:solidFill>
                  <a:srgbClr val="000000"/>
                </a:solidFill>
                <a:latin typeface="Montserrat" pitchFamily="50" charset="-52"/>
                <a:ea typeface="Montserrat"/>
                <a:cs typeface="Montserrat"/>
                <a:sym typeface="Montserrat"/>
              </a:rPr>
              <a:t>XMind</a:t>
            </a:r>
            <a:r>
              <a:rPr lang="ru-RU" sz="1600" dirty="0" smtClean="0">
                <a:solidFill>
                  <a:srgbClr val="000000"/>
                </a:solidFill>
                <a:latin typeface="Montserrat" pitchFamily="50" charset="-52"/>
                <a:ea typeface="Montserrat"/>
                <a:cs typeface="Montserrat"/>
                <a:sym typeface="Montserrat"/>
              </a:rPr>
              <a:t>, </a:t>
            </a:r>
            <a:r>
              <a:rPr lang="ru-RU" sz="1600" dirty="0" err="1" smtClean="0">
                <a:solidFill>
                  <a:srgbClr val="000000"/>
                </a:solidFill>
                <a:latin typeface="Montserrat" pitchFamily="50" charset="-52"/>
                <a:ea typeface="Montserrat"/>
                <a:cs typeface="Montserrat"/>
                <a:sym typeface="Montserrat"/>
              </a:rPr>
              <a:t>Trello</a:t>
            </a:r>
            <a:r>
              <a:rPr lang="ru-RU" sz="1600" dirty="0" smtClean="0">
                <a:solidFill>
                  <a:srgbClr val="000000"/>
                </a:solidFill>
                <a:latin typeface="Montserrat" pitchFamily="50" charset="-52"/>
                <a:ea typeface="Montserrat"/>
                <a:cs typeface="Montserrat"/>
                <a:sym typeface="Montserrat"/>
              </a:rPr>
              <a:t>, </a:t>
            </a:r>
            <a:r>
              <a:rPr lang="ru-RU" sz="1600" dirty="0" err="1" smtClean="0">
                <a:solidFill>
                  <a:srgbClr val="000000"/>
                </a:solidFill>
                <a:latin typeface="Montserrat" pitchFamily="50" charset="-52"/>
                <a:ea typeface="Montserrat"/>
                <a:cs typeface="Montserrat"/>
                <a:sym typeface="Montserrat"/>
              </a:rPr>
              <a:t>Jira</a:t>
            </a:r>
            <a:r>
              <a:rPr lang="ru-RU" sz="1600" dirty="0" smtClean="0">
                <a:solidFill>
                  <a:srgbClr val="000000"/>
                </a:solidFill>
                <a:latin typeface="Montserrat" pitchFamily="50" charset="-52"/>
                <a:ea typeface="Montserrat"/>
                <a:cs typeface="Montserrat"/>
                <a:sym typeface="Montserrat"/>
              </a:rPr>
              <a:t>, </a:t>
            </a:r>
            <a:r>
              <a:rPr lang="ru-RU" sz="1600" dirty="0" err="1" smtClean="0">
                <a:solidFill>
                  <a:srgbClr val="000000"/>
                </a:solidFill>
                <a:latin typeface="Montserrat" pitchFamily="50" charset="-52"/>
                <a:ea typeface="Montserrat"/>
                <a:cs typeface="Montserrat"/>
                <a:sym typeface="Montserrat"/>
              </a:rPr>
              <a:t>TestRail</a:t>
            </a:r>
            <a:r>
              <a:rPr lang="ru-RU" sz="1600" dirty="0" smtClean="0">
                <a:solidFill>
                  <a:srgbClr val="000000"/>
                </a:solidFill>
                <a:latin typeface="Montserrat" pitchFamily="50" charset="-52"/>
                <a:ea typeface="Montserrat"/>
                <a:cs typeface="Montserrat"/>
                <a:sym typeface="Montserrat"/>
              </a:rPr>
              <a:t>, GIT, </a:t>
            </a:r>
            <a:r>
              <a:rPr lang="ru-RU" sz="1600" dirty="0" err="1" smtClean="0">
                <a:solidFill>
                  <a:srgbClr val="000000"/>
                </a:solidFill>
                <a:latin typeface="Montserrat" pitchFamily="50" charset="-52"/>
                <a:ea typeface="Montserrat"/>
                <a:cs typeface="Montserrat"/>
                <a:sym typeface="Montserrat"/>
              </a:rPr>
              <a:t>Postman</a:t>
            </a:r>
            <a:r>
              <a:rPr lang="ru-RU" sz="1600" dirty="0" smtClean="0">
                <a:solidFill>
                  <a:srgbClr val="000000"/>
                </a:solidFill>
                <a:latin typeface="Montserrat" pitchFamily="50" charset="-52"/>
                <a:ea typeface="Montserrat"/>
                <a:cs typeface="Montserrat"/>
                <a:sym typeface="Montserrat"/>
              </a:rPr>
              <a:t>, </a:t>
            </a:r>
            <a:r>
              <a:rPr lang="ru-RU" sz="1600" dirty="0" err="1" smtClean="0">
                <a:solidFill>
                  <a:srgbClr val="000000"/>
                </a:solidFill>
                <a:latin typeface="Montserrat" pitchFamily="50" charset="-52"/>
                <a:ea typeface="Montserrat"/>
                <a:cs typeface="Montserrat"/>
                <a:sym typeface="Montserrat"/>
              </a:rPr>
              <a:t>MySQL</a:t>
            </a:r>
            <a:r>
              <a:rPr lang="ru-RU" sz="1600" dirty="0" smtClean="0">
                <a:solidFill>
                  <a:srgbClr val="000000"/>
                </a:solidFill>
                <a:latin typeface="Montserrat" pitchFamily="50" charset="-52"/>
                <a:ea typeface="Montserrat"/>
                <a:cs typeface="Montserrat"/>
                <a:sym typeface="Montserrat"/>
              </a:rPr>
              <a:t>, </a:t>
            </a:r>
            <a:r>
              <a:rPr lang="ru-RU" sz="1600" dirty="0" err="1" smtClean="0">
                <a:solidFill>
                  <a:srgbClr val="000000"/>
                </a:solidFill>
                <a:latin typeface="Montserrat" pitchFamily="50" charset="-52"/>
                <a:ea typeface="Montserrat"/>
                <a:cs typeface="Montserrat"/>
                <a:sym typeface="Montserrat"/>
              </a:rPr>
              <a:t>Selenium</a:t>
            </a:r>
            <a:r>
              <a:rPr lang="ru-RU" sz="1600" dirty="0" smtClean="0">
                <a:solidFill>
                  <a:srgbClr val="000000"/>
                </a:solidFill>
                <a:latin typeface="Montserrat" pitchFamily="50" charset="-52"/>
                <a:ea typeface="Montserrat"/>
                <a:cs typeface="Montserrat"/>
                <a:sym typeface="Montserrat"/>
              </a:rPr>
              <a:t> IDE, </a:t>
            </a:r>
            <a:r>
              <a:rPr lang="ru-RU" sz="1600" dirty="0" err="1" smtClean="0">
                <a:solidFill>
                  <a:srgbClr val="000000"/>
                </a:solidFill>
                <a:latin typeface="Montserrat" pitchFamily="50" charset="-52"/>
                <a:ea typeface="Montserrat"/>
                <a:cs typeface="Montserrat"/>
                <a:sym typeface="Montserrat"/>
              </a:rPr>
              <a:t>PyCharm</a:t>
            </a:r>
            <a:r>
              <a:rPr lang="ru-RU" sz="1600" dirty="0" smtClean="0">
                <a:solidFill>
                  <a:srgbClr val="000000"/>
                </a:solidFill>
                <a:latin typeface="Montserrat" pitchFamily="50" charset="-52"/>
                <a:ea typeface="Montserrat"/>
                <a:cs typeface="Montserrat"/>
                <a:sym typeface="Montserrat"/>
              </a:rPr>
              <a:t>. Писали запросы к БД и программы на языке </a:t>
            </a:r>
            <a:r>
              <a:rPr lang="en-US" sz="1600" dirty="0" smtClean="0">
                <a:solidFill>
                  <a:srgbClr val="000000"/>
                </a:solidFill>
                <a:latin typeface="Montserrat" pitchFamily="50" charset="-52"/>
                <a:ea typeface="Montserrat"/>
                <a:cs typeface="Montserrat"/>
                <a:sym typeface="Montserrat"/>
              </a:rPr>
              <a:t>Python. </a:t>
            </a:r>
            <a:r>
              <a:rPr lang="ru-RU" sz="1600" dirty="0" smtClean="0">
                <a:solidFill>
                  <a:srgbClr val="000000"/>
                </a:solidFill>
                <a:latin typeface="Montserrat" pitchFamily="50" charset="-52"/>
                <a:ea typeface="Montserrat"/>
                <a:cs typeface="Montserrat"/>
                <a:sym typeface="Montserrat"/>
              </a:rPr>
              <a:t>Так же узнали о</a:t>
            </a:r>
            <a:r>
              <a:rPr lang="en-US" sz="1600" dirty="0" smtClean="0">
                <a:solidFill>
                  <a:srgbClr val="000000"/>
                </a:solidFill>
                <a:latin typeface="Montserrat" pitchFamily="50" charset="-52"/>
                <a:ea typeface="Montserrat"/>
                <a:cs typeface="Montserrat"/>
                <a:sym typeface="Montserrat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Montserrat" pitchFamily="50" charset="-52"/>
                <a:ea typeface="Montserrat"/>
                <a:cs typeface="Montserrat"/>
                <a:sym typeface="Montserrat"/>
              </a:rPr>
              <a:t>сайтах и расширениях браузера необходимы, для</a:t>
            </a:r>
            <a:r>
              <a:rPr lang="en-US" sz="1600" dirty="0" smtClean="0">
                <a:solidFill>
                  <a:srgbClr val="000000"/>
                </a:solidFill>
                <a:latin typeface="Montserrat" pitchFamily="50" charset="-52"/>
                <a:ea typeface="Montserrat"/>
                <a:cs typeface="Montserrat"/>
                <a:sym typeface="Montserrat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Montserrat" pitchFamily="50" charset="-52"/>
                <a:ea typeface="Montserrat"/>
                <a:cs typeface="Montserrat"/>
                <a:sym typeface="Montserrat"/>
              </a:rPr>
              <a:t>работы </a:t>
            </a:r>
            <a:r>
              <a:rPr lang="ru-RU" sz="1600" dirty="0" err="1" smtClean="0">
                <a:solidFill>
                  <a:srgbClr val="000000"/>
                </a:solidFill>
                <a:latin typeface="Montserrat" pitchFamily="50" charset="-52"/>
                <a:ea typeface="Montserrat"/>
                <a:cs typeface="Montserrat"/>
                <a:sym typeface="Montserrat"/>
              </a:rPr>
              <a:t>тестировщика</a:t>
            </a:r>
            <a:r>
              <a:rPr lang="ru-RU" sz="1600" dirty="0" smtClean="0">
                <a:solidFill>
                  <a:srgbClr val="000000"/>
                </a:solidFill>
                <a:latin typeface="Montserrat" pitchFamily="50" charset="-52"/>
                <a:ea typeface="Montserrat"/>
                <a:cs typeface="Montserrat"/>
                <a:sym typeface="Montserrat"/>
              </a:rPr>
              <a:t>, которые могут помочь в дальнейшей работе. 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Montserrat" pitchFamily="50" charset="-52"/>
                <a:sym typeface="Montserrat"/>
              </a:rPr>
              <a:t>Наиболее интересным в данном обучении была возможность на практике познакомиться с новым языком программирования </a:t>
            </a:r>
            <a:r>
              <a:rPr lang="en-US" sz="1600" dirty="0" smtClean="0">
                <a:solidFill>
                  <a:srgbClr val="000000"/>
                </a:solidFill>
                <a:latin typeface="Montserrat" pitchFamily="50" charset="-52"/>
                <a:sym typeface="Montserrat"/>
              </a:rPr>
              <a:t>Python</a:t>
            </a:r>
            <a:r>
              <a:rPr lang="ru-RU" sz="1600" dirty="0" smtClean="0">
                <a:solidFill>
                  <a:srgbClr val="000000"/>
                </a:solidFill>
                <a:latin typeface="Montserrat" pitchFamily="50" charset="-52"/>
                <a:sym typeface="Montserrat"/>
              </a:rPr>
              <a:t>, а так же работа с </a:t>
            </a:r>
            <a:r>
              <a:rPr lang="en-US" sz="1600" dirty="0" smtClean="0">
                <a:solidFill>
                  <a:srgbClr val="000000"/>
                </a:solidFill>
                <a:latin typeface="Montserrat" pitchFamily="50" charset="-52"/>
                <a:sym typeface="Montserrat"/>
              </a:rPr>
              <a:t>SQL.</a:t>
            </a:r>
            <a:r>
              <a:rPr lang="ru-RU" sz="1600" dirty="0" smtClean="0">
                <a:latin typeface="Montserrat" pitchFamily="50" charset="-52"/>
                <a:sym typeface="Montserrat"/>
              </a:rPr>
              <a:t> </a:t>
            </a:r>
            <a:endParaRPr lang="en-US" sz="1600" dirty="0" smtClean="0">
              <a:solidFill>
                <a:srgbClr val="000000"/>
              </a:solidFill>
              <a:latin typeface="Montserrat" pitchFamily="50" charset="-52"/>
              <a:sym typeface="Montserrat"/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2268562" y="4498032"/>
            <a:ext cx="5111750" cy="1379240"/>
          </a:xfrm>
        </p:spPr>
        <p:txBody>
          <a:bodyPr anchor="b">
            <a:normAutofit/>
          </a:bodyPr>
          <a:lstStyle/>
          <a:p>
            <a:pPr marL="0" lvl="0" indent="0">
              <a:lnSpc>
                <a:spcPct val="95000"/>
              </a:lnSpc>
              <a:spcBef>
                <a:spcPts val="1000"/>
              </a:spcBef>
              <a:buSzPts val="275"/>
              <a:buNone/>
            </a:pPr>
            <a:endParaRPr lang="ru-RU" dirty="0" smtClean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>
              <a:lnSpc>
                <a:spcPct val="95000"/>
              </a:lnSpc>
              <a:spcBef>
                <a:spcPts val="1000"/>
              </a:spcBef>
              <a:buSzPts val="275"/>
              <a:buNone/>
            </a:pPr>
            <a:r>
              <a:rPr lang="ru-RU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Благодарю за внимание! </a:t>
            </a:r>
            <a:endParaRPr lang="ru-RU" sz="2400" dirty="0" smtClean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79435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389120"/>
          </a:xfrm>
        </p:spPr>
        <p:txBody>
          <a:bodyPr>
            <a:normAutofit fontScale="92500" lnSpcReduction="10000"/>
          </a:bodyPr>
          <a:lstStyle/>
          <a:p>
            <a:pPr marL="514350" indent="-514350" algn="just">
              <a:buClr>
                <a:schemeClr val="tx1"/>
              </a:buClr>
              <a:buFont typeface="+mj-lt"/>
              <a:buAutoNum type="arabicPeriod"/>
            </a:pPr>
            <a:r>
              <a:rPr lang="ru-RU" dirty="0" err="1" smtClean="0">
                <a:latin typeface="+mj-lt"/>
              </a:rPr>
              <a:t>Майнд-карта</a:t>
            </a:r>
            <a:r>
              <a:rPr lang="ru-RU" dirty="0" smtClean="0">
                <a:latin typeface="+mj-lt"/>
              </a:rPr>
              <a:t> жизненного цикла тестирования ПО</a:t>
            </a:r>
            <a:r>
              <a:rPr lang="en-US" dirty="0" smtClean="0">
                <a:latin typeface="+mj-lt"/>
              </a:rPr>
              <a:t>;</a:t>
            </a:r>
            <a:endParaRPr lang="ru-RU" dirty="0" smtClean="0">
              <a:latin typeface="+mj-lt"/>
            </a:endParaRPr>
          </a:p>
          <a:p>
            <a:pPr marL="514350" indent="-514350" algn="just">
              <a:buClr>
                <a:schemeClr val="tx1"/>
              </a:buClr>
              <a:buFont typeface="+mj-lt"/>
              <a:buAutoNum type="arabicPeriod"/>
            </a:pPr>
            <a:r>
              <a:rPr lang="ru-RU" dirty="0" err="1" smtClean="0">
                <a:latin typeface="+mj-lt"/>
              </a:rPr>
              <a:t>Майнд-карта</a:t>
            </a:r>
            <a:r>
              <a:rPr lang="ru-RU" dirty="0" smtClean="0">
                <a:latin typeface="+mj-lt"/>
              </a:rPr>
              <a:t> методологии разработки ПО</a:t>
            </a:r>
            <a:r>
              <a:rPr lang="en-US" dirty="0" smtClean="0">
                <a:latin typeface="+mj-lt"/>
              </a:rPr>
              <a:t>;</a:t>
            </a:r>
          </a:p>
          <a:p>
            <a:pPr marL="514350" indent="-514350" algn="just">
              <a:buClr>
                <a:schemeClr val="tx1"/>
              </a:buClr>
              <a:buFont typeface="+mj-lt"/>
              <a:buAutoNum type="arabicPeriod"/>
            </a:pPr>
            <a:r>
              <a:rPr lang="ru-RU" dirty="0" smtClean="0">
                <a:latin typeface="+mj-lt"/>
              </a:rPr>
              <a:t>Тестовая  документация (чек-лист, </a:t>
            </a:r>
            <a:r>
              <a:rPr lang="ru-RU" dirty="0" err="1" smtClean="0">
                <a:latin typeface="+mj-lt"/>
              </a:rPr>
              <a:t>тест-кейсы</a:t>
            </a:r>
            <a:r>
              <a:rPr lang="ru-RU" dirty="0" smtClean="0">
                <a:latin typeface="+mj-lt"/>
              </a:rPr>
              <a:t>, </a:t>
            </a:r>
            <a:r>
              <a:rPr lang="ru-RU" dirty="0" err="1" smtClean="0">
                <a:latin typeface="+mj-lt"/>
              </a:rPr>
              <a:t>баг-репорты</a:t>
            </a:r>
            <a:r>
              <a:rPr lang="ru-RU" dirty="0" smtClean="0">
                <a:latin typeface="+mj-lt"/>
              </a:rPr>
              <a:t>);</a:t>
            </a:r>
          </a:p>
          <a:p>
            <a:pPr marL="514350" indent="-514350" algn="just">
              <a:buClr>
                <a:schemeClr val="tx1"/>
              </a:buClr>
              <a:buFont typeface="+mj-lt"/>
              <a:buAutoNum type="arabicPeriod"/>
            </a:pPr>
            <a:r>
              <a:rPr lang="ru-RU" dirty="0" smtClean="0">
                <a:latin typeface="+mj-lt"/>
              </a:rPr>
              <a:t>Применение техник </a:t>
            </a:r>
            <a:r>
              <a:rPr lang="ru-RU" dirty="0" err="1" smtClean="0">
                <a:latin typeface="+mj-lt"/>
              </a:rPr>
              <a:t>тест-дизайна</a:t>
            </a:r>
            <a:endParaRPr lang="ru-RU" dirty="0" smtClean="0">
              <a:latin typeface="+mj-lt"/>
            </a:endParaRPr>
          </a:p>
          <a:p>
            <a:pPr marL="514350" indent="-514350" algn="just">
              <a:buClr>
                <a:schemeClr val="tx1"/>
              </a:buClr>
              <a:buFont typeface="+mj-lt"/>
              <a:buAutoNum type="arabicPeriod"/>
            </a:pPr>
            <a:r>
              <a:rPr lang="ru-RU" dirty="0" smtClean="0">
                <a:latin typeface="+mj-lt"/>
              </a:rPr>
              <a:t>Листинг </a:t>
            </a:r>
            <a:r>
              <a:rPr lang="ru-RU" dirty="0" err="1" smtClean="0">
                <a:latin typeface="+mj-lt"/>
              </a:rPr>
              <a:t>автотеста</a:t>
            </a:r>
            <a:endParaRPr lang="ru-RU" dirty="0" smtClean="0">
              <a:latin typeface="+mj-lt"/>
            </a:endParaRPr>
          </a:p>
          <a:p>
            <a:pPr marL="514350" indent="-514350" algn="just">
              <a:buClr>
                <a:schemeClr val="tx1"/>
              </a:buClr>
              <a:buFont typeface="+mj-lt"/>
              <a:buAutoNum type="arabicPeriod"/>
            </a:pPr>
            <a:r>
              <a:rPr lang="ru-RU" dirty="0" smtClean="0">
                <a:latin typeface="+mj-lt"/>
              </a:rPr>
              <a:t>Результат выполнения </a:t>
            </a:r>
            <a:r>
              <a:rPr lang="ru-RU" dirty="0" err="1" smtClean="0">
                <a:latin typeface="+mj-lt"/>
              </a:rPr>
              <a:t>автотеста</a:t>
            </a:r>
            <a:endParaRPr lang="ru-RU" dirty="0" smtClean="0">
              <a:latin typeface="+mj-lt"/>
            </a:endParaRPr>
          </a:p>
          <a:p>
            <a:pPr marL="514350" indent="-514350" algn="just">
              <a:buClr>
                <a:schemeClr val="tx1"/>
              </a:buClr>
              <a:buFont typeface="+mj-lt"/>
              <a:buAutoNum type="arabicPeriod"/>
            </a:pPr>
            <a:r>
              <a:rPr lang="ru-RU" dirty="0" smtClean="0">
                <a:latin typeface="+mj-lt"/>
              </a:rPr>
              <a:t>Анализ результатов тестирования выбранного приложения</a:t>
            </a:r>
          </a:p>
          <a:p>
            <a:pPr marL="514350" indent="-514350" algn="just">
              <a:buClr>
                <a:schemeClr val="tx1"/>
              </a:buClr>
              <a:buFont typeface="+mj-lt"/>
              <a:buAutoNum type="arabicPeriod"/>
            </a:pPr>
            <a:r>
              <a:rPr lang="ru-RU" dirty="0" smtClean="0">
                <a:latin typeface="+mj-lt"/>
              </a:rPr>
              <a:t>Выводы об оптимальности выбранной стратегии тестирования</a:t>
            </a:r>
            <a:endParaRPr lang="ru-RU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712968" cy="710952"/>
          </a:xfrm>
        </p:spPr>
        <p:txBody>
          <a:bodyPr>
            <a:normAutofit/>
          </a:bodyPr>
          <a:lstStyle/>
          <a:p>
            <a:r>
              <a:rPr lang="ru-RU" sz="3400" dirty="0" err="1" smtClean="0"/>
              <a:t>Майнд-карта</a:t>
            </a:r>
            <a:r>
              <a:rPr lang="ru-RU" sz="3400" dirty="0" smtClean="0"/>
              <a:t> жизненного цикла тестирования</a:t>
            </a:r>
            <a:endParaRPr lang="ru-RU" sz="3400" dirty="0"/>
          </a:p>
        </p:txBody>
      </p:sp>
      <p:pic>
        <p:nvPicPr>
          <p:cNvPr id="4" name="Содержимое 3" descr="1687622985796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2418"/>
          <a:stretch>
            <a:fillRect/>
          </a:stretch>
        </p:blipFill>
        <p:spPr>
          <a:xfrm>
            <a:off x="107504" y="1772816"/>
            <a:ext cx="8670357" cy="290653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712968" cy="710952"/>
          </a:xfrm>
        </p:spPr>
        <p:txBody>
          <a:bodyPr>
            <a:normAutofit/>
          </a:bodyPr>
          <a:lstStyle/>
          <a:p>
            <a:pPr algn="ctr"/>
            <a:r>
              <a:rPr lang="ru-RU" sz="3400" dirty="0" err="1" smtClean="0"/>
              <a:t>Майнд-карта</a:t>
            </a:r>
            <a:r>
              <a:rPr lang="ru-RU" sz="3400" dirty="0" smtClean="0"/>
              <a:t> методологии разработки ПО</a:t>
            </a:r>
            <a:endParaRPr lang="ru-RU" sz="3400" dirty="0"/>
          </a:p>
        </p:txBody>
      </p:sp>
      <p:pic>
        <p:nvPicPr>
          <p:cNvPr id="6" name="Содержимое 5" descr="168762795587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6736" y="1556792"/>
            <a:ext cx="8837752" cy="333267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712968" cy="657994"/>
          </a:xfrm>
        </p:spPr>
        <p:txBody>
          <a:bodyPr>
            <a:normAutofit/>
          </a:bodyPr>
          <a:lstStyle/>
          <a:p>
            <a:pPr algn="ctr"/>
            <a:r>
              <a:rPr lang="ru-RU" sz="3400" dirty="0" smtClean="0"/>
              <a:t>Тестовая документация: чек-лист</a:t>
            </a:r>
            <a:endParaRPr lang="ru-RU" sz="3400" dirty="0"/>
          </a:p>
        </p:txBody>
      </p:sp>
      <p:pic>
        <p:nvPicPr>
          <p:cNvPr id="6" name="Содержимое 5" descr="1687640075558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755576" y="1340768"/>
            <a:ext cx="7416824" cy="457608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712968" cy="657994"/>
          </a:xfrm>
        </p:spPr>
        <p:txBody>
          <a:bodyPr>
            <a:normAutofit/>
          </a:bodyPr>
          <a:lstStyle/>
          <a:p>
            <a:pPr algn="ctr"/>
            <a:r>
              <a:rPr lang="ru-RU" sz="3400" dirty="0" smtClean="0"/>
              <a:t>Тестовая документация: </a:t>
            </a:r>
            <a:r>
              <a:rPr lang="ru-RU" sz="3400" dirty="0" err="1" smtClean="0"/>
              <a:t>тест-кейсы</a:t>
            </a:r>
            <a:endParaRPr lang="ru-RU" sz="3400" dirty="0"/>
          </a:p>
        </p:txBody>
      </p:sp>
      <p:pic>
        <p:nvPicPr>
          <p:cNvPr id="6" name="Содержимое 5" descr="1687672797364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72008" y="1268760"/>
            <a:ext cx="8964488" cy="388843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712968" cy="657994"/>
          </a:xfrm>
        </p:spPr>
        <p:txBody>
          <a:bodyPr>
            <a:normAutofit/>
          </a:bodyPr>
          <a:lstStyle/>
          <a:p>
            <a:pPr algn="ctr"/>
            <a:r>
              <a:rPr lang="ru-RU" sz="3400" dirty="0" smtClean="0"/>
              <a:t>Тестовая документация: </a:t>
            </a:r>
            <a:r>
              <a:rPr lang="ru-RU" sz="3400" dirty="0" err="1" smtClean="0"/>
              <a:t>баг-репорты</a:t>
            </a:r>
            <a:endParaRPr lang="ru-RU" sz="3400" dirty="0"/>
          </a:p>
        </p:txBody>
      </p:sp>
      <p:pic>
        <p:nvPicPr>
          <p:cNvPr id="5" name="Содержимое 4" descr="1687695967262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07504" y="1556792"/>
            <a:ext cx="8977539" cy="336305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712968" cy="657994"/>
          </a:xfrm>
        </p:spPr>
        <p:txBody>
          <a:bodyPr>
            <a:normAutofit/>
          </a:bodyPr>
          <a:lstStyle/>
          <a:p>
            <a:pPr algn="ctr"/>
            <a:r>
              <a:rPr lang="ru-RU" sz="3400" dirty="0" smtClean="0"/>
              <a:t>Применение техник </a:t>
            </a:r>
            <a:r>
              <a:rPr lang="ru-RU" sz="3400" dirty="0" err="1" smtClean="0"/>
              <a:t>тест-дизайна</a:t>
            </a:r>
            <a:r>
              <a:rPr lang="ru-RU" sz="3400" dirty="0" smtClean="0"/>
              <a:t>: </a:t>
            </a:r>
            <a:r>
              <a:rPr lang="ru-RU" sz="3400" dirty="0" err="1" smtClean="0"/>
              <a:t>тест-кейсы</a:t>
            </a:r>
            <a:endParaRPr lang="ru-RU" sz="3400" dirty="0"/>
          </a:p>
        </p:txBody>
      </p:sp>
      <p:pic>
        <p:nvPicPr>
          <p:cNvPr id="6" name="Содержимое 5" descr="1687666373829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663188" y="1124744"/>
            <a:ext cx="5789132" cy="5400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712968" cy="657994"/>
          </a:xfrm>
        </p:spPr>
        <p:txBody>
          <a:bodyPr>
            <a:normAutofit/>
          </a:bodyPr>
          <a:lstStyle/>
          <a:p>
            <a:pPr algn="ctr"/>
            <a:r>
              <a:rPr lang="ru-RU" sz="3400" dirty="0" smtClean="0"/>
              <a:t>Листинг </a:t>
            </a:r>
            <a:r>
              <a:rPr lang="ru-RU" sz="3400" dirty="0" err="1" smtClean="0"/>
              <a:t>автотеста</a:t>
            </a:r>
            <a:endParaRPr lang="ru-RU" sz="3400" dirty="0"/>
          </a:p>
        </p:txBody>
      </p:sp>
      <p:pic>
        <p:nvPicPr>
          <p:cNvPr id="6" name="Содержимое 5" descr="1687699693977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30787" y="1268760"/>
            <a:ext cx="8905709" cy="396044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177</TotalTime>
  <Words>362</Words>
  <Application>Microsoft Office PowerPoint</Application>
  <PresentationFormat>Экран (4:3)</PresentationFormat>
  <Paragraphs>51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Поток</vt:lpstr>
      <vt:lpstr>ТЕСТИРОВЩИК ПРОГРАММНОГО ОБЕСПЕЧЕНИЯ</vt:lpstr>
      <vt:lpstr>Содержание</vt:lpstr>
      <vt:lpstr>Майнд-карта жизненного цикла тестирования</vt:lpstr>
      <vt:lpstr>Майнд-карта методологии разработки ПО</vt:lpstr>
      <vt:lpstr>Тестовая документация: чек-лист</vt:lpstr>
      <vt:lpstr>Тестовая документация: тест-кейсы</vt:lpstr>
      <vt:lpstr>Тестовая документация: баг-репорты</vt:lpstr>
      <vt:lpstr>Применение техник тест-дизайна: тест-кейсы</vt:lpstr>
      <vt:lpstr>Листинг автотеста</vt:lpstr>
      <vt:lpstr>Листинг автотеста</vt:lpstr>
      <vt:lpstr>Результат выполнения автотеста</vt:lpstr>
      <vt:lpstr>Анализ результатов тестирование выбранного приложения</vt:lpstr>
      <vt:lpstr>Выводы об оптимальности выбранной стратегии тестирования</vt:lpstr>
      <vt:lpstr>Рефлексия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ТЕСТИРОВЩИК ПРОГРАММНОГО ОБЕСПЕЧЕНИЯ</dc:title>
  <dc:creator>Татьяна</dc:creator>
  <cp:lastModifiedBy>user</cp:lastModifiedBy>
  <cp:revision>19</cp:revision>
  <dcterms:created xsi:type="dcterms:W3CDTF">2023-06-24T12:22:29Z</dcterms:created>
  <dcterms:modified xsi:type="dcterms:W3CDTF">2023-06-25T16:04:21Z</dcterms:modified>
</cp:coreProperties>
</file>