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PT Sans Narrow"/>
      <p:regular r:id="rId30"/>
      <p:bold r:id="rId31"/>
    </p:embeddedFont>
    <p:embeddedFont>
      <p:font typeface="Alfa Slab One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c6b3666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c6b3666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c167eb89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c167eb89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c167eb89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c167eb89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c167eb89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c167eb89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c167eb89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c167eb89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c167eb89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c167eb89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c167eb8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c167eb8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c167eb8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c167eb8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c167eb89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c167eb8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c167eb89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c167eb89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c167eb89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c167eb89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c167eb89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c167eb8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c167eb89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c167eb89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c167eb89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c167eb89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c167eb89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c167eb89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32468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Recommender Systems Based on Reviews and Product Interactions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50" y="908035"/>
            <a:ext cx="6327075" cy="332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Hyperparameter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Loss function: sparse_categorical_crossentropy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optimizer: Adam with learning_rate=0.001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</a:t>
            </a:r>
            <a:r>
              <a:rPr lang="zh-CN"/>
              <a:t>ropout_rate =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embedding_dim = 64 (The size of the vector space in which words will be embedded)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rnn_units = 128 (The number of units in each LSTM layer.)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batch_size = 128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num_items = The max </a:t>
            </a:r>
            <a:r>
              <a:rPr lang="zh-CN"/>
              <a:t>value</a:t>
            </a:r>
            <a:r>
              <a:rPr lang="zh-CN"/>
              <a:t> of asin_encoded +1(The maximum number of unique items that will be encoded using the embedding layer.)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Training and Validation Loss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0" y="1669975"/>
            <a:ext cx="4556273" cy="30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734775" y="1090975"/>
            <a:ext cx="3484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C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5-Fold Cross-Validation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Training and Validation Accuracy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5640535" cy="368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Prediction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85206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60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zh-CN" sz="1220"/>
              <a:t>Given the user history, provided the asin from recommender system</a:t>
            </a:r>
            <a:endParaRPr sz="122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220"/>
              <a:t>input_sequence = ["B000K2PJ4K", "B005AGO4LU", "B016XAJLVO", "B009MA34NY", "B001LNSY2Q"]</a:t>
            </a:r>
            <a:endParaRPr sz="122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7025"/>
            <a:ext cx="8839200" cy="133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Check the </a:t>
            </a:r>
            <a:r>
              <a:rPr lang="zh-CN"/>
              <a:t>Overall Score of </a:t>
            </a:r>
            <a:r>
              <a:rPr lang="zh-CN"/>
              <a:t>Product 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99525"/>
            <a:ext cx="8520600" cy="17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Once we have the Recommended ASINs, We have to check is </a:t>
            </a:r>
            <a:r>
              <a:rPr lang="zh-CN"/>
              <a:t>Recommended ASINs are good product base on its Overall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Assume We have 100 user’s history purchase record, then compare the Average Overall Score of Recommended ASINs with the mean of Overall score for our data is 4.40.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650" y="2571750"/>
            <a:ext cx="4512649" cy="242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Questions for future research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What else algorithm can work for </a:t>
            </a:r>
            <a:r>
              <a:rPr lang="zh-CN"/>
              <a:t>Recommender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What Happen if user don’t have enough purchase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185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Dataset Description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64800" y="760050"/>
            <a:ext cx="84675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CN" sz="2100">
                <a:latin typeface="Roboto"/>
                <a:ea typeface="Roboto"/>
                <a:cs typeface="Roboto"/>
                <a:sym typeface="Roboto"/>
              </a:rPr>
              <a:t>2014 Amazon Review Dataset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b="1" lang="zh-C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Jianmo Ni, UCSD</a:t>
            </a:r>
            <a:endParaRPr b="1"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There are </a:t>
            </a:r>
            <a:r>
              <a:rPr lang="zh-CN"/>
              <a:t>3,176</a:t>
            </a:r>
            <a:r>
              <a:rPr lang="zh-CN"/>
              <a:t> users recorded reviews over ten years.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75" y="2338950"/>
            <a:ext cx="54387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Goal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0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0"/>
              <a:buChar char="●"/>
            </a:pPr>
            <a:r>
              <a:rPr lang="zh-CN" sz="1220"/>
              <a:t>Text Classifcation</a:t>
            </a:r>
            <a:endParaRPr sz="12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zh-CN" sz="1220"/>
              <a:t>Use </a:t>
            </a:r>
            <a:r>
              <a:rPr lang="zh-CN" sz="1220"/>
              <a:t>Sentiment Analysis to identify </a:t>
            </a:r>
            <a:r>
              <a:rPr lang="zh-CN" sz="1220"/>
              <a:t>positive</a:t>
            </a:r>
            <a:r>
              <a:rPr lang="zh-CN" sz="1220"/>
              <a:t> review</a:t>
            </a:r>
            <a:endParaRPr sz="12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zh-CN" sz="1220"/>
              <a:t>k</a:t>
            </a:r>
            <a:r>
              <a:rPr lang="zh-CN" sz="1220"/>
              <a:t>eep the product that have positive review</a:t>
            </a:r>
            <a:endParaRPr sz="1220"/>
          </a:p>
          <a:p>
            <a:pPr indent="-3060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lang="zh-CN" sz="1220"/>
              <a:t>Prepare sequence data</a:t>
            </a:r>
            <a:endParaRPr sz="12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zh-CN" sz="1220"/>
              <a:t>Tokenization &amp; Encoding of asin</a:t>
            </a:r>
            <a:endParaRPr sz="12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zh-CN" sz="1220"/>
              <a:t>Create sequence and labels features tensor</a:t>
            </a:r>
            <a:endParaRPr sz="1220"/>
          </a:p>
          <a:p>
            <a:pPr indent="-3060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lang="zh-CN" sz="1220"/>
              <a:t>Build the model</a:t>
            </a:r>
            <a:endParaRPr sz="12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zh-CN" sz="1220"/>
              <a:t>Methodology: Recurrent Neural Network (LSTM)</a:t>
            </a:r>
            <a:endParaRPr sz="1220"/>
          </a:p>
          <a:p>
            <a:pPr indent="-30607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20"/>
              <a:buChar char="●"/>
            </a:pPr>
            <a:r>
              <a:rPr lang="zh-CN" sz="1220"/>
              <a:t>Prediction</a:t>
            </a:r>
            <a:endParaRPr sz="12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20"/>
              <a:t>Given the user history, provided the </a:t>
            </a:r>
            <a:r>
              <a:rPr lang="zh-CN" sz="1220"/>
              <a:t>asin from recommender system</a:t>
            </a:r>
            <a:endParaRPr sz="12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2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Text Classifcation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Here we utilized the TextBlob to perform sentiment analysis on a dataset containing textual reviews.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It assesses the polarity and subjectivity of a text where: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where -1.0 means negative sentiment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1.0 means positive sentiment.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0 means Neutral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88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Sentiment Analysis of Review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6350"/>
            <a:ext cx="573405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56250" y="3907725"/>
            <a:ext cx="85206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majority of reviews are classified as Positive, with the count exceeding 2800 reviews. This can be seen as a strong positive signal for the Amazon product line. The relatively low occurrence of Negative and Neutral reviews suggests that there are fewer concerns or issues being raised by users.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99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Sentiment Trend Over Years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3878875"/>
            <a:ext cx="8520600" cy="1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T</a:t>
            </a:r>
            <a:r>
              <a:rPr lang="zh-CN"/>
              <a:t>he "Positive" sentiment improved dramastically from 2014, peaked sharply in 2017, suggesting a highly favorable response to a product or event, before dramatically declining by 2018. "Neutral" sentiment shows a steady increase over the years, while "Negative" and "Undefined" sentiments remain consistently low throughout the period.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34600"/>
            <a:ext cx="4917875" cy="31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Prepare sequence data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zh-CN" sz="1450"/>
              <a:t>Tokenization &amp; Encoding of asin and reviewerID</a:t>
            </a:r>
            <a:endParaRPr sz="14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50"/>
              <a:t>Transform </a:t>
            </a:r>
            <a:r>
              <a:rPr lang="zh-CN" sz="1450"/>
              <a:t>asin and reviewerID from string to integer</a:t>
            </a:r>
            <a:endParaRPr sz="14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5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00" y="2301100"/>
            <a:ext cx="8331024" cy="1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Prepare sequence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118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63"/>
              <a:buChar char="●"/>
            </a:pPr>
            <a:r>
              <a:rPr lang="zh-CN" sz="1362"/>
              <a:t>Create sequence and labels features tensor</a:t>
            </a:r>
            <a:endParaRPr sz="1362"/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CN" sz="1362"/>
              <a:t>Group the dataset by reviewerID_encoded and transform each asin_encoded to list</a:t>
            </a:r>
            <a:endParaRPr sz="1362"/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zh-CN" sz="1362"/>
              <a:t>Create the sequence and corresponding labels</a:t>
            </a:r>
            <a:endParaRPr sz="1362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62"/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62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550" y="2412275"/>
            <a:ext cx="8078451" cy="2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Build the Model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Recurrent Neural Network (LSTM)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025" y="1009678"/>
            <a:ext cx="2775100" cy="37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912925" y="1639150"/>
            <a:ext cx="3585000" cy="1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First LSTM layer we use bidirectional lstm since it has the capability of utilizing information flowing from the past as well as future timestamps essentially providing credible </a:t>
            </a:r>
            <a:r>
              <a:rPr lang="zh-C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reverse</a:t>
            </a:r>
            <a:r>
              <a:rPr lang="zh-C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r>
              <a:rPr lang="zh-C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figures which also helps in cross validation of the rsult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