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0" d="100"/>
          <a:sy n="70" d="100"/>
        </p:scale>
        <p:origin x="7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5AF2E46-CE2C-493D-9956-4935A16AA95F}" type="datetimeFigureOut">
              <a:rPr lang="en-IN" smtClean="0"/>
              <a:t>24-07-2017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FFD27-060B-43A2-B2F9-988A79A146E0}" type="slidenum">
              <a:rPr lang="en-IN" smtClean="0"/>
              <a:t>‹#›</a:t>
            </a:fld>
            <a:endParaRPr lang="en-IN"/>
          </a:p>
        </p:txBody>
      </p:sp>
    </p:spTree>
    <p:extLst>
      <p:ext uri="{BB962C8B-B14F-4D97-AF65-F5344CB8AC3E}">
        <p14:creationId xmlns:p14="http://schemas.microsoft.com/office/powerpoint/2010/main" val="2279459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5AF2E46-CE2C-493D-9956-4935A16AA95F}" type="datetimeFigureOut">
              <a:rPr lang="en-IN" smtClean="0"/>
              <a:t>24-07-2017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FFD27-060B-43A2-B2F9-988A79A146E0}" type="slidenum">
              <a:rPr lang="en-IN" smtClean="0"/>
              <a:t>‹#›</a:t>
            </a:fld>
            <a:endParaRPr lang="en-IN"/>
          </a:p>
        </p:txBody>
      </p:sp>
    </p:spTree>
    <p:extLst>
      <p:ext uri="{BB962C8B-B14F-4D97-AF65-F5344CB8AC3E}">
        <p14:creationId xmlns:p14="http://schemas.microsoft.com/office/powerpoint/2010/main" val="4237026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5AF2E46-CE2C-493D-9956-4935A16AA95F}" type="datetimeFigureOut">
              <a:rPr lang="en-IN" smtClean="0"/>
              <a:t>24-07-2017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FFD27-060B-43A2-B2F9-988A79A146E0}" type="slidenum">
              <a:rPr lang="en-IN" smtClean="0"/>
              <a:t>‹#›</a:t>
            </a:fld>
            <a:endParaRPr lang="en-IN"/>
          </a:p>
        </p:txBody>
      </p:sp>
    </p:spTree>
    <p:extLst>
      <p:ext uri="{BB962C8B-B14F-4D97-AF65-F5344CB8AC3E}">
        <p14:creationId xmlns:p14="http://schemas.microsoft.com/office/powerpoint/2010/main" val="1800915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5AF2E46-CE2C-493D-9956-4935A16AA95F}" type="datetimeFigureOut">
              <a:rPr lang="en-IN" smtClean="0"/>
              <a:t>24-07-2017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FFD27-060B-43A2-B2F9-988A79A146E0}" type="slidenum">
              <a:rPr lang="en-IN" smtClean="0"/>
              <a:t>‹#›</a:t>
            </a:fld>
            <a:endParaRPr lang="en-IN"/>
          </a:p>
        </p:txBody>
      </p:sp>
    </p:spTree>
    <p:extLst>
      <p:ext uri="{BB962C8B-B14F-4D97-AF65-F5344CB8AC3E}">
        <p14:creationId xmlns:p14="http://schemas.microsoft.com/office/powerpoint/2010/main" val="4229748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AF2E46-CE2C-493D-9956-4935A16AA95F}" type="datetimeFigureOut">
              <a:rPr lang="en-IN" smtClean="0"/>
              <a:t>24-07-2017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FFD27-060B-43A2-B2F9-988A79A146E0}" type="slidenum">
              <a:rPr lang="en-IN" smtClean="0"/>
              <a:t>‹#›</a:t>
            </a:fld>
            <a:endParaRPr lang="en-IN"/>
          </a:p>
        </p:txBody>
      </p:sp>
    </p:spTree>
    <p:extLst>
      <p:ext uri="{BB962C8B-B14F-4D97-AF65-F5344CB8AC3E}">
        <p14:creationId xmlns:p14="http://schemas.microsoft.com/office/powerpoint/2010/main" val="185216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5AF2E46-CE2C-493D-9956-4935A16AA95F}" type="datetimeFigureOut">
              <a:rPr lang="en-IN" smtClean="0"/>
              <a:t>24-07-2017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8FFD27-060B-43A2-B2F9-988A79A146E0}" type="slidenum">
              <a:rPr lang="en-IN" smtClean="0"/>
              <a:t>‹#›</a:t>
            </a:fld>
            <a:endParaRPr lang="en-IN"/>
          </a:p>
        </p:txBody>
      </p:sp>
    </p:spTree>
    <p:extLst>
      <p:ext uri="{BB962C8B-B14F-4D97-AF65-F5344CB8AC3E}">
        <p14:creationId xmlns:p14="http://schemas.microsoft.com/office/powerpoint/2010/main" val="2062385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5AF2E46-CE2C-493D-9956-4935A16AA95F}" type="datetimeFigureOut">
              <a:rPr lang="en-IN" smtClean="0"/>
              <a:t>24-07-2017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8FFD27-060B-43A2-B2F9-988A79A146E0}" type="slidenum">
              <a:rPr lang="en-IN" smtClean="0"/>
              <a:t>‹#›</a:t>
            </a:fld>
            <a:endParaRPr lang="en-IN"/>
          </a:p>
        </p:txBody>
      </p:sp>
    </p:spTree>
    <p:extLst>
      <p:ext uri="{BB962C8B-B14F-4D97-AF65-F5344CB8AC3E}">
        <p14:creationId xmlns:p14="http://schemas.microsoft.com/office/powerpoint/2010/main" val="2733538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5AF2E46-CE2C-493D-9956-4935A16AA95F}" type="datetimeFigureOut">
              <a:rPr lang="en-IN" smtClean="0"/>
              <a:t>24-07-2017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8FFD27-060B-43A2-B2F9-988A79A146E0}" type="slidenum">
              <a:rPr lang="en-IN" smtClean="0"/>
              <a:t>‹#›</a:t>
            </a:fld>
            <a:endParaRPr lang="en-IN"/>
          </a:p>
        </p:txBody>
      </p:sp>
    </p:spTree>
    <p:extLst>
      <p:ext uri="{BB962C8B-B14F-4D97-AF65-F5344CB8AC3E}">
        <p14:creationId xmlns:p14="http://schemas.microsoft.com/office/powerpoint/2010/main" val="1398466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AF2E46-CE2C-493D-9956-4935A16AA95F}" type="datetimeFigureOut">
              <a:rPr lang="en-IN" smtClean="0"/>
              <a:t>24-07-2017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8FFD27-060B-43A2-B2F9-988A79A146E0}" type="slidenum">
              <a:rPr lang="en-IN" smtClean="0"/>
              <a:t>‹#›</a:t>
            </a:fld>
            <a:endParaRPr lang="en-IN"/>
          </a:p>
        </p:txBody>
      </p:sp>
    </p:spTree>
    <p:extLst>
      <p:ext uri="{BB962C8B-B14F-4D97-AF65-F5344CB8AC3E}">
        <p14:creationId xmlns:p14="http://schemas.microsoft.com/office/powerpoint/2010/main" val="1401588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AF2E46-CE2C-493D-9956-4935A16AA95F}" type="datetimeFigureOut">
              <a:rPr lang="en-IN" smtClean="0"/>
              <a:t>24-07-2017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8FFD27-060B-43A2-B2F9-988A79A146E0}" type="slidenum">
              <a:rPr lang="en-IN" smtClean="0"/>
              <a:t>‹#›</a:t>
            </a:fld>
            <a:endParaRPr lang="en-IN"/>
          </a:p>
        </p:txBody>
      </p:sp>
    </p:spTree>
    <p:extLst>
      <p:ext uri="{BB962C8B-B14F-4D97-AF65-F5344CB8AC3E}">
        <p14:creationId xmlns:p14="http://schemas.microsoft.com/office/powerpoint/2010/main" val="3010533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AF2E46-CE2C-493D-9956-4935A16AA95F}" type="datetimeFigureOut">
              <a:rPr lang="en-IN" smtClean="0"/>
              <a:t>24-07-2017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8FFD27-060B-43A2-B2F9-988A79A146E0}" type="slidenum">
              <a:rPr lang="en-IN" smtClean="0"/>
              <a:t>‹#›</a:t>
            </a:fld>
            <a:endParaRPr lang="en-IN"/>
          </a:p>
        </p:txBody>
      </p:sp>
    </p:spTree>
    <p:extLst>
      <p:ext uri="{BB962C8B-B14F-4D97-AF65-F5344CB8AC3E}">
        <p14:creationId xmlns:p14="http://schemas.microsoft.com/office/powerpoint/2010/main" val="120006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AF2E46-CE2C-493D-9956-4935A16AA95F}" type="datetimeFigureOut">
              <a:rPr lang="en-IN" smtClean="0"/>
              <a:t>24-07-2017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8FFD27-060B-43A2-B2F9-988A79A146E0}" type="slidenum">
              <a:rPr lang="en-IN" smtClean="0"/>
              <a:t>‹#›</a:t>
            </a:fld>
            <a:endParaRPr lang="en-IN"/>
          </a:p>
        </p:txBody>
      </p:sp>
    </p:spTree>
    <p:extLst>
      <p:ext uri="{BB962C8B-B14F-4D97-AF65-F5344CB8AC3E}">
        <p14:creationId xmlns:p14="http://schemas.microsoft.com/office/powerpoint/2010/main" val="3204493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3techs.com/technologies/details/ws-nodejs/all/al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webdevelopersnotes.com/web-servers-lis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jakarta.apache.org/tomcat/" TargetMode="External"/><Relationship Id="rId3" Type="http://schemas.openxmlformats.org/officeDocument/2006/relationships/hyperlink" Target="http://www.oracle.com/ip/deploy/ias/index.html?content.html" TargetMode="External"/><Relationship Id="rId7" Type="http://schemas.openxmlformats.org/officeDocument/2006/relationships/hyperlink" Target="http://www.allaire.com/Products/JRun/" TargetMode="External"/><Relationship Id="rId2" Type="http://schemas.openxmlformats.org/officeDocument/2006/relationships/hyperlink" Target="http://www.bea.com/" TargetMode="External"/><Relationship Id="rId1" Type="http://schemas.openxmlformats.org/officeDocument/2006/relationships/slideLayout" Target="../slideLayouts/slideLayout2.xml"/><Relationship Id="rId6" Type="http://schemas.openxmlformats.org/officeDocument/2006/relationships/hyperlink" Target="http://www.netdynamics.com/download" TargetMode="External"/><Relationship Id="rId5" Type="http://schemas.openxmlformats.org/officeDocument/2006/relationships/hyperlink" Target="http://www-4.ibm.com/software/webservers/appserv/download_v302.html" TargetMode="External"/><Relationship Id="rId10" Type="http://schemas.openxmlformats.org/officeDocument/2006/relationships/hyperlink" Target="http://www.persistence.com/powertier/index.html" TargetMode="External"/><Relationship Id="rId4" Type="http://schemas.openxmlformats.org/officeDocument/2006/relationships/hyperlink" Target="http://www.orionserver.com/" TargetMode="External"/><Relationship Id="rId9" Type="http://schemas.openxmlformats.org/officeDocument/2006/relationships/hyperlink" Target="http://www.pramati.com/"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endParaRPr lang="en-IN" dirty="0"/>
          </a:p>
        </p:txBody>
      </p:sp>
      <p:sp>
        <p:nvSpPr>
          <p:cNvPr id="4" name="Content Placeholder 3"/>
          <p:cNvSpPr>
            <a:spLocks noGrp="1"/>
          </p:cNvSpPr>
          <p:nvPr>
            <p:ph idx="1"/>
          </p:nvPr>
        </p:nvSpPr>
        <p:spPr>
          <a:xfrm>
            <a:off x="838200" y="0"/>
            <a:ext cx="10515600" cy="6755642"/>
          </a:xfrm>
        </p:spPr>
        <p:txBody>
          <a:bodyPr>
            <a:normAutofit fontScale="92500" lnSpcReduction="10000"/>
          </a:bodyPr>
          <a:lstStyle/>
          <a:p>
            <a:pPr marL="0" indent="0">
              <a:buNone/>
            </a:pPr>
            <a:r>
              <a:rPr lang="en-IN" dirty="0">
                <a:solidFill>
                  <a:srgbClr val="FF0000"/>
                </a:solidFill>
              </a:rPr>
              <a:t>Application </a:t>
            </a:r>
            <a:r>
              <a:rPr lang="en-IN" dirty="0" smtClean="0">
                <a:solidFill>
                  <a:srgbClr val="FF0000"/>
                </a:solidFill>
              </a:rPr>
              <a:t>Server</a:t>
            </a:r>
          </a:p>
          <a:p>
            <a:pPr marL="0" indent="0">
              <a:buNone/>
            </a:pPr>
            <a:r>
              <a:rPr lang="en-IN" sz="2000" dirty="0" smtClean="0"/>
              <a:t>An </a:t>
            </a:r>
            <a:r>
              <a:rPr lang="en-IN" sz="2000" dirty="0"/>
              <a:t>application server is a component-based product that resides in the middle-tier of a server centric architecture. It provides middleware services for security and state maintenance, along with data access and persistence.</a:t>
            </a:r>
            <a:endParaRPr lang="en-IN" sz="2000" dirty="0">
              <a:solidFill>
                <a:srgbClr val="FF0000"/>
              </a:solidFill>
            </a:endParaRPr>
          </a:p>
          <a:p>
            <a:pPr marL="0" indent="0">
              <a:buNone/>
            </a:pPr>
            <a:r>
              <a:rPr lang="en-IN" dirty="0">
                <a:solidFill>
                  <a:srgbClr val="FF0000"/>
                </a:solidFill>
              </a:rPr>
              <a:t>When to Use an Application </a:t>
            </a:r>
            <a:r>
              <a:rPr lang="en-IN" dirty="0" smtClean="0">
                <a:solidFill>
                  <a:srgbClr val="FF0000"/>
                </a:solidFill>
              </a:rPr>
              <a:t>Server:</a:t>
            </a:r>
          </a:p>
          <a:p>
            <a:pPr marL="0" indent="0">
              <a:buNone/>
            </a:pPr>
            <a:r>
              <a:rPr lang="en-IN" sz="2000" dirty="0">
                <a:solidFill>
                  <a:schemeClr val="accent5">
                    <a:lumMod val="75000"/>
                  </a:schemeClr>
                </a:solidFill>
              </a:rPr>
              <a:t>You should consider an application server when you have a need for:</a:t>
            </a:r>
          </a:p>
          <a:p>
            <a:r>
              <a:rPr lang="en-IN" sz="2000" dirty="0"/>
              <a:t>Integration with existing systems and databases</a:t>
            </a:r>
          </a:p>
          <a:p>
            <a:r>
              <a:rPr lang="en-IN" sz="2000" dirty="0"/>
              <a:t>Website support</a:t>
            </a:r>
          </a:p>
          <a:p>
            <a:pPr marL="0" indent="0">
              <a:buNone/>
            </a:pPr>
            <a:r>
              <a:rPr lang="en-IN" sz="2000" dirty="0">
                <a:solidFill>
                  <a:schemeClr val="accent5">
                    <a:lumMod val="75000"/>
                  </a:schemeClr>
                </a:solidFill>
              </a:rPr>
              <a:t>Secondary reasons to use application servers derive from the primary reasons. A few secondary reasons are:</a:t>
            </a:r>
          </a:p>
          <a:p>
            <a:r>
              <a:rPr lang="en-IN" sz="2000" dirty="0"/>
              <a:t>E-Commerce</a:t>
            </a:r>
          </a:p>
          <a:p>
            <a:r>
              <a:rPr lang="en-IN" sz="2000" dirty="0"/>
              <a:t>Web-integrated collaboration</a:t>
            </a:r>
          </a:p>
          <a:p>
            <a:r>
              <a:rPr lang="en-IN" sz="2000" dirty="0"/>
              <a:t>Component </a:t>
            </a:r>
            <a:r>
              <a:rPr lang="en-IN" sz="2000" dirty="0" smtClean="0"/>
              <a:t>re-use</a:t>
            </a:r>
          </a:p>
          <a:p>
            <a:r>
              <a:rPr lang="en-IN" sz="2000" dirty="0"/>
              <a:t>One way to look at application servers is that they are a formalization of a solution to a problem that has been around for a long time. That problem can characterized as a need to create an integrated presentation and processing environment for existing systems and databases. The presentation has pretty much been decided with browsers now being the dominant interface. This is why you usually see a Web server paired with or included in an application server. The integrated processing has been moving towards components for some time. Application servers provide containers for such components along with application program interfaces (APIs) to support the components. These APIs are to the existing systems and databases</a:t>
            </a:r>
            <a:r>
              <a:rPr lang="en-IN" sz="2000" dirty="0" smtClean="0"/>
              <a:t>.</a:t>
            </a:r>
          </a:p>
          <a:p>
            <a:pPr marL="0" indent="0">
              <a:buNone/>
            </a:pPr>
            <a:r>
              <a:rPr lang="en-IN" sz="2000" dirty="0">
                <a:solidFill>
                  <a:srgbClr val="C00000"/>
                </a:solidFill>
              </a:rPr>
              <a:t>http://www.service-architecture.com/articles/application-servers/index.html</a:t>
            </a:r>
            <a:endParaRPr lang="en-IN" sz="2000" dirty="0" smtClean="0">
              <a:solidFill>
                <a:srgbClr val="C00000"/>
              </a:solidFill>
            </a:endParaRPr>
          </a:p>
          <a:p>
            <a:endParaRPr lang="en-IN" sz="2000" dirty="0"/>
          </a:p>
          <a:p>
            <a:pPr marL="0" indent="0">
              <a:buNone/>
            </a:pPr>
            <a:endParaRPr lang="en-IN" dirty="0">
              <a:solidFill>
                <a:srgbClr val="FF0000"/>
              </a:solidFill>
            </a:endParaRPr>
          </a:p>
          <a:p>
            <a:pPr marL="0" indent="0">
              <a:buNone/>
            </a:pPr>
            <a:endParaRPr lang="en-IN" dirty="0"/>
          </a:p>
        </p:txBody>
      </p:sp>
    </p:spTree>
    <p:extLst>
      <p:ext uri="{BB962C8B-B14F-4D97-AF65-F5344CB8AC3E}">
        <p14:creationId xmlns:p14="http://schemas.microsoft.com/office/powerpoint/2010/main" val="7803377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endParaRPr lang="en-IN" dirty="0"/>
          </a:p>
        </p:txBody>
      </p:sp>
      <p:sp>
        <p:nvSpPr>
          <p:cNvPr id="3" name="Content Placeholder 2"/>
          <p:cNvSpPr>
            <a:spLocks noGrp="1"/>
          </p:cNvSpPr>
          <p:nvPr>
            <p:ph idx="1"/>
          </p:nvPr>
        </p:nvSpPr>
        <p:spPr>
          <a:xfrm>
            <a:off x="838200" y="423081"/>
            <a:ext cx="10515600" cy="5822121"/>
          </a:xfrm>
        </p:spPr>
        <p:txBody>
          <a:bodyPr>
            <a:normAutofit fontScale="92500" lnSpcReduction="20000"/>
          </a:bodyPr>
          <a:lstStyle/>
          <a:p>
            <a:pPr marL="0" indent="0">
              <a:buNone/>
            </a:pPr>
            <a:r>
              <a:rPr lang="en-IN" dirty="0">
                <a:solidFill>
                  <a:srgbClr val="0070C0"/>
                </a:solidFill>
              </a:rPr>
              <a:t>Nginx web </a:t>
            </a:r>
            <a:r>
              <a:rPr lang="en-IN" dirty="0" smtClean="0">
                <a:solidFill>
                  <a:srgbClr val="0070C0"/>
                </a:solidFill>
              </a:rPr>
              <a:t>server:</a:t>
            </a:r>
          </a:p>
          <a:p>
            <a:pPr marL="0" indent="0">
              <a:buNone/>
            </a:pPr>
            <a:r>
              <a:rPr lang="en-IN" sz="2000" dirty="0"/>
              <a:t>Free open source popular web server including IMAP/POP3 proxy server. Hosting about 7.5% of all domains worldwide, Nginx is known for its high performance, stability, simple configuration and low resource usage. This web server doesn’t use threads to handle requests rather a much more scalable event-driven architecture which uses small and predictable amounts of memory under load</a:t>
            </a:r>
            <a:r>
              <a:rPr lang="en-IN" sz="2000" dirty="0" smtClean="0"/>
              <a:t>.</a:t>
            </a:r>
          </a:p>
          <a:p>
            <a:pPr marL="0" indent="0">
              <a:buNone/>
            </a:pPr>
            <a:r>
              <a:rPr lang="en-IN" dirty="0" smtClean="0">
                <a:solidFill>
                  <a:srgbClr val="0070C0"/>
                </a:solidFill>
              </a:rPr>
              <a:t>Lighttpd:</a:t>
            </a:r>
          </a:p>
          <a:p>
            <a:pPr marL="0" indent="0">
              <a:buNone/>
            </a:pPr>
            <a:r>
              <a:rPr lang="en-IN" sz="2000" dirty="0"/>
              <a:t>lighttpd, pronounced “lighty</a:t>
            </a:r>
            <a:r>
              <a:rPr lang="en-IN" sz="2000" dirty="0" smtClean="0"/>
              <a:t>”, </a:t>
            </a:r>
            <a:r>
              <a:rPr lang="en-IN" sz="2000" dirty="0"/>
              <a:t>is a free web server distributed with the FreeBSD operating system. This open source web server is fast, secure and consumes much less CPU power. Lighttpd can also run on Windows, Mac OS X, Linux and Solaris operating systems</a:t>
            </a:r>
            <a:r>
              <a:rPr lang="en-IN" sz="2000" dirty="0" smtClean="0"/>
              <a:t>.</a:t>
            </a:r>
          </a:p>
          <a:p>
            <a:pPr marL="0" indent="0">
              <a:buNone/>
            </a:pPr>
            <a:r>
              <a:rPr lang="en-IN" dirty="0" smtClean="0">
                <a:solidFill>
                  <a:srgbClr val="0070C0"/>
                </a:solidFill>
              </a:rPr>
              <a:t>Jigsaw:</a:t>
            </a:r>
          </a:p>
          <a:p>
            <a:pPr marL="0" indent="0">
              <a:buNone/>
            </a:pPr>
            <a:r>
              <a:rPr lang="en-IN" sz="2200" dirty="0"/>
              <a:t>Jigsaw (W3C’s Server) comes from the World Wide Web Consortium. It is open source and free and can run on various platforms like Linux, Unix, Windows, Mac OS X Free BSD etc</a:t>
            </a:r>
            <a:r>
              <a:rPr lang="en-IN" sz="2200" dirty="0" smtClean="0"/>
              <a:t>.</a:t>
            </a:r>
            <a:endParaRPr lang="en-IN" dirty="0" smtClean="0"/>
          </a:p>
          <a:p>
            <a:pPr marL="0" indent="0">
              <a:buNone/>
            </a:pPr>
            <a:r>
              <a:rPr lang="en-IN" dirty="0" smtClean="0">
                <a:solidFill>
                  <a:srgbClr val="0070C0"/>
                </a:solidFill>
              </a:rPr>
              <a:t>Klone:</a:t>
            </a:r>
          </a:p>
          <a:p>
            <a:pPr marL="0" indent="0">
              <a:buNone/>
            </a:pPr>
            <a:r>
              <a:rPr lang="en-IN" sz="2400" dirty="0"/>
              <a:t>Klone, from KoanLogic Srl, includes a web server and an SDK for creating static and dynamic web sites. It is a web application development framework especially for embedded systems and appliances. No additional components are required when using Klone; thus, one can do away with an HTTP/S server or the active pages engine (PHP, Perl, ASP</a:t>
            </a:r>
            <a:r>
              <a:rPr lang="en-IN" sz="2400" dirty="0" smtClean="0"/>
              <a:t>).</a:t>
            </a:r>
            <a:endParaRPr lang="en-IN" sz="2400" dirty="0">
              <a:solidFill>
                <a:srgbClr val="0070C0"/>
              </a:solidFill>
            </a:endParaRPr>
          </a:p>
          <a:p>
            <a:pPr marL="0" indent="0">
              <a:buNone/>
            </a:pPr>
            <a:endParaRPr lang="en-IN" sz="2000" dirty="0" smtClean="0"/>
          </a:p>
          <a:p>
            <a:pPr marL="0" indent="0">
              <a:buNone/>
            </a:pPr>
            <a:r>
              <a:rPr lang="en-IN" sz="2000" dirty="0">
                <a:solidFill>
                  <a:srgbClr val="FF0000"/>
                </a:solidFill>
              </a:rPr>
              <a:t>http://www.webdevelopersnotes.com/web-servers-list</a:t>
            </a:r>
            <a:endParaRPr lang="en-IN" sz="2000" dirty="0">
              <a:solidFill>
                <a:srgbClr val="FF0000"/>
              </a:solidFill>
            </a:endParaRPr>
          </a:p>
        </p:txBody>
      </p:sp>
    </p:spTree>
    <p:extLst>
      <p:ext uri="{BB962C8B-B14F-4D97-AF65-F5344CB8AC3E}">
        <p14:creationId xmlns:p14="http://schemas.microsoft.com/office/powerpoint/2010/main" val="3453114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endParaRPr lang="en-IN" dirty="0"/>
          </a:p>
        </p:txBody>
      </p:sp>
      <p:sp>
        <p:nvSpPr>
          <p:cNvPr id="3" name="Content Placeholder 2"/>
          <p:cNvSpPr>
            <a:spLocks noGrp="1"/>
          </p:cNvSpPr>
          <p:nvPr>
            <p:ph idx="1"/>
          </p:nvPr>
        </p:nvSpPr>
        <p:spPr>
          <a:xfrm>
            <a:off x="838200" y="341194"/>
            <a:ext cx="10515600" cy="5835769"/>
          </a:xfrm>
        </p:spPr>
        <p:txBody>
          <a:bodyPr>
            <a:normAutofit lnSpcReduction="10000"/>
          </a:bodyPr>
          <a:lstStyle/>
          <a:p>
            <a:pPr marL="0" indent="0">
              <a:buNone/>
            </a:pPr>
            <a:r>
              <a:rPr lang="en-IN" dirty="0">
                <a:solidFill>
                  <a:srgbClr val="0070C0"/>
                </a:solidFill>
              </a:rPr>
              <a:t>Abyss web </a:t>
            </a:r>
            <a:r>
              <a:rPr lang="en-IN" dirty="0" smtClean="0">
                <a:solidFill>
                  <a:srgbClr val="0070C0"/>
                </a:solidFill>
              </a:rPr>
              <a:t>server:</a:t>
            </a:r>
          </a:p>
          <a:p>
            <a:pPr marL="0" indent="0">
              <a:buNone/>
            </a:pPr>
            <a:r>
              <a:rPr lang="en-IN" sz="2000" dirty="0"/>
              <a:t>Abyss compact web server runs on all popular platforms – Windows, Mac OS X, Linux and FreeBSD. The personal edition is (X1) 100% free while the professional Abyss Web Server X2 has a small price tag of $60. Supports HTTP/1.1, secure connections, </a:t>
            </a:r>
            <a:r>
              <a:rPr lang="en-IN" sz="2000" dirty="0" smtClean="0"/>
              <a:t>CGI/ </a:t>
            </a:r>
            <a:r>
              <a:rPr lang="en-IN" sz="2000" dirty="0" err="1" smtClean="0"/>
              <a:t>FastCGI</a:t>
            </a:r>
            <a:r>
              <a:rPr lang="en-IN" sz="2000" dirty="0" smtClean="0"/>
              <a:t>, custom </a:t>
            </a:r>
            <a:r>
              <a:rPr lang="en-IN" sz="2000" dirty="0"/>
              <a:t>error pages, password protection and much more. The server also has an automatic antihacking system and a multiligual remote web management interface</a:t>
            </a:r>
            <a:r>
              <a:rPr lang="en-IN" dirty="0" smtClean="0"/>
              <a:t>.</a:t>
            </a:r>
          </a:p>
          <a:p>
            <a:pPr marL="0" indent="0">
              <a:buNone/>
            </a:pPr>
            <a:r>
              <a:rPr lang="en-IN" dirty="0">
                <a:solidFill>
                  <a:srgbClr val="0070C0"/>
                </a:solidFill>
              </a:rPr>
              <a:t>Oracle Web </a:t>
            </a:r>
            <a:r>
              <a:rPr lang="en-IN" dirty="0" smtClean="0">
                <a:solidFill>
                  <a:srgbClr val="0070C0"/>
                </a:solidFill>
              </a:rPr>
              <a:t>Tier:</a:t>
            </a:r>
          </a:p>
          <a:p>
            <a:pPr marL="0" indent="0">
              <a:buNone/>
            </a:pPr>
            <a:r>
              <a:rPr lang="en-IN" sz="2000" dirty="0"/>
              <a:t>Includes two web server options with reverse proxy and caching solutions that lead to quick serving of web pages and easy handling of even the most demanding http traffic. The iPlanet Web Server, for example, is a high-performance server with enhanced security and multithreaded architecture that scales well on modern 64-bit multiprocessors</a:t>
            </a:r>
            <a:r>
              <a:rPr lang="en-IN" sz="2000" dirty="0" smtClean="0"/>
              <a:t>.</a:t>
            </a:r>
          </a:p>
          <a:p>
            <a:pPr marL="0" indent="0">
              <a:buNone/>
            </a:pPr>
            <a:r>
              <a:rPr lang="en-IN" dirty="0">
                <a:solidFill>
                  <a:srgbClr val="0070C0"/>
                </a:solidFill>
              </a:rPr>
              <a:t>Node.js</a:t>
            </a:r>
          </a:p>
          <a:p>
            <a:pPr marL="0" indent="0">
              <a:buNone/>
            </a:pPr>
            <a:r>
              <a:rPr lang="en-IN" sz="2000" dirty="0"/>
              <a:t>Node.js is a server-side JavaScript environment for network applications such as web servers. With a smaller market position, Node.js powers </a:t>
            </a:r>
            <a:r>
              <a:rPr lang="en-IN" sz="2000" dirty="0">
                <a:hlinkClick r:id="rId2"/>
              </a:rPr>
              <a:t>0.2% of all websites</a:t>
            </a:r>
            <a:r>
              <a:rPr lang="en-IN" sz="2000" dirty="0"/>
              <a:t>. Node.js was originally written in 2009 by Ryan Dahl. The Node.js project, governed by the Node.js Foundation, is facilitated by the Linux Foundation's Collaborative Projects program</a:t>
            </a:r>
            <a:r>
              <a:rPr lang="en-IN" sz="2000" dirty="0"/>
              <a:t>.</a:t>
            </a:r>
            <a:r>
              <a:rPr lang="en-IN" sz="2000" dirty="0">
                <a:solidFill>
                  <a:srgbClr val="FF0000"/>
                </a:solidFill>
              </a:rPr>
              <a:t>(https://opensource.com/business/16/8/top-5-open-source-web-servers)</a:t>
            </a:r>
            <a:endParaRPr lang="en-IN" sz="2000" dirty="0" smtClean="0">
              <a:solidFill>
                <a:srgbClr val="FF0000"/>
              </a:solidFill>
            </a:endParaRPr>
          </a:p>
          <a:p>
            <a:pPr marL="0" indent="0">
              <a:buNone/>
            </a:pPr>
            <a:r>
              <a:rPr lang="en-IN" sz="2000" dirty="0">
                <a:solidFill>
                  <a:srgbClr val="FF0000"/>
                </a:solidFill>
              </a:rPr>
              <a:t>http://www.webdevelopersnotes.com/web-servers-list</a:t>
            </a:r>
            <a:endParaRPr lang="en-IN" sz="2000" dirty="0">
              <a:solidFill>
                <a:srgbClr val="FF0000"/>
              </a:solidFill>
            </a:endParaRPr>
          </a:p>
          <a:p>
            <a:pPr marL="0" indent="0">
              <a:buNone/>
            </a:pPr>
            <a:endParaRPr lang="en-IN" dirty="0">
              <a:solidFill>
                <a:srgbClr val="0070C0"/>
              </a:solidFill>
            </a:endParaRPr>
          </a:p>
        </p:txBody>
      </p:sp>
    </p:spTree>
    <p:extLst>
      <p:ext uri="{BB962C8B-B14F-4D97-AF65-F5344CB8AC3E}">
        <p14:creationId xmlns:p14="http://schemas.microsoft.com/office/powerpoint/2010/main" val="3079817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endParaRPr lang="en-IN" dirty="0"/>
          </a:p>
        </p:txBody>
      </p:sp>
      <p:sp>
        <p:nvSpPr>
          <p:cNvPr id="3" name="Content Placeholder 2"/>
          <p:cNvSpPr>
            <a:spLocks noGrp="1"/>
          </p:cNvSpPr>
          <p:nvPr>
            <p:ph idx="1"/>
          </p:nvPr>
        </p:nvSpPr>
        <p:spPr>
          <a:xfrm>
            <a:off x="838200" y="245660"/>
            <a:ext cx="10515600" cy="5931303"/>
          </a:xfrm>
        </p:spPr>
        <p:txBody>
          <a:bodyPr>
            <a:normAutofit fontScale="92500" lnSpcReduction="20000"/>
          </a:bodyPr>
          <a:lstStyle/>
          <a:p>
            <a:pPr marL="0" indent="0">
              <a:buNone/>
            </a:pPr>
            <a:r>
              <a:rPr lang="en-IN" dirty="0">
                <a:solidFill>
                  <a:srgbClr val="0070C0"/>
                </a:solidFill>
              </a:rPr>
              <a:t>X5 (Xitami) web </a:t>
            </a:r>
            <a:r>
              <a:rPr lang="en-IN" dirty="0" smtClean="0">
                <a:solidFill>
                  <a:srgbClr val="0070C0"/>
                </a:solidFill>
              </a:rPr>
              <a:t>server:</a:t>
            </a:r>
          </a:p>
          <a:p>
            <a:pPr marL="0" indent="0">
              <a:buNone/>
            </a:pPr>
            <a:r>
              <a:rPr lang="en-IN" sz="2000" dirty="0"/>
              <a:t>X5 is the latest generation web server from iMatix Corporation. The Xitami product line stretches back to 1996. X5 is built using iMatix's current Base2 technology for multithreading applications. On multicore machines, it is much more scalable than </a:t>
            </a:r>
            <a:r>
              <a:rPr lang="en-IN" sz="2000" dirty="0" smtClean="0"/>
              <a:t>Xitami/2.</a:t>
            </a:r>
          </a:p>
          <a:p>
            <a:pPr marL="0" indent="0">
              <a:buNone/>
            </a:pPr>
            <a:r>
              <a:rPr lang="en-IN" dirty="0">
                <a:solidFill>
                  <a:srgbClr val="0070C0"/>
                </a:solidFill>
              </a:rPr>
              <a:t>Zeus web </a:t>
            </a:r>
            <a:r>
              <a:rPr lang="en-IN" dirty="0" smtClean="0">
                <a:solidFill>
                  <a:srgbClr val="0070C0"/>
                </a:solidFill>
              </a:rPr>
              <a:t>serve:</a:t>
            </a:r>
          </a:p>
          <a:p>
            <a:pPr marL="0" indent="0">
              <a:buNone/>
            </a:pPr>
            <a:r>
              <a:rPr lang="en-IN" sz="2000" dirty="0"/>
              <a:t>The Zeus web server runs on Linux and Free BSD operating systems among others. It has been developed by Zeus technology Ltd. And is known for its speed, reliability, security and flexibility. The web server is used on some of the busiest web sites of the world including eBay. Zeus web server is </a:t>
            </a:r>
            <a:r>
              <a:rPr lang="en-IN" sz="2000" i="1" dirty="0"/>
              <a:t>not free</a:t>
            </a:r>
            <a:r>
              <a:rPr lang="en-IN" sz="2000" dirty="0"/>
              <a:t> and costs more than a thousand </a:t>
            </a:r>
            <a:r>
              <a:rPr lang="en-IN" sz="2000" dirty="0" smtClean="0"/>
              <a:t>pounds.</a:t>
            </a:r>
          </a:p>
          <a:p>
            <a:pPr marL="0" indent="0">
              <a:buNone/>
            </a:pPr>
            <a:r>
              <a:rPr lang="en-IN" sz="2000" dirty="0">
                <a:solidFill>
                  <a:srgbClr val="FF0000"/>
                </a:solidFill>
                <a:hlinkClick r:id="rId2"/>
              </a:rPr>
              <a:t>http://</a:t>
            </a:r>
            <a:r>
              <a:rPr lang="en-IN" sz="2000" dirty="0" smtClean="0">
                <a:solidFill>
                  <a:srgbClr val="FF0000"/>
                </a:solidFill>
                <a:hlinkClick r:id="rId2"/>
              </a:rPr>
              <a:t>www.webdevelopersnotes.com/web-servers-list</a:t>
            </a:r>
            <a:endParaRPr lang="en-IN" sz="2000" dirty="0">
              <a:solidFill>
                <a:srgbClr val="FF0000"/>
              </a:solidFill>
            </a:endParaRPr>
          </a:p>
          <a:p>
            <a:pPr marL="0" indent="0">
              <a:buNone/>
            </a:pPr>
            <a:endParaRPr lang="en-IN" sz="2000" dirty="0" smtClean="0">
              <a:solidFill>
                <a:srgbClr val="FF0000"/>
              </a:solidFill>
            </a:endParaRPr>
          </a:p>
          <a:p>
            <a:pPr marL="0" indent="0">
              <a:buNone/>
            </a:pPr>
            <a:r>
              <a:rPr lang="en-IN" sz="2600" dirty="0">
                <a:solidFill>
                  <a:srgbClr val="0070C0"/>
                </a:solidFill>
              </a:rPr>
              <a:t>LAMP (Apache + MySQL + PHP):</a:t>
            </a:r>
          </a:p>
          <a:p>
            <a:pPr marL="0" indent="0">
              <a:buNone/>
            </a:pPr>
            <a:endParaRPr lang="en-US" sz="2000" dirty="0">
              <a:solidFill>
                <a:srgbClr val="0070C0"/>
              </a:solidFill>
            </a:endParaRPr>
          </a:p>
          <a:p>
            <a:r>
              <a:rPr lang="en-IN" sz="2000" dirty="0"/>
              <a:t>LAMP is the acronym for a free and open source software suite, usually used to define and run a dynamic web server infrastructure, software development and establish a software distribution package.Linux: the OS</a:t>
            </a:r>
          </a:p>
          <a:p>
            <a:r>
              <a:rPr lang="en-IN" sz="2000" dirty="0"/>
              <a:t>Apache: the Web server</a:t>
            </a:r>
          </a:p>
          <a:p>
            <a:r>
              <a:rPr lang="en-IN" sz="2000" dirty="0"/>
              <a:t>MySQL: the database management system</a:t>
            </a:r>
          </a:p>
          <a:p>
            <a:r>
              <a:rPr lang="en-IN" sz="2000" dirty="0"/>
              <a:t>And finally one of these scripting languages: Perl, PHP or Python</a:t>
            </a:r>
            <a:r>
              <a:rPr lang="en-IN" sz="2000" dirty="0">
                <a:solidFill>
                  <a:srgbClr val="FF0000"/>
                </a:solidFill>
              </a:rPr>
              <a:t>.(http://ccm.net/faq/1172-lamp-apache-mysql-php-quick-install-on-linux</a:t>
            </a:r>
            <a:r>
              <a:rPr lang="en-IN" sz="2000" dirty="0" smtClean="0">
                <a:solidFill>
                  <a:srgbClr val="FF0000"/>
                </a:solidFill>
              </a:rPr>
              <a:t>).</a:t>
            </a:r>
          </a:p>
          <a:p>
            <a:pPr marL="0" indent="0">
              <a:buNone/>
            </a:pPr>
            <a:endParaRPr lang="en-IN" sz="2000" dirty="0" smtClean="0"/>
          </a:p>
          <a:p>
            <a:pPr marL="0" indent="0">
              <a:buNone/>
            </a:pPr>
            <a:endParaRPr lang="en-IN" sz="2000" dirty="0">
              <a:solidFill>
                <a:srgbClr val="0070C0"/>
              </a:solidFill>
            </a:endParaRPr>
          </a:p>
          <a:p>
            <a:endParaRPr lang="en-IN" dirty="0"/>
          </a:p>
        </p:txBody>
      </p:sp>
    </p:spTree>
    <p:extLst>
      <p:ext uri="{BB962C8B-B14F-4D97-AF65-F5344CB8AC3E}">
        <p14:creationId xmlns:p14="http://schemas.microsoft.com/office/powerpoint/2010/main" val="2393765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51848" y="-662782"/>
            <a:ext cx="10515600" cy="1325563"/>
          </a:xfrm>
        </p:spPr>
        <p:txBody>
          <a:bodyPr>
            <a:normAutofit fontScale="90000"/>
          </a:bodyPr>
          <a:lstStyle/>
          <a:p>
            <a:r>
              <a:rPr lang="en-US" dirty="0" smtClean="0"/>
              <a:t/>
            </a:r>
            <a:br>
              <a:rPr lang="en-US"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endParaRPr lang="en-IN" dirty="0"/>
          </a:p>
        </p:txBody>
      </p:sp>
      <p:sp>
        <p:nvSpPr>
          <p:cNvPr id="3" name="Content Placeholder 2"/>
          <p:cNvSpPr>
            <a:spLocks noGrp="1"/>
          </p:cNvSpPr>
          <p:nvPr>
            <p:ph idx="1"/>
          </p:nvPr>
        </p:nvSpPr>
        <p:spPr>
          <a:xfrm>
            <a:off x="838200" y="286603"/>
            <a:ext cx="10515600" cy="5890360"/>
          </a:xfrm>
        </p:spPr>
        <p:txBody>
          <a:bodyPr/>
          <a:lstStyle/>
          <a:p>
            <a:pPr marL="0" indent="0">
              <a:buNone/>
            </a:pPr>
            <a:r>
              <a:rPr lang="en-US" dirty="0" smtClean="0">
                <a:solidFill>
                  <a:srgbClr val="FF0000"/>
                </a:solidFill>
              </a:rPr>
              <a:t>Cloud:</a:t>
            </a:r>
          </a:p>
          <a:p>
            <a:pPr marL="0" indent="0">
              <a:buNone/>
            </a:pPr>
            <a:r>
              <a:rPr lang="en-US" dirty="0">
                <a:solidFill>
                  <a:srgbClr val="002060"/>
                </a:solidFill>
              </a:rPr>
              <a:t> </a:t>
            </a:r>
            <a:r>
              <a:rPr lang="en-US" sz="2000" dirty="0" smtClean="0">
                <a:solidFill>
                  <a:srgbClr val="002060"/>
                </a:solidFill>
              </a:rPr>
              <a:t>A </a:t>
            </a:r>
            <a:r>
              <a:rPr lang="en-IN" sz="2000" dirty="0" smtClean="0"/>
              <a:t>place </a:t>
            </a:r>
            <a:r>
              <a:rPr lang="en-IN" sz="2000" dirty="0"/>
              <a:t>where you can access apps and services, and where your data can be stored securely. The cloud is a big deal for three reasons</a:t>
            </a:r>
            <a:r>
              <a:rPr lang="en-IN" sz="2000" dirty="0" smtClean="0"/>
              <a:t>:</a:t>
            </a:r>
          </a:p>
          <a:p>
            <a:r>
              <a:rPr lang="en-IN" sz="2000" dirty="0"/>
              <a:t>It doesn't need any effort on your part to maintain or manage it.</a:t>
            </a:r>
          </a:p>
          <a:p>
            <a:r>
              <a:rPr lang="en-IN" sz="2000" dirty="0"/>
              <a:t>It's effectively infinite in size, so you don't need to worry about it running out of capacity.</a:t>
            </a:r>
          </a:p>
          <a:p>
            <a:r>
              <a:rPr lang="en-IN" sz="2000" dirty="0"/>
              <a:t>You can access cloud-based applications and services from anywhere – all you need is a device with an Internet connection.</a:t>
            </a:r>
          </a:p>
          <a:p>
            <a:pPr marL="0" indent="0">
              <a:buNone/>
            </a:pPr>
            <a:endParaRPr lang="en-IN" sz="2000" dirty="0">
              <a:solidFill>
                <a:srgbClr val="FF0000"/>
              </a:solidFill>
            </a:endParaRPr>
          </a:p>
        </p:txBody>
      </p:sp>
    </p:spTree>
    <p:extLst>
      <p:ext uri="{BB962C8B-B14F-4D97-AF65-F5344CB8AC3E}">
        <p14:creationId xmlns:p14="http://schemas.microsoft.com/office/powerpoint/2010/main" val="1222385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endParaRPr lang="en-IN" dirty="0"/>
          </a:p>
        </p:txBody>
      </p:sp>
      <p:sp>
        <p:nvSpPr>
          <p:cNvPr id="3" name="Content Placeholder 2"/>
          <p:cNvSpPr>
            <a:spLocks noGrp="1"/>
          </p:cNvSpPr>
          <p:nvPr>
            <p:ph idx="1"/>
          </p:nvPr>
        </p:nvSpPr>
        <p:spPr>
          <a:xfrm>
            <a:off x="633484" y="300249"/>
            <a:ext cx="10515600" cy="6277971"/>
          </a:xfrm>
        </p:spPr>
        <p:txBody>
          <a:bodyPr/>
          <a:lstStyle/>
          <a:p>
            <a:pPr marL="0" indent="0">
              <a:buNone/>
            </a:pPr>
            <a:r>
              <a:rPr lang="en-IN" dirty="0">
                <a:solidFill>
                  <a:srgbClr val="FF0000"/>
                </a:solidFill>
              </a:rPr>
              <a:t>Application Server </a:t>
            </a:r>
            <a:r>
              <a:rPr lang="en-IN" dirty="0" smtClean="0">
                <a:solidFill>
                  <a:srgbClr val="FF0000"/>
                </a:solidFill>
              </a:rPr>
              <a:t>Architectures:</a:t>
            </a:r>
          </a:p>
          <a:p>
            <a:pPr marL="0" indent="0">
              <a:buNone/>
            </a:pPr>
            <a:r>
              <a:rPr lang="en-IN" sz="2000" dirty="0"/>
              <a:t>The J2EE platform requires a database for the storage of business data. This database is accessible through the JDBC, SQLJ, or JDO APIs. Also, the database is accessible from web components, enterprise beans, and application client components</a:t>
            </a:r>
            <a:endParaRPr lang="en-IN" sz="2000" dirty="0">
              <a:solidFill>
                <a:srgbClr val="FF0000"/>
              </a:solidFill>
            </a:endParaRPr>
          </a:p>
          <a:p>
            <a:pPr marL="0" indent="0">
              <a:buNone/>
            </a:pPr>
            <a:endParaRPr lang="en-IN" sz="2000" dirty="0"/>
          </a:p>
        </p:txBody>
      </p:sp>
      <p:pic>
        <p:nvPicPr>
          <p:cNvPr id="5" name="Picture 4"/>
          <p:cNvPicPr>
            <a:picLocks noChangeAspect="1"/>
          </p:cNvPicPr>
          <p:nvPr/>
        </p:nvPicPr>
        <p:blipFill>
          <a:blip r:embed="rId2"/>
          <a:stretch>
            <a:fillRect/>
          </a:stretch>
        </p:blipFill>
        <p:spPr>
          <a:xfrm>
            <a:off x="3124982" y="1801504"/>
            <a:ext cx="5095875" cy="4176215"/>
          </a:xfrm>
          <a:prstGeom prst="rect">
            <a:avLst/>
          </a:prstGeom>
        </p:spPr>
      </p:pic>
      <p:sp>
        <p:nvSpPr>
          <p:cNvPr id="7" name="Rectangle 6"/>
          <p:cNvSpPr/>
          <p:nvPr/>
        </p:nvSpPr>
        <p:spPr>
          <a:xfrm>
            <a:off x="9021170" y="3105835"/>
            <a:ext cx="2142698" cy="1754326"/>
          </a:xfrm>
          <a:prstGeom prst="rect">
            <a:avLst/>
          </a:prstGeom>
        </p:spPr>
        <p:txBody>
          <a:bodyPr wrap="square">
            <a:spAutoFit/>
          </a:bodyPr>
          <a:lstStyle/>
          <a:p>
            <a:r>
              <a:rPr lang="en-IN" dirty="0">
                <a:solidFill>
                  <a:srgbClr val="FF0000"/>
                </a:solidFill>
              </a:rPr>
              <a:t>http://www.service-architecture.com/articles/application-servers/application_server_architectures.html</a:t>
            </a:r>
          </a:p>
        </p:txBody>
      </p:sp>
    </p:spTree>
    <p:extLst>
      <p:ext uri="{BB962C8B-B14F-4D97-AF65-F5344CB8AC3E}">
        <p14:creationId xmlns:p14="http://schemas.microsoft.com/office/powerpoint/2010/main" val="872415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endParaRPr lang="en-IN" dirty="0"/>
          </a:p>
        </p:txBody>
      </p:sp>
      <p:sp>
        <p:nvSpPr>
          <p:cNvPr id="3" name="Content Placeholder 2"/>
          <p:cNvSpPr>
            <a:spLocks noGrp="1"/>
          </p:cNvSpPr>
          <p:nvPr>
            <p:ph idx="1"/>
          </p:nvPr>
        </p:nvSpPr>
        <p:spPr>
          <a:xfrm>
            <a:off x="838200" y="286602"/>
            <a:ext cx="10515600" cy="6250675"/>
          </a:xfrm>
        </p:spPr>
        <p:txBody>
          <a:bodyPr/>
          <a:lstStyle/>
          <a:p>
            <a:pPr marL="0" indent="0">
              <a:buNone/>
            </a:pPr>
            <a:r>
              <a:rPr lang="en-IN" dirty="0">
                <a:solidFill>
                  <a:srgbClr val="FF0000"/>
                </a:solidFill>
              </a:rPr>
              <a:t>JDO with Application </a:t>
            </a:r>
            <a:r>
              <a:rPr lang="en-IN" dirty="0" smtClean="0">
                <a:solidFill>
                  <a:srgbClr val="FF0000"/>
                </a:solidFill>
              </a:rPr>
              <a:t>Servers:</a:t>
            </a:r>
          </a:p>
          <a:p>
            <a:pPr marL="0" indent="0">
              <a:buNone/>
            </a:pPr>
            <a:endParaRPr lang="en-IN" dirty="0">
              <a:solidFill>
                <a:srgbClr val="FF0000"/>
              </a:solidFill>
            </a:endParaRPr>
          </a:p>
          <a:p>
            <a:endParaRPr lang="en-IN" dirty="0"/>
          </a:p>
        </p:txBody>
      </p:sp>
      <p:pic>
        <p:nvPicPr>
          <p:cNvPr id="4" name="Picture 3"/>
          <p:cNvPicPr>
            <a:picLocks noChangeAspect="1"/>
          </p:cNvPicPr>
          <p:nvPr/>
        </p:nvPicPr>
        <p:blipFill>
          <a:blip r:embed="rId2"/>
          <a:stretch>
            <a:fillRect/>
          </a:stretch>
        </p:blipFill>
        <p:spPr>
          <a:xfrm>
            <a:off x="3039044" y="1064526"/>
            <a:ext cx="4667250" cy="4490113"/>
          </a:xfrm>
          <a:prstGeom prst="rect">
            <a:avLst/>
          </a:prstGeom>
        </p:spPr>
      </p:pic>
    </p:spTree>
    <p:extLst>
      <p:ext uri="{BB962C8B-B14F-4D97-AF65-F5344CB8AC3E}">
        <p14:creationId xmlns:p14="http://schemas.microsoft.com/office/powerpoint/2010/main" val="2177034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endParaRPr lang="en-IN" dirty="0"/>
          </a:p>
        </p:txBody>
      </p:sp>
      <p:sp>
        <p:nvSpPr>
          <p:cNvPr id="3" name="Content Placeholder 2"/>
          <p:cNvSpPr>
            <a:spLocks noGrp="1"/>
          </p:cNvSpPr>
          <p:nvPr>
            <p:ph idx="1"/>
          </p:nvPr>
        </p:nvSpPr>
        <p:spPr>
          <a:xfrm>
            <a:off x="838200" y="327546"/>
            <a:ext cx="10515600" cy="5849417"/>
          </a:xfrm>
        </p:spPr>
        <p:txBody>
          <a:bodyPr/>
          <a:lstStyle/>
          <a:p>
            <a:pPr marL="0" indent="0">
              <a:buNone/>
            </a:pPr>
            <a:r>
              <a:rPr lang="en-IN" dirty="0">
                <a:solidFill>
                  <a:srgbClr val="FF0000"/>
                </a:solidFill>
              </a:rPr>
              <a:t>EJB Accelerators with Application </a:t>
            </a:r>
            <a:r>
              <a:rPr lang="en-IN" dirty="0" smtClean="0">
                <a:solidFill>
                  <a:srgbClr val="FF0000"/>
                </a:solidFill>
              </a:rPr>
              <a:t>Servers:</a:t>
            </a:r>
            <a:endParaRPr lang="en-IN" dirty="0">
              <a:solidFill>
                <a:srgbClr val="FF0000"/>
              </a:solidFill>
            </a:endParaRPr>
          </a:p>
          <a:p>
            <a:pPr marL="0" indent="0">
              <a:buNone/>
            </a:pPr>
            <a:r>
              <a:rPr lang="en-IN" sz="2000" dirty="0" smtClean="0"/>
              <a:t>Their </a:t>
            </a:r>
            <a:r>
              <a:rPr lang="en-IN" sz="2000" dirty="0"/>
              <a:t>role is to accelerate the performance of storing data needed for Enterprise Java Beans (EJBs). By speeding up the performance of the data storage, the performance of EJBs are accelerated in general. There are four ways that this can be done</a:t>
            </a:r>
            <a:r>
              <a:rPr lang="en-IN" dirty="0" smtClean="0"/>
              <a:t>.</a:t>
            </a:r>
          </a:p>
          <a:p>
            <a:pPr marL="0" indent="0">
              <a:buNone/>
            </a:pPr>
            <a:r>
              <a:rPr lang="en-US" dirty="0" smtClean="0"/>
              <a:t>(1)</a:t>
            </a:r>
            <a:r>
              <a:rPr lang="en-IN" dirty="0"/>
              <a:t> </a:t>
            </a:r>
            <a:r>
              <a:rPr lang="en-IN" sz="2000" dirty="0"/>
              <a:t>The first way is with a transparent interface such as Java Data Objects (JDO) coupled with an object database. In this case, there is no need for a mapping layer because the Java object model is the same model used by the object </a:t>
            </a:r>
            <a:r>
              <a:rPr lang="en-IN" sz="2000" dirty="0" err="1" smtClean="0"/>
              <a:t>database.The</a:t>
            </a:r>
            <a:r>
              <a:rPr lang="en-IN" sz="2000" dirty="0" smtClean="0"/>
              <a:t> </a:t>
            </a:r>
            <a:r>
              <a:rPr lang="en-IN" sz="2000" dirty="0"/>
              <a:t>lack of a mapping layer is show in this diagram.</a:t>
            </a:r>
            <a:endParaRPr lang="en-IN" sz="2000" dirty="0"/>
          </a:p>
        </p:txBody>
      </p:sp>
      <p:pic>
        <p:nvPicPr>
          <p:cNvPr id="4" name="Picture 3"/>
          <p:cNvPicPr>
            <a:picLocks noChangeAspect="1"/>
          </p:cNvPicPr>
          <p:nvPr/>
        </p:nvPicPr>
        <p:blipFill>
          <a:blip r:embed="rId2"/>
          <a:stretch>
            <a:fillRect/>
          </a:stretch>
        </p:blipFill>
        <p:spPr>
          <a:xfrm>
            <a:off x="3590925" y="2961564"/>
            <a:ext cx="5010150" cy="3739487"/>
          </a:xfrm>
          <a:prstGeom prst="rect">
            <a:avLst/>
          </a:prstGeom>
        </p:spPr>
      </p:pic>
    </p:spTree>
    <p:extLst>
      <p:ext uri="{BB962C8B-B14F-4D97-AF65-F5344CB8AC3E}">
        <p14:creationId xmlns:p14="http://schemas.microsoft.com/office/powerpoint/2010/main" val="4019800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endParaRPr lang="en-IN" dirty="0"/>
          </a:p>
        </p:txBody>
      </p:sp>
      <p:sp>
        <p:nvSpPr>
          <p:cNvPr id="3" name="Content Placeholder 2"/>
          <p:cNvSpPr>
            <a:spLocks noGrp="1"/>
          </p:cNvSpPr>
          <p:nvPr>
            <p:ph idx="1"/>
          </p:nvPr>
        </p:nvSpPr>
        <p:spPr>
          <a:xfrm>
            <a:off x="838200" y="245660"/>
            <a:ext cx="10515600" cy="6045957"/>
          </a:xfrm>
        </p:spPr>
        <p:txBody>
          <a:bodyPr>
            <a:normAutofit/>
          </a:bodyPr>
          <a:lstStyle/>
          <a:p>
            <a:r>
              <a:rPr lang="en-IN" sz="2000" dirty="0"/>
              <a:t>The second way is with a transparent interface such as Java Data Objects (JDO) coupled with a relational database. In this case, there is a need for a mapping layer because the Java object model may not match the model used by the relational database. Nevertheless, the mapping can be moved to one location as described in JDO Data Conversion. Also see transparent persistence in object-relational mapping.   </a:t>
            </a:r>
          </a:p>
          <a:p>
            <a:r>
              <a:rPr lang="en-IN" sz="2000" dirty="0"/>
              <a:t>The third way is with a call-level interface such as JDBC coupled with a relational database. In this case, there is a need for a mapping layer because the Java object model may not match the model used by the relational database. The mapping would need to be done at the application level as described in JDBC Data Conversion. Be sure to take a look at transparent persistence vs. JDBC call-level interface. This outlines some disadvantages of using JDBC that you should consider when designing persistence for J2EE.</a:t>
            </a:r>
          </a:p>
          <a:p>
            <a:r>
              <a:rPr lang="en-IN" sz="2000" dirty="0"/>
              <a:t>The fourth way is with SQLJ and a relational database. This would be useful primarily if the relational database does not contain any existing data. This would make it possible to minimize the mapping described in SQLJ Data Conversion. Also see SQLJ and mapping SQL and Java data types.</a:t>
            </a:r>
          </a:p>
        </p:txBody>
      </p:sp>
    </p:spTree>
    <p:extLst>
      <p:ext uri="{BB962C8B-B14F-4D97-AF65-F5344CB8AC3E}">
        <p14:creationId xmlns:p14="http://schemas.microsoft.com/office/powerpoint/2010/main" val="2793759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smtClean="0"/>
              <a:t/>
            </a:r>
            <a:br>
              <a:rPr lang="en-US" dirty="0" smtClean="0"/>
            </a:br>
            <a:r>
              <a:rPr lang="en-US" b="1" dirty="0" smtClean="0">
                <a:solidFill>
                  <a:schemeClr val="accent1"/>
                </a:solidFill>
              </a:rPr>
              <a:t>APPLICATION SERVER TYPES</a:t>
            </a:r>
            <a:r>
              <a:rPr lang="en-IN" dirty="0" smtClean="0"/>
              <a:t/>
            </a:r>
            <a:br>
              <a:rPr lang="en-IN" dirty="0" smtClean="0"/>
            </a:br>
            <a:r>
              <a:rPr lang="en-IN" dirty="0"/>
              <a:t/>
            </a:r>
            <a:br>
              <a:rPr lang="en-IN" dirty="0"/>
            </a:br>
            <a:r>
              <a:rPr lang="en-IN" dirty="0" smtClean="0"/>
              <a:t/>
            </a:r>
            <a:br>
              <a:rPr lang="en-IN" dirty="0" smtClean="0"/>
            </a:br>
            <a:endParaRPr lang="en-IN" dirty="0"/>
          </a:p>
        </p:txBody>
      </p:sp>
      <p:sp>
        <p:nvSpPr>
          <p:cNvPr id="3" name="Content Placeholder 2"/>
          <p:cNvSpPr>
            <a:spLocks noGrp="1"/>
          </p:cNvSpPr>
          <p:nvPr>
            <p:ph idx="1"/>
          </p:nvPr>
        </p:nvSpPr>
        <p:spPr>
          <a:xfrm>
            <a:off x="838200" y="1091820"/>
            <a:ext cx="10515600" cy="5636525"/>
          </a:xfrm>
        </p:spPr>
        <p:txBody>
          <a:bodyPr>
            <a:normAutofit/>
          </a:bodyPr>
          <a:lstStyle/>
          <a:p>
            <a:r>
              <a:rPr lang="en-IN" sz="2000" b="1" u="sng" dirty="0">
                <a:hlinkClick r:id="rId2"/>
              </a:rPr>
              <a:t>BEA </a:t>
            </a:r>
            <a:r>
              <a:rPr lang="en-IN" sz="2000" b="1" u="sng" dirty="0" err="1">
                <a:hlinkClick r:id="rId2"/>
              </a:rPr>
              <a:t>WebLogic</a:t>
            </a:r>
            <a:r>
              <a:rPr lang="en-IN" sz="2000" b="1" u="sng" dirty="0">
                <a:hlinkClick r:id="rId2"/>
              </a:rPr>
              <a:t> </a:t>
            </a:r>
            <a:r>
              <a:rPr lang="en-IN" sz="2000" b="1" u="sng" dirty="0" smtClean="0">
                <a:hlinkClick r:id="rId2"/>
              </a:rPr>
              <a:t>Server</a:t>
            </a:r>
            <a:endParaRPr lang="en-IN" sz="2000" b="1" dirty="0" smtClean="0"/>
          </a:p>
          <a:p>
            <a:r>
              <a:rPr lang="en-IN" sz="2000" b="1" u="sng" dirty="0" smtClean="0">
                <a:hlinkClick r:id="rId3"/>
              </a:rPr>
              <a:t>Oracle</a:t>
            </a:r>
            <a:endParaRPr lang="en-IN" sz="2000" b="1" u="sng" dirty="0" smtClean="0"/>
          </a:p>
          <a:p>
            <a:r>
              <a:rPr lang="en-IN" sz="2000" b="1" dirty="0">
                <a:hlinkClick r:id="rId4"/>
              </a:rPr>
              <a:t>Orion </a:t>
            </a:r>
            <a:r>
              <a:rPr lang="en-IN" sz="2000" b="1" dirty="0" smtClean="0">
                <a:hlinkClick r:id="rId4"/>
              </a:rPr>
              <a:t>Server</a:t>
            </a:r>
            <a:endParaRPr lang="en-IN" sz="2000" b="1" dirty="0" smtClean="0"/>
          </a:p>
          <a:p>
            <a:r>
              <a:rPr lang="en-IN" sz="2000" b="1" u="sng" dirty="0" smtClean="0">
                <a:hlinkClick r:id="rId5"/>
              </a:rPr>
              <a:t>WebSphere</a:t>
            </a:r>
            <a:endParaRPr lang="en-IN" sz="2000" b="1" u="sng" dirty="0" smtClean="0"/>
          </a:p>
          <a:p>
            <a:r>
              <a:rPr lang="en-IN" sz="2000" b="1" u="sng" dirty="0" err="1" smtClean="0">
                <a:hlinkClick r:id="rId6"/>
              </a:rPr>
              <a:t>NetDynamics</a:t>
            </a:r>
            <a:endParaRPr lang="en-IN" sz="2000" b="1" u="sng" dirty="0" smtClean="0"/>
          </a:p>
          <a:p>
            <a:r>
              <a:rPr lang="en-IN" sz="2000" b="1" dirty="0" err="1">
                <a:hlinkClick r:id="rId7"/>
              </a:rPr>
              <a:t>JRun</a:t>
            </a:r>
            <a:r>
              <a:rPr lang="en-IN" sz="2000" b="1" dirty="0">
                <a:hlinkClick r:id="rId7"/>
              </a:rPr>
              <a:t> </a:t>
            </a:r>
            <a:r>
              <a:rPr lang="en-IN" sz="2000" b="1" dirty="0" smtClean="0">
                <a:hlinkClick r:id="rId7"/>
              </a:rPr>
              <a:t>Server</a:t>
            </a:r>
            <a:endParaRPr lang="en-IN" sz="2000" b="1" dirty="0" smtClean="0"/>
          </a:p>
          <a:p>
            <a:r>
              <a:rPr lang="en-IN" sz="1800" b="1" dirty="0" smtClean="0">
                <a:hlinkClick r:id="rId8"/>
              </a:rPr>
              <a:t>Tomcat</a:t>
            </a:r>
            <a:endParaRPr lang="en-IN" sz="1800" b="1" dirty="0" smtClean="0"/>
          </a:p>
          <a:p>
            <a:r>
              <a:rPr lang="en-IN" sz="1800" b="1" u="sng" dirty="0">
                <a:hlinkClick r:id="rId9"/>
              </a:rPr>
              <a:t>Pramati </a:t>
            </a:r>
            <a:r>
              <a:rPr lang="en-IN" sz="1800" b="1" u="sng" dirty="0" smtClean="0">
                <a:hlinkClick r:id="rId9"/>
              </a:rPr>
              <a:t>Server</a:t>
            </a:r>
            <a:endParaRPr lang="en-IN" sz="1800" b="1" u="sng" dirty="0" smtClean="0"/>
          </a:p>
          <a:p>
            <a:r>
              <a:rPr lang="en-IN" sz="1600" b="1" dirty="0">
                <a:hlinkClick r:id="rId10"/>
              </a:rPr>
              <a:t>Power Tier for </a:t>
            </a:r>
            <a:r>
              <a:rPr lang="en-IN" sz="1600" b="1" dirty="0" smtClean="0">
                <a:hlinkClick r:id="rId10"/>
              </a:rPr>
              <a:t>J2EE</a:t>
            </a:r>
            <a:endParaRPr lang="en-IN" sz="1600" b="1" dirty="0" smtClean="0"/>
          </a:p>
          <a:p>
            <a:r>
              <a:rPr lang="en-IN" sz="2000" b="1" u="sng" dirty="0">
                <a:solidFill>
                  <a:schemeClr val="accent5"/>
                </a:solidFill>
              </a:rPr>
              <a:t>Glassfish</a:t>
            </a:r>
          </a:p>
          <a:p>
            <a:r>
              <a:rPr lang="en-IN" sz="2000" b="1" u="sng" dirty="0">
                <a:solidFill>
                  <a:schemeClr val="accent5"/>
                </a:solidFill>
              </a:rPr>
              <a:t>JBoss Enterprise Application Platform</a:t>
            </a:r>
          </a:p>
          <a:p>
            <a:r>
              <a:rPr lang="en-IN" sz="2000" b="1" u="sng" dirty="0" smtClean="0">
                <a:solidFill>
                  <a:schemeClr val="accent5"/>
                </a:solidFill>
              </a:rPr>
              <a:t>Wildfly</a:t>
            </a:r>
            <a:r>
              <a:rPr lang="en-IN" sz="2000" b="1" dirty="0" smtClean="0">
                <a:solidFill>
                  <a:schemeClr val="accent5"/>
                </a:solidFill>
              </a:rPr>
              <a:t>,</a:t>
            </a:r>
            <a:r>
              <a:rPr lang="en-IN" sz="2000" b="1" u="sng" dirty="0" smtClean="0">
                <a:solidFill>
                  <a:schemeClr val="accent5"/>
                </a:solidFill>
              </a:rPr>
              <a:t>Apache TomEE</a:t>
            </a:r>
            <a:r>
              <a:rPr lang="en-IN" sz="2000" b="1" dirty="0" smtClean="0">
                <a:solidFill>
                  <a:schemeClr val="accent5"/>
                </a:solidFill>
              </a:rPr>
              <a:t>,</a:t>
            </a:r>
            <a:r>
              <a:rPr lang="en-IN" sz="2000" b="1" u="sng" dirty="0" smtClean="0">
                <a:solidFill>
                  <a:schemeClr val="accent5"/>
                </a:solidFill>
              </a:rPr>
              <a:t>JOnAS</a:t>
            </a:r>
            <a:r>
              <a:rPr lang="en-IN" sz="2000" b="1" dirty="0" smtClean="0">
                <a:solidFill>
                  <a:schemeClr val="accent5"/>
                </a:solidFill>
              </a:rPr>
              <a:t>,</a:t>
            </a:r>
            <a:r>
              <a:rPr lang="en-IN" sz="2000" b="1" u="sng" dirty="0" smtClean="0">
                <a:solidFill>
                  <a:schemeClr val="accent5"/>
                </a:solidFill>
              </a:rPr>
              <a:t>Resin </a:t>
            </a:r>
            <a:r>
              <a:rPr lang="en-IN" sz="2000" b="1" u="sng" dirty="0">
                <a:solidFill>
                  <a:schemeClr val="accent5"/>
                </a:solidFill>
              </a:rPr>
              <a:t>Servlet Container (Open Source) </a:t>
            </a:r>
            <a:r>
              <a:rPr lang="en-IN" sz="2000" b="1" dirty="0">
                <a:solidFill>
                  <a:schemeClr val="accent5"/>
                </a:solidFill>
              </a:rPr>
              <a:t>,</a:t>
            </a:r>
            <a:r>
              <a:rPr lang="en-IN" sz="2000" b="1" u="sng" dirty="0" smtClean="0">
                <a:solidFill>
                  <a:schemeClr val="accent5"/>
                </a:solidFill>
              </a:rPr>
              <a:t>Blazix</a:t>
            </a:r>
          </a:p>
          <a:p>
            <a:pPr marL="0" indent="0">
              <a:buNone/>
            </a:pPr>
            <a:r>
              <a:rPr lang="en-IN" sz="2000" b="1" u="sng" dirty="0" smtClean="0">
                <a:solidFill>
                  <a:srgbClr val="FF0000"/>
                </a:solidFill>
              </a:rPr>
              <a:t>http</a:t>
            </a:r>
            <a:r>
              <a:rPr lang="en-IN" sz="2000" b="1" u="sng" dirty="0">
                <a:solidFill>
                  <a:srgbClr val="FF0000"/>
                </a:solidFill>
              </a:rPr>
              <a:t>://www.roseindia.net/javabeans/applicationservers.shtml</a:t>
            </a:r>
            <a:endParaRPr lang="en-IN" sz="2000" b="1" u="sng" dirty="0" smtClean="0">
              <a:solidFill>
                <a:srgbClr val="FF0000"/>
              </a:solidFill>
            </a:endParaRPr>
          </a:p>
          <a:p>
            <a:endParaRPr lang="en-IN" sz="2000" b="1" u="sng" dirty="0">
              <a:solidFill>
                <a:schemeClr val="accent5"/>
              </a:solidFill>
            </a:endParaRPr>
          </a:p>
          <a:p>
            <a:endParaRPr lang="en-IN" sz="2000" u="sng" dirty="0" smtClean="0"/>
          </a:p>
          <a:p>
            <a:pPr marL="0" indent="0">
              <a:buNone/>
            </a:pPr>
            <a:endParaRPr lang="en-IN" sz="2000" dirty="0"/>
          </a:p>
        </p:txBody>
      </p:sp>
    </p:spTree>
    <p:extLst>
      <p:ext uri="{BB962C8B-B14F-4D97-AF65-F5344CB8AC3E}">
        <p14:creationId xmlns:p14="http://schemas.microsoft.com/office/powerpoint/2010/main" val="1252160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174"/>
          </a:xfrm>
        </p:spPr>
        <p:txBody>
          <a:bodyPr>
            <a:normAutofit fontScale="90000"/>
          </a:bodyPr>
          <a:lstStyle/>
          <a:p>
            <a:r>
              <a:rPr lang="en-US" dirty="0" smtClean="0"/>
              <a:t/>
            </a:r>
            <a:br>
              <a:rPr lang="en-US" dirty="0" smtClean="0"/>
            </a:br>
            <a:r>
              <a:rPr lang="en-IN" dirty="0"/>
              <a:t/>
            </a:r>
            <a:br>
              <a:rPr lang="en-IN" dirty="0"/>
            </a:br>
            <a:r>
              <a:rPr lang="en-IN" b="1" dirty="0" smtClean="0">
                <a:solidFill>
                  <a:srgbClr val="FF0000"/>
                </a:solidFill>
              </a:rPr>
              <a:t>Most Popular App Servers:</a:t>
            </a:r>
            <a:r>
              <a:rPr lang="en-IN" dirty="0"/>
              <a:t/>
            </a:r>
            <a:br>
              <a:rPr lang="en-IN" dirty="0"/>
            </a:br>
            <a:r>
              <a:rPr lang="en-IN" dirty="0" smtClean="0"/>
              <a:t/>
            </a:r>
            <a:br>
              <a:rPr lang="en-IN" dirty="0" smtClean="0"/>
            </a:br>
            <a:endParaRPr lang="en-IN" dirty="0"/>
          </a:p>
        </p:txBody>
      </p:sp>
      <p:pic>
        <p:nvPicPr>
          <p:cNvPr id="4" name="Content Placeholder 3"/>
          <p:cNvPicPr>
            <a:picLocks noGrp="1" noChangeAspect="1"/>
          </p:cNvPicPr>
          <p:nvPr>
            <p:ph idx="1"/>
          </p:nvPr>
        </p:nvPicPr>
        <p:blipFill>
          <a:blip r:embed="rId2"/>
          <a:stretch>
            <a:fillRect/>
          </a:stretch>
        </p:blipFill>
        <p:spPr>
          <a:xfrm>
            <a:off x="1869743" y="1351128"/>
            <a:ext cx="8229600" cy="5076968"/>
          </a:xfrm>
          <a:prstGeom prst="rect">
            <a:avLst/>
          </a:prstGeom>
        </p:spPr>
      </p:pic>
      <p:sp>
        <p:nvSpPr>
          <p:cNvPr id="5" name="Rectangle 4"/>
          <p:cNvSpPr/>
          <p:nvPr/>
        </p:nvSpPr>
        <p:spPr>
          <a:xfrm flipH="1">
            <a:off x="10331351" y="5254388"/>
            <a:ext cx="1719619" cy="1477328"/>
          </a:xfrm>
          <a:prstGeom prst="rect">
            <a:avLst/>
          </a:prstGeom>
        </p:spPr>
        <p:txBody>
          <a:bodyPr wrap="square">
            <a:spAutoFit/>
          </a:bodyPr>
          <a:lstStyle/>
          <a:p>
            <a:r>
              <a:rPr lang="en-IN" dirty="0">
                <a:solidFill>
                  <a:srgbClr val="FF0000"/>
                </a:solidFill>
              </a:rPr>
              <a:t>https://plumbr.eu/blog/java/most-popular-application-servers</a:t>
            </a:r>
          </a:p>
        </p:txBody>
      </p:sp>
    </p:spTree>
    <p:extLst>
      <p:ext uri="{BB962C8B-B14F-4D97-AF65-F5344CB8AC3E}">
        <p14:creationId xmlns:p14="http://schemas.microsoft.com/office/powerpoint/2010/main" val="1375355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0218"/>
          </a:xfrm>
        </p:spPr>
        <p:txBody>
          <a:bodyPr>
            <a:normAutofit fontScale="90000"/>
          </a:bodyPr>
          <a:lstStyle/>
          <a:p>
            <a:r>
              <a:rPr lang="en-US" dirty="0" smtClean="0"/>
              <a:t/>
            </a:r>
            <a:br>
              <a:rPr lang="en-US" dirty="0" smtClean="0"/>
            </a:br>
            <a:r>
              <a:rPr lang="en-IN" dirty="0"/>
              <a:t/>
            </a:r>
            <a:br>
              <a:rPr lang="en-IN" dirty="0"/>
            </a:br>
            <a:r>
              <a:rPr lang="en-IN" dirty="0" smtClean="0">
                <a:solidFill>
                  <a:srgbClr val="FF0000"/>
                </a:solidFill>
              </a:rPr>
              <a:t>Java Application Servers In the Market</a:t>
            </a:r>
            <a:r>
              <a:rPr lang="en-IN" dirty="0"/>
              <a:t/>
            </a:r>
            <a:br>
              <a:rPr lang="en-IN" dirty="0"/>
            </a:br>
            <a:r>
              <a:rPr lang="en-IN" dirty="0" smtClean="0"/>
              <a:t/>
            </a:r>
            <a:br>
              <a:rPr lang="en-IN" dirty="0" smtClean="0"/>
            </a:br>
            <a:endParaRPr lang="en-IN" dirty="0"/>
          </a:p>
        </p:txBody>
      </p:sp>
      <p:pic>
        <p:nvPicPr>
          <p:cNvPr id="4" name="Content Placeholder 3"/>
          <p:cNvPicPr>
            <a:picLocks noGrp="1" noChangeAspect="1"/>
          </p:cNvPicPr>
          <p:nvPr>
            <p:ph idx="1"/>
          </p:nvPr>
        </p:nvPicPr>
        <p:blipFill>
          <a:blip r:embed="rId2"/>
          <a:stretch>
            <a:fillRect/>
          </a:stretch>
        </p:blipFill>
        <p:spPr>
          <a:xfrm>
            <a:off x="2715904" y="1255713"/>
            <a:ext cx="9171296" cy="5418042"/>
          </a:xfrm>
          <a:prstGeom prst="rect">
            <a:avLst/>
          </a:prstGeom>
        </p:spPr>
      </p:pic>
      <p:sp>
        <p:nvSpPr>
          <p:cNvPr id="5" name="Rectangle 4"/>
          <p:cNvSpPr/>
          <p:nvPr/>
        </p:nvSpPr>
        <p:spPr>
          <a:xfrm rot="10800000" flipV="1">
            <a:off x="109183" y="4531054"/>
            <a:ext cx="2279176" cy="1200329"/>
          </a:xfrm>
          <a:prstGeom prst="rect">
            <a:avLst/>
          </a:prstGeom>
        </p:spPr>
        <p:txBody>
          <a:bodyPr wrap="square">
            <a:spAutoFit/>
          </a:bodyPr>
          <a:lstStyle/>
          <a:p>
            <a:r>
              <a:rPr lang="en-IN" dirty="0">
                <a:solidFill>
                  <a:srgbClr val="FF0000"/>
                </a:solidFill>
              </a:rPr>
              <a:t>https://plumbr.eu/blog/java/most-popular-java-ee-servers-2016-edition</a:t>
            </a:r>
          </a:p>
        </p:txBody>
      </p:sp>
    </p:spTree>
    <p:extLst>
      <p:ext uri="{BB962C8B-B14F-4D97-AF65-F5344CB8AC3E}">
        <p14:creationId xmlns:p14="http://schemas.microsoft.com/office/powerpoint/2010/main" val="456326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838200" y="245661"/>
            <a:ext cx="10515600" cy="5800298"/>
          </a:xfrm>
        </p:spPr>
        <p:txBody>
          <a:bodyPr>
            <a:normAutofit lnSpcReduction="10000"/>
          </a:bodyPr>
          <a:lstStyle/>
          <a:p>
            <a:pPr marL="0" indent="0">
              <a:buNone/>
            </a:pPr>
            <a:r>
              <a:rPr lang="en-US" dirty="0" smtClean="0">
                <a:solidFill>
                  <a:srgbClr val="FF0000"/>
                </a:solidFill>
              </a:rPr>
              <a:t>Web Server:</a:t>
            </a:r>
          </a:p>
          <a:p>
            <a:pPr marL="0" indent="0">
              <a:buNone/>
            </a:pPr>
            <a:r>
              <a:rPr lang="en-IN" sz="2000" dirty="0"/>
              <a:t>A </a:t>
            </a:r>
            <a:r>
              <a:rPr lang="en-IN" sz="2000" b="1" dirty="0"/>
              <a:t>Web server</a:t>
            </a:r>
            <a:r>
              <a:rPr lang="en-IN" sz="2000" dirty="0"/>
              <a:t> is a program that uses HTTP (Hypertext Transfer Protocol) to serve the files that form Web pages to users, in response to their requests, which are forwarded by their computers' HTTP clients. Dedicated computers and appliances may be referred to as </a:t>
            </a:r>
            <a:r>
              <a:rPr lang="en-IN" sz="2000" b="1" dirty="0"/>
              <a:t>Web servers</a:t>
            </a:r>
            <a:r>
              <a:rPr lang="en-IN" sz="2000" dirty="0"/>
              <a:t> as </a:t>
            </a:r>
            <a:r>
              <a:rPr lang="en-IN" sz="2000" dirty="0" smtClean="0"/>
              <a:t>well</a:t>
            </a:r>
            <a:endParaRPr lang="en-US" sz="2000" dirty="0">
              <a:solidFill>
                <a:srgbClr val="FF0000"/>
              </a:solidFill>
            </a:endParaRPr>
          </a:p>
          <a:p>
            <a:pPr marL="0" indent="0">
              <a:buNone/>
            </a:pPr>
            <a:r>
              <a:rPr lang="en-US" dirty="0" smtClean="0">
                <a:solidFill>
                  <a:srgbClr val="FF0000"/>
                </a:solidFill>
              </a:rPr>
              <a:t>Types of Webservers:</a:t>
            </a:r>
          </a:p>
          <a:p>
            <a:pPr marL="0" indent="0">
              <a:buNone/>
            </a:pPr>
            <a:r>
              <a:rPr lang="en-IN" dirty="0">
                <a:solidFill>
                  <a:srgbClr val="0070C0"/>
                </a:solidFill>
              </a:rPr>
              <a:t>Apache web server – the HTTP web </a:t>
            </a:r>
            <a:r>
              <a:rPr lang="en-IN" dirty="0" smtClean="0">
                <a:solidFill>
                  <a:srgbClr val="0070C0"/>
                </a:solidFill>
              </a:rPr>
              <a:t>server:</a:t>
            </a:r>
          </a:p>
          <a:p>
            <a:pPr marL="0" indent="0">
              <a:buNone/>
            </a:pPr>
            <a:r>
              <a:rPr lang="en-IN" sz="2000" dirty="0"/>
              <a:t>Free and the most popular web server in the world developed by the Apache Software Foundation. Apache web server is an open source software and can be installed and made to work on almost all operating systems including Linux, Unix, Windows, FreeBSD, Mac OS X and more. About 60% of the web server machines run the Apache web </a:t>
            </a:r>
            <a:r>
              <a:rPr lang="en-IN" sz="2000" dirty="0" smtClean="0"/>
              <a:t>server</a:t>
            </a:r>
          </a:p>
          <a:p>
            <a:pPr marL="0" indent="0">
              <a:buNone/>
            </a:pPr>
            <a:r>
              <a:rPr lang="en-IN" sz="2400" dirty="0">
                <a:solidFill>
                  <a:srgbClr val="0070C0"/>
                </a:solidFill>
              </a:rPr>
              <a:t>Microsoft’s Internet Information Services (IIS) Windows </a:t>
            </a:r>
            <a:r>
              <a:rPr lang="en-IN" sz="2400" dirty="0" smtClean="0">
                <a:solidFill>
                  <a:srgbClr val="0070C0"/>
                </a:solidFill>
              </a:rPr>
              <a:t>Server:</a:t>
            </a:r>
          </a:p>
          <a:p>
            <a:pPr marL="0" indent="0">
              <a:buNone/>
            </a:pPr>
            <a:r>
              <a:rPr lang="en-IN" sz="2000" dirty="0"/>
              <a:t>IIS Windows Web Server has been developed by the software giant, Microsoft. It offers higher levels of performance and security than its predecessors. It also comes with a good support from the company and is the second most popular server on the web</a:t>
            </a:r>
            <a:r>
              <a:rPr lang="en-IN" sz="2000" dirty="0" smtClean="0"/>
              <a:t>.</a:t>
            </a:r>
          </a:p>
          <a:p>
            <a:pPr marL="0" indent="0">
              <a:buNone/>
            </a:pPr>
            <a:endParaRPr lang="en-IN" sz="2000" dirty="0"/>
          </a:p>
          <a:p>
            <a:pPr marL="0" indent="0">
              <a:buNone/>
            </a:pPr>
            <a:r>
              <a:rPr lang="en-IN" sz="2000" dirty="0">
                <a:solidFill>
                  <a:srgbClr val="FF0000"/>
                </a:solidFill>
              </a:rPr>
              <a:t>http://www.webdevelopersnotes.com/web-servers-list</a:t>
            </a:r>
            <a:r>
              <a:rPr lang="en-IN" sz="2000" dirty="0"/>
              <a:t/>
            </a:r>
            <a:br>
              <a:rPr lang="en-IN" sz="2000" dirty="0"/>
            </a:br>
            <a:endParaRPr lang="en-IN" sz="2000" dirty="0">
              <a:solidFill>
                <a:srgbClr val="0070C0"/>
              </a:solidFill>
            </a:endParaRPr>
          </a:p>
          <a:p>
            <a:pPr marL="0" indent="0">
              <a:buNone/>
            </a:pPr>
            <a:endParaRPr lang="en-US" dirty="0" smtClean="0">
              <a:solidFill>
                <a:srgbClr val="FF0000"/>
              </a:solidFill>
            </a:endParaRPr>
          </a:p>
          <a:p>
            <a:pPr marL="0" indent="0">
              <a:buNone/>
            </a:pPr>
            <a:endParaRPr lang="en-IN" dirty="0">
              <a:solidFill>
                <a:srgbClr val="FF0000"/>
              </a:solidFill>
            </a:endParaRPr>
          </a:p>
        </p:txBody>
      </p:sp>
    </p:spTree>
    <p:extLst>
      <p:ext uri="{BB962C8B-B14F-4D97-AF65-F5344CB8AC3E}">
        <p14:creationId xmlns:p14="http://schemas.microsoft.com/office/powerpoint/2010/main" val="686157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TotalTime>
  <Words>1256</Words>
  <Application>Microsoft Office PowerPoint</Application>
  <PresentationFormat>Widescreen</PresentationFormat>
  <Paragraphs>95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     </vt:lpstr>
      <vt:lpstr>     </vt:lpstr>
      <vt:lpstr>     </vt:lpstr>
      <vt:lpstr>     </vt:lpstr>
      <vt:lpstr>     </vt:lpstr>
      <vt:lpstr>  APPLICATION SERVER TYPES   </vt:lpstr>
      <vt:lpstr>  Most Popular App Servers:  </vt:lpstr>
      <vt:lpstr>  Java Application Servers In the Market  </vt:lpstr>
      <vt:lpstr>PowerPoint Presentation</vt:lpstr>
      <vt:lpstr>     </vt:lpstr>
      <vt:lpstr>     </vt:lpstr>
      <vt:lpstr>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Tatireddy T. Ram</dc:creator>
  <cp:lastModifiedBy>Tatireddy T. Ram</cp:lastModifiedBy>
  <cp:revision>62</cp:revision>
  <dcterms:created xsi:type="dcterms:W3CDTF">2017-07-24T06:35:25Z</dcterms:created>
  <dcterms:modified xsi:type="dcterms:W3CDTF">2017-07-24T13:12:21Z</dcterms:modified>
</cp:coreProperties>
</file>