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2FBD02-9BD9-49F5-9618-842D30683569}" type="datetimeFigureOut">
              <a:rPr lang="en-IN" smtClean="0"/>
              <a:t>17-07-2017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0C9D4-6242-4E9E-83B6-6E7AE00E9452}" type="slidenum">
              <a:rPr lang="en-IN" smtClean="0"/>
              <a:t>‹#›</a:t>
            </a:fld>
            <a:endParaRPr lang="en-IN"/>
          </a:p>
        </p:txBody>
      </p:sp>
    </p:spTree>
    <p:extLst>
      <p:ext uri="{BB962C8B-B14F-4D97-AF65-F5344CB8AC3E}">
        <p14:creationId xmlns:p14="http://schemas.microsoft.com/office/powerpoint/2010/main" val="395079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2FBD02-9BD9-49F5-9618-842D30683569}" type="datetimeFigureOut">
              <a:rPr lang="en-IN" smtClean="0"/>
              <a:t>17-07-2017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0C9D4-6242-4E9E-83B6-6E7AE00E9452}" type="slidenum">
              <a:rPr lang="en-IN" smtClean="0"/>
              <a:t>‹#›</a:t>
            </a:fld>
            <a:endParaRPr lang="en-IN"/>
          </a:p>
        </p:txBody>
      </p:sp>
    </p:spTree>
    <p:extLst>
      <p:ext uri="{BB962C8B-B14F-4D97-AF65-F5344CB8AC3E}">
        <p14:creationId xmlns:p14="http://schemas.microsoft.com/office/powerpoint/2010/main" val="266997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2FBD02-9BD9-49F5-9618-842D30683569}" type="datetimeFigureOut">
              <a:rPr lang="en-IN" smtClean="0"/>
              <a:t>17-07-2017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0C9D4-6242-4E9E-83B6-6E7AE00E9452}" type="slidenum">
              <a:rPr lang="en-IN" smtClean="0"/>
              <a:t>‹#›</a:t>
            </a:fld>
            <a:endParaRPr lang="en-IN"/>
          </a:p>
        </p:txBody>
      </p:sp>
    </p:spTree>
    <p:extLst>
      <p:ext uri="{BB962C8B-B14F-4D97-AF65-F5344CB8AC3E}">
        <p14:creationId xmlns:p14="http://schemas.microsoft.com/office/powerpoint/2010/main" val="65491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2FBD02-9BD9-49F5-9618-842D30683569}" type="datetimeFigureOut">
              <a:rPr lang="en-IN" smtClean="0"/>
              <a:t>17-07-2017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0C9D4-6242-4E9E-83B6-6E7AE00E9452}" type="slidenum">
              <a:rPr lang="en-IN" smtClean="0"/>
              <a:t>‹#›</a:t>
            </a:fld>
            <a:endParaRPr lang="en-IN"/>
          </a:p>
        </p:txBody>
      </p:sp>
    </p:spTree>
    <p:extLst>
      <p:ext uri="{BB962C8B-B14F-4D97-AF65-F5344CB8AC3E}">
        <p14:creationId xmlns:p14="http://schemas.microsoft.com/office/powerpoint/2010/main" val="99539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2FBD02-9BD9-49F5-9618-842D30683569}" type="datetimeFigureOut">
              <a:rPr lang="en-IN" smtClean="0"/>
              <a:t>17-07-2017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0C9D4-6242-4E9E-83B6-6E7AE00E9452}" type="slidenum">
              <a:rPr lang="en-IN" smtClean="0"/>
              <a:t>‹#›</a:t>
            </a:fld>
            <a:endParaRPr lang="en-IN"/>
          </a:p>
        </p:txBody>
      </p:sp>
    </p:spTree>
    <p:extLst>
      <p:ext uri="{BB962C8B-B14F-4D97-AF65-F5344CB8AC3E}">
        <p14:creationId xmlns:p14="http://schemas.microsoft.com/office/powerpoint/2010/main" val="312274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2FBD02-9BD9-49F5-9618-842D30683569}" type="datetimeFigureOut">
              <a:rPr lang="en-IN" smtClean="0"/>
              <a:t>17-07-2017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0C9D4-6242-4E9E-83B6-6E7AE00E9452}" type="slidenum">
              <a:rPr lang="en-IN" smtClean="0"/>
              <a:t>‹#›</a:t>
            </a:fld>
            <a:endParaRPr lang="en-IN"/>
          </a:p>
        </p:txBody>
      </p:sp>
    </p:spTree>
    <p:extLst>
      <p:ext uri="{BB962C8B-B14F-4D97-AF65-F5344CB8AC3E}">
        <p14:creationId xmlns:p14="http://schemas.microsoft.com/office/powerpoint/2010/main" val="4010686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2FBD02-9BD9-49F5-9618-842D30683569}" type="datetimeFigureOut">
              <a:rPr lang="en-IN" smtClean="0"/>
              <a:t>17-07-2017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90C9D4-6242-4E9E-83B6-6E7AE00E9452}" type="slidenum">
              <a:rPr lang="en-IN" smtClean="0"/>
              <a:t>‹#›</a:t>
            </a:fld>
            <a:endParaRPr lang="en-IN"/>
          </a:p>
        </p:txBody>
      </p:sp>
    </p:spTree>
    <p:extLst>
      <p:ext uri="{BB962C8B-B14F-4D97-AF65-F5344CB8AC3E}">
        <p14:creationId xmlns:p14="http://schemas.microsoft.com/office/powerpoint/2010/main" val="179262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2FBD02-9BD9-49F5-9618-842D30683569}" type="datetimeFigureOut">
              <a:rPr lang="en-IN" smtClean="0"/>
              <a:t>17-07-2017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90C9D4-6242-4E9E-83B6-6E7AE00E9452}" type="slidenum">
              <a:rPr lang="en-IN" smtClean="0"/>
              <a:t>‹#›</a:t>
            </a:fld>
            <a:endParaRPr lang="en-IN"/>
          </a:p>
        </p:txBody>
      </p:sp>
    </p:spTree>
    <p:extLst>
      <p:ext uri="{BB962C8B-B14F-4D97-AF65-F5344CB8AC3E}">
        <p14:creationId xmlns:p14="http://schemas.microsoft.com/office/powerpoint/2010/main" val="76810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2FBD02-9BD9-49F5-9618-842D30683569}" type="datetimeFigureOut">
              <a:rPr lang="en-IN" smtClean="0"/>
              <a:t>17-07-2017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90C9D4-6242-4E9E-83B6-6E7AE00E9452}" type="slidenum">
              <a:rPr lang="en-IN" smtClean="0"/>
              <a:t>‹#›</a:t>
            </a:fld>
            <a:endParaRPr lang="en-IN"/>
          </a:p>
        </p:txBody>
      </p:sp>
    </p:spTree>
    <p:extLst>
      <p:ext uri="{BB962C8B-B14F-4D97-AF65-F5344CB8AC3E}">
        <p14:creationId xmlns:p14="http://schemas.microsoft.com/office/powerpoint/2010/main" val="259018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2FBD02-9BD9-49F5-9618-842D30683569}" type="datetimeFigureOut">
              <a:rPr lang="en-IN" smtClean="0"/>
              <a:t>17-07-2017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0C9D4-6242-4E9E-83B6-6E7AE00E9452}" type="slidenum">
              <a:rPr lang="en-IN" smtClean="0"/>
              <a:t>‹#›</a:t>
            </a:fld>
            <a:endParaRPr lang="en-IN"/>
          </a:p>
        </p:txBody>
      </p:sp>
    </p:spTree>
    <p:extLst>
      <p:ext uri="{BB962C8B-B14F-4D97-AF65-F5344CB8AC3E}">
        <p14:creationId xmlns:p14="http://schemas.microsoft.com/office/powerpoint/2010/main" val="212794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2FBD02-9BD9-49F5-9618-842D30683569}" type="datetimeFigureOut">
              <a:rPr lang="en-IN" smtClean="0"/>
              <a:t>17-07-2017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0C9D4-6242-4E9E-83B6-6E7AE00E9452}" type="slidenum">
              <a:rPr lang="en-IN" smtClean="0"/>
              <a:t>‹#›</a:t>
            </a:fld>
            <a:endParaRPr lang="en-IN"/>
          </a:p>
        </p:txBody>
      </p:sp>
    </p:spTree>
    <p:extLst>
      <p:ext uri="{BB962C8B-B14F-4D97-AF65-F5344CB8AC3E}">
        <p14:creationId xmlns:p14="http://schemas.microsoft.com/office/powerpoint/2010/main" val="299076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2FBD02-9BD9-49F5-9618-842D30683569}" type="datetimeFigureOut">
              <a:rPr lang="en-IN" smtClean="0"/>
              <a:t>17-07-2017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0C9D4-6242-4E9E-83B6-6E7AE00E9452}" type="slidenum">
              <a:rPr lang="en-IN" smtClean="0"/>
              <a:t>‹#›</a:t>
            </a:fld>
            <a:endParaRPr lang="en-IN"/>
          </a:p>
        </p:txBody>
      </p:sp>
    </p:spTree>
    <p:extLst>
      <p:ext uri="{BB962C8B-B14F-4D97-AF65-F5344CB8AC3E}">
        <p14:creationId xmlns:p14="http://schemas.microsoft.com/office/powerpoint/2010/main" val="2907036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oracle.com/cd/B10501_01/java.920/a96654/stmtcach.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oracle.com/cd/B10501_01/java.920/a96654/stmtcach.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cd/B10501_01/java.920/a96654/stmtcach.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oracle.com/cd/B10501_01/java.920/a96654/stmtcach.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oracle.com/cd/B10501_01/java.920/a96654/stmtcach.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3600" dirty="0" smtClean="0">
                <a:latin typeface="Castellar" panose="020A0402060406010301" pitchFamily="18" charset="0"/>
              </a:rPr>
              <a:t>What is connection Pool?</a:t>
            </a:r>
            <a:endParaRPr lang="en-IN" sz="3600" dirty="0">
              <a:latin typeface="Castellar" panose="020A0402060406010301" pitchFamily="18" charset="0"/>
            </a:endParaRPr>
          </a:p>
        </p:txBody>
      </p:sp>
      <p:sp>
        <p:nvSpPr>
          <p:cNvPr id="9" name="Content Placeholder 8"/>
          <p:cNvSpPr>
            <a:spLocks noGrp="1"/>
          </p:cNvSpPr>
          <p:nvPr>
            <p:ph idx="1"/>
          </p:nvPr>
        </p:nvSpPr>
        <p:spPr/>
        <p:txBody>
          <a:bodyPr/>
          <a:lstStyle/>
          <a:p>
            <a:pPr>
              <a:buFont typeface="Wingdings" panose="05000000000000000000" pitchFamily="2" charset="2"/>
              <a:buChar char="Ø"/>
            </a:pPr>
            <a:r>
              <a:rPr lang="en-US" sz="2400" dirty="0"/>
              <a:t>A</a:t>
            </a:r>
            <a:r>
              <a:rPr lang="en-US" sz="2400" dirty="0" smtClean="0"/>
              <a:t> connection Pool is a cache of database connections(connection object) maintained in the database memory so that the connection can be reused when the database receives future request for data.</a:t>
            </a:r>
          </a:p>
          <a:p>
            <a:pPr>
              <a:buFont typeface="Wingdings" panose="05000000000000000000" pitchFamily="2" charset="2"/>
              <a:buChar char="Ø"/>
            </a:pPr>
            <a:endParaRPr lang="en-IN" sz="2400" dirty="0"/>
          </a:p>
        </p:txBody>
      </p:sp>
      <p:pic>
        <p:nvPicPr>
          <p:cNvPr id="1026" name="Picture 2" descr="Image result for connection poo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043" y="2820473"/>
            <a:ext cx="6934200" cy="3928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0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3600" dirty="0" smtClean="0">
                <a:latin typeface="Castellar" panose="020A0402060406010301" pitchFamily="18" charset="0"/>
              </a:rPr>
              <a:t>connection </a:t>
            </a:r>
            <a:r>
              <a:rPr lang="en-US" sz="3600" dirty="0" smtClean="0">
                <a:latin typeface="Castellar" panose="020A0402060406010301" pitchFamily="18" charset="0"/>
              </a:rPr>
              <a:t>Pool</a:t>
            </a:r>
            <a:endParaRPr lang="en-IN" sz="3600" dirty="0">
              <a:latin typeface="Castellar" panose="020A0402060406010301" pitchFamily="18" charset="0"/>
            </a:endParaRPr>
          </a:p>
        </p:txBody>
      </p:sp>
      <p:sp>
        <p:nvSpPr>
          <p:cNvPr id="5" name="Oval 4"/>
          <p:cNvSpPr/>
          <p:nvPr/>
        </p:nvSpPr>
        <p:spPr>
          <a:xfrm>
            <a:off x="6210985" y="3458473"/>
            <a:ext cx="1793532" cy="940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Connection pools</a:t>
            </a:r>
            <a:endParaRPr lang="en-IN" dirty="0"/>
          </a:p>
        </p:txBody>
      </p:sp>
      <p:cxnSp>
        <p:nvCxnSpPr>
          <p:cNvPr id="7" name="Straight Arrow Connector 6"/>
          <p:cNvCxnSpPr/>
          <p:nvPr/>
        </p:nvCxnSpPr>
        <p:spPr>
          <a:xfrm>
            <a:off x="7740203" y="3940935"/>
            <a:ext cx="991673" cy="2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219717" y="4971245"/>
            <a:ext cx="1184857" cy="837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IN" dirty="0"/>
          </a:p>
        </p:txBody>
      </p:sp>
      <p:sp>
        <p:nvSpPr>
          <p:cNvPr id="2" name="Rectangle 1"/>
          <p:cNvSpPr/>
          <p:nvPr/>
        </p:nvSpPr>
        <p:spPr>
          <a:xfrm>
            <a:off x="8834907" y="2910625"/>
            <a:ext cx="1674254" cy="202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IN" dirty="0"/>
          </a:p>
        </p:txBody>
      </p:sp>
      <p:cxnSp>
        <p:nvCxnSpPr>
          <p:cNvPr id="11" name="Straight Arrow Connector 10"/>
          <p:cNvCxnSpPr/>
          <p:nvPr/>
        </p:nvCxnSpPr>
        <p:spPr>
          <a:xfrm flipH="1">
            <a:off x="8075054" y="2202287"/>
            <a:ext cx="12878" cy="409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753082" y="1738648"/>
            <a:ext cx="1880315" cy="437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connections</a:t>
            </a:r>
            <a:endParaRPr lang="en-IN" dirty="0"/>
          </a:p>
        </p:txBody>
      </p:sp>
      <p:cxnSp>
        <p:nvCxnSpPr>
          <p:cNvPr id="17" name="Straight Connector 16"/>
          <p:cNvCxnSpPr/>
          <p:nvPr/>
        </p:nvCxnSpPr>
        <p:spPr>
          <a:xfrm flipH="1">
            <a:off x="5228823" y="2408349"/>
            <a:ext cx="51515" cy="4146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468969" y="4134118"/>
            <a:ext cx="1700011" cy="1107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507606" y="4275786"/>
            <a:ext cx="1841679" cy="695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850783" y="1893194"/>
            <a:ext cx="2923504" cy="489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Virtual connections</a:t>
            </a:r>
            <a:endParaRPr lang="en-IN" dirty="0"/>
          </a:p>
        </p:txBody>
      </p:sp>
    </p:spTree>
    <p:extLst>
      <p:ext uri="{BB962C8B-B14F-4D97-AF65-F5344CB8AC3E}">
        <p14:creationId xmlns:p14="http://schemas.microsoft.com/office/powerpoint/2010/main" val="3697846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8000">
              <a:srgbClr val="BCD7EE"/>
            </a:gs>
            <a:gs pos="4000">
              <a:schemeClr val="accent1"/>
            </a:gs>
            <a:gs pos="0">
              <a:schemeClr val="accent1">
                <a:lumMod val="5000"/>
                <a:lumOff val="95000"/>
              </a:schemeClr>
            </a:gs>
            <a:gs pos="100000">
              <a:schemeClr val="accent1">
                <a:lumMod val="45000"/>
                <a:lumOff val="55000"/>
              </a:schemeClr>
            </a:gs>
            <a:gs pos="75000">
              <a:schemeClr val="accent1">
                <a:lumMod val="45000"/>
                <a:lumOff val="55000"/>
              </a:schemeClr>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800" dirty="0" smtClean="0">
                <a:latin typeface="Castellar" panose="020A0402060406010301" pitchFamily="18" charset="0"/>
              </a:rPr>
              <a:t>How connection pool works?</a:t>
            </a:r>
            <a:endParaRPr lang="en-IN" sz="2800" dirty="0">
              <a:latin typeface="Castellar" panose="020A0402060406010301" pitchFamily="18" charset="0"/>
            </a:endParaRPr>
          </a:p>
        </p:txBody>
      </p:sp>
      <p:sp>
        <p:nvSpPr>
          <p:cNvPr id="9" name="Content Placeholder 8"/>
          <p:cNvSpPr>
            <a:spLocks noGrp="1"/>
          </p:cNvSpPr>
          <p:nvPr>
            <p:ph idx="1"/>
          </p:nvPr>
        </p:nvSpPr>
        <p:spPr>
          <a:xfrm>
            <a:off x="838200" y="1825624"/>
            <a:ext cx="10752786" cy="4755479"/>
          </a:xfrm>
        </p:spPr>
        <p:txBody>
          <a:bodyPr>
            <a:normAutofit lnSpcReduction="10000"/>
          </a:bodyPr>
          <a:lstStyle/>
          <a:p>
            <a:pPr>
              <a:buFont typeface="Wingdings" panose="05000000000000000000" pitchFamily="2" charset="2"/>
              <a:buChar char="Ø"/>
            </a:pPr>
            <a:r>
              <a:rPr lang="en-IN" sz="1800" dirty="0"/>
              <a:t>Connection pooling shares connections across different user requests to maintain performance and reduce the number of new connections that must be created. Compare the following transaction sequences to picture the efficiency </a:t>
            </a:r>
            <a:r>
              <a:rPr lang="en-IN" sz="1800" dirty="0" smtClean="0"/>
              <a:t>offered </a:t>
            </a:r>
            <a:r>
              <a:rPr lang="en-IN" sz="1800" dirty="0"/>
              <a:t>by pooling </a:t>
            </a:r>
            <a:r>
              <a:rPr lang="en-IN" sz="1800" dirty="0" smtClean="0"/>
              <a:t>connections.</a:t>
            </a:r>
          </a:p>
          <a:p>
            <a:pPr marL="0" indent="0">
              <a:buNone/>
            </a:pPr>
            <a:r>
              <a:rPr lang="en-US" sz="1800" b="1" dirty="0" smtClean="0">
                <a:solidFill>
                  <a:srgbClr val="0070C0"/>
                </a:solidFill>
              </a:rPr>
              <a:t>Without Connection Pooling:                                                With Connection </a:t>
            </a:r>
            <a:r>
              <a:rPr lang="en-US" sz="1800" b="1" dirty="0">
                <a:solidFill>
                  <a:srgbClr val="0070C0"/>
                </a:solidFill>
              </a:rPr>
              <a:t>Pooling</a:t>
            </a:r>
            <a:r>
              <a:rPr lang="en-US" sz="1800" b="1" dirty="0" smtClean="0">
                <a:solidFill>
                  <a:srgbClr val="0070C0"/>
                </a:solidFill>
              </a:rPr>
              <a:t>:                                   </a:t>
            </a:r>
          </a:p>
          <a:p>
            <a:r>
              <a:rPr lang="en-US" sz="1800" dirty="0" smtClean="0"/>
              <a:t>The application creates a connection.                              1)The application request a connection from the </a:t>
            </a:r>
          </a:p>
          <a:p>
            <a:r>
              <a:rPr lang="en-US" sz="1800" dirty="0" smtClean="0"/>
              <a:t>The application sends a query to the DataDirect             connection pool</a:t>
            </a:r>
            <a:endParaRPr lang="en-US" sz="1800" dirty="0"/>
          </a:p>
          <a:p>
            <a:pPr marL="0" indent="0">
              <a:buNone/>
            </a:pPr>
            <a:r>
              <a:rPr lang="en-US" sz="1800" dirty="0" smtClean="0"/>
              <a:t>Cloud connectivity services                                                    2)If unused connection exists,it is returned by the pool</a:t>
            </a:r>
          </a:p>
          <a:p>
            <a:r>
              <a:rPr lang="en-US" sz="1800" dirty="0" smtClean="0"/>
              <a:t>The application obtains query results                               otherwise pool create a new connection.</a:t>
            </a:r>
          </a:p>
          <a:p>
            <a:r>
              <a:rPr lang="en-US" sz="1800" dirty="0" smtClean="0"/>
              <a:t>The application displays the results to the end              3)The application send a query tothe DataDirectCloud</a:t>
            </a:r>
          </a:p>
          <a:p>
            <a:pPr marL="0" indent="0">
              <a:buNone/>
            </a:pPr>
            <a:r>
              <a:rPr lang="en-US" sz="1800" dirty="0" smtClean="0"/>
              <a:t>User                                                                                             connectivity services</a:t>
            </a:r>
          </a:p>
          <a:p>
            <a:r>
              <a:rPr lang="en-US" sz="1800" dirty="0" smtClean="0"/>
              <a:t>The application ends the connection                               4)The applications obtains query results.</a:t>
            </a:r>
          </a:p>
          <a:p>
            <a:pPr marL="0" indent="0">
              <a:buNone/>
            </a:pPr>
            <a:r>
              <a:rPr lang="en-US" sz="1800" dirty="0" smtClean="0"/>
              <a:t>                                                                                                    5) The application displays the results to the end user</a:t>
            </a:r>
          </a:p>
          <a:p>
            <a:pPr marL="0" indent="0">
              <a:buNone/>
            </a:pPr>
            <a:r>
              <a:rPr lang="en-US" sz="1800" dirty="0"/>
              <a:t> </a:t>
            </a:r>
            <a:r>
              <a:rPr lang="en-US" sz="1800" dirty="0" smtClean="0"/>
              <a:t>                                                                                                   6)The application closes the connection which returns      e                                                                                                                 the connection to the pool</a:t>
            </a:r>
          </a:p>
          <a:p>
            <a:endParaRPr lang="en-IN" sz="1800" u="sng" dirty="0" smtClean="0">
              <a:solidFill>
                <a:srgbClr val="002060"/>
              </a:solidFill>
            </a:endParaRPr>
          </a:p>
          <a:p>
            <a:pPr>
              <a:buFont typeface="Wingdings" panose="05000000000000000000" pitchFamily="2" charset="2"/>
              <a:buChar char="Ø"/>
            </a:pPr>
            <a:endParaRPr lang="en-IN" sz="1800" dirty="0"/>
          </a:p>
        </p:txBody>
      </p:sp>
      <p:cxnSp>
        <p:nvCxnSpPr>
          <p:cNvPr id="4" name="Straight Connector 3"/>
          <p:cNvCxnSpPr/>
          <p:nvPr/>
        </p:nvCxnSpPr>
        <p:spPr>
          <a:xfrm>
            <a:off x="6087414" y="0"/>
            <a:ext cx="0" cy="71606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616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3600" dirty="0" smtClean="0">
                <a:latin typeface="Castellar" panose="020A0402060406010301" pitchFamily="18" charset="0"/>
              </a:rPr>
              <a:t>Connection pool uses in performance</a:t>
            </a:r>
            <a:endParaRPr lang="en-IN" sz="3600" dirty="0">
              <a:latin typeface="Castellar" panose="020A0402060406010301" pitchFamily="18" charset="0"/>
            </a:endParaRPr>
          </a:p>
        </p:txBody>
      </p:sp>
      <p:sp>
        <p:nvSpPr>
          <p:cNvPr id="2" name="Content Placeholder 1"/>
          <p:cNvSpPr>
            <a:spLocks noGrp="1"/>
          </p:cNvSpPr>
          <p:nvPr>
            <p:ph idx="1"/>
          </p:nvPr>
        </p:nvSpPr>
        <p:spPr/>
        <p:txBody>
          <a:bodyPr>
            <a:normAutofit/>
          </a:bodyPr>
          <a:lstStyle/>
          <a:p>
            <a:r>
              <a:rPr lang="en-US" sz="2400" dirty="0" smtClean="0"/>
              <a:t>One of the most time consuming procedures of a database application is establishing a connection to the database. Use connection pooling to minimize this overhead.</a:t>
            </a:r>
          </a:p>
          <a:p>
            <a:r>
              <a:rPr lang="en-US" sz="2400" dirty="0" smtClean="0"/>
              <a:t>Use connection pools and cached prepared statements for database access.</a:t>
            </a:r>
          </a:p>
          <a:p>
            <a:r>
              <a:rPr lang="en-US" sz="2400" dirty="0" smtClean="0"/>
              <a:t>Use the same connections to execute multiple statements.</a:t>
            </a:r>
          </a:p>
          <a:p>
            <a:r>
              <a:rPr lang="en-US" sz="2400" dirty="0" smtClean="0"/>
              <a:t>Keep connection objects open and reuse them, rather than repeatedly connecting and disconnecting.</a:t>
            </a:r>
          </a:p>
          <a:p>
            <a:r>
              <a:rPr lang="en-US" sz="2400" dirty="0" smtClean="0"/>
              <a:t>Connection pools should have associated Prepared Statement caches so that the prepared statements are automatically reused.</a:t>
            </a:r>
          </a:p>
          <a:p>
            <a:r>
              <a:rPr lang="en-US" sz="2400" dirty="0">
                <a:solidFill>
                  <a:schemeClr val="accent2">
                    <a:lumMod val="50000"/>
                  </a:schemeClr>
                </a:solidFill>
              </a:rPr>
              <a:t>http://www.javaperformancetuning.com/tips/jdbcconnpool.shtml</a:t>
            </a:r>
            <a:endParaRPr lang="en-US" sz="2400" dirty="0" smtClean="0">
              <a:solidFill>
                <a:schemeClr val="accent2">
                  <a:lumMod val="50000"/>
                </a:schemeClr>
              </a:solidFill>
            </a:endParaRPr>
          </a:p>
          <a:p>
            <a:endParaRPr lang="en-IN" sz="2400" dirty="0"/>
          </a:p>
        </p:txBody>
      </p:sp>
    </p:spTree>
    <p:extLst>
      <p:ext uri="{BB962C8B-B14F-4D97-AF65-F5344CB8AC3E}">
        <p14:creationId xmlns:p14="http://schemas.microsoft.com/office/powerpoint/2010/main" val="3351090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BCD7EE"/>
            </a:gs>
            <a:gs pos="25000">
              <a:schemeClr val="accent1"/>
            </a:gs>
            <a:gs pos="100000">
              <a:schemeClr val="accent1">
                <a:lumMod val="5000"/>
                <a:lumOff val="95000"/>
              </a:schemeClr>
            </a:gs>
            <a:gs pos="100000">
              <a:schemeClr val="accent1">
                <a:lumMod val="45000"/>
                <a:lumOff val="55000"/>
              </a:schemeClr>
            </a:gs>
            <a:gs pos="75000">
              <a:schemeClr val="accent1">
                <a:lumMod val="45000"/>
                <a:lumOff val="55000"/>
              </a:schemeClr>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3600" dirty="0" smtClean="0">
                <a:latin typeface="Castellar" panose="020A0402060406010301" pitchFamily="18" charset="0"/>
              </a:rPr>
              <a:t>C3po &amp; tomcat JDBC</a:t>
            </a:r>
            <a:endParaRPr lang="en-IN" sz="3600" dirty="0">
              <a:latin typeface="Castellar" panose="020A0402060406010301" pitchFamily="18" charset="0"/>
            </a:endParaRPr>
          </a:p>
        </p:txBody>
      </p:sp>
      <p:sp>
        <p:nvSpPr>
          <p:cNvPr id="2" name="Content Placeholder 1"/>
          <p:cNvSpPr>
            <a:spLocks noGrp="1"/>
          </p:cNvSpPr>
          <p:nvPr>
            <p:ph idx="1"/>
          </p:nvPr>
        </p:nvSpPr>
        <p:spPr/>
        <p:txBody>
          <a:bodyPr/>
          <a:lstStyle/>
          <a:p>
            <a:r>
              <a:rPr lang="en-US" dirty="0" smtClean="0"/>
              <a:t>C3po is (open source JDBC connection pool)easy to use library for Driver Manager-based JDBC with JNDI bindable Data sources, including data sources that implement connection and statement pooling.</a:t>
            </a:r>
          </a:p>
          <a:p>
            <a:r>
              <a:rPr lang="en-US" dirty="0" smtClean="0"/>
              <a:t>Java Database connectivity is a technology that allows java technology to allows  java technologies to connect to a wide variety of database types</a:t>
            </a:r>
            <a:endParaRPr lang="en-IN" dirty="0"/>
          </a:p>
        </p:txBody>
      </p:sp>
    </p:spTree>
    <p:extLst>
      <p:ext uri="{BB962C8B-B14F-4D97-AF65-F5344CB8AC3E}">
        <p14:creationId xmlns:p14="http://schemas.microsoft.com/office/powerpoint/2010/main" val="678264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rgbClr val="BCD7EE"/>
            </a:gs>
            <a:gs pos="25000">
              <a:schemeClr val="accent1"/>
            </a:gs>
            <a:gs pos="100000">
              <a:schemeClr val="accent1">
                <a:lumMod val="5000"/>
                <a:lumOff val="95000"/>
              </a:schemeClr>
            </a:gs>
            <a:gs pos="100000">
              <a:schemeClr val="accent1">
                <a:lumMod val="45000"/>
                <a:lumOff val="55000"/>
              </a:schemeClr>
            </a:gs>
            <a:gs pos="75000">
              <a:schemeClr val="accent1">
                <a:lumMod val="45000"/>
                <a:lumOff val="55000"/>
              </a:schemeClr>
            </a:gs>
            <a:gs pos="9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3600" dirty="0" smtClean="0">
                <a:latin typeface="Castellar" panose="020A0402060406010301" pitchFamily="18" charset="0"/>
              </a:rPr>
              <a:t>Statement caching</a:t>
            </a:r>
            <a:endParaRPr lang="en-IN" sz="3600" dirty="0">
              <a:latin typeface="Castellar" panose="020A0402060406010301" pitchFamily="18" charset="0"/>
            </a:endParaRPr>
          </a:p>
        </p:txBody>
      </p:sp>
      <p:sp>
        <p:nvSpPr>
          <p:cNvPr id="3" name="Content Placeholder 2"/>
          <p:cNvSpPr>
            <a:spLocks noGrp="1"/>
          </p:cNvSpPr>
          <p:nvPr>
            <p:ph idx="1"/>
          </p:nvPr>
        </p:nvSpPr>
        <p:spPr/>
        <p:txBody>
          <a:bodyPr>
            <a:normAutofit lnSpcReduction="10000"/>
          </a:bodyPr>
          <a:lstStyle/>
          <a:p>
            <a:r>
              <a:rPr lang="en-US" dirty="0" smtClean="0"/>
              <a:t>Statement caching improves performance by caching executable statements that are used repeatedly , such as in a loop or in a method that is called repeadly.</a:t>
            </a:r>
          </a:p>
          <a:p>
            <a:r>
              <a:rPr lang="en-US" dirty="0" smtClean="0">
                <a:solidFill>
                  <a:srgbClr val="0070C0"/>
                </a:solidFill>
              </a:rPr>
              <a:t>Statement caching can</a:t>
            </a:r>
            <a:r>
              <a:rPr lang="en-US" dirty="0" smtClean="0"/>
              <a:t>:</a:t>
            </a:r>
          </a:p>
          <a:p>
            <a:pPr marL="0" indent="0">
              <a:buNone/>
            </a:pPr>
            <a:r>
              <a:rPr lang="en-US" dirty="0" smtClean="0"/>
              <a:t>            (1)Prevent the overhead of repeated cursor creation</a:t>
            </a:r>
          </a:p>
          <a:p>
            <a:pPr marL="0" indent="0">
              <a:buNone/>
            </a:pPr>
            <a:r>
              <a:rPr lang="en-US" dirty="0"/>
              <a:t> </a:t>
            </a:r>
            <a:r>
              <a:rPr lang="en-US" dirty="0" smtClean="0"/>
              <a:t>           (2)Prevent repeated statement parsing and creation</a:t>
            </a:r>
          </a:p>
          <a:p>
            <a:pPr marL="0" indent="0">
              <a:buNone/>
            </a:pPr>
            <a:r>
              <a:rPr lang="en-US" dirty="0"/>
              <a:t> </a:t>
            </a:r>
            <a:r>
              <a:rPr lang="en-US" dirty="0" smtClean="0"/>
              <a:t>           (3)Reuse data structures in the client side</a:t>
            </a:r>
          </a:p>
          <a:p>
            <a:r>
              <a:rPr lang="en-US" dirty="0" smtClean="0"/>
              <a:t>There are 2 types of statement caching:(1)Implicit(2)Explicit</a:t>
            </a:r>
          </a:p>
          <a:p>
            <a:pPr marL="0" indent="0">
              <a:buNone/>
            </a:pPr>
            <a:r>
              <a:rPr lang="en-IN" dirty="0">
                <a:solidFill>
                  <a:schemeClr val="accent2"/>
                </a:solidFill>
                <a:hlinkClick r:id="rId2"/>
              </a:rPr>
              <a:t>https://docs.oracle.com/cd/B10501_01/java.920/a96654/stmtcach.htm</a:t>
            </a:r>
            <a:endParaRPr lang="en-IN" dirty="0">
              <a:solidFill>
                <a:schemeClr val="accent2"/>
              </a:solidFill>
            </a:endParaRPr>
          </a:p>
        </p:txBody>
      </p:sp>
    </p:spTree>
    <p:extLst>
      <p:ext uri="{BB962C8B-B14F-4D97-AF65-F5344CB8AC3E}">
        <p14:creationId xmlns:p14="http://schemas.microsoft.com/office/powerpoint/2010/main" val="21874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3600" dirty="0" smtClean="0">
                <a:latin typeface="Castellar" panose="020A0402060406010301" pitchFamily="18" charset="0"/>
              </a:rPr>
              <a:t>Statement caching types</a:t>
            </a:r>
            <a:endParaRPr lang="en-IN" sz="3600" dirty="0">
              <a:latin typeface="Castellar" panose="020A0402060406010301" pitchFamily="18" charset="0"/>
            </a:endParaRPr>
          </a:p>
        </p:txBody>
      </p:sp>
      <p:sp>
        <p:nvSpPr>
          <p:cNvPr id="3" name="Content Placeholder 2"/>
          <p:cNvSpPr>
            <a:spLocks noGrp="1"/>
          </p:cNvSpPr>
          <p:nvPr>
            <p:ph idx="1"/>
          </p:nvPr>
        </p:nvSpPr>
        <p:spPr/>
        <p:txBody>
          <a:bodyPr>
            <a:normAutofit lnSpcReduction="10000"/>
          </a:bodyPr>
          <a:lstStyle/>
          <a:p>
            <a:r>
              <a:rPr lang="en-US" b="1" dirty="0" smtClean="0">
                <a:solidFill>
                  <a:schemeClr val="accent5"/>
                </a:solidFill>
              </a:rPr>
              <a:t>Implicit: </a:t>
            </a:r>
            <a:r>
              <a:rPr lang="en-US" sz="2400" dirty="0" smtClean="0"/>
              <a:t>When you enable implicit statement caching,JDBC automatically caches the callable statement when you call the close() method of this statement object.</a:t>
            </a:r>
          </a:p>
          <a:p>
            <a:pPr marL="0" indent="0">
              <a:buNone/>
            </a:pPr>
            <a:r>
              <a:rPr lang="en-US" sz="2400" b="1" dirty="0" smtClean="0">
                <a:solidFill>
                  <a:srgbClr val="0070C0"/>
                </a:solidFill>
              </a:rPr>
              <a:t>Enabling &amp; Disabling implicit statement caching</a:t>
            </a:r>
            <a:r>
              <a:rPr lang="en-US" sz="2400" dirty="0" smtClean="0"/>
              <a:t>:</a:t>
            </a:r>
          </a:p>
          <a:p>
            <a:pPr marL="0" indent="0">
              <a:buNone/>
            </a:pPr>
            <a:r>
              <a:rPr lang="en-US" sz="2000" dirty="0" smtClean="0"/>
              <a:t>Enable implicit statement caching in one of two ways as below:</a:t>
            </a:r>
          </a:p>
          <a:p>
            <a:pPr marL="457200" indent="-457200">
              <a:buAutoNum type="arabicParenR"/>
            </a:pPr>
            <a:r>
              <a:rPr lang="en-IN" sz="2000" dirty="0" smtClean="0"/>
              <a:t>Invoking </a:t>
            </a:r>
            <a:r>
              <a:rPr lang="en-IN" sz="2000" dirty="0"/>
              <a:t>setImplicitStatementCaching(true) on the </a:t>
            </a:r>
            <a:r>
              <a:rPr lang="en-IN" sz="2000" dirty="0" smtClean="0"/>
              <a:t>connection.</a:t>
            </a:r>
          </a:p>
          <a:p>
            <a:pPr marL="457200" indent="-457200">
              <a:buAutoNum type="arabicParenR"/>
            </a:pPr>
            <a:r>
              <a:rPr lang="en-US" sz="2000" dirty="0"/>
              <a:t>Invoking OracleDataSource.getConnection () with the ImplicitStatementCachingEnabled property set to true; you set ImplicitStatementCachingEnabled by calling </a:t>
            </a:r>
            <a:r>
              <a:rPr lang="en-US" sz="2000" dirty="0" smtClean="0"/>
              <a:t>OracleDataSource.setImplicitStatementCachingEnabled(true)</a:t>
            </a:r>
          </a:p>
          <a:p>
            <a:pPr marL="0" indent="0">
              <a:buNone/>
            </a:pPr>
            <a:r>
              <a:rPr lang="en-US" sz="2400" b="1" dirty="0" smtClean="0">
                <a:solidFill>
                  <a:srgbClr val="0070C0"/>
                </a:solidFill>
              </a:rPr>
              <a:t>Disabling:</a:t>
            </a:r>
            <a:r>
              <a:rPr lang="en-IN" sz="2000" dirty="0"/>
              <a:t>Disable implicit statement caching by invoking setImplicitStatementCaching(false) on the connection or by setting the ImplicitStatementCachingEnabled property to </a:t>
            </a:r>
            <a:r>
              <a:rPr lang="en-IN" sz="2000" dirty="0" smtClean="0"/>
              <a:t>false</a:t>
            </a:r>
          </a:p>
          <a:p>
            <a:pPr marL="0" indent="0">
              <a:buNone/>
            </a:pPr>
            <a:r>
              <a:rPr lang="en-IN" sz="2000" dirty="0">
                <a:solidFill>
                  <a:schemeClr val="accent2"/>
                </a:solidFill>
                <a:hlinkClick r:id="rId2"/>
              </a:rPr>
              <a:t>https://docs.oracle.com/cd/B10501_01/java.920/a96654/stmtcach.htm</a:t>
            </a:r>
            <a:endParaRPr lang="en-IN" sz="2000" dirty="0">
              <a:solidFill>
                <a:schemeClr val="accent2"/>
              </a:solidFill>
            </a:endParaRPr>
          </a:p>
          <a:p>
            <a:pPr marL="0" indent="0">
              <a:buNone/>
            </a:pPr>
            <a:endParaRPr lang="en-US" sz="2000" dirty="0" smtClean="0"/>
          </a:p>
          <a:p>
            <a:pPr marL="0" indent="0">
              <a:buNone/>
            </a:pPr>
            <a:endParaRPr lang="en-IN" sz="2400" dirty="0"/>
          </a:p>
        </p:txBody>
      </p:sp>
    </p:spTree>
    <p:extLst>
      <p:ext uri="{BB962C8B-B14F-4D97-AF65-F5344CB8AC3E}">
        <p14:creationId xmlns:p14="http://schemas.microsoft.com/office/powerpoint/2010/main" val="362370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3600" dirty="0" smtClean="0">
                <a:latin typeface="Castellar" panose="020A0402060406010301" pitchFamily="18" charset="0"/>
              </a:rPr>
              <a:t>Diff Option in implicit statement</a:t>
            </a:r>
            <a:endParaRPr lang="en-IN" sz="3600" dirty="0">
              <a:latin typeface="Castellar" panose="020A0402060406010301" pitchFamily="18" charset="0"/>
            </a:endParaRPr>
          </a:p>
        </p:txBody>
      </p:sp>
      <p:sp>
        <p:nvSpPr>
          <p:cNvPr id="3" name="Content Placeholder 2"/>
          <p:cNvSpPr>
            <a:spLocks noGrp="1"/>
          </p:cNvSpPr>
          <p:nvPr>
            <p:ph idx="1"/>
          </p:nvPr>
        </p:nvSpPr>
        <p:spPr/>
        <p:txBody>
          <a:bodyPr>
            <a:normAutofit/>
          </a:bodyPr>
          <a:lstStyle/>
          <a:p>
            <a:r>
              <a:rPr lang="en-IN" sz="2000" dirty="0"/>
              <a:t>The SQL string in the statement must be identical (case-sensitive) to one in the cache.</a:t>
            </a:r>
          </a:p>
          <a:p>
            <a:r>
              <a:rPr lang="en-IN" sz="2000" dirty="0"/>
              <a:t>The statement type must be the same (prepared or callable</a:t>
            </a:r>
            <a:r>
              <a:rPr lang="en-IN" sz="2000" dirty="0" smtClean="0"/>
              <a:t>).</a:t>
            </a:r>
          </a:p>
          <a:p>
            <a:r>
              <a:rPr lang="en-IN" sz="2000" dirty="0"/>
              <a:t>The scrollable type of result sets produced by the statement must be the same (forward-only or scrollable). You can determine the </a:t>
            </a:r>
            <a:r>
              <a:rPr lang="en-IN" sz="2000" dirty="0" smtClean="0"/>
              <a:t>scrollability </a:t>
            </a:r>
            <a:r>
              <a:rPr lang="en-IN" sz="2000" dirty="0"/>
              <a:t>when you create the </a:t>
            </a:r>
            <a:r>
              <a:rPr lang="en-IN" sz="2000" dirty="0" smtClean="0"/>
              <a:t>statement</a:t>
            </a:r>
          </a:p>
          <a:p>
            <a:pPr marL="0" indent="0">
              <a:buNone/>
            </a:pPr>
            <a:endParaRPr lang="en-US" sz="2000" dirty="0"/>
          </a:p>
          <a:p>
            <a:pPr marL="0" indent="0">
              <a:buNone/>
            </a:pPr>
            <a:r>
              <a:rPr lang="en-US" sz="2400" dirty="0" smtClean="0">
                <a:solidFill>
                  <a:srgbClr val="0070C0"/>
                </a:solidFill>
              </a:rPr>
              <a:t>Note</a:t>
            </a:r>
            <a:r>
              <a:rPr lang="en-US" sz="2000" dirty="0" smtClean="0"/>
              <a:t>:</a:t>
            </a:r>
            <a:r>
              <a:rPr lang="en-IN" sz="2000" dirty="0"/>
              <a:t>The JDBC driver does not clear metadata. However, although metadata is saved for performance reasons, it has no semantic impact. A statement that comes from the implicit cache appears as if it were newly created</a:t>
            </a:r>
            <a:r>
              <a:rPr lang="en-IN" sz="2000" dirty="0" smtClean="0"/>
              <a:t>.</a:t>
            </a:r>
          </a:p>
          <a:p>
            <a:pPr marL="0" indent="0">
              <a:buNone/>
            </a:pPr>
            <a:endParaRPr lang="en-US" sz="2000" dirty="0"/>
          </a:p>
          <a:p>
            <a:pPr marL="0" indent="0">
              <a:buNone/>
            </a:pPr>
            <a:r>
              <a:rPr lang="en-IN" sz="2000" dirty="0">
                <a:solidFill>
                  <a:schemeClr val="accent2"/>
                </a:solidFill>
                <a:hlinkClick r:id="rId2"/>
              </a:rPr>
              <a:t>https://docs.oracle.com/cd/B10501_01/java.920/a96654/stmtcach.htm</a:t>
            </a:r>
            <a:endParaRPr lang="en-IN" sz="2000" dirty="0">
              <a:solidFill>
                <a:schemeClr val="accent2"/>
              </a:solidFill>
            </a:endParaRPr>
          </a:p>
          <a:p>
            <a:pPr marL="0" indent="0">
              <a:buNone/>
            </a:pPr>
            <a:endParaRPr lang="en-IN" sz="2000" dirty="0"/>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303737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3600" dirty="0" smtClean="0">
                <a:latin typeface="Castellar" panose="020A0402060406010301" pitchFamily="18" charset="0"/>
              </a:rPr>
              <a:t>Explicit statement caching</a:t>
            </a:r>
            <a:endParaRPr lang="en-IN" sz="3600" dirty="0">
              <a:latin typeface="Castellar" panose="020A0402060406010301" pitchFamily="18" charset="0"/>
            </a:endParaRPr>
          </a:p>
        </p:txBody>
      </p:sp>
      <p:sp>
        <p:nvSpPr>
          <p:cNvPr id="2" name="Content Placeholder 1"/>
          <p:cNvSpPr>
            <a:spLocks noGrp="1"/>
          </p:cNvSpPr>
          <p:nvPr>
            <p:ph idx="1"/>
          </p:nvPr>
        </p:nvSpPr>
        <p:spPr/>
        <p:txBody>
          <a:bodyPr>
            <a:normAutofit lnSpcReduction="10000"/>
          </a:bodyPr>
          <a:lstStyle/>
          <a:p>
            <a:r>
              <a:rPr lang="en-US" b="1" dirty="0" smtClean="0">
                <a:solidFill>
                  <a:srgbClr val="0070C0"/>
                </a:solidFill>
              </a:rPr>
              <a:t>Explicit</a:t>
            </a:r>
            <a:r>
              <a:rPr lang="en-US" dirty="0" smtClean="0"/>
              <a:t>:</a:t>
            </a:r>
            <a:r>
              <a:rPr lang="en-IN" sz="2000" dirty="0"/>
              <a:t>Explicit statement caching enables you to cache and retrieve selected prepared, callable, and plain statements. Explicit statement caching relies on a key, an arbitrary Java string that you </a:t>
            </a:r>
            <a:r>
              <a:rPr lang="en-IN" sz="2000" dirty="0" smtClean="0"/>
              <a:t>provide.</a:t>
            </a:r>
          </a:p>
          <a:p>
            <a:r>
              <a:rPr lang="en-IN" sz="2400" b="1" dirty="0">
                <a:solidFill>
                  <a:srgbClr val="0070C0"/>
                </a:solidFill>
              </a:rPr>
              <a:t>Enabling &amp; Disabling </a:t>
            </a:r>
            <a:r>
              <a:rPr lang="en-IN" sz="2400" b="1" dirty="0" smtClean="0">
                <a:solidFill>
                  <a:srgbClr val="0070C0"/>
                </a:solidFill>
              </a:rPr>
              <a:t>Explicit statement caching:</a:t>
            </a:r>
          </a:p>
          <a:p>
            <a:pPr marL="0" indent="0">
              <a:buNone/>
            </a:pPr>
            <a:r>
              <a:rPr lang="en-IN" sz="2000" dirty="0"/>
              <a:t>To enable explicit statement caching you must first set the application cache size. You set the cache size in one of two </a:t>
            </a:r>
            <a:r>
              <a:rPr lang="en-IN" sz="2000" dirty="0" smtClean="0"/>
              <a:t>ways.</a:t>
            </a:r>
          </a:p>
          <a:p>
            <a:pPr marL="0" indent="0">
              <a:buNone/>
            </a:pPr>
            <a:r>
              <a:rPr lang="en-US" sz="2000" dirty="0" smtClean="0"/>
              <a:t>1)</a:t>
            </a:r>
            <a:r>
              <a:rPr lang="en-IN" sz="2000" dirty="0"/>
              <a:t> invoking OracleConnection.setStatementCacheSize() on the physical connection</a:t>
            </a:r>
          </a:p>
          <a:p>
            <a:pPr marL="0" indent="0">
              <a:buNone/>
            </a:pPr>
            <a:r>
              <a:rPr lang="en-IN" sz="2000" dirty="0" smtClean="0"/>
              <a:t>2) invoking </a:t>
            </a:r>
            <a:r>
              <a:rPr lang="en-IN" sz="2000" dirty="0"/>
              <a:t>OracleDatasource.setMaxStatements</a:t>
            </a:r>
            <a:r>
              <a:rPr lang="en-IN" sz="2000" dirty="0" smtClean="0"/>
              <a:t>()</a:t>
            </a:r>
          </a:p>
          <a:p>
            <a:pPr marL="0" indent="0">
              <a:buNone/>
            </a:pPr>
            <a:r>
              <a:rPr lang="en-US" sz="2400" b="1" dirty="0" smtClean="0">
                <a:solidFill>
                  <a:srgbClr val="0070C0"/>
                </a:solidFill>
              </a:rPr>
              <a:t>Disabling:</a:t>
            </a:r>
            <a:r>
              <a:rPr lang="en-IN" sz="2000" dirty="0"/>
              <a:t>The following code disables explicit statement caching</a:t>
            </a:r>
            <a:r>
              <a:rPr lang="en-IN" sz="2000" dirty="0" smtClean="0"/>
              <a:t>.</a:t>
            </a:r>
            <a:endParaRPr lang="en-IN" sz="2000" dirty="0"/>
          </a:p>
          <a:p>
            <a:pPr marL="0" indent="0">
              <a:buNone/>
            </a:pPr>
            <a:r>
              <a:rPr lang="en-IN" sz="2000" dirty="0"/>
              <a:t>((OracleConnection)conn).</a:t>
            </a:r>
            <a:r>
              <a:rPr lang="en-IN" sz="2000" dirty="0" smtClean="0"/>
              <a:t>setExplicitStatementCaching(false);</a:t>
            </a:r>
          </a:p>
          <a:p>
            <a:pPr marL="0" indent="0">
              <a:buNone/>
            </a:pPr>
            <a:endParaRPr lang="en-US" sz="2000" dirty="0"/>
          </a:p>
          <a:p>
            <a:pPr marL="0" indent="0">
              <a:buNone/>
            </a:pPr>
            <a:r>
              <a:rPr lang="en-IN" sz="2000" dirty="0">
                <a:solidFill>
                  <a:schemeClr val="accent2"/>
                </a:solidFill>
                <a:hlinkClick r:id="rId2"/>
              </a:rPr>
              <a:t>https://docs.oracle.com/cd/B10501_01/java.920/a96654/stmtcach.htm</a:t>
            </a:r>
            <a:endParaRPr lang="en-IN" sz="2000" dirty="0">
              <a:solidFill>
                <a:schemeClr val="accent2"/>
              </a:solidFill>
            </a:endParaRPr>
          </a:p>
          <a:p>
            <a:pPr marL="0" indent="0">
              <a:buNone/>
            </a:pPr>
            <a:endParaRPr lang="en-IN" sz="2000" dirty="0"/>
          </a:p>
        </p:txBody>
      </p:sp>
    </p:spTree>
    <p:extLst>
      <p:ext uri="{BB962C8B-B14F-4D97-AF65-F5344CB8AC3E}">
        <p14:creationId xmlns:p14="http://schemas.microsoft.com/office/powerpoint/2010/main" val="281035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3600" dirty="0" smtClean="0">
                <a:latin typeface="Castellar" panose="020A0402060406010301" pitchFamily="18" charset="0"/>
              </a:rPr>
              <a:t>Diff options in Explicit</a:t>
            </a:r>
            <a:endParaRPr lang="en-IN" sz="3600" dirty="0">
              <a:latin typeface="Castellar" panose="020A0402060406010301" pitchFamily="18" charset="0"/>
            </a:endParaRPr>
          </a:p>
        </p:txBody>
      </p:sp>
      <p:sp>
        <p:nvSpPr>
          <p:cNvPr id="3" name="Content Placeholder 2"/>
          <p:cNvSpPr>
            <a:spLocks noGrp="1"/>
          </p:cNvSpPr>
          <p:nvPr>
            <p:ph idx="1"/>
          </p:nvPr>
        </p:nvSpPr>
        <p:spPr/>
        <p:txBody>
          <a:bodyPr>
            <a:normAutofit/>
          </a:bodyPr>
          <a:lstStyle/>
          <a:p>
            <a:r>
              <a:rPr lang="en-IN" sz="2000" dirty="0"/>
              <a:t>A plain, prepared, or callable statement can be explicitly cached when you enable explicit statement caching. Explicit statement caching includes the following </a:t>
            </a:r>
            <a:r>
              <a:rPr lang="en-IN" sz="2000" dirty="0" smtClean="0"/>
              <a:t>steps</a:t>
            </a:r>
            <a:r>
              <a:rPr lang="en-IN" sz="2000" dirty="0"/>
              <a:t>.</a:t>
            </a:r>
            <a:endParaRPr lang="en-IN" dirty="0" smtClean="0"/>
          </a:p>
          <a:p>
            <a:pPr marL="457200" indent="-457200">
              <a:buAutoNum type="arabicParenR"/>
            </a:pPr>
            <a:r>
              <a:rPr lang="en-IN" sz="2000" dirty="0"/>
              <a:t>Allocate a statement using one of the standard methods.</a:t>
            </a:r>
          </a:p>
          <a:p>
            <a:pPr marL="457200" indent="-457200">
              <a:buAutoNum type="arabicParenR"/>
            </a:pPr>
            <a:r>
              <a:rPr lang="en-IN" sz="2000" dirty="0"/>
              <a:t>Explicitly cache the statement by closing it with a key, using the closeWithKey() method.</a:t>
            </a:r>
          </a:p>
          <a:p>
            <a:pPr marL="457200" indent="-457200">
              <a:buAutoNum type="arabicParenR"/>
            </a:pPr>
            <a:r>
              <a:rPr lang="en-IN" sz="2000" dirty="0"/>
              <a:t>Retrieve the explicitly cached statement by calling the appropriate Oracle "WithKey" method, specifying the appropriate key.</a:t>
            </a:r>
          </a:p>
          <a:p>
            <a:pPr marL="457200" indent="-457200">
              <a:buAutoNum type="arabicParenR"/>
            </a:pPr>
            <a:r>
              <a:rPr lang="en-IN" sz="2000" dirty="0"/>
              <a:t>Re-cache an open, explicitly cached statement by closing it again with the closeWithKey() method. Each time a cached statement is closed, it is re-cached with its key</a:t>
            </a:r>
            <a:r>
              <a:rPr lang="en-IN" sz="2000" dirty="0" smtClean="0"/>
              <a:t>.</a:t>
            </a:r>
          </a:p>
          <a:p>
            <a:pPr marL="457200" indent="-457200">
              <a:buAutoNum type="arabicParenR"/>
            </a:pPr>
            <a:endParaRPr lang="en-US" sz="2000" dirty="0"/>
          </a:p>
          <a:p>
            <a:pPr marL="457200" indent="-457200">
              <a:buFont typeface="Arial" panose="020B0604020202020204" pitchFamily="34" charset="0"/>
              <a:buAutoNum type="arabicParenR"/>
            </a:pPr>
            <a:r>
              <a:rPr lang="en-IN" dirty="0">
                <a:solidFill>
                  <a:schemeClr val="accent2"/>
                </a:solidFill>
                <a:hlinkClick r:id="rId2"/>
              </a:rPr>
              <a:t>https://docs.oracle.com/cd/B10501_01/java.920/a96654/stmtcach.htm</a:t>
            </a:r>
            <a:endParaRPr lang="en-IN" dirty="0">
              <a:solidFill>
                <a:schemeClr val="accent2"/>
              </a:solidFill>
            </a:endParaRPr>
          </a:p>
          <a:p>
            <a:pPr marL="457200" indent="-457200">
              <a:buAutoNum type="arabicParenR"/>
            </a:pPr>
            <a:endParaRPr lang="en-IN" dirty="0"/>
          </a:p>
        </p:txBody>
      </p:sp>
    </p:spTree>
    <p:extLst>
      <p:ext uri="{BB962C8B-B14F-4D97-AF65-F5344CB8AC3E}">
        <p14:creationId xmlns:p14="http://schemas.microsoft.com/office/powerpoint/2010/main" val="1400739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832</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Castellar</vt:lpstr>
      <vt:lpstr>Wingdings</vt:lpstr>
      <vt:lpstr>Office Theme</vt:lpstr>
      <vt:lpstr>What is connection Pool?</vt:lpstr>
      <vt:lpstr>How connection pool works?</vt:lpstr>
      <vt:lpstr>Connection pool uses in performance</vt:lpstr>
      <vt:lpstr>C3po &amp; tomcat JDBC</vt:lpstr>
      <vt:lpstr>Statement caching</vt:lpstr>
      <vt:lpstr>Statement caching types</vt:lpstr>
      <vt:lpstr>Diff Option in implicit statement</vt:lpstr>
      <vt:lpstr>Explicit statement caching</vt:lpstr>
      <vt:lpstr>Diff options in Explicit</vt:lpstr>
      <vt:lpstr>connection Pool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connection Pool?</dc:title>
  <dc:creator>Tatireddy T. Ram</dc:creator>
  <cp:lastModifiedBy>Tatireddy T. Ram</cp:lastModifiedBy>
  <cp:revision>57</cp:revision>
  <dcterms:created xsi:type="dcterms:W3CDTF">2017-07-14T08:52:21Z</dcterms:created>
  <dcterms:modified xsi:type="dcterms:W3CDTF">2017-07-17T13:32:43Z</dcterms:modified>
</cp:coreProperties>
</file>