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73" r:id="rId5"/>
    <p:sldId id="261" r:id="rId6"/>
    <p:sldId id="263" r:id="rId7"/>
    <p:sldId id="258" r:id="rId8"/>
    <p:sldId id="264" r:id="rId9"/>
    <p:sldId id="267" r:id="rId10"/>
    <p:sldId id="265" r:id="rId11"/>
    <p:sldId id="268" r:id="rId12"/>
    <p:sldId id="269"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70" autoAdjust="0"/>
    <p:restoredTop sz="94660"/>
  </p:normalViewPr>
  <p:slideViewPr>
    <p:cSldViewPr snapToGrid="0">
      <p:cViewPr varScale="1">
        <p:scale>
          <a:sx n="162" d="100"/>
          <a:sy n="162" d="100"/>
        </p:scale>
        <p:origin x="239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869647"/>
          </a:xfrm>
        </p:spPr>
        <p:txBody>
          <a:bodyPr>
            <a:normAutofit/>
          </a:bodyPr>
          <a:lstStyle/>
          <a:p>
            <a:r>
              <a:rPr lang="en-US" sz="1600" b="1" dirty="0"/>
              <a:t>Charlie Group</a:t>
            </a:r>
          </a:p>
          <a:p>
            <a:r>
              <a:rPr lang="en-US" sz="1600" b="1" i="1" dirty="0" err="1">
                <a:solidFill>
                  <a:srgbClr val="0070C0"/>
                </a:solidFill>
              </a:rPr>
              <a:t>TatiYana</a:t>
            </a:r>
            <a:r>
              <a:rPr lang="en-US" sz="1600" b="1" i="1" dirty="0">
                <a:solidFill>
                  <a:srgbClr val="0070C0"/>
                </a:solidFill>
              </a:rPr>
              <a:t> dean, </a:t>
            </a:r>
            <a:r>
              <a:rPr lang="en-US" sz="1600" b="1" i="1" dirty="0" err="1">
                <a:solidFill>
                  <a:srgbClr val="0070C0"/>
                </a:solidFill>
              </a:rPr>
              <a:t>vince</a:t>
            </a:r>
            <a:r>
              <a:rPr lang="en-US" sz="1600" b="1" i="1" dirty="0">
                <a:solidFill>
                  <a:srgbClr val="0070C0"/>
                </a:solidFill>
              </a:rPr>
              <a:t> </a:t>
            </a:r>
            <a:r>
              <a:rPr lang="en-US" sz="1600" b="1" i="1" dirty="0" err="1">
                <a:solidFill>
                  <a:srgbClr val="0070C0"/>
                </a:solidFill>
              </a:rPr>
              <a:t>sarlo</a:t>
            </a:r>
            <a:r>
              <a:rPr lang="en-US" sz="1600" b="1" i="1" dirty="0">
                <a:solidFill>
                  <a:srgbClr val="0070C0"/>
                </a:solidFill>
              </a:rPr>
              <a:t>, </a:t>
            </a:r>
            <a:r>
              <a:rPr lang="en-US" sz="1600" b="1" i="1" dirty="0" err="1">
                <a:solidFill>
                  <a:srgbClr val="0070C0"/>
                </a:solidFill>
              </a:rPr>
              <a:t>chad</a:t>
            </a:r>
            <a:r>
              <a:rPr lang="en-US" sz="1600" b="1" i="1" dirty="0">
                <a:solidFill>
                  <a:srgbClr val="0070C0"/>
                </a:solidFill>
              </a:rPr>
              <a:t> Hendren</a:t>
            </a:r>
          </a:p>
          <a:p>
            <a:r>
              <a:rPr lang="en-US" sz="1600" b="1" dirty="0" err="1"/>
              <a:t>Csd</a:t>
            </a:r>
            <a:r>
              <a:rPr lang="en-US" sz="1600" b="1" dirty="0"/>
              <a:t> 310, Assignment 11.2:  Group presentation</a:t>
            </a:r>
          </a:p>
          <a:p>
            <a:r>
              <a:rPr lang="en-US" sz="1600" b="1" dirty="0"/>
              <a:t>December 16</a:t>
            </a:r>
            <a:r>
              <a:rPr lang="en-US" sz="1600" b="1" baseline="30000" dirty="0"/>
              <a:t>th</a:t>
            </a:r>
            <a:r>
              <a:rPr lang="en-US" sz="1600" b="1" dirty="0"/>
              <a:t>, 2021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10;&#10;Description automatically generated">
            <a:extLst>
              <a:ext uri="{FF2B5EF4-FFF2-40B4-BE49-F238E27FC236}">
                <a16:creationId xmlns:a16="http://schemas.microsoft.com/office/drawing/2014/main" id="{1232E843-7F2C-43F5-A21C-D69064534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727" y="371126"/>
            <a:ext cx="2579134" cy="3812184"/>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1399-CBFF-4601-B26F-A6291B73D529}"/>
              </a:ext>
            </a:extLst>
          </p:cNvPr>
          <p:cNvSpPr>
            <a:spLocks noGrp="1"/>
          </p:cNvSpPr>
          <p:nvPr>
            <p:ph type="title"/>
          </p:nvPr>
        </p:nvSpPr>
        <p:spPr/>
        <p:txBody>
          <a:bodyPr/>
          <a:lstStyle/>
          <a:p>
            <a:r>
              <a:rPr lang="en-US" dirty="0"/>
              <a:t>Three Reports</a:t>
            </a:r>
          </a:p>
        </p:txBody>
      </p:sp>
      <p:sp>
        <p:nvSpPr>
          <p:cNvPr id="3" name="Content Placeholder 2">
            <a:extLst>
              <a:ext uri="{FF2B5EF4-FFF2-40B4-BE49-F238E27FC236}">
                <a16:creationId xmlns:a16="http://schemas.microsoft.com/office/drawing/2014/main" id="{A1FCB4B7-EBDF-49DF-85CE-59C2B503D7F1}"/>
              </a:ext>
            </a:extLst>
          </p:cNvPr>
          <p:cNvSpPr>
            <a:spLocks noGrp="1"/>
          </p:cNvSpPr>
          <p:nvPr>
            <p:ph idx="1"/>
          </p:nvPr>
        </p:nvSpPr>
        <p:spPr/>
        <p:txBody>
          <a:bodyPr/>
          <a:lstStyle/>
          <a:p>
            <a:pPr marL="0" indent="0">
              <a:buNone/>
            </a:pPr>
            <a:r>
              <a:rPr lang="en-US" sz="2400" dirty="0"/>
              <a:t>The generated reports address each of the following:</a:t>
            </a:r>
          </a:p>
          <a:p>
            <a:pPr lvl="1">
              <a:buFont typeface="Arial" panose="020B0604020202020204" pitchFamily="34" charset="0"/>
              <a:buChar char="•"/>
            </a:pPr>
            <a:r>
              <a:rPr lang="en-US" dirty="0"/>
              <a:t>How many clients have been added for each of the past six months?</a:t>
            </a:r>
          </a:p>
          <a:p>
            <a:pPr lvl="1">
              <a:buFont typeface="Arial" panose="020B0604020202020204" pitchFamily="34" charset="0"/>
              <a:buChar char="•"/>
            </a:pPr>
            <a:r>
              <a:rPr lang="en-US" dirty="0"/>
              <a:t>What is the average amount of assets (in currency) for the entire client list?</a:t>
            </a:r>
          </a:p>
          <a:p>
            <a:pPr lvl="1">
              <a:buFont typeface="Arial" panose="020B0604020202020204" pitchFamily="34" charset="0"/>
              <a:buChar char="•"/>
            </a:pPr>
            <a:r>
              <a:rPr lang="en-US" dirty="0"/>
              <a:t>How many clients have a high number (more than 10 a month) of transactions?</a:t>
            </a:r>
          </a:p>
        </p:txBody>
      </p:sp>
      <p:sp>
        <p:nvSpPr>
          <p:cNvPr id="4" name="Rectangular Callout 3">
            <a:extLst>
              <a:ext uri="{FF2B5EF4-FFF2-40B4-BE49-F238E27FC236}">
                <a16:creationId xmlns:a16="http://schemas.microsoft.com/office/drawing/2014/main" id="{1A569DB9-7518-E94D-9CEE-CDD8B1C43423}"/>
              </a:ext>
            </a:extLst>
          </p:cNvPr>
          <p:cNvSpPr/>
          <p:nvPr/>
        </p:nvSpPr>
        <p:spPr>
          <a:xfrm>
            <a:off x="4035552" y="3962400"/>
            <a:ext cx="3645408" cy="1999488"/>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Assumptions We Made:</a:t>
            </a:r>
          </a:p>
          <a:p>
            <a:pPr marL="285750" indent="-285750">
              <a:buFont typeface="Arial" panose="020B0604020202020204" pitchFamily="34" charset="0"/>
              <a:buChar char="•"/>
            </a:pPr>
            <a:r>
              <a:rPr lang="en-US" dirty="0"/>
              <a:t>Minimum Viable Data for Scenario:  6 Clients</a:t>
            </a:r>
          </a:p>
          <a:p>
            <a:pPr marL="285750" indent="-285750">
              <a:buFont typeface="Arial" panose="020B0604020202020204" pitchFamily="34" charset="0"/>
              <a:buChar char="•"/>
            </a:pPr>
            <a:r>
              <a:rPr lang="en-US" dirty="0"/>
              <a:t>Dates Started, Accounts, Transactions, and Asset Values to Highlight ORD Business Rules</a:t>
            </a:r>
          </a:p>
        </p:txBody>
      </p:sp>
    </p:spTree>
    <p:extLst>
      <p:ext uri="{BB962C8B-B14F-4D97-AF65-F5344CB8AC3E}">
        <p14:creationId xmlns:p14="http://schemas.microsoft.com/office/powerpoint/2010/main" val="96009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0E3CC49D-8809-4E69-9460-73B61A4A0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230" y="2053706"/>
            <a:ext cx="5611540" cy="4215886"/>
          </a:xfrm>
          <a:prstGeom prst="rect">
            <a:avLst/>
          </a:prstGeom>
        </p:spPr>
      </p:pic>
      <p:sp>
        <p:nvSpPr>
          <p:cNvPr id="2" name="Title 1">
            <a:extLst>
              <a:ext uri="{FF2B5EF4-FFF2-40B4-BE49-F238E27FC236}">
                <a16:creationId xmlns:a16="http://schemas.microsoft.com/office/drawing/2014/main" id="{24730F92-33FD-4AB3-B784-8FD7D3DC8840}"/>
              </a:ext>
            </a:extLst>
          </p:cNvPr>
          <p:cNvSpPr>
            <a:spLocks noGrp="1"/>
          </p:cNvSpPr>
          <p:nvPr>
            <p:ph type="title"/>
          </p:nvPr>
        </p:nvSpPr>
        <p:spPr/>
        <p:txBody>
          <a:bodyPr>
            <a:normAutofit fontScale="90000"/>
          </a:bodyPr>
          <a:lstStyle/>
          <a:p>
            <a:r>
              <a:rPr lang="en-US" dirty="0"/>
              <a:t>How many clients have been added for each of the past six months?</a:t>
            </a:r>
          </a:p>
        </p:txBody>
      </p:sp>
      <p:sp>
        <p:nvSpPr>
          <p:cNvPr id="3" name="Arrow: Left 2">
            <a:extLst>
              <a:ext uri="{FF2B5EF4-FFF2-40B4-BE49-F238E27FC236}">
                <a16:creationId xmlns:a16="http://schemas.microsoft.com/office/drawing/2014/main" id="{4E7A07FC-BC92-44B3-BA6F-D1DFF2E6A99A}"/>
              </a:ext>
            </a:extLst>
          </p:cNvPr>
          <p:cNvSpPr/>
          <p:nvPr/>
        </p:nvSpPr>
        <p:spPr>
          <a:xfrm>
            <a:off x="5503115" y="4731283"/>
            <a:ext cx="515210" cy="82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 4">
            <a:extLst>
              <a:ext uri="{FF2B5EF4-FFF2-40B4-BE49-F238E27FC236}">
                <a16:creationId xmlns:a16="http://schemas.microsoft.com/office/drawing/2014/main" id="{E88AFD10-559F-4BB7-A6CD-762A6CE4DC6F}"/>
              </a:ext>
            </a:extLst>
          </p:cNvPr>
          <p:cNvSpPr/>
          <p:nvPr/>
        </p:nvSpPr>
        <p:spPr>
          <a:xfrm>
            <a:off x="5503115" y="5138363"/>
            <a:ext cx="515210" cy="82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8D2F2DCB-5658-4D01-BA5D-EC3FD1EB91B8}"/>
              </a:ext>
            </a:extLst>
          </p:cNvPr>
          <p:cNvSpPr/>
          <p:nvPr/>
        </p:nvSpPr>
        <p:spPr>
          <a:xfrm>
            <a:off x="5503115" y="5602275"/>
            <a:ext cx="515210" cy="82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6447210F-4547-49A3-8760-FFFCB01D6D36}"/>
              </a:ext>
            </a:extLst>
          </p:cNvPr>
          <p:cNvSpPr/>
          <p:nvPr/>
        </p:nvSpPr>
        <p:spPr>
          <a:xfrm>
            <a:off x="5503115" y="6052966"/>
            <a:ext cx="515210" cy="82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8116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0F92-33FD-4AB3-B784-8FD7D3DC8840}"/>
              </a:ext>
            </a:extLst>
          </p:cNvPr>
          <p:cNvSpPr>
            <a:spLocks noGrp="1"/>
          </p:cNvSpPr>
          <p:nvPr>
            <p:ph type="title"/>
          </p:nvPr>
        </p:nvSpPr>
        <p:spPr/>
        <p:txBody>
          <a:bodyPr>
            <a:normAutofit/>
          </a:bodyPr>
          <a:lstStyle/>
          <a:p>
            <a:pPr lvl="1"/>
            <a:r>
              <a:rPr lang="en-US" sz="4200" kern="1200" spc="-50" dirty="0">
                <a:solidFill>
                  <a:schemeClr val="tx1">
                    <a:lumMod val="75000"/>
                    <a:lumOff val="25000"/>
                  </a:schemeClr>
                </a:solidFill>
                <a:latin typeface="+mj-lt"/>
                <a:ea typeface="+mj-ea"/>
                <a:cs typeface="+mj-cs"/>
              </a:rPr>
              <a:t>What is the average amount of assets (in currency) for the entire client list?</a:t>
            </a:r>
          </a:p>
        </p:txBody>
      </p:sp>
      <p:pic>
        <p:nvPicPr>
          <p:cNvPr id="7" name="Picture 6">
            <a:extLst>
              <a:ext uri="{FF2B5EF4-FFF2-40B4-BE49-F238E27FC236}">
                <a16:creationId xmlns:a16="http://schemas.microsoft.com/office/drawing/2014/main" id="{22C476BD-32DD-407D-AFE8-B7CDBC2CB67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653" r="27335" b="16378"/>
          <a:stretch/>
        </p:blipFill>
        <p:spPr bwMode="auto">
          <a:xfrm>
            <a:off x="3017520" y="1989735"/>
            <a:ext cx="6156960" cy="4312889"/>
          </a:xfrm>
          <a:prstGeom prst="rect">
            <a:avLst/>
          </a:prstGeom>
          <a:noFill/>
          <a:ln>
            <a:noFill/>
          </a:ln>
        </p:spPr>
      </p:pic>
      <p:sp>
        <p:nvSpPr>
          <p:cNvPr id="3" name="Rectangular Callout 2">
            <a:extLst>
              <a:ext uri="{FF2B5EF4-FFF2-40B4-BE49-F238E27FC236}">
                <a16:creationId xmlns:a16="http://schemas.microsoft.com/office/drawing/2014/main" id="{ACD3004E-124A-8846-AF90-2EE223759DD1}"/>
              </a:ext>
            </a:extLst>
          </p:cNvPr>
          <p:cNvSpPr/>
          <p:nvPr/>
        </p:nvSpPr>
        <p:spPr>
          <a:xfrm>
            <a:off x="5681472" y="2657856"/>
            <a:ext cx="3096768" cy="1402080"/>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“Vaporware” – full transparency and availability of source code</a:t>
            </a:r>
          </a:p>
        </p:txBody>
      </p:sp>
      <p:sp>
        <p:nvSpPr>
          <p:cNvPr id="5" name="Arrow: Left 4">
            <a:extLst>
              <a:ext uri="{FF2B5EF4-FFF2-40B4-BE49-F238E27FC236}">
                <a16:creationId xmlns:a16="http://schemas.microsoft.com/office/drawing/2014/main" id="{C6ABA3C3-DA6F-4938-8373-4B84AF288842}"/>
              </a:ext>
            </a:extLst>
          </p:cNvPr>
          <p:cNvSpPr/>
          <p:nvPr/>
        </p:nvSpPr>
        <p:spPr>
          <a:xfrm>
            <a:off x="4902757" y="5338916"/>
            <a:ext cx="778715" cy="2772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473260D8-A9ED-4349-99D9-2F6AB72CB292}"/>
              </a:ext>
            </a:extLst>
          </p:cNvPr>
          <p:cNvSpPr/>
          <p:nvPr/>
        </p:nvSpPr>
        <p:spPr>
          <a:xfrm>
            <a:off x="4701787" y="5616185"/>
            <a:ext cx="778715" cy="2772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AC7BFFE2-6BF7-46E4-806E-189FBCAFF18A}"/>
              </a:ext>
            </a:extLst>
          </p:cNvPr>
          <p:cNvSpPr/>
          <p:nvPr/>
        </p:nvSpPr>
        <p:spPr>
          <a:xfrm>
            <a:off x="4513399" y="5921893"/>
            <a:ext cx="778715" cy="2772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98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0F92-33FD-4AB3-B784-8FD7D3DC8840}"/>
              </a:ext>
            </a:extLst>
          </p:cNvPr>
          <p:cNvSpPr>
            <a:spLocks noGrp="1"/>
          </p:cNvSpPr>
          <p:nvPr>
            <p:ph type="title"/>
          </p:nvPr>
        </p:nvSpPr>
        <p:spPr/>
        <p:txBody>
          <a:bodyPr>
            <a:normAutofit fontScale="90000"/>
          </a:bodyPr>
          <a:lstStyle/>
          <a:p>
            <a:pPr lvl="1"/>
            <a:r>
              <a:rPr lang="en-US" sz="4200" kern="1200" spc="-50" dirty="0">
                <a:solidFill>
                  <a:schemeClr val="tx1">
                    <a:lumMod val="75000"/>
                    <a:lumOff val="25000"/>
                  </a:schemeClr>
                </a:solidFill>
                <a:latin typeface="+mj-lt"/>
                <a:ea typeface="+mj-ea"/>
                <a:cs typeface="+mj-cs"/>
              </a:rPr>
              <a:t>How many clients have a high number (more than 10 a month) of transactions?</a:t>
            </a:r>
          </a:p>
        </p:txBody>
      </p:sp>
      <p:pic>
        <p:nvPicPr>
          <p:cNvPr id="5" name="Picture 4">
            <a:extLst>
              <a:ext uri="{FF2B5EF4-FFF2-40B4-BE49-F238E27FC236}">
                <a16:creationId xmlns:a16="http://schemas.microsoft.com/office/drawing/2014/main" id="{5BCFDCB2-C408-4104-8968-98C5F16D49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102" t="44452" r="46714" b="7278"/>
          <a:stretch/>
        </p:blipFill>
        <p:spPr bwMode="auto">
          <a:xfrm>
            <a:off x="2911495" y="2087715"/>
            <a:ext cx="6369010" cy="4130205"/>
          </a:xfrm>
          <a:prstGeom prst="rect">
            <a:avLst/>
          </a:prstGeom>
          <a:noFill/>
          <a:ln>
            <a:noFill/>
          </a:ln>
        </p:spPr>
      </p:pic>
      <p:sp>
        <p:nvSpPr>
          <p:cNvPr id="3" name="Arrow: Left 2">
            <a:extLst>
              <a:ext uri="{FF2B5EF4-FFF2-40B4-BE49-F238E27FC236}">
                <a16:creationId xmlns:a16="http://schemas.microsoft.com/office/drawing/2014/main" id="{F8BD7B39-ED0C-4A4D-890D-2B11195E965E}"/>
              </a:ext>
            </a:extLst>
          </p:cNvPr>
          <p:cNvSpPr/>
          <p:nvPr/>
        </p:nvSpPr>
        <p:spPr>
          <a:xfrm>
            <a:off x="4483510" y="4831572"/>
            <a:ext cx="778715" cy="2772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6698F509-3A0B-4650-A565-29C42C30257C}"/>
              </a:ext>
            </a:extLst>
          </p:cNvPr>
          <p:cNvSpPr/>
          <p:nvPr/>
        </p:nvSpPr>
        <p:spPr>
          <a:xfrm>
            <a:off x="4483510" y="5275006"/>
            <a:ext cx="778715" cy="2772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66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869647"/>
          </a:xfrm>
        </p:spPr>
        <p:txBody>
          <a:bodyPr>
            <a:normAutofit/>
          </a:bodyPr>
          <a:lstStyle/>
          <a:p>
            <a:r>
              <a:rPr lang="en-US" sz="1600" b="1" dirty="0"/>
              <a:t>Charlie Group</a:t>
            </a:r>
          </a:p>
          <a:p>
            <a:r>
              <a:rPr lang="en-US" sz="1600" b="1" i="1" dirty="0" err="1">
                <a:solidFill>
                  <a:srgbClr val="0070C0"/>
                </a:solidFill>
              </a:rPr>
              <a:t>TatiYana</a:t>
            </a:r>
            <a:r>
              <a:rPr lang="en-US" sz="1600" b="1" i="1" dirty="0">
                <a:solidFill>
                  <a:srgbClr val="0070C0"/>
                </a:solidFill>
              </a:rPr>
              <a:t> dean, </a:t>
            </a:r>
            <a:r>
              <a:rPr lang="en-US" sz="1600" b="1" i="1" dirty="0" err="1">
                <a:solidFill>
                  <a:srgbClr val="0070C0"/>
                </a:solidFill>
              </a:rPr>
              <a:t>vince</a:t>
            </a:r>
            <a:r>
              <a:rPr lang="en-US" sz="1600" b="1" i="1" dirty="0">
                <a:solidFill>
                  <a:srgbClr val="0070C0"/>
                </a:solidFill>
              </a:rPr>
              <a:t> </a:t>
            </a:r>
            <a:r>
              <a:rPr lang="en-US" sz="1600" b="1" i="1" dirty="0" err="1">
                <a:solidFill>
                  <a:srgbClr val="0070C0"/>
                </a:solidFill>
              </a:rPr>
              <a:t>sarlo</a:t>
            </a:r>
            <a:r>
              <a:rPr lang="en-US" sz="1600" b="1" i="1" dirty="0">
                <a:solidFill>
                  <a:srgbClr val="0070C0"/>
                </a:solidFill>
              </a:rPr>
              <a:t>, </a:t>
            </a:r>
            <a:r>
              <a:rPr lang="en-US" sz="1600" b="1" i="1" dirty="0" err="1">
                <a:solidFill>
                  <a:srgbClr val="0070C0"/>
                </a:solidFill>
              </a:rPr>
              <a:t>chad</a:t>
            </a:r>
            <a:r>
              <a:rPr lang="en-US" sz="1600" b="1" i="1" dirty="0">
                <a:solidFill>
                  <a:srgbClr val="0070C0"/>
                </a:solidFill>
              </a:rPr>
              <a:t> Hendren</a:t>
            </a:r>
          </a:p>
          <a:p>
            <a:r>
              <a:rPr lang="en-US" sz="1600" b="1" dirty="0" err="1"/>
              <a:t>Csd</a:t>
            </a:r>
            <a:r>
              <a:rPr lang="en-US" sz="1600" b="1" dirty="0"/>
              <a:t> 310, Assignment 11.2:  Group presentation</a:t>
            </a:r>
          </a:p>
          <a:p>
            <a:r>
              <a:rPr lang="en-US" sz="1600" b="1" dirty="0"/>
              <a:t>December 9</a:t>
            </a:r>
            <a:r>
              <a:rPr lang="en-US" sz="1600" b="1" baseline="30000" dirty="0"/>
              <a:t>th</a:t>
            </a:r>
            <a:r>
              <a:rPr lang="en-US" sz="1600" b="1" dirty="0"/>
              <a:t>, 2021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10;&#10;Description automatically generated">
            <a:extLst>
              <a:ext uri="{FF2B5EF4-FFF2-40B4-BE49-F238E27FC236}">
                <a16:creationId xmlns:a16="http://schemas.microsoft.com/office/drawing/2014/main" id="{1232E843-7F2C-43F5-A21C-D69064534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727" y="371126"/>
            <a:ext cx="2579134" cy="3812184"/>
          </a:xfrm>
          <a:prstGeom prst="rect">
            <a:avLst/>
          </a:prstGeom>
        </p:spPr>
      </p:pic>
    </p:spTree>
    <p:extLst>
      <p:ext uri="{BB962C8B-B14F-4D97-AF65-F5344CB8AC3E}">
        <p14:creationId xmlns:p14="http://schemas.microsoft.com/office/powerpoint/2010/main" val="386261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9D5C-846D-47F5-9190-019FF664CE1F}"/>
              </a:ext>
            </a:extLst>
          </p:cNvPr>
          <p:cNvSpPr>
            <a:spLocks noGrp="1"/>
          </p:cNvSpPr>
          <p:nvPr>
            <p:ph type="title"/>
          </p:nvPr>
        </p:nvSpPr>
        <p:spPr/>
        <p:txBody>
          <a:bodyPr/>
          <a:lstStyle/>
          <a:p>
            <a:r>
              <a:rPr lang="en-US" dirty="0"/>
              <a:t>Group Introduction</a:t>
            </a:r>
          </a:p>
        </p:txBody>
      </p:sp>
      <p:sp>
        <p:nvSpPr>
          <p:cNvPr id="3" name="Content Placeholder 2">
            <a:extLst>
              <a:ext uri="{FF2B5EF4-FFF2-40B4-BE49-F238E27FC236}">
                <a16:creationId xmlns:a16="http://schemas.microsoft.com/office/drawing/2014/main" id="{0B7B3C6D-0737-4CC8-9838-0153513DC303}"/>
              </a:ext>
            </a:extLst>
          </p:cNvPr>
          <p:cNvSpPr>
            <a:spLocks noGrp="1"/>
          </p:cNvSpPr>
          <p:nvPr>
            <p:ph idx="1"/>
          </p:nvPr>
        </p:nvSpPr>
        <p:spPr/>
        <p:txBody>
          <a:bodyPr>
            <a:normAutofit fontScale="92500" lnSpcReduction="20000"/>
          </a:bodyPr>
          <a:lstStyle/>
          <a:p>
            <a:r>
              <a:rPr lang="en-US" b="1" i="1" dirty="0" err="1">
                <a:solidFill>
                  <a:srgbClr val="0070C0"/>
                </a:solidFill>
                <a:latin typeface="arial" panose="020B0604020202020204" pitchFamily="34" charset="0"/>
              </a:rPr>
              <a:t>Tatiyana</a:t>
            </a:r>
            <a:r>
              <a:rPr lang="en-US" b="1" i="1" dirty="0">
                <a:solidFill>
                  <a:srgbClr val="0070C0"/>
                </a:solidFill>
                <a:latin typeface="arial" panose="020B0604020202020204" pitchFamily="34" charset="0"/>
              </a:rPr>
              <a:t> Dean </a:t>
            </a:r>
            <a:r>
              <a:rPr lang="en-US" b="0" i="0" dirty="0">
                <a:solidFill>
                  <a:srgbClr val="000000"/>
                </a:solidFill>
                <a:effectLst/>
                <a:latin typeface="arial" panose="020B0604020202020204" pitchFamily="34" charset="0"/>
              </a:rPr>
              <a:t>lives in Lexington, KY where she works as a Data </a:t>
            </a:r>
            <a:r>
              <a:rPr lang="en-US" dirty="0">
                <a:solidFill>
                  <a:srgbClr val="000000"/>
                </a:solidFill>
                <a:latin typeface="arial" panose="020B0604020202020204" pitchFamily="34" charset="0"/>
              </a:rPr>
              <a:t>M</a:t>
            </a:r>
            <a:r>
              <a:rPr lang="en-US" b="0" i="0" dirty="0">
                <a:solidFill>
                  <a:srgbClr val="000000"/>
                </a:solidFill>
                <a:effectLst/>
                <a:latin typeface="arial" panose="020B0604020202020204" pitchFamily="34" charset="0"/>
              </a:rPr>
              <a:t>anagement </a:t>
            </a:r>
            <a:r>
              <a:rPr lang="en-US" dirty="0">
                <a:solidFill>
                  <a:srgbClr val="000000"/>
                </a:solidFill>
                <a:latin typeface="arial" panose="020B0604020202020204" pitchFamily="34" charset="0"/>
              </a:rPr>
              <a:t>S</a:t>
            </a:r>
            <a:r>
              <a:rPr lang="en-US" b="0" i="0" dirty="0">
                <a:solidFill>
                  <a:srgbClr val="000000"/>
                </a:solidFill>
                <a:effectLst/>
                <a:latin typeface="arial" panose="020B0604020202020204" pitchFamily="34" charset="0"/>
              </a:rPr>
              <a:t>pecialist at a marketing mail company.  She is tirelessly pursuing a B.S. degree in software development to better financially support her singing career.  Her passion is singing, songwriting, and all things music. She loves video games as well and, to quote her, “I've always wanted to work with Rockstar Games.”</a:t>
            </a:r>
          </a:p>
          <a:p>
            <a:pPr algn="l"/>
            <a:r>
              <a:rPr lang="en-US" b="1" i="1" dirty="0">
                <a:solidFill>
                  <a:srgbClr val="0070C0"/>
                </a:solidFill>
                <a:latin typeface="arial" panose="020B0604020202020204" pitchFamily="34" charset="0"/>
              </a:rPr>
              <a:t>Vince Salvo </a:t>
            </a:r>
            <a:r>
              <a:rPr lang="en-US" dirty="0">
                <a:solidFill>
                  <a:srgbClr val="000000"/>
                </a:solidFill>
                <a:latin typeface="arial" panose="020B0604020202020204" pitchFamily="34" charset="0"/>
              </a:rPr>
              <a:t>is originally from NJ and currently resides in Orlando, FL, where he is </a:t>
            </a:r>
            <a:r>
              <a:rPr lang="en-US" b="0" i="0" dirty="0">
                <a:solidFill>
                  <a:srgbClr val="000000"/>
                </a:solidFill>
                <a:effectLst/>
                <a:latin typeface="arial" panose="020B0604020202020204" pitchFamily="34" charset="0"/>
              </a:rPr>
              <a:t>a professional musician for the Walt Disney Company.   </a:t>
            </a:r>
            <a:r>
              <a:rPr lang="en-US" dirty="0">
                <a:solidFill>
                  <a:srgbClr val="000000"/>
                </a:solidFill>
                <a:latin typeface="arial" panose="020B0604020202020204" pitchFamily="34" charset="0"/>
              </a:rPr>
              <a:t>He has </a:t>
            </a:r>
            <a:r>
              <a:rPr lang="en-US" b="0" i="0" dirty="0">
                <a:solidFill>
                  <a:srgbClr val="000000"/>
                </a:solidFill>
                <a:effectLst/>
                <a:latin typeface="arial" panose="020B0604020202020204" pitchFamily="34" charset="0"/>
              </a:rPr>
              <a:t>performed / recorded percussion for Disney In the US, </a:t>
            </a:r>
            <a:r>
              <a:rPr lang="en-US" dirty="0">
                <a:solidFill>
                  <a:srgbClr val="000000"/>
                </a:solidFill>
                <a:latin typeface="arial" panose="020B0604020202020204" pitchFamily="34" charset="0"/>
              </a:rPr>
              <a:t>J</a:t>
            </a:r>
            <a:r>
              <a:rPr lang="en-US" b="0" i="0" dirty="0">
                <a:solidFill>
                  <a:srgbClr val="000000"/>
                </a:solidFill>
                <a:effectLst/>
                <a:latin typeface="arial" panose="020B0604020202020204" pitchFamily="34" charset="0"/>
              </a:rPr>
              <a:t>apan, and Paris. He graduated from Rutgers University in 2013 with a double major in Psychology and Communications. </a:t>
            </a:r>
            <a:r>
              <a:rPr lang="en-US" dirty="0">
                <a:solidFill>
                  <a:srgbClr val="000000"/>
                </a:solidFill>
                <a:latin typeface="arial" panose="020B0604020202020204" pitchFamily="34" charset="0"/>
              </a:rPr>
              <a:t>Vince’s</a:t>
            </a:r>
            <a:r>
              <a:rPr lang="en-US" b="0" i="0" dirty="0">
                <a:solidFill>
                  <a:srgbClr val="000000"/>
                </a:solidFill>
                <a:effectLst/>
                <a:latin typeface="arial" panose="020B0604020202020204" pitchFamily="34" charset="0"/>
              </a:rPr>
              <a:t> brother’s wife and brother are Software Engineers.  </a:t>
            </a:r>
            <a:r>
              <a:rPr lang="en-US" dirty="0">
                <a:solidFill>
                  <a:srgbClr val="000000"/>
                </a:solidFill>
                <a:latin typeface="arial" panose="020B0604020202020204" pitchFamily="34" charset="0"/>
              </a:rPr>
              <a:t>A</a:t>
            </a:r>
            <a:r>
              <a:rPr lang="en-US" b="0" i="0" dirty="0">
                <a:solidFill>
                  <a:srgbClr val="000000"/>
                </a:solidFill>
                <a:effectLst/>
                <a:latin typeface="arial" panose="020B0604020202020204" pitchFamily="34" charset="0"/>
              </a:rPr>
              <a:t>fter completing Coding Camps years ago, and after seeing how successful they have been in the software field, </a:t>
            </a:r>
            <a:r>
              <a:rPr lang="en-US" dirty="0">
                <a:solidFill>
                  <a:srgbClr val="000000"/>
                </a:solidFill>
                <a:latin typeface="arial" panose="020B0604020202020204" pitchFamily="34" charset="0"/>
              </a:rPr>
              <a:t>he</a:t>
            </a:r>
            <a:r>
              <a:rPr lang="en-US" b="0" i="0" dirty="0">
                <a:solidFill>
                  <a:srgbClr val="000000"/>
                </a:solidFill>
                <a:effectLst/>
                <a:latin typeface="arial" panose="020B0604020202020204" pitchFamily="34" charset="0"/>
              </a:rPr>
              <a:t> decided to study at Bellevue to obtain a B.S. in Software Development in the hopes of establishing a career working from home. Thankfully, Disney is supporting his dream! Vince’s passion in life is to travel and see more of the world after Disney unlocked the what the World offers.  Lastly, “I also love video games and would love to work for Riot Games!”</a:t>
            </a:r>
          </a:p>
          <a:p>
            <a:endParaRPr lang="en-US" dirty="0"/>
          </a:p>
        </p:txBody>
      </p:sp>
    </p:spTree>
    <p:extLst>
      <p:ext uri="{BB962C8B-B14F-4D97-AF65-F5344CB8AC3E}">
        <p14:creationId xmlns:p14="http://schemas.microsoft.com/office/powerpoint/2010/main" val="153333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95CC-E8DF-4443-8729-F01CA2DDCB29}"/>
              </a:ext>
            </a:extLst>
          </p:cNvPr>
          <p:cNvSpPr>
            <a:spLocks noGrp="1"/>
          </p:cNvSpPr>
          <p:nvPr>
            <p:ph type="title"/>
          </p:nvPr>
        </p:nvSpPr>
        <p:spPr/>
        <p:txBody>
          <a:bodyPr/>
          <a:lstStyle/>
          <a:p>
            <a:r>
              <a:rPr lang="en-US" dirty="0"/>
              <a:t>Group Introduction: continues</a:t>
            </a:r>
          </a:p>
        </p:txBody>
      </p:sp>
      <p:sp>
        <p:nvSpPr>
          <p:cNvPr id="3" name="Content Placeholder 2">
            <a:extLst>
              <a:ext uri="{FF2B5EF4-FFF2-40B4-BE49-F238E27FC236}">
                <a16:creationId xmlns:a16="http://schemas.microsoft.com/office/drawing/2014/main" id="{6F407993-6E80-4C2E-AD8A-39E7CBE2E086}"/>
              </a:ext>
            </a:extLst>
          </p:cNvPr>
          <p:cNvSpPr>
            <a:spLocks noGrp="1"/>
          </p:cNvSpPr>
          <p:nvPr>
            <p:ph idx="1"/>
          </p:nvPr>
        </p:nvSpPr>
        <p:spPr/>
        <p:txBody>
          <a:bodyPr/>
          <a:lstStyle/>
          <a:p>
            <a:r>
              <a:rPr lang="en-US" sz="1800" b="1" i="1" dirty="0">
                <a:solidFill>
                  <a:srgbClr val="0070C0"/>
                </a:solidFill>
                <a:latin typeface="arial" panose="020B0604020202020204" pitchFamily="34" charset="0"/>
              </a:rPr>
              <a:t>Chad Hendren </a:t>
            </a:r>
            <a:r>
              <a:rPr lang="en-US" dirty="0"/>
              <a:t>resides an hour West of Nashville, TN in a small city named McEwen.  He and his wife, Amy, moved to TN from Omaha, NE three years ago and maintain 15 acres of peacefulness.  Chad and Amy have six daughters and seven grandchildren with two more grandchildren coming soon.  A life-long learner, Chad is close to completing a dual major in Business Information Systems and Software Development.  Past that, his goal is to pursue a M.A. or M.S. program at Bellevue University.</a:t>
            </a:r>
          </a:p>
        </p:txBody>
      </p:sp>
    </p:spTree>
    <p:extLst>
      <p:ext uri="{BB962C8B-B14F-4D97-AF65-F5344CB8AC3E}">
        <p14:creationId xmlns:p14="http://schemas.microsoft.com/office/powerpoint/2010/main" val="48062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Case Study Details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Overview and actions</a:t>
            </a:r>
          </a:p>
        </p:txBody>
      </p:sp>
    </p:spTree>
    <p:extLst>
      <p:ext uri="{BB962C8B-B14F-4D97-AF65-F5344CB8AC3E}">
        <p14:creationId xmlns:p14="http://schemas.microsoft.com/office/powerpoint/2010/main" val="101478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895-7A7B-47EF-B08D-1D036DE272F3}"/>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B8E638FE-EF6C-4315-A0C2-A3560C728A11}"/>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Jake and Ned </a:t>
            </a:r>
            <a:r>
              <a:rPr lang="en-US" dirty="0" err="1"/>
              <a:t>Willson</a:t>
            </a:r>
            <a:r>
              <a:rPr lang="en-US" dirty="0"/>
              <a:t> have always been interested in finance and investment</a:t>
            </a:r>
          </a:p>
          <a:p>
            <a:pPr>
              <a:buFont typeface="Arial" panose="020B0604020202020204" pitchFamily="34" charset="0"/>
              <a:buChar char="•"/>
            </a:pPr>
            <a:r>
              <a:rPr lang="en-US" dirty="0"/>
              <a:t>They both decided to get a degree in finance, and Ned decided to continue his education by getting an MBA</a:t>
            </a:r>
          </a:p>
          <a:p>
            <a:pPr>
              <a:buFont typeface="Arial" panose="020B0604020202020204" pitchFamily="34" charset="0"/>
              <a:buChar char="•"/>
            </a:pPr>
            <a:r>
              <a:rPr lang="en-US" dirty="0"/>
              <a:t>The two took the plunge and founded </a:t>
            </a:r>
            <a:r>
              <a:rPr lang="en-US" dirty="0" err="1"/>
              <a:t>Willson</a:t>
            </a:r>
            <a:r>
              <a:rPr lang="en-US" dirty="0"/>
              <a:t> Financial</a:t>
            </a:r>
          </a:p>
          <a:p>
            <a:pPr>
              <a:buFont typeface="Arial" panose="020B0604020202020204" pitchFamily="34" charset="0"/>
              <a:buChar char="•"/>
            </a:pPr>
            <a:r>
              <a:rPr lang="en-US" dirty="0"/>
              <a:t>While Jake and Ned know that the customer list has grown in the past year, they’ve been so busy that they decided it was time to step back, take a look at the client list, their assets, and the billing process to make sure the customers were getting the best service possible, while keeping the business in the black</a:t>
            </a:r>
          </a:p>
          <a:p>
            <a:pPr>
              <a:buFont typeface="Arial" panose="020B0604020202020204" pitchFamily="34" charset="0"/>
              <a:buChar char="•"/>
            </a:pPr>
            <a:r>
              <a:rPr lang="en-US" dirty="0"/>
              <a:t>Today, they are addressing reporting opportunities to know exactly where they are with their customer base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58593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895-7A7B-47EF-B08D-1D036DE272F3}"/>
              </a:ext>
            </a:extLst>
          </p:cNvPr>
          <p:cNvSpPr>
            <a:spLocks noGrp="1"/>
          </p:cNvSpPr>
          <p:nvPr>
            <p:ph type="title"/>
          </p:nvPr>
        </p:nvSpPr>
        <p:spPr/>
        <p:txBody>
          <a:bodyPr/>
          <a:lstStyle/>
          <a:p>
            <a:r>
              <a:rPr lang="en-US" dirty="0"/>
              <a:t>Case Study Actions</a:t>
            </a:r>
          </a:p>
        </p:txBody>
      </p:sp>
      <p:sp>
        <p:nvSpPr>
          <p:cNvPr id="3" name="Content Placeholder 2">
            <a:extLst>
              <a:ext uri="{FF2B5EF4-FFF2-40B4-BE49-F238E27FC236}">
                <a16:creationId xmlns:a16="http://schemas.microsoft.com/office/drawing/2014/main" id="{B8E638FE-EF6C-4315-A0C2-A3560C728A11}"/>
              </a:ext>
            </a:extLst>
          </p:cNvPr>
          <p:cNvSpPr>
            <a:spLocks noGrp="1"/>
          </p:cNvSpPr>
          <p:nvPr>
            <p:ph idx="1"/>
          </p:nvPr>
        </p:nvSpPr>
        <p:spPr/>
        <p:txBody>
          <a:bodyPr>
            <a:normAutofit/>
          </a:bodyPr>
          <a:lstStyle/>
          <a:p>
            <a:pPr marL="0" indent="0">
              <a:buNone/>
            </a:pPr>
            <a:r>
              <a:rPr lang="en-US" sz="2400" dirty="0"/>
              <a:t>Some of the questions to be answered are:</a:t>
            </a:r>
          </a:p>
          <a:p>
            <a:pPr lvl="1">
              <a:buFont typeface="Arial" panose="020B0604020202020204" pitchFamily="34" charset="0"/>
              <a:buChar char="•"/>
            </a:pPr>
            <a:r>
              <a:rPr lang="en-US" dirty="0"/>
              <a:t>How many clients have been added for each of the past six months?</a:t>
            </a:r>
          </a:p>
          <a:p>
            <a:pPr lvl="1">
              <a:buFont typeface="Arial" panose="020B0604020202020204" pitchFamily="34" charset="0"/>
              <a:buChar char="•"/>
            </a:pPr>
            <a:r>
              <a:rPr lang="en-US" dirty="0"/>
              <a:t>What is the average amount of assets (in currency) for the entire client list?</a:t>
            </a:r>
          </a:p>
          <a:p>
            <a:pPr lvl="1">
              <a:buFont typeface="Arial" panose="020B0604020202020204" pitchFamily="34" charset="0"/>
              <a:buChar char="•"/>
            </a:pPr>
            <a:r>
              <a:rPr lang="en-US" dirty="0"/>
              <a:t>How many clients have a high number (more than 10 a month) of transactions?</a:t>
            </a:r>
          </a:p>
        </p:txBody>
      </p:sp>
    </p:spTree>
    <p:extLst>
      <p:ext uri="{BB962C8B-B14F-4D97-AF65-F5344CB8AC3E}">
        <p14:creationId xmlns:p14="http://schemas.microsoft.com/office/powerpoint/2010/main" val="409905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ORD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Logical definitions and relationships</a:t>
            </a:r>
          </a:p>
        </p:txBody>
      </p:sp>
    </p:spTree>
    <p:extLst>
      <p:ext uri="{BB962C8B-B14F-4D97-AF65-F5344CB8AC3E}">
        <p14:creationId xmlns:p14="http://schemas.microsoft.com/office/powerpoint/2010/main" val="19171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E5B1-E035-47F3-9FF9-076AB39829ED}"/>
              </a:ext>
            </a:extLst>
          </p:cNvPr>
          <p:cNvSpPr>
            <a:spLocks noGrp="1"/>
          </p:cNvSpPr>
          <p:nvPr>
            <p:ph type="title"/>
          </p:nvPr>
        </p:nvSpPr>
        <p:spPr/>
        <p:txBody>
          <a:bodyPr/>
          <a:lstStyle/>
          <a:p>
            <a:r>
              <a:rPr lang="en-US" dirty="0"/>
              <a:t>ORD</a:t>
            </a:r>
          </a:p>
        </p:txBody>
      </p:sp>
      <p:pic>
        <p:nvPicPr>
          <p:cNvPr id="7" name="Picture 6" descr="Text&#10;&#10;Description automatically generated">
            <a:extLst>
              <a:ext uri="{FF2B5EF4-FFF2-40B4-BE49-F238E27FC236}">
                <a16:creationId xmlns:a16="http://schemas.microsoft.com/office/drawing/2014/main" id="{3DF3FCB0-B5F9-4981-A9B3-DBE3DAFD3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02" y="2159309"/>
            <a:ext cx="11934395" cy="1534212"/>
          </a:xfrm>
          <a:prstGeom prst="rect">
            <a:avLst/>
          </a:prstGeom>
        </p:spPr>
      </p:pic>
      <p:sp>
        <p:nvSpPr>
          <p:cNvPr id="8" name="Content Placeholder 2">
            <a:extLst>
              <a:ext uri="{FF2B5EF4-FFF2-40B4-BE49-F238E27FC236}">
                <a16:creationId xmlns:a16="http://schemas.microsoft.com/office/drawing/2014/main" id="{CFA44D21-FC84-49F2-972C-FA4311EB6040}"/>
              </a:ext>
            </a:extLst>
          </p:cNvPr>
          <p:cNvSpPr>
            <a:spLocks noGrp="1"/>
          </p:cNvSpPr>
          <p:nvPr>
            <p:ph idx="1"/>
          </p:nvPr>
        </p:nvSpPr>
        <p:spPr>
          <a:xfrm>
            <a:off x="128802" y="4013693"/>
            <a:ext cx="10058400" cy="2009549"/>
          </a:xfrm>
        </p:spPr>
        <p:txBody>
          <a:bodyPr>
            <a:normAutofit/>
          </a:bodyPr>
          <a:lstStyle/>
          <a:p>
            <a:pPr marL="0" indent="0">
              <a:buNone/>
            </a:pPr>
            <a:r>
              <a:rPr lang="en-US" b="1" dirty="0"/>
              <a:t>Our Approach and Assumptions:</a:t>
            </a:r>
          </a:p>
          <a:p>
            <a:pPr lvl="1">
              <a:buFont typeface="Arial" panose="020B0604020202020204" pitchFamily="34" charset="0"/>
              <a:buChar char="•"/>
            </a:pPr>
            <a:r>
              <a:rPr lang="en-US" dirty="0"/>
              <a:t>We rationalized the database requirements to include three tables as depicted above</a:t>
            </a:r>
          </a:p>
          <a:p>
            <a:pPr lvl="1">
              <a:buFont typeface="Arial" panose="020B0604020202020204" pitchFamily="34" charset="0"/>
              <a:buChar char="•"/>
            </a:pPr>
            <a:r>
              <a:rPr lang="en-US" dirty="0"/>
              <a:t>Our datasets include assumed values that highlight instrumentation of the business rules within the ORD</a:t>
            </a:r>
          </a:p>
          <a:p>
            <a:pPr lvl="1">
              <a:buFont typeface="Arial" panose="020B0604020202020204" pitchFamily="34" charset="0"/>
              <a:buChar char="•"/>
            </a:pPr>
            <a:r>
              <a:rPr lang="en-US" dirty="0"/>
              <a:t>This data population drives the upcoming report examples and proves the business rules’ success</a:t>
            </a:r>
          </a:p>
        </p:txBody>
      </p:sp>
    </p:spTree>
    <p:extLst>
      <p:ext uri="{BB962C8B-B14F-4D97-AF65-F5344CB8AC3E}">
        <p14:creationId xmlns:p14="http://schemas.microsoft.com/office/powerpoint/2010/main" val="403554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Reports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Three standard reports to meet use case needs</a:t>
            </a:r>
          </a:p>
        </p:txBody>
      </p:sp>
    </p:spTree>
    <p:extLst>
      <p:ext uri="{BB962C8B-B14F-4D97-AF65-F5344CB8AC3E}">
        <p14:creationId xmlns:p14="http://schemas.microsoft.com/office/powerpoint/2010/main" val="175934480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{76D63B2D-D15E-4D44-8E53-320D258447BE}tf56160789_win32</Template>
  <TotalTime>111</TotalTime>
  <Words>791</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Bookman Old Style</vt:lpstr>
      <vt:lpstr>Calibri</vt:lpstr>
      <vt:lpstr>Franklin Gothic Book</vt:lpstr>
      <vt:lpstr>1_RetrospectVTI</vt:lpstr>
      <vt:lpstr>PowerPoint Presentation</vt:lpstr>
      <vt:lpstr>Group Introduction</vt:lpstr>
      <vt:lpstr>Group Introduction: continues</vt:lpstr>
      <vt:lpstr>The Case Study Details</vt:lpstr>
      <vt:lpstr>Case Study Overview</vt:lpstr>
      <vt:lpstr>Case Study Actions</vt:lpstr>
      <vt:lpstr>The ORD</vt:lpstr>
      <vt:lpstr>ORD</vt:lpstr>
      <vt:lpstr>The Reports</vt:lpstr>
      <vt:lpstr>Three Reports</vt:lpstr>
      <vt:lpstr>How many clients have been added for each of the past six months?</vt:lpstr>
      <vt:lpstr>What is the average amount of assets (in currency) for the entire client list?</vt:lpstr>
      <vt:lpstr>How many clients have a high number (more than 10 a month) of transactions?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Hendren</dc:creator>
  <cp:lastModifiedBy>Amy Hendren</cp:lastModifiedBy>
  <cp:revision>6</cp:revision>
  <dcterms:created xsi:type="dcterms:W3CDTF">2021-12-10T00:39:50Z</dcterms:created>
  <dcterms:modified xsi:type="dcterms:W3CDTF">2021-12-19T22:51:03Z</dcterms:modified>
</cp:coreProperties>
</file>