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368" r:id="rId4"/>
    <p:sldId id="371" r:id="rId5"/>
    <p:sldId id="369" r:id="rId6"/>
    <p:sldId id="370" r:id="rId7"/>
    <p:sldId id="373" r:id="rId8"/>
    <p:sldId id="375" r:id="rId9"/>
    <p:sldId id="377" r:id="rId10"/>
    <p:sldId id="378" r:id="rId11"/>
    <p:sldId id="379" r:id="rId12"/>
    <p:sldId id="3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006600"/>
    <a:srgbClr val="FFFF66"/>
    <a:srgbClr val="FF505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2738" autoAdjust="0"/>
  </p:normalViewPr>
  <p:slideViewPr>
    <p:cSldViewPr>
      <p:cViewPr varScale="1">
        <p:scale>
          <a:sx n="67" d="100"/>
          <a:sy n="67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85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8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SC012</a:t>
            </a:r>
            <a:endParaRPr lang="en-US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CAFA19-9C24-4644-97E0-80293C75A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18C5C-414F-4381-8C7A-FE72502C5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D19DD8-8926-4492-9C6A-8C9CBD745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856FC-954B-4621-BC83-7929BBF70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6518892-E033-4B12-94F5-E36D3B13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810ED-D49A-4941-A572-07BD00D86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DD3CC-B462-4D51-9CD4-95BB110B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88FC81-4C11-45E7-B773-727E92440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475C3-B290-4B30-8F79-BDAF7202A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3965B-A827-42DA-885A-FD901D404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74993-54C1-459C-B070-9A822D043A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21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E856FC-954B-4621-BC83-7929BBF70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.brown.edu/research/pubs/theses/ugrad/2005/gtaubman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.brown.edu/research/pubs/theses/ugrad/2005/gtaubman.pdf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5334000"/>
            <a:ext cx="7848600" cy="936625"/>
          </a:xfrm>
        </p:spPr>
        <p:txBody>
          <a:bodyPr/>
          <a:lstStyle/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5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914400"/>
          </a:xfrm>
        </p:spPr>
        <p:txBody>
          <a:bodyPr/>
          <a:lstStyle/>
          <a:p>
            <a:r>
              <a:rPr lang="en-US" sz="2800" dirty="0" smtClean="0">
                <a:latin typeface="Comic Sans MS" pitchFamily="66" charset="0"/>
              </a:rPr>
              <a:t>Pr</a:t>
            </a:r>
            <a:r>
              <a:rPr lang="sr-Latn-RS" sz="2800" dirty="0" smtClean="0">
                <a:latin typeface="Comic Sans MS" pitchFamily="66" charset="0"/>
              </a:rPr>
              <a:t>evod sa ruskog na srpski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Katedra za 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sr-Latn-RS" sz="1600" dirty="0" smtClean="0">
                <a:latin typeface="Comic Sans MS" pitchFamily="66" charset="0"/>
              </a:rPr>
              <a:t>Fakultet tehničkih nauka, Novi Sad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57400" y="1371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Projekat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Soft computing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19800" y="5314145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Times New Roman" pitchFamily="18" charset="0"/>
              </a:rPr>
              <a:t>Autor projekta</a:t>
            </a:r>
            <a:r>
              <a:rPr lang="en-US" sz="1400" b="0" dirty="0" smtClean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r>
              <a:rPr lang="sr-Latn-RS" sz="1400" dirty="0" smtClean="0">
                <a:latin typeface="Comic Sans MS" pitchFamily="66" charset="0"/>
                <a:cs typeface="Times New Roman" pitchFamily="18" charset="0"/>
              </a:rPr>
              <a:t>Tatjana Bičkeji RA56/2012</a:t>
            </a:r>
            <a:endParaRPr lang="en-US" sz="1400" dirty="0" smtClean="0"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5334000"/>
            <a:ext cx="2420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400" b="1" dirty="0" err="1" smtClean="0">
                <a:latin typeface="Comic Sans MS" pitchFamily="66" charset="0"/>
                <a:cs typeface="Times New Roman" pitchFamily="18" charset="0"/>
              </a:rPr>
              <a:t>Profesor</a:t>
            </a:r>
            <a:r>
              <a:rPr lang="en-US" sz="1400" b="1" dirty="0" smtClean="0">
                <a:latin typeface="Comic Sans MS" pitchFamily="66" charset="0"/>
                <a:cs typeface="Times New Roman" pitchFamily="18" charset="0"/>
              </a:rPr>
              <a:t>: </a:t>
            </a:r>
          </a:p>
          <a:p>
            <a:pPr eaLnBrk="0" hangingPunct="0"/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doc</a:t>
            </a:r>
            <a:r>
              <a:rPr lang="en-US" sz="14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Comic Sans MS" pitchFamily="66" charset="0"/>
                <a:cs typeface="Times New Roman" pitchFamily="18" charset="0"/>
              </a:rPr>
              <a:t>dr</a:t>
            </a:r>
            <a:r>
              <a:rPr lang="en-US" sz="1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Comic Sans MS" pitchFamily="66" charset="0"/>
                <a:cs typeface="Times New Roman" pitchFamily="18" charset="0"/>
              </a:rPr>
              <a:t>Đorđe</a:t>
            </a:r>
            <a:r>
              <a:rPr lang="en-US" sz="1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Obradović</a:t>
            </a:r>
            <a:endParaRPr lang="en-US" sz="1400" dirty="0" smtClean="0">
              <a:latin typeface="Comic Sans MS" pitchFamily="66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err="1" smtClean="0">
                <a:latin typeface="Comic Sans MS" pitchFamily="66" charset="0"/>
                <a:cs typeface="Times New Roman" pitchFamily="18" charset="0"/>
              </a:rPr>
              <a:t>Asistent</a:t>
            </a:r>
            <a:r>
              <a:rPr lang="en-US" sz="1400" b="1" dirty="0" smtClean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eaLnBrk="0" hangingPunct="0"/>
            <a:r>
              <a:rPr lang="sr-Latn-RS" sz="1400" dirty="0" smtClean="0">
                <a:latin typeface="Comic Sans MS" pitchFamily="66" charset="0"/>
                <a:cs typeface="Times New Roman" pitchFamily="18" charset="0"/>
              </a:rPr>
              <a:t>Stefan Andjelic</a:t>
            </a:r>
            <a:endParaRPr lang="en-US" sz="1400" dirty="0" smtClean="0">
              <a:latin typeface="Comic Sans MS" pitchFamily="66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latin typeface="Arial" charset="0"/>
              <a:cs typeface="Times New Roman" pitchFamily="18" charset="0"/>
            </a:endParaRPr>
          </a:p>
        </p:txBody>
      </p:sp>
      <p:pic>
        <p:nvPicPr>
          <p:cNvPr id="12" name="Picture 11" descr="index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mic Sans MS" pitchFamily="66" charset="0"/>
              </a:rPr>
              <a:t>Obučavanje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sr-Latn-RS" dirty="0" smtClean="0">
                <a:latin typeface="Comic Sans MS" pitchFamily="66" charset="0"/>
              </a:rPr>
              <a:t> skladištenje rezulata učenja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Rekurentne neuronske mreže </a:t>
            </a:r>
            <a:r>
              <a:rPr lang="sr-Latn-CS" dirty="0" smtClean="0">
                <a:latin typeface="Comic Sans MS" pitchFamily="66" charset="0"/>
              </a:rPr>
              <a:t>poseduju zatvorene petlje povratnih sprega.</a:t>
            </a:r>
            <a:endParaRPr lang="en-U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Jednoslojne i višeslojne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 descr="12366631_10204952183436110_112317594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800"/>
            <a:ext cx="2400300" cy="2343150"/>
          </a:xfrm>
          <a:prstGeom prst="rect">
            <a:avLst/>
          </a:prstGeom>
        </p:spPr>
      </p:pic>
      <p:pic>
        <p:nvPicPr>
          <p:cNvPr id="6" name="Picture 5" descr="12395383_10204952182636090_1034518939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29050"/>
            <a:ext cx="3422434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mic Sans MS" pitchFamily="66" charset="0"/>
              </a:rPr>
              <a:t>Obučavanje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sr-Latn-RS" dirty="0" smtClean="0">
                <a:latin typeface="Comic Sans MS" pitchFamily="66" charset="0"/>
              </a:rPr>
              <a:t> skladištenje rezulata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mic Sans MS" pitchFamily="66" charset="0"/>
              </a:rPr>
              <a:t> Poboljšanje levenstein algoritmom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+ Minimalan </a:t>
            </a:r>
            <a:r>
              <a:rPr lang="sr-Latn-RS" dirty="0" smtClean="0">
                <a:latin typeface="Comic Sans MS" pitchFamily="66" charset="0"/>
              </a:rPr>
              <a:t>broj </a:t>
            </a:r>
            <a:r>
              <a:rPr lang="sr-Latn-RS" i="1" dirty="0" smtClean="0">
                <a:latin typeface="Comic Sans MS" pitchFamily="66" charset="0"/>
              </a:rPr>
              <a:t>operacija </a:t>
            </a:r>
            <a:r>
              <a:rPr lang="sr-Latn-RS" dirty="0" smtClean="0">
                <a:latin typeface="Comic Sans MS" pitchFamily="66" charset="0"/>
              </a:rPr>
              <a:t>koje treba obaviti da se jedan string transformiše u drugi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Operacije: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D</a:t>
            </a:r>
            <a:r>
              <a:rPr lang="sr-Latn-RS" dirty="0" smtClean="0">
                <a:latin typeface="Comic Sans MS" pitchFamily="66" charset="0"/>
              </a:rPr>
              <a:t>odavanje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B</a:t>
            </a:r>
            <a:r>
              <a:rPr lang="sr-Latn-RS" dirty="0" smtClean="0">
                <a:latin typeface="Comic Sans MS" pitchFamily="66" charset="0"/>
              </a:rPr>
              <a:t>risanje</a:t>
            </a:r>
          </a:p>
          <a:p>
            <a:pPr lvl="2"/>
            <a:r>
              <a:rPr lang="sr-Latn-RS" dirty="0" smtClean="0">
                <a:latin typeface="Comic Sans MS" pitchFamily="66" charset="0"/>
              </a:rPr>
              <a:t>Zamena</a:t>
            </a:r>
          </a:p>
          <a:p>
            <a:pPr lvl="2"/>
            <a:r>
              <a:rPr lang="sr-Latn-RS" dirty="0" smtClean="0">
                <a:latin typeface="Comic Sans MS" pitchFamily="66" charset="0"/>
              </a:rPr>
              <a:t>Transpocizija</a:t>
            </a:r>
          </a:p>
          <a:p>
            <a:pPr lvl="1"/>
            <a:endParaRPr lang="sr-Latn-R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Verifikacija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omic Sans MS" pitchFamily="66" charset="0"/>
              </a:rPr>
              <a:t>Verifikacija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> ć</a:t>
            </a:r>
            <a:r>
              <a:rPr lang="en-US" sz="2400" dirty="0" smtClean="0">
                <a:latin typeface="Comic Sans MS" pitchFamily="66" charset="0"/>
              </a:rPr>
              <a:t>e se </a:t>
            </a:r>
            <a:r>
              <a:rPr lang="en-US" sz="2400" dirty="0" err="1" smtClean="0">
                <a:latin typeface="Comic Sans MS" pitchFamily="66" charset="0"/>
              </a:rPr>
              <a:t>vr</a:t>
            </a:r>
            <a:r>
              <a:rPr lang="sr-Latn-RS" sz="2400" dirty="0" smtClean="0">
                <a:latin typeface="Comic Sans MS" pitchFamily="66" charset="0"/>
              </a:rPr>
              <a:t>š</a:t>
            </a:r>
            <a:r>
              <a:rPr lang="en-US" sz="2400" dirty="0" err="1" smtClean="0">
                <a:latin typeface="Comic Sans MS" pitchFamily="66" charset="0"/>
              </a:rPr>
              <a:t>iti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osnovu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odre</a:t>
            </a:r>
            <a:r>
              <a:rPr lang="sr-Latn-RS" sz="2400" dirty="0" smtClean="0">
                <a:latin typeface="Comic Sans MS" pitchFamily="66" charset="0"/>
              </a:rPr>
              <a:t>đ</a:t>
            </a:r>
            <a:r>
              <a:rPr lang="en-US" sz="2400" dirty="0" err="1" smtClean="0">
                <a:latin typeface="Comic Sans MS" pitchFamily="66" charset="0"/>
              </a:rPr>
              <a:t>enog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broja</a:t>
            </a:r>
            <a:r>
              <a:rPr lang="en-US" sz="2400" dirty="0" smtClean="0">
                <a:latin typeface="Comic Sans MS" pitchFamily="66" charset="0"/>
              </a:rPr>
              <a:t> test </a:t>
            </a:r>
            <a:r>
              <a:rPr lang="en-US" sz="2400" dirty="0" err="1" smtClean="0">
                <a:latin typeface="Comic Sans MS" pitchFamily="66" charset="0"/>
              </a:rPr>
              <a:t>slika</a:t>
            </a:r>
            <a:r>
              <a:rPr lang="en-US" sz="2400" dirty="0" smtClean="0">
                <a:latin typeface="Comic Sans MS" pitchFamily="66" charset="0"/>
              </a:rPr>
              <a:t> i </a:t>
            </a:r>
            <a:r>
              <a:rPr lang="en-US" sz="2400" dirty="0" err="1" smtClean="0">
                <a:latin typeface="Comic Sans MS" pitchFamily="66" charset="0"/>
              </a:rPr>
              <a:t>obu</a:t>
            </a:r>
            <a:r>
              <a:rPr lang="sr-Latn-RS" sz="2400" dirty="0" smtClean="0">
                <a:latin typeface="Comic Sans MS" pitchFamily="66" charset="0"/>
              </a:rPr>
              <a:t>č</a:t>
            </a:r>
            <a:r>
              <a:rPr lang="sr-Latn-ME" sz="2400" dirty="0" smtClean="0">
                <a:latin typeface="Comic Sans MS" pitchFamily="66" charset="0"/>
              </a:rPr>
              <a:t>avajućeg skupa sličica i njima odgovarajućih stringova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sr-Latn-R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U </a:t>
            </a:r>
            <a:r>
              <a:rPr lang="en-US" sz="2400" dirty="0" err="1" smtClean="0">
                <a:latin typeface="Comic Sans MS" pitchFamily="66" charset="0"/>
              </a:rPr>
              <a:t>slu</a:t>
            </a:r>
            <a:r>
              <a:rPr lang="sr-Latn-RS" sz="2400" dirty="0" smtClean="0">
                <a:latin typeface="Comic Sans MS" pitchFamily="66" charset="0"/>
              </a:rPr>
              <a:t>č</a:t>
            </a:r>
            <a:r>
              <a:rPr lang="en-US" sz="2400" dirty="0" err="1" smtClean="0">
                <a:latin typeface="Comic Sans MS" pitchFamily="66" charset="0"/>
              </a:rPr>
              <a:t>aju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verifikacija</a:t>
            </a:r>
            <a:r>
              <a:rPr lang="en-US" sz="2400" dirty="0" smtClean="0">
                <a:latin typeface="Comic Sans MS" pitchFamily="66" charset="0"/>
              </a:rPr>
              <a:t> ne </a:t>
            </a:r>
            <a:r>
              <a:rPr lang="en-US" sz="2400" dirty="0" err="1" smtClean="0">
                <a:latin typeface="Comic Sans MS" pitchFamily="66" charset="0"/>
              </a:rPr>
              <a:t>zadovolji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sr-Latn-RS" sz="2400" dirty="0" err="1" smtClean="0">
                <a:latin typeface="Comic Sans MS" pitchFamily="66" charset="0"/>
              </a:rPr>
              <a:t>ž</a:t>
            </a:r>
            <a:r>
              <a:rPr lang="en-US" sz="2400" dirty="0" err="1" smtClean="0">
                <a:latin typeface="Comic Sans MS" pitchFamily="66" charset="0"/>
              </a:rPr>
              <a:t>eljene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standarde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preciznosti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sr-Latn-ME" sz="2400" dirty="0" smtClean="0">
                <a:latin typeface="Comic Sans MS" pitchFamily="66" charset="0"/>
              </a:rPr>
              <a:t>obučavajući skup se dodatno širi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sr-Latn-R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sr-Latn-ME" sz="2400" dirty="0" smtClean="0">
                <a:latin typeface="Comic Sans MS" pitchFamily="66" charset="0"/>
              </a:rPr>
              <a:t>Obučavajući skup može da se širi neograničeno, sve dok se ne postigne željena preciznost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Zadatak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Implementirati sistem za p</a:t>
            </a:r>
            <a:r>
              <a:rPr lang="en-US" sz="2000" dirty="0" err="1" smtClean="0">
                <a:latin typeface="Comic Sans MS" pitchFamily="66" charset="0"/>
              </a:rPr>
              <a:t>repoznavanje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teksta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na ruskom jezik</a:t>
            </a:r>
            <a:r>
              <a:rPr lang="en-US" sz="2000" dirty="0" smtClean="0">
                <a:latin typeface="Comic Sans MS" pitchFamily="66" charset="0"/>
              </a:rPr>
              <a:t>u</a:t>
            </a:r>
            <a:r>
              <a:rPr lang="sr-Latn-RS" sz="2000" dirty="0" smtClean="0">
                <a:latin typeface="Comic Sans MS" pitchFamily="66" charset="0"/>
              </a:rPr>
              <a:t> sa slike.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Obučena neuronska mreža se dalje koristi kako bi se preveo prepoznati tekst sa ruskog na srpski jezik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Izvršiti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pregled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trenutnog stanja u oblasti prepoznavanja tekstualnog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zapisa</a:t>
            </a:r>
            <a:r>
              <a:rPr lang="sr-Latn-RS" sz="2000" dirty="0" smtClean="0">
                <a:latin typeface="Comic Sans MS" pitchFamily="66" charset="0"/>
              </a:rPr>
              <a:t> 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slici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sr-Latn-RS" sz="2000" dirty="0" smtClean="0">
              <a:latin typeface="Comic Sans MS" pitchFamily="66" charset="0"/>
            </a:endParaRP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Algoritm</a:t>
            </a:r>
            <a:r>
              <a:rPr lang="sr-Latn-RS" sz="2000" dirty="0" smtClean="0">
                <a:latin typeface="Comic Sans MS" pitchFamily="66" charset="0"/>
              </a:rPr>
              <a:t>e bazirati na prepoznavanju slova, zatim reči i redova i mapirati na odgovarajuću srpsku reč. 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Kreirati obučavajući i verifikacioni skup.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Verifikaciju izvršiti na verifikacionom skupu.</a:t>
            </a:r>
            <a:endParaRPr lang="sr-Latn-RS" sz="2000" dirty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Uvod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6019800" cy="627744"/>
          </a:xfrm>
        </p:spPr>
        <p:txBody>
          <a:bodyPr>
            <a:normAutofit fontScale="85000" lnSpcReduction="10000"/>
          </a:bodyPr>
          <a:lstStyle/>
          <a:p>
            <a:pPr algn="r">
              <a:buNone/>
            </a:pPr>
            <a:r>
              <a:rPr lang="en-US" dirty="0" err="1" smtClean="0">
                <a:latin typeface="Comic Sans MS" pitchFamily="66" charset="0"/>
              </a:rPr>
              <a:t>Pregled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ćeg </a:t>
            </a:r>
            <a:r>
              <a:rPr lang="sr-Latn-RS" dirty="0" smtClean="0">
                <a:latin typeface="Comic Sans MS" pitchFamily="66" charset="0"/>
              </a:rPr>
              <a:t>stanja – </a:t>
            </a:r>
            <a:r>
              <a:rPr lang="sr-Latn-RS" sz="2000" dirty="0" smtClean="0">
                <a:latin typeface="Comic Sans MS" pitchFamily="66" charset="0"/>
              </a:rPr>
              <a:t>slični proizvodi</a:t>
            </a:r>
            <a:endParaRPr lang="sr-Latn-RS" dirty="0" smtClean="0">
              <a:latin typeface="Comic Sans MS" pitchFamily="66" charset="0"/>
            </a:endParaRPr>
          </a:p>
          <a:p>
            <a:pPr algn="r"/>
            <a:endParaRPr lang="sr-Latn-RS" dirty="0" smtClean="0">
              <a:latin typeface="Comic Sans MS" pitchFamily="66" charset="0"/>
            </a:endParaRPr>
          </a:p>
          <a:p>
            <a:pPr lvl="1" algn="r"/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574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Translator</a:t>
            </a:r>
            <a:r>
              <a:rPr lang="en-US" sz="2400" dirty="0" smtClean="0">
                <a:latin typeface="Comic Sans MS" pitchFamily="66" charset="0"/>
              </a:rPr>
              <a:t> – </a:t>
            </a:r>
            <a:r>
              <a:rPr lang="sr-Latn-RS" sz="2400" dirty="0" smtClean="0">
                <a:latin typeface="Comic Sans MS" pitchFamily="66" charset="0"/>
              </a:rPr>
              <a:t>Microsoft-ov proizvod za prevod teksta prepoznatog na slici koja je dobijena kamerom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u="sng" dirty="0" smtClean="0">
                <a:solidFill>
                  <a:srgbClr val="0070C0"/>
                </a:solidFill>
              </a:rPr>
              <a:t>http://mondo.rs/a779729/Mob-IT/Aplikacije/Microsoft-Translator-aplikacija-prevodi-kamerom-na-srpski-jezik.html)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hlinkClick r:id="rId2"/>
              </a:rPr>
              <a:t> </a:t>
            </a:r>
            <a:endParaRPr lang="en-US" sz="28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Uvod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6019800" cy="627744"/>
          </a:xfrm>
        </p:spPr>
        <p:txBody>
          <a:bodyPr>
            <a:normAutofit fontScale="55000" lnSpcReduction="20000"/>
          </a:bodyPr>
          <a:lstStyle/>
          <a:p>
            <a:pPr algn="r">
              <a:buNone/>
            </a:pPr>
            <a:r>
              <a:rPr lang="en-US" sz="4500" dirty="0" err="1" smtClean="0">
                <a:latin typeface="Comic Sans MS" pitchFamily="66" charset="0"/>
              </a:rPr>
              <a:t>Pregled</a:t>
            </a:r>
            <a:r>
              <a:rPr lang="en-US" sz="4500" dirty="0" smtClean="0">
                <a:latin typeface="Comic Sans MS" pitchFamily="66" charset="0"/>
              </a:rPr>
              <a:t> </a:t>
            </a:r>
            <a:r>
              <a:rPr lang="en-US" sz="4500" dirty="0" err="1" smtClean="0">
                <a:latin typeface="Comic Sans MS" pitchFamily="66" charset="0"/>
              </a:rPr>
              <a:t>postoje</a:t>
            </a:r>
            <a:r>
              <a:rPr lang="sr-Latn-RS" sz="4500" dirty="0" smtClean="0">
                <a:latin typeface="Comic Sans MS" pitchFamily="66" charset="0"/>
              </a:rPr>
              <a:t>ćeg stanja </a:t>
            </a:r>
            <a:r>
              <a:rPr lang="sr-Latn-RS" dirty="0" smtClean="0">
                <a:latin typeface="Comic Sans MS" pitchFamily="66" charset="0"/>
              </a:rPr>
              <a:t>- slični proizvodi</a:t>
            </a:r>
          </a:p>
          <a:p>
            <a:pPr algn="r"/>
            <a:endParaRPr lang="sr-Latn-RS" dirty="0" smtClean="0">
              <a:latin typeface="Comic Sans MS" pitchFamily="66" charset="0"/>
            </a:endParaRPr>
          </a:p>
          <a:p>
            <a:pPr lvl="1" algn="r"/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574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Word Lens Translator</a:t>
            </a:r>
            <a:r>
              <a:rPr lang="sr-Latn-RS" sz="2400" dirty="0" smtClean="0">
                <a:latin typeface="Comic Sans MS" pitchFamily="66" charset="0"/>
              </a:rPr>
              <a:t> - </a:t>
            </a:r>
            <a:r>
              <a:rPr lang="en-US" sz="2400" dirty="0" err="1" smtClean="0">
                <a:latin typeface="Comic Sans MS" pitchFamily="66" charset="0"/>
              </a:rPr>
              <a:t>delo</a:t>
            </a:r>
            <a:r>
              <a:rPr lang="en-US" sz="2400" dirty="0" smtClean="0">
                <a:latin typeface="Comic Sans MS" pitchFamily="66" charset="0"/>
              </a:rPr>
              <a:t> je </a:t>
            </a:r>
            <a:r>
              <a:rPr lang="en-US" sz="2400" dirty="0" err="1" smtClean="0">
                <a:latin typeface="Comic Sans MS" pitchFamily="66" charset="0"/>
              </a:rPr>
              <a:t>firme</a:t>
            </a:r>
            <a:r>
              <a:rPr lang="en-US" sz="2400" dirty="0" smtClean="0">
                <a:latin typeface="Comic Sans MS" pitchFamily="66" charset="0"/>
              </a:rPr>
              <a:t> Visual Quest, </a:t>
            </a:r>
            <a:r>
              <a:rPr lang="en-US" sz="2400" dirty="0" err="1" smtClean="0">
                <a:latin typeface="Comic Sans MS" pitchFamily="66" charset="0"/>
              </a:rPr>
              <a:t>koju</a:t>
            </a:r>
            <a:r>
              <a:rPr lang="en-US" sz="2400" dirty="0" smtClean="0">
                <a:latin typeface="Comic Sans MS" pitchFamily="66" charset="0"/>
              </a:rPr>
              <a:t> je</a:t>
            </a:r>
            <a:r>
              <a:rPr lang="sr-Latn-R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kupio</a:t>
            </a:r>
            <a:r>
              <a:rPr lang="en-US" sz="2400" dirty="0" smtClean="0">
                <a:latin typeface="Comic Sans MS" pitchFamily="66" charset="0"/>
              </a:rPr>
              <a:t> Google </a:t>
            </a:r>
            <a:r>
              <a:rPr lang="sr-Latn-RS" sz="2400" u="sng" dirty="0" smtClean="0">
                <a:solidFill>
                  <a:srgbClr val="0070C0"/>
                </a:solidFill>
              </a:rPr>
              <a:t>(</a:t>
            </a:r>
            <a:r>
              <a:rPr lang="en-US" sz="2400" u="sng" dirty="0" smtClean="0">
                <a:solidFill>
                  <a:srgbClr val="0070C0"/>
                </a:solidFill>
              </a:rPr>
              <a:t>http://mondo.rs/a695499/Mob-IT/Aplikacije/Prevedi-tekst-kamerom-telefona.html</a:t>
            </a:r>
            <a:r>
              <a:rPr lang="sr-Latn-RS" sz="2400" u="sng" dirty="0" smtClean="0">
                <a:solidFill>
                  <a:srgbClr val="0070C0"/>
                </a:solidFill>
              </a:rPr>
              <a:t>)</a:t>
            </a:r>
            <a:endParaRPr lang="en-US" sz="2400" u="sng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hlinkClick r:id="rId2"/>
              </a:rPr>
              <a:t> </a:t>
            </a:r>
            <a:endParaRPr lang="en-US" sz="28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Uvod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6019800" cy="914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dirty="0" err="1" smtClean="0">
                <a:latin typeface="Comic Sans MS" pitchFamily="66" charset="0"/>
              </a:rPr>
              <a:t>Pregled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ćeg stanja</a:t>
            </a:r>
          </a:p>
          <a:p>
            <a:pPr lvl="1" algn="r"/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57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Translator</a:t>
            </a:r>
            <a:r>
              <a:rPr lang="en-US" sz="2400" dirty="0" smtClean="0">
                <a:latin typeface="Comic Sans MS" pitchFamily="66" charset="0"/>
              </a:rPr>
              <a:t> – </a:t>
            </a:r>
            <a:r>
              <a:rPr lang="sr-Latn-RS" sz="2000" dirty="0" smtClean="0">
                <a:latin typeface="Comic Sans MS" pitchFamily="66" charset="0"/>
              </a:rPr>
              <a:t>Microsoft-ov proizvod za prevod teksta prepoznatog na slici koja je dobijena kamerom</a:t>
            </a:r>
          </a:p>
          <a:p>
            <a:pPr marL="342900" indent="-342900" algn="just">
              <a:spcBef>
                <a:spcPct val="20000"/>
              </a:spcBef>
            </a:pPr>
            <a:endParaRPr lang="sr-Latn-RS" sz="2000" dirty="0" smtClean="0"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Translator je aplikacija za instant prevodjenje teksta , podržava više od 50 jezika.</a:t>
            </a:r>
          </a:p>
          <a:p>
            <a:pPr marL="342900" indent="-342900" algn="just">
              <a:spcBef>
                <a:spcPct val="20000"/>
              </a:spcBef>
            </a:pPr>
            <a:endParaRPr lang="en-US" sz="2000" dirty="0" smtClean="0"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>
                <a:latin typeface="Comic Sans MS" pitchFamily="66" charset="0"/>
              </a:rPr>
              <a:t>Uperi</a:t>
            </a:r>
            <a:r>
              <a:rPr lang="sr-Latn-RS" sz="2000" dirty="0" smtClean="0">
                <a:latin typeface="Comic Sans MS" pitchFamily="66" charset="0"/>
              </a:rPr>
              <a:t> se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kamer</a:t>
            </a:r>
            <a:r>
              <a:rPr lang="sr-Latn-RS" sz="2000" dirty="0" smtClean="0">
                <a:latin typeface="Comic Sans MS" pitchFamily="66" charset="0"/>
              </a:rPr>
              <a:t>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uključenim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ili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isključenim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blicem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tekst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će</a:t>
            </a:r>
            <a:r>
              <a:rPr lang="en-US" sz="2000" dirty="0" smtClean="0">
                <a:latin typeface="Comic Sans MS" pitchFamily="66" charset="0"/>
              </a:rPr>
              <a:t> se </a:t>
            </a:r>
            <a:r>
              <a:rPr lang="en-US" sz="2000" dirty="0" err="1" smtClean="0">
                <a:latin typeface="Comic Sans MS" pitchFamily="66" charset="0"/>
              </a:rPr>
              <a:t>ispisati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ekranu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Tekst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prevoda</a:t>
            </a:r>
            <a:r>
              <a:rPr lang="sr-Latn-RS" sz="2000" dirty="0" smtClean="0">
                <a:latin typeface="Comic Sans MS" pitchFamily="66" charset="0"/>
              </a:rPr>
              <a:t> će se ispisati preko prvobitnog teksta 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može</a:t>
            </a:r>
            <a:r>
              <a:rPr lang="en-US" sz="2000" dirty="0" smtClean="0">
                <a:latin typeface="Comic Sans MS" pitchFamily="66" charset="0"/>
              </a:rPr>
              <a:t> se</a:t>
            </a:r>
            <a:r>
              <a:rPr lang="sr-Latn-RS" sz="2000" dirty="0" smtClean="0">
                <a:latin typeface="Comic Sans MS" pitchFamily="66" charset="0"/>
              </a:rPr>
              <a:t> 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sačuvati</a:t>
            </a:r>
            <a:r>
              <a:rPr lang="en-US" sz="2000" dirty="0" smtClean="0">
                <a:latin typeface="Comic Sans MS" pitchFamily="66" charset="0"/>
              </a:rPr>
              <a:t> u </a:t>
            </a:r>
            <a:r>
              <a:rPr lang="en-US" sz="2000" dirty="0" err="1" smtClean="0">
                <a:latin typeface="Comic Sans MS" pitchFamily="66" charset="0"/>
              </a:rPr>
              <a:t>memoriji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pregledati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kasnije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kao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što</a:t>
            </a:r>
            <a:r>
              <a:rPr lang="en-US" sz="2000" dirty="0" smtClean="0">
                <a:latin typeface="Comic Sans MS" pitchFamily="66" charset="0"/>
              </a:rPr>
              <a:t> se </a:t>
            </a:r>
            <a:r>
              <a:rPr lang="en-US" sz="2000" dirty="0" err="1" smtClean="0">
                <a:latin typeface="Comic Sans MS" pitchFamily="66" charset="0"/>
              </a:rPr>
              <a:t>može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kopirati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za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druge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aplikacije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deliti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društvenim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mrežama</a:t>
            </a:r>
            <a:r>
              <a:rPr lang="sr-Latn-RS" sz="2000" dirty="0" smtClean="0">
                <a:latin typeface="Comic Sans MS" pitchFamily="66" charset="0"/>
              </a:rPr>
              <a:t>.</a:t>
            </a:r>
            <a:endParaRPr kumimoji="0" lang="sr-Latn-R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Uvod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6019800" cy="6277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dirty="0" err="1" smtClean="0">
                <a:latin typeface="Comic Sans MS" pitchFamily="66" charset="0"/>
              </a:rPr>
              <a:t>Pregled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ćeg stanja</a:t>
            </a:r>
          </a:p>
          <a:p>
            <a:pPr algn="r"/>
            <a:endParaRPr lang="sr-Latn-RS" dirty="0" smtClean="0">
              <a:latin typeface="Comic Sans MS" pitchFamily="66" charset="0"/>
            </a:endParaRPr>
          </a:p>
          <a:p>
            <a:pPr lvl="1" algn="r"/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>
                <a:latin typeface="Comic Sans MS" pitchFamily="66" charset="0"/>
              </a:rPr>
              <a:t>Aplikacija</a:t>
            </a:r>
            <a:r>
              <a:rPr lang="en-US" sz="2400" dirty="0" smtClean="0">
                <a:latin typeface="Comic Sans MS" pitchFamily="66" charset="0"/>
              </a:rPr>
              <a:t> Word Lens </a:t>
            </a:r>
            <a:r>
              <a:rPr lang="en-US" sz="2000" dirty="0" smtClean="0">
                <a:latin typeface="Comic Sans MS" pitchFamily="66" charset="0"/>
              </a:rPr>
              <a:t>Translator </a:t>
            </a:r>
            <a:r>
              <a:rPr lang="en-US" sz="2000" dirty="0" err="1" smtClean="0">
                <a:latin typeface="Comic Sans MS" pitchFamily="66" charset="0"/>
              </a:rPr>
              <a:t>delo</a:t>
            </a:r>
            <a:r>
              <a:rPr lang="en-US" sz="2000" dirty="0" smtClean="0">
                <a:latin typeface="Comic Sans MS" pitchFamily="66" charset="0"/>
              </a:rPr>
              <a:t> je </a:t>
            </a:r>
            <a:r>
              <a:rPr lang="en-US" sz="2000" dirty="0" err="1" smtClean="0">
                <a:latin typeface="Comic Sans MS" pitchFamily="66" charset="0"/>
              </a:rPr>
              <a:t>firme</a:t>
            </a:r>
            <a:r>
              <a:rPr lang="en-US" sz="2000" dirty="0" smtClean="0">
                <a:latin typeface="Comic Sans MS" pitchFamily="66" charset="0"/>
              </a:rPr>
              <a:t> Visual Quest</a:t>
            </a:r>
            <a:endParaRPr lang="sr-Latn-RS" sz="2000" dirty="0" smtClean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>
                <a:latin typeface="Comic Sans MS" pitchFamily="66" charset="0"/>
              </a:rPr>
              <a:t>Radi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interneta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prevodi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engleski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jezik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španskog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nemačkog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portugalskog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ruskog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italijanskog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francuskog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obrnuto</a:t>
            </a:r>
            <a:r>
              <a:rPr lang="en-US" sz="2000" dirty="0" smtClean="0">
                <a:latin typeface="Comic Sans MS" pitchFamily="66" charset="0"/>
              </a:rPr>
              <a:t>. </a:t>
            </a:r>
            <a:endParaRPr lang="sr-Latn-RS" sz="2000" dirty="0" smtClean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Word Lens Translator ne </a:t>
            </a:r>
            <a:r>
              <a:rPr lang="en-US" sz="2000" dirty="0" err="1" smtClean="0">
                <a:latin typeface="Comic Sans MS" pitchFamily="66" charset="0"/>
              </a:rPr>
              <a:t>može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prevodi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krasnopis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niti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ručno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ispisan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tekst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najbolje</a:t>
            </a:r>
            <a:r>
              <a:rPr lang="en-US" sz="2000" dirty="0" smtClean="0">
                <a:latin typeface="Comic Sans MS" pitchFamily="66" charset="0"/>
              </a:rPr>
              <a:t> se </a:t>
            </a:r>
            <a:r>
              <a:rPr lang="en-US" sz="2000" dirty="0" err="1" smtClean="0">
                <a:latin typeface="Comic Sans MS" pitchFamily="66" charset="0"/>
              </a:rPr>
              <a:t>snalazi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rečenicama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ispisanim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istovetnoj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pozadini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ume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promaši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ali</a:t>
            </a:r>
            <a:r>
              <a:rPr lang="en-US" sz="2000" dirty="0" smtClean="0">
                <a:latin typeface="Comic Sans MS" pitchFamily="66" charset="0"/>
              </a:rPr>
              <a:t> je OK </a:t>
            </a:r>
            <a:r>
              <a:rPr lang="en-US" sz="2000" dirty="0" err="1" smtClean="0">
                <a:latin typeface="Comic Sans MS" pitchFamily="66" charset="0"/>
              </a:rPr>
              <a:t>za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hvatanje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značenja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onoga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što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prevodi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Model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sr-Latn-RS" sz="2400" dirty="0">
                <a:latin typeface="Comic Sans MS" pitchFamily="66" charset="0"/>
              </a:rPr>
              <a:t>P</a:t>
            </a:r>
            <a:r>
              <a:rPr lang="sr-Latn-RS" sz="2400" dirty="0" smtClean="0">
                <a:latin typeface="Comic Sans MS" pitchFamily="66" charset="0"/>
              </a:rPr>
              <a:t>rikupljanje i obeležavanje elemenata za obučavajući skup</a:t>
            </a:r>
          </a:p>
          <a:p>
            <a:pPr marL="0" indent="0">
              <a:buNone/>
            </a:pPr>
            <a:endParaRPr lang="sr-Latn-RS" sz="2400" dirty="0" smtClean="0">
              <a:latin typeface="Comic Sans MS" pitchFamily="66" charset="0"/>
            </a:endParaRPr>
          </a:p>
          <a:p>
            <a:r>
              <a:rPr lang="sr-Latn-RS" sz="2400" dirty="0" smtClean="0">
                <a:latin typeface="Comic Sans MS" pitchFamily="66" charset="0"/>
              </a:rPr>
              <a:t>Obučavanje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sr-Latn-RS" sz="2400" dirty="0" smtClean="0">
                <a:latin typeface="Comic Sans MS" pitchFamily="66" charset="0"/>
              </a:rPr>
              <a:t> skladištenje rezulata učenja</a:t>
            </a:r>
          </a:p>
          <a:p>
            <a:pPr marL="0" indent="0">
              <a:buNone/>
            </a:pPr>
            <a:endParaRPr lang="sr-Latn-RS" sz="2400" dirty="0" smtClean="0">
              <a:latin typeface="Comic Sans MS" pitchFamily="66" charset="0"/>
            </a:endParaRPr>
          </a:p>
          <a:p>
            <a:r>
              <a:rPr lang="sr-Latn-RS" sz="2400" dirty="0" smtClean="0">
                <a:latin typeface="Comic Sans MS" pitchFamily="66" charset="0"/>
              </a:rPr>
              <a:t>Sistem za verifikaciju predloženog algoritma</a:t>
            </a:r>
          </a:p>
          <a:p>
            <a:pPr marL="0" indent="0">
              <a:buNone/>
            </a:pPr>
            <a:endParaRPr lang="sr-Latn-RS" sz="2400" dirty="0" smtClean="0">
              <a:latin typeface="Comic Sans MS" pitchFamily="66" charset="0"/>
            </a:endParaRPr>
          </a:p>
          <a:p>
            <a:r>
              <a:rPr lang="en-US" sz="2400" dirty="0" err="1" smtClean="0">
                <a:latin typeface="Comic Sans MS" pitchFamily="66" charset="0"/>
              </a:rPr>
              <a:t>Mogu</a:t>
            </a:r>
            <a:r>
              <a:rPr lang="sr-Latn-ME" sz="2400" dirty="0" smtClean="0">
                <a:latin typeface="Comic Sans MS" pitchFamily="66" charset="0"/>
              </a:rPr>
              <a:t>ć</a:t>
            </a:r>
            <a:r>
              <a:rPr lang="en-US" sz="2400" dirty="0" err="1" smtClean="0">
                <a:latin typeface="Comic Sans MS" pitchFamily="66" charset="0"/>
              </a:rPr>
              <a:t>nost</a:t>
            </a:r>
            <a:r>
              <a:rPr lang="en-US" sz="2400" dirty="0" smtClean="0">
                <a:latin typeface="Comic Sans MS" pitchFamily="66" charset="0"/>
              </a:rPr>
              <a:t> pro</a:t>
            </a:r>
            <a:r>
              <a:rPr lang="sr-Latn-ME" sz="2400" dirty="0" smtClean="0">
                <a:latin typeface="Comic Sans MS" pitchFamily="66" charset="0"/>
              </a:rPr>
              <a:t>š</a:t>
            </a:r>
            <a:r>
              <a:rPr lang="en-US" sz="2400" dirty="0" err="1" smtClean="0">
                <a:latin typeface="Comic Sans MS" pitchFamily="66" charset="0"/>
              </a:rPr>
              <a:t>irivanja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obu</a:t>
            </a:r>
            <a:r>
              <a:rPr lang="sr-Latn-ME" sz="2400" dirty="0" smtClean="0">
                <a:latin typeface="Comic Sans MS" pitchFamily="66" charset="0"/>
              </a:rPr>
              <a:t>čavajućeg skupa</a:t>
            </a:r>
          </a:p>
          <a:p>
            <a:pPr marL="0" indent="0">
              <a:buNone/>
            </a:pPr>
            <a:endParaRPr lang="sr-Latn-RS" sz="2400" dirty="0" smtClean="0">
              <a:latin typeface="Comic Sans MS" pitchFamily="66" charset="0"/>
            </a:endParaRPr>
          </a:p>
          <a:p>
            <a:r>
              <a:rPr lang="sr-Latn-RS" sz="2400" dirty="0" smtClean="0">
                <a:latin typeface="Comic Sans MS" pitchFamily="66" charset="0"/>
              </a:rPr>
              <a:t>Primena algoritma u realnoj aplikaciji</a:t>
            </a:r>
            <a:endParaRPr lang="sr-Latn-RS" sz="2400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Prikupljanje elemenata za obučavajući skup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7"/>
            <a:ext cx="8229600" cy="856344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Formirati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</a:t>
            </a:r>
            <a:r>
              <a:rPr lang="en-US" sz="2000" dirty="0" err="1" smtClean="0">
                <a:latin typeface="Comic Sans MS" pitchFamily="66" charset="0"/>
              </a:rPr>
              <a:t>avajuci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skup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osnovu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slik</a:t>
            </a:r>
            <a:r>
              <a:rPr lang="sr-Latn-ME" sz="2000" dirty="0" smtClean="0">
                <a:latin typeface="Comic Sans MS" pitchFamily="66" charset="0"/>
              </a:rPr>
              <a:t>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za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</a:t>
            </a:r>
            <a:r>
              <a:rPr lang="en-US" sz="2000" dirty="0" err="1" smtClean="0">
                <a:latin typeface="Comic Sans MS" pitchFamily="66" charset="0"/>
              </a:rPr>
              <a:t>avanje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na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koj</a:t>
            </a:r>
            <a:r>
              <a:rPr lang="sr-Latn-ME" sz="2000" dirty="0" smtClean="0">
                <a:latin typeface="Comic Sans MS" pitchFamily="66" charset="0"/>
              </a:rPr>
              <a:t>im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elementi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notnog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sistema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koje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prepoznajemo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sr-Latn-RS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sr-Latn-RS" sz="2000" dirty="0">
              <a:latin typeface="Comic Sans MS" pitchFamily="66" charset="0"/>
            </a:endParaRPr>
          </a:p>
          <a:p>
            <a:pPr lvl="1">
              <a:buNone/>
            </a:pPr>
            <a:r>
              <a:rPr lang="sr-Latn-ME" sz="2000" dirty="0" smtClean="0">
                <a:latin typeface="Comic Sans MS" pitchFamily="66" charset="0"/>
              </a:rPr>
              <a:t>Primeri slika </a:t>
            </a:r>
            <a:r>
              <a:rPr lang="en-US" sz="2000" dirty="0" err="1" smtClean="0">
                <a:latin typeface="Comic Sans MS" pitchFamily="66" charset="0"/>
              </a:rPr>
              <a:t>za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ME" sz="2000" dirty="0" smtClean="0">
                <a:latin typeface="Comic Sans MS" pitchFamily="66" charset="0"/>
              </a:rPr>
              <a:t>č</a:t>
            </a:r>
            <a:r>
              <a:rPr lang="en-US" sz="2000" dirty="0" err="1" smtClean="0">
                <a:latin typeface="Comic Sans MS" pitchFamily="66" charset="0"/>
              </a:rPr>
              <a:t>avanje</a:t>
            </a:r>
            <a:r>
              <a:rPr lang="en-US" sz="2000" dirty="0" smtClean="0">
                <a:latin typeface="Comic Sans MS" pitchFamily="66" charset="0"/>
              </a:rPr>
              <a:t>: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2" name="Picture 11" descr="cyrilli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276600"/>
            <a:ext cx="4343398" cy="2688770"/>
          </a:xfrm>
          <a:prstGeom prst="rect">
            <a:avLst/>
          </a:prstGeom>
        </p:spPr>
      </p:pic>
      <p:pic>
        <p:nvPicPr>
          <p:cNvPr id="13" name="Picture 12" descr="azbu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29000"/>
            <a:ext cx="321468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obeležavanje elemenata za obučavajući skup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latin typeface="Comic Sans MS" pitchFamily="66" charset="0"/>
              </a:rPr>
              <a:t> OCR algoritam za prepoznavanje regiona od interesa.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Binarizacija slike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Grayscale, treshold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Erode/Dilate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Iscrtavanje okvira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 descr="ocr_a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09198"/>
            <a:ext cx="2971800" cy="44488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6768</TotalTime>
  <Words>537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2015.</vt:lpstr>
      <vt:lpstr>Zadatak</vt:lpstr>
      <vt:lpstr>Uvod</vt:lpstr>
      <vt:lpstr>Uvod</vt:lpstr>
      <vt:lpstr>Uvod</vt:lpstr>
      <vt:lpstr>Uvod</vt:lpstr>
      <vt:lpstr>Model</vt:lpstr>
      <vt:lpstr>Prikupljanje elemenata za obučavajući skup</vt:lpstr>
      <vt:lpstr>obeležavanje elemenata za obučavajući skup</vt:lpstr>
      <vt:lpstr>Obučavanje i skladištenje rezulata učenja</vt:lpstr>
      <vt:lpstr>Obučavanje i skladištenje rezulata učenja</vt:lpstr>
      <vt:lpstr>Verifikacija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Tanja B</cp:lastModifiedBy>
  <cp:revision>513</cp:revision>
  <dcterms:created xsi:type="dcterms:W3CDTF">2005-12-27T21:54:02Z</dcterms:created>
  <dcterms:modified xsi:type="dcterms:W3CDTF">2015-12-16T17:32:09Z</dcterms:modified>
</cp:coreProperties>
</file>