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7"/>
  </p:notesMasterIdLst>
  <p:handoutMasterIdLst>
    <p:handoutMasterId r:id="rId8"/>
  </p:handoutMasterIdLst>
  <p:sldIdLst>
    <p:sldId id="328" r:id="rId5"/>
    <p:sldId id="329" r:id="rId6"/>
  </p:sldIdLst>
  <p:sldSz cx="9144000" cy="5143500" type="screen16x9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C1C"/>
    <a:srgbClr val="FF9933"/>
    <a:srgbClr val="4D4D4D"/>
    <a:srgbClr val="003366"/>
    <a:srgbClr val="000066"/>
    <a:srgbClr val="E7A219"/>
    <a:srgbClr val="ED1B30"/>
    <a:srgbClr val="66CCFF"/>
    <a:srgbClr val="81CAFF"/>
    <a:srgbClr val="A0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755" autoAdjust="0"/>
  </p:normalViewPr>
  <p:slideViewPr>
    <p:cSldViewPr snapToGrid="0">
      <p:cViewPr varScale="1">
        <p:scale>
          <a:sx n="102" d="100"/>
          <a:sy n="102" d="100"/>
        </p:scale>
        <p:origin x="126" y="1770"/>
      </p:cViewPr>
      <p:guideLst>
        <p:guide orient="horz" pos="1801"/>
        <p:guide pos="2880"/>
        <p:guide orient="horz" pos="16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214" y="-96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BAF627-D5A3-47F4-B2D8-8E679C1CF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4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6A5400-4417-47DB-9919-02C5EFB652E5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7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ps&amp;Tri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1" y="1047750"/>
            <a:ext cx="6699250" cy="39067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rgbClr val="4D4D4D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400" b="0">
                <a:solidFill>
                  <a:srgbClr val="4D4D4D"/>
                </a:solidFill>
                <a:latin typeface="Calibri" panose="020F0502020204030204" pitchFamily="34" charset="0"/>
              </a:defRPr>
            </a:lvl2pPr>
            <a:lvl3pPr marL="914400" indent="0">
              <a:buNone/>
              <a:defRPr sz="2400" b="0">
                <a:solidFill>
                  <a:srgbClr val="4D4D4D"/>
                </a:solidFill>
                <a:latin typeface="Calibri" panose="020F0502020204030204" pitchFamily="34" charset="0"/>
              </a:defRPr>
            </a:lvl3pPr>
            <a:lvl4pPr marL="1371600" indent="0">
              <a:buNone/>
              <a:defRPr sz="2400" b="0">
                <a:solidFill>
                  <a:srgbClr val="4D4D4D"/>
                </a:solidFill>
                <a:latin typeface="Calibri" panose="020F0502020204030204" pitchFamily="34" charset="0"/>
              </a:defRPr>
            </a:lvl4pPr>
            <a:lvl5pPr marL="1828800" indent="0">
              <a:buNone/>
              <a:defRPr sz="2400" b="0">
                <a:solidFill>
                  <a:srgbClr val="4D4D4D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Tip 1: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B0ED9B-FC88-4845-8465-66098E811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0801" y="215994"/>
            <a:ext cx="6699250" cy="765082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en-US" dirty="0"/>
              <a:t>Session # - Session Title</a:t>
            </a:r>
            <a:br>
              <a:rPr lang="en-US" dirty="0"/>
            </a:br>
            <a:r>
              <a:rPr lang="en-US" dirty="0"/>
              <a:t>Presenter: Name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08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41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4148" y="4320777"/>
            <a:ext cx="14336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b="0" dirty="0">
                <a:solidFill>
                  <a:schemeClr val="accent4">
                    <a:lumMod val="75000"/>
                  </a:schemeClr>
                </a:solidFill>
              </a:rPr>
              <a:t>EICC</a:t>
            </a:r>
          </a:p>
          <a:p>
            <a:pPr>
              <a:lnSpc>
                <a:spcPct val="150000"/>
              </a:lnSpc>
            </a:pPr>
            <a:r>
              <a:rPr lang="en-US" sz="900" b="1" dirty="0">
                <a:solidFill>
                  <a:srgbClr val="AE1C1C"/>
                </a:solidFill>
              </a:rPr>
              <a:t>EDINBURGH</a:t>
            </a:r>
          </a:p>
          <a:p>
            <a:pPr>
              <a:lnSpc>
                <a:spcPct val="150000"/>
              </a:lnSpc>
            </a:pPr>
            <a:r>
              <a:rPr lang="en-US" sz="900" b="0" dirty="0">
                <a:solidFill>
                  <a:schemeClr val="accent4">
                    <a:lumMod val="75000"/>
                  </a:schemeClr>
                </a:solidFill>
              </a:rPr>
              <a:t>10 – 12 OCT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8ABB7-0D48-44C6-BE0F-6E32B27E6FF1}"/>
              </a:ext>
            </a:extLst>
          </p:cNvPr>
          <p:cNvSpPr/>
          <p:nvPr userDrawn="1"/>
        </p:nvSpPr>
        <p:spPr bwMode="auto">
          <a:xfrm>
            <a:off x="9090382" y="0"/>
            <a:ext cx="53618" cy="5143500"/>
          </a:xfrm>
          <a:prstGeom prst="rect">
            <a:avLst/>
          </a:prstGeom>
          <a:solidFill>
            <a:srgbClr val="AE1C1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85C60-AE7C-4050-8509-E1C6E1EC27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992" y="4162762"/>
            <a:ext cx="1143698" cy="85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850FC4-2151-42C1-A4A1-F972DD2203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78302" y="1938789"/>
            <a:ext cx="2966661" cy="8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45FBCCD-26B1-4FE0-B976-F5834BAA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1" y="215994"/>
            <a:ext cx="6993640" cy="765082"/>
          </a:xfrm>
        </p:spPr>
        <p:txBody>
          <a:bodyPr/>
          <a:lstStyle/>
          <a:p>
            <a:r>
              <a:rPr lang="en-AU" dirty="0" smtClean="0"/>
              <a:t>Session 2.3 2.4 How to Train Your Model with Project Refinery</a:t>
            </a:r>
            <a:br>
              <a:rPr lang="en-AU" dirty="0" smtClean="0"/>
            </a:br>
            <a:r>
              <a:rPr lang="en-AU" dirty="0" smtClean="0"/>
              <a:t>Presenter: Matt Jezyk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0FFF5C-1701-4148-990D-7540BF76A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sz="2800" b="1" dirty="0"/>
              <a:t>#1 Understand the problem. </a:t>
            </a:r>
            <a:r>
              <a:rPr lang="en-AU" sz="2000" dirty="0"/>
              <a:t>This will enable you to readily define goals, inputs, and develop the logic. </a:t>
            </a:r>
          </a:p>
          <a:p>
            <a:r>
              <a:rPr lang="en-AU" sz="2800" b="1" dirty="0"/>
              <a:t>#2 Think Modularly </a:t>
            </a:r>
            <a:r>
              <a:rPr lang="en-AU" sz="2000" dirty="0"/>
              <a:t>Break your logic into modules and group/label them in Dynamo. This will help others understand what you did and help you re-use your own code in the future. </a:t>
            </a:r>
          </a:p>
          <a:p>
            <a:r>
              <a:rPr lang="en-AU" sz="2800" b="1" dirty="0"/>
              <a:t>#3 Keep It Simple. </a:t>
            </a:r>
            <a:r>
              <a:rPr lang="en-AU" sz="2000" dirty="0"/>
              <a:t>Small chunks of relatively simple code are easier to understand and maintain than larger functions that to a lot at one time. </a:t>
            </a:r>
            <a:endParaRPr lang="en-AU" sz="2800" b="1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658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sz="2400" dirty="0"/>
              <a:t>Tip 2:</a:t>
            </a:r>
          </a:p>
          <a:p>
            <a:endParaRPr lang="en-AU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BC026D-0BC4-426A-90B6-6A2181C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766018"/>
      </p:ext>
    </p:extLst>
  </p:cSld>
  <p:clrMapOvr>
    <a:masterClrMapping/>
  </p:clrMapOvr>
</p:sld>
</file>

<file path=ppt/theme/theme1.xml><?xml version="1.0" encoding="utf-8"?>
<a:theme xmlns:a="http://schemas.openxmlformats.org/drawingml/2006/main" name="Tips&amp;Tricks">
  <a:themeElements>
    <a:clrScheme name="Custom 1">
      <a:dk1>
        <a:srgbClr val="4D4D4D"/>
      </a:dk1>
      <a:lt1>
        <a:srgbClr val="DADADA"/>
      </a:lt1>
      <a:dk2>
        <a:srgbClr val="4D4D4D"/>
      </a:dk2>
      <a:lt2>
        <a:srgbClr val="DADADA"/>
      </a:lt2>
      <a:accent1>
        <a:srgbClr val="78BE20"/>
      </a:accent1>
      <a:accent2>
        <a:srgbClr val="007F00"/>
      </a:accent2>
      <a:accent3>
        <a:srgbClr val="60991A"/>
      </a:accent3>
      <a:accent4>
        <a:srgbClr val="4D4D4D"/>
      </a:accent4>
      <a:accent5>
        <a:srgbClr val="DADADA"/>
      </a:accent5>
      <a:accent6>
        <a:srgbClr val="4D4D4D"/>
      </a:accent6>
      <a:hlink>
        <a:srgbClr val="0070C0"/>
      </a:hlink>
      <a:folHlink>
        <a:srgbClr val="FFC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Fac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ac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ac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ILTANZ" id="{491DE3B9-F67A-40BC-B527-7B3726D9FE26}" vid="{0057EDF6-FC51-4F57-9589-884BDF79D76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813ED6B9F7D42B61E73EF75466E62" ma:contentTypeVersion="13" ma:contentTypeDescription="Create a new document." ma:contentTypeScope="" ma:versionID="1dc388ac9dbd768708437149e665832b">
  <xsd:schema xmlns:xsd="http://www.w3.org/2001/XMLSchema" xmlns:xs="http://www.w3.org/2001/XMLSchema" xmlns:p="http://schemas.microsoft.com/office/2006/metadata/properties" xmlns:ns3="b5bab057-1138-4295-9362-cba59175290a" xmlns:ns4="d57f4498-5ef6-47da-afe3-8d8db3682430" targetNamespace="http://schemas.microsoft.com/office/2006/metadata/properties" ma:root="true" ma:fieldsID="f6bb439cb5a521c25356941ba0a985ae" ns3:_="" ns4:_="">
    <xsd:import namespace="b5bab057-1138-4295-9362-cba59175290a"/>
    <xsd:import namespace="d57f4498-5ef6-47da-afe3-8d8db3682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ab057-1138-4295-9362-cba5917529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f4498-5ef6-47da-afe3-8d8db3682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BB2228-C224-4B40-8967-3CA5333FD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bab057-1138-4295-9362-cba59175290a"/>
    <ds:schemaRef ds:uri="d57f4498-5ef6-47da-afe3-8d8db3682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ED5F5-D1FD-4E92-81CF-60A5626AC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5CABEB-737F-4763-9F3C-B1BCF528D3CC}">
  <ds:schemaRefs>
    <ds:schemaRef ds:uri="b5bab057-1138-4295-9362-cba59175290a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57f4498-5ef6-47da-afe3-8d8db368243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5459</TotalTime>
  <Words>99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Tips&amp;Tricks</vt:lpstr>
      <vt:lpstr>Session 2.3 2.4 How to Train Your Model with Project Refinery Presenter: Matt Jezyk</vt:lpstr>
      <vt:lpstr>PowerPoint Presentation</vt:lpstr>
    </vt:vector>
  </TitlesOfParts>
  <Company>RTC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RTC</dc:creator>
  <cp:lastModifiedBy>Matt Jezyk</cp:lastModifiedBy>
  <cp:revision>182</cp:revision>
  <dcterms:created xsi:type="dcterms:W3CDTF">2007-08-03T05:24:43Z</dcterms:created>
  <dcterms:modified xsi:type="dcterms:W3CDTF">2019-10-03T17:46:55Z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0x01010063D813ED6B9F7D42B61E73EF75466E62</vt:lpwstr>
  </property>
</Properties>
</file>