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62"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4" autoAdjust="0"/>
    <p:restoredTop sz="94660"/>
  </p:normalViewPr>
  <p:slideViewPr>
    <p:cSldViewPr snapToGrid="0">
      <p:cViewPr varScale="1">
        <p:scale>
          <a:sx n="90" d="100"/>
          <a:sy n="90" d="100"/>
        </p:scale>
        <p:origin x="38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สไลด์ชื่อเรื่อง">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4C1BDA01-4092-4AA1-BD29-40F7AD74353D}"/>
              </a:ext>
            </a:extLst>
          </p:cNvPr>
          <p:cNvSpPr/>
          <p:nvPr/>
        </p:nvSpPr>
        <p:spPr>
          <a:xfrm>
            <a:off x="3175" y="6384478"/>
            <a:ext cx="12188825" cy="4735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h-TH" dirty="0"/>
          </a:p>
        </p:txBody>
      </p:sp>
      <p:sp>
        <p:nvSpPr>
          <p:cNvPr id="11" name="Rectangle 8">
            <a:extLst>
              <a:ext uri="{FF2B5EF4-FFF2-40B4-BE49-F238E27FC236}">
                <a16:creationId xmlns:a16="http://schemas.microsoft.com/office/drawing/2014/main" id="{873480E0-B24E-4E1A-ABEE-952C850AB425}"/>
              </a:ext>
            </a:extLst>
          </p:cNvPr>
          <p:cNvSpPr/>
          <p:nvPr/>
        </p:nvSpPr>
        <p:spPr>
          <a:xfrm>
            <a:off x="3175" y="6320470"/>
            <a:ext cx="12188825" cy="640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6000" b="0" spc="-50" baseline="0">
                <a:solidFill>
                  <a:schemeClr val="tx1"/>
                </a:solidFill>
                <a:latin typeface="Impact" panose="020B080603090205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E9451909-63F0-4DB9-B5A9-2A8F20AF5A8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Date Placeholder 3">
            <a:extLst>
              <a:ext uri="{FF2B5EF4-FFF2-40B4-BE49-F238E27FC236}">
                <a16:creationId xmlns:a16="http://schemas.microsoft.com/office/drawing/2014/main" id="{486CAC80-78FD-4555-BE0B-E9F5EAC62A01}"/>
              </a:ext>
            </a:extLst>
          </p:cNvPr>
          <p:cNvSpPr txBox="1">
            <a:spLocks/>
          </p:cNvSpPr>
          <p:nvPr/>
        </p:nvSpPr>
        <p:spPr>
          <a:xfrm>
            <a:off x="1781093" y="6456458"/>
            <a:ext cx="3296361" cy="486833"/>
          </a:xfrm>
          <a:prstGeom prst="rect">
            <a:avLst/>
          </a:prstGeom>
        </p:spPr>
        <p:txBody>
          <a:bodyPr vert="horz" lIns="121920" tIns="60960" rIns="121920" bIns="60960" rtlCol="0" anchor="ctr"/>
          <a:lstStyle>
            <a:defPPr>
              <a:defRPr lang="en-US"/>
            </a:defPPr>
            <a:lvl1pPr marL="0" algn="l" defTabSz="457200" rtl="0" eaLnBrk="1" latinLnBrk="0" hangingPunct="1">
              <a:defRPr sz="2000" b="0" kern="1200">
                <a:solidFill>
                  <a:srgbClr val="FFFFFF"/>
                </a:solidFill>
                <a:latin typeface="Impact" panose="020B080603090205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dirty="0">
                <a:latin typeface="Oswald" pitchFamily="2" charset="0"/>
              </a:rPr>
              <a:t>Mr.Chuchart Saetiew</a:t>
            </a:r>
            <a:endParaRPr lang="th-TH" sz="1400" dirty="0">
              <a:latin typeface="Oswald" pitchFamily="2" charset="0"/>
            </a:endParaRPr>
          </a:p>
        </p:txBody>
      </p:sp>
      <p:sp>
        <p:nvSpPr>
          <p:cNvPr id="17" name="สี่เหลี่ยมผืนผ้า 3">
            <a:extLst>
              <a:ext uri="{FF2B5EF4-FFF2-40B4-BE49-F238E27FC236}">
                <a16:creationId xmlns:a16="http://schemas.microsoft.com/office/drawing/2014/main" id="{85E5BC1B-9F95-4626-8CA7-C6C5BEA51AEF}"/>
              </a:ext>
            </a:extLst>
          </p:cNvPr>
          <p:cNvSpPr/>
          <p:nvPr/>
        </p:nvSpPr>
        <p:spPr>
          <a:xfrm>
            <a:off x="6858544" y="6489762"/>
            <a:ext cx="1830950" cy="307777"/>
          </a:xfrm>
          <a:prstGeom prst="rect">
            <a:avLst/>
          </a:prstGeom>
        </p:spPr>
        <p:txBody>
          <a:bodyPr wrap="none">
            <a:spAutoFit/>
          </a:bodyPr>
          <a:lstStyle/>
          <a:p>
            <a:r>
              <a:rPr lang="en-US" sz="1400" dirty="0">
                <a:solidFill>
                  <a:schemeClr val="bg1"/>
                </a:solidFill>
                <a:latin typeface="Oswald" pitchFamily="2" charset="0"/>
              </a:rPr>
              <a:t>Front-end Web Developer</a:t>
            </a:r>
          </a:p>
        </p:txBody>
      </p:sp>
      <p:pic>
        <p:nvPicPr>
          <p:cNvPr id="19" name="Picture 18">
            <a:extLst>
              <a:ext uri="{FF2B5EF4-FFF2-40B4-BE49-F238E27FC236}">
                <a16:creationId xmlns:a16="http://schemas.microsoft.com/office/drawing/2014/main" id="{4588F3E6-BB5A-4377-A9FC-037DE0C3AF0F}"/>
              </a:ext>
            </a:extLst>
          </p:cNvPr>
          <p:cNvPicPr>
            <a:picLocks noChangeAspect="1"/>
          </p:cNvPicPr>
          <p:nvPr/>
        </p:nvPicPr>
        <p:blipFill>
          <a:blip r:embed="rId2"/>
          <a:stretch>
            <a:fillRect/>
          </a:stretch>
        </p:blipFill>
        <p:spPr>
          <a:xfrm>
            <a:off x="368299" y="32909"/>
            <a:ext cx="4152900" cy="538339"/>
          </a:xfrm>
          <a:prstGeom prst="rect">
            <a:avLst/>
          </a:prstGeom>
        </p:spPr>
      </p:pic>
      <p:pic>
        <p:nvPicPr>
          <p:cNvPr id="21" name="Picture 20">
            <a:extLst>
              <a:ext uri="{FF2B5EF4-FFF2-40B4-BE49-F238E27FC236}">
                <a16:creationId xmlns:a16="http://schemas.microsoft.com/office/drawing/2014/main" id="{8834E0F3-2225-4225-8212-4153E639A5FA}"/>
              </a:ext>
            </a:extLst>
          </p:cNvPr>
          <p:cNvPicPr>
            <a:picLocks noChangeAspect="1"/>
          </p:cNvPicPr>
          <p:nvPr/>
        </p:nvPicPr>
        <p:blipFill>
          <a:blip r:embed="rId3"/>
          <a:stretch>
            <a:fillRect/>
          </a:stretch>
        </p:blipFill>
        <p:spPr>
          <a:xfrm>
            <a:off x="9633600" y="101313"/>
            <a:ext cx="2142800" cy="351553"/>
          </a:xfrm>
          <a:prstGeom prst="rect">
            <a:avLst/>
          </a:prstGeom>
        </p:spPr>
      </p:pic>
    </p:spTree>
    <p:extLst>
      <p:ext uri="{BB962C8B-B14F-4D97-AF65-F5344CB8AC3E}">
        <p14:creationId xmlns:p14="http://schemas.microsoft.com/office/powerpoint/2010/main" val="1612188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Oswald" pitchFamily="2" charset="0"/>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lvl1pPr>
              <a:defRPr>
                <a:latin typeface="Oswald" pitchFamily="2" charset="0"/>
              </a:defRPr>
            </a:lvl1pPr>
            <a:lvl2pPr>
              <a:defRPr>
                <a:latin typeface="Oswald" pitchFamily="2" charset="0"/>
              </a:defRPr>
            </a:lvl2pPr>
            <a:lvl3pPr>
              <a:defRPr>
                <a:latin typeface="Oswald" pitchFamily="2" charset="0"/>
              </a:defRPr>
            </a:lvl3pPr>
            <a:lvl4pPr>
              <a:defRPr>
                <a:latin typeface="Oswald" pitchFamily="2" charset="0"/>
              </a:defRPr>
            </a:lvl4pPr>
            <a:lvl5pPr>
              <a:defRPr>
                <a:latin typeface="Oswald"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388834"/>
            <a:ext cx="2472271" cy="365125"/>
          </a:xfrm>
          <a:prstGeom prst="rect">
            <a:avLst/>
          </a:prstGeom>
        </p:spPr>
        <p:txBody>
          <a:bodyPr/>
          <a:lstStyle/>
          <a:p>
            <a:fld id="{DC9F9C0B-81ED-454E-91F4-AFC26DD54B44}" type="datetimeFigureOut">
              <a:rPr lang="en-US" smtClean="0"/>
              <a:t>2/16/2021</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9451909-63F0-4DB9-B5A9-2A8F20AF5A8B}" type="slidenum">
              <a:rPr lang="en-US" smtClean="0"/>
              <a:t>‹#›</a:t>
            </a:fld>
            <a:endParaRPr lang="en-US"/>
          </a:p>
        </p:txBody>
      </p:sp>
      <p:pic>
        <p:nvPicPr>
          <p:cNvPr id="8" name="Picture 2" descr="DevOps Security Tools | Netsparker">
            <a:extLst>
              <a:ext uri="{FF2B5EF4-FFF2-40B4-BE49-F238E27FC236}">
                <a16:creationId xmlns:a16="http://schemas.microsoft.com/office/drawing/2014/main" id="{DB5FCD51-776A-419C-913E-001307CEB0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9609" y="5598621"/>
            <a:ext cx="1425747" cy="66178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DevOps Security Tools | Netsparker">
            <a:extLst>
              <a:ext uri="{FF2B5EF4-FFF2-40B4-BE49-F238E27FC236}">
                <a16:creationId xmlns:a16="http://schemas.microsoft.com/office/drawing/2014/main" id="{FA254177-7ECE-441C-A5C8-AACB09E4C5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9609" y="5598621"/>
            <a:ext cx="1425747" cy="661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174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ข้อความและชื่อเรื่องแนวตั้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388834"/>
            <a:ext cx="2472271" cy="365125"/>
          </a:xfrm>
          <a:prstGeom prst="rect">
            <a:avLst/>
          </a:prstGeom>
        </p:spPr>
        <p:txBody>
          <a:bodyPr/>
          <a:lstStyle/>
          <a:p>
            <a:fld id="{DC9F9C0B-81ED-454E-91F4-AFC26DD54B44}" type="datetimeFigureOut">
              <a:rPr lang="en-US" smtClean="0"/>
              <a:t>2/16/2021</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9451909-63F0-4DB9-B5A9-2A8F20AF5A8B}" type="slidenum">
              <a:rPr lang="en-US" smtClean="0"/>
              <a:t>‹#›</a:t>
            </a:fld>
            <a:endParaRPr lang="en-US"/>
          </a:p>
        </p:txBody>
      </p:sp>
    </p:spTree>
    <p:extLst>
      <p:ext uri="{BB962C8B-B14F-4D97-AF65-F5344CB8AC3E}">
        <p14:creationId xmlns:p14="http://schemas.microsoft.com/office/powerpoint/2010/main" val="368840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245917" y="793064"/>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solidFill>
                  <a:schemeClr val="tx1"/>
                </a:solidFill>
                <a:latin typeface="Impact" panose="020B0806030902050204" pitchFamily="34" charset="0"/>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dirty="0"/>
          </a:p>
        </p:txBody>
      </p:sp>
      <p:sp>
        <p:nvSpPr>
          <p:cNvPr id="18" name="Google Shape;18;p4"/>
          <p:cNvSpPr txBox="1">
            <a:spLocks noGrp="1"/>
          </p:cNvSpPr>
          <p:nvPr>
            <p:ph type="body" idx="1"/>
          </p:nvPr>
        </p:nvSpPr>
        <p:spPr>
          <a:xfrm>
            <a:off x="1246800" y="1884215"/>
            <a:ext cx="10945200" cy="437619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Font typeface="Wingdings" panose="05000000000000000000" pitchFamily="2" charset="2"/>
              <a:buChar char="§"/>
              <a:defRPr>
                <a:latin typeface="Oswald" pitchFamily="2" charset="0"/>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n-US"/>
              <a:t>Click to edit Master text styles</a:t>
            </a: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9451909-63F0-4DB9-B5A9-2A8F20AF5A8B}" type="slidenum">
              <a:rPr lang="en-US" smtClean="0"/>
              <a:t>‹#›</a:t>
            </a:fld>
            <a:endParaRPr lang="en-US"/>
          </a:p>
        </p:txBody>
      </p:sp>
      <p:pic>
        <p:nvPicPr>
          <p:cNvPr id="2" name="Picture 2" descr="DevOps Security Tools | Netsparker">
            <a:extLst>
              <a:ext uri="{FF2B5EF4-FFF2-40B4-BE49-F238E27FC236}">
                <a16:creationId xmlns:a16="http://schemas.microsoft.com/office/drawing/2014/main" id="{0A92E8BA-20FA-48A1-93D4-1F45FFF0B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9609" y="5598621"/>
            <a:ext cx="1425747" cy="6617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evOps Security Tools | Netsparker">
            <a:extLst>
              <a:ext uri="{FF2B5EF4-FFF2-40B4-BE49-F238E27FC236}">
                <a16:creationId xmlns:a16="http://schemas.microsoft.com/office/drawing/2014/main" id="{C6B6D10F-29BA-4E6D-84E2-DF06580CF2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9609" y="5598621"/>
            <a:ext cx="1425747" cy="661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4106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Impact" panose="020B080603090205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Oswald" pitchFamily="2" charset="0"/>
              </a:defRPr>
            </a:lvl1pPr>
            <a:lvl2pPr>
              <a:defRPr>
                <a:latin typeface="Oswald" pitchFamily="2" charset="0"/>
              </a:defRPr>
            </a:lvl2pPr>
            <a:lvl3pPr>
              <a:defRPr>
                <a:latin typeface="Oswald" pitchFamily="2" charset="0"/>
              </a:defRPr>
            </a:lvl3pPr>
            <a:lvl4pPr>
              <a:defRPr>
                <a:latin typeface="Oswald" pitchFamily="2" charset="0"/>
              </a:defRPr>
            </a:lvl4pPr>
            <a:lvl5pPr>
              <a:defRPr>
                <a:latin typeface="Oswald"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a:extLst>
              <a:ext uri="{FF2B5EF4-FFF2-40B4-BE49-F238E27FC236}">
                <a16:creationId xmlns:a16="http://schemas.microsoft.com/office/drawing/2014/main" id="{44B52E2A-1407-404C-9F2A-D833A1077875}"/>
              </a:ext>
            </a:extLst>
          </p:cNvPr>
          <p:cNvSpPr>
            <a:spLocks noGrp="1"/>
          </p:cNvSpPr>
          <p:nvPr>
            <p:ph type="sldNum" sz="quarter" idx="12"/>
          </p:nvPr>
        </p:nvSpPr>
        <p:spPr>
          <a:xfrm>
            <a:off x="9900458" y="6459785"/>
            <a:ext cx="1312025" cy="365125"/>
          </a:xfrm>
        </p:spPr>
        <p:txBody>
          <a:bodyPr/>
          <a:lstStyle/>
          <a:p>
            <a:fld id="{E9451909-63F0-4DB9-B5A9-2A8F20AF5A8B}" type="slidenum">
              <a:rPr lang="en-US" smtClean="0"/>
              <a:t>‹#›</a:t>
            </a:fld>
            <a:endParaRPr lang="en-US"/>
          </a:p>
        </p:txBody>
      </p:sp>
    </p:spTree>
    <p:extLst>
      <p:ext uri="{BB962C8B-B14F-4D97-AF65-F5344CB8AC3E}">
        <p14:creationId xmlns:p14="http://schemas.microsoft.com/office/powerpoint/2010/main" val="2096430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ส่วนหัวของส่วน">
    <p:bg>
      <p:bgPr>
        <a:solidFill>
          <a:schemeClr val="bg1"/>
        </a:solidFill>
        <a:effectLst/>
      </p:bgPr>
    </p:bg>
    <p:spTree>
      <p:nvGrpSpPr>
        <p:cNvPr id="1" name=""/>
        <p:cNvGrpSpPr/>
        <p:nvPr/>
      </p:nvGrpSpPr>
      <p:grpSpPr>
        <a:xfrm>
          <a:off x="0" y="0"/>
          <a:ext cx="0" cy="0"/>
          <a:chOff x="0" y="0"/>
          <a:chExt cx="0" cy="0"/>
        </a:xfrm>
      </p:grpSpPr>
      <p:sp>
        <p:nvSpPr>
          <p:cNvPr id="12" name="Rectangle 6">
            <a:extLst>
              <a:ext uri="{FF2B5EF4-FFF2-40B4-BE49-F238E27FC236}">
                <a16:creationId xmlns:a16="http://schemas.microsoft.com/office/drawing/2014/main" id="{85A00ED6-A743-4B07-96A2-F0CD5E97281A}"/>
              </a:ext>
            </a:extLst>
          </p:cNvPr>
          <p:cNvSpPr/>
          <p:nvPr/>
        </p:nvSpPr>
        <p:spPr>
          <a:xfrm>
            <a:off x="-1181" y="6224149"/>
            <a:ext cx="12188825" cy="62949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8">
            <a:extLst>
              <a:ext uri="{FF2B5EF4-FFF2-40B4-BE49-F238E27FC236}">
                <a16:creationId xmlns:a16="http://schemas.microsoft.com/office/drawing/2014/main" id="{686028BC-8A46-4BD5-A939-78FA997A223A}"/>
              </a:ext>
            </a:extLst>
          </p:cNvPr>
          <p:cNvSpPr/>
          <p:nvPr/>
        </p:nvSpPr>
        <p:spPr>
          <a:xfrm>
            <a:off x="-4341" y="6160141"/>
            <a:ext cx="12188825" cy="640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Date Placeholder 3">
            <a:extLst>
              <a:ext uri="{FF2B5EF4-FFF2-40B4-BE49-F238E27FC236}">
                <a16:creationId xmlns:a16="http://schemas.microsoft.com/office/drawing/2014/main" id="{B7F4ACCA-E757-4891-B86B-A3BF89FCCF7C}"/>
              </a:ext>
            </a:extLst>
          </p:cNvPr>
          <p:cNvSpPr txBox="1">
            <a:spLocks/>
          </p:cNvSpPr>
          <p:nvPr/>
        </p:nvSpPr>
        <p:spPr>
          <a:xfrm>
            <a:off x="1105987" y="6384478"/>
            <a:ext cx="2472271" cy="365125"/>
          </a:xfrm>
          <a:prstGeom prst="rect">
            <a:avLst/>
          </a:prstGeom>
        </p:spPr>
        <p:txBody>
          <a:bodyPr vert="horz" lIns="91440" tIns="45720" rIns="91440" bIns="45720" rtlCol="0" anchor="ctr"/>
          <a:lstStyle>
            <a:defPPr>
              <a:defRPr lang="en-US"/>
            </a:defPPr>
            <a:lvl1pPr marL="0" algn="l" defTabSz="457200" rtl="0" eaLnBrk="1" latinLnBrk="0" hangingPunct="1">
              <a:defRPr sz="2000" b="0" kern="1200">
                <a:solidFill>
                  <a:srgbClr val="FFFFFF"/>
                </a:solidFill>
                <a:latin typeface="Impact" panose="020B080603090205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Mr.Chuchart Saetiew</a:t>
            </a:r>
            <a:endParaRPr lang="th-TH" dirty="0"/>
          </a:p>
        </p:txBody>
      </p:sp>
      <p:sp>
        <p:nvSpPr>
          <p:cNvPr id="15" name="Slide Number Placeholder 5">
            <a:extLst>
              <a:ext uri="{FF2B5EF4-FFF2-40B4-BE49-F238E27FC236}">
                <a16:creationId xmlns:a16="http://schemas.microsoft.com/office/drawing/2014/main" id="{2AA4C02E-BCA5-4BA3-B657-B313F327B8BA}"/>
              </a:ext>
            </a:extLst>
          </p:cNvPr>
          <p:cNvSpPr txBox="1">
            <a:spLocks/>
          </p:cNvSpPr>
          <p:nvPr/>
        </p:nvSpPr>
        <p:spPr>
          <a:xfrm>
            <a:off x="9909165" y="6455429"/>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F2ECD97-C97D-465F-BF70-8040D962757D}" type="slidenum">
              <a:rPr lang="th-TH" smtClean="0"/>
              <a:pPr/>
              <a:t>‹#›</a:t>
            </a:fld>
            <a:endParaRPr lang="th-TH" dirty="0"/>
          </a:p>
        </p:txBody>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6000" b="0">
                <a:solidFill>
                  <a:schemeClr val="tx1"/>
                </a:solidFill>
                <a:latin typeface="Impact" panose="020B080603090205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Oswald" pitchFamily="2"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3686185" y="6368344"/>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9451909-63F0-4DB9-B5A9-2A8F20AF5A8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7" name="รูปภาพ 16">
            <a:extLst>
              <a:ext uri="{FF2B5EF4-FFF2-40B4-BE49-F238E27FC236}">
                <a16:creationId xmlns:a16="http://schemas.microsoft.com/office/drawing/2014/main" id="{A8F8531A-250D-4296-BE8C-2923BFF92B3B}"/>
              </a:ext>
            </a:extLst>
          </p:cNvPr>
          <p:cNvPicPr>
            <a:picLocks noChangeAspect="1"/>
          </p:cNvPicPr>
          <p:nvPr/>
        </p:nvPicPr>
        <p:blipFill>
          <a:blip r:embed="rId2"/>
          <a:stretch>
            <a:fillRect/>
          </a:stretch>
        </p:blipFill>
        <p:spPr>
          <a:xfrm>
            <a:off x="408214" y="193307"/>
            <a:ext cx="4219575" cy="466725"/>
          </a:xfrm>
          <a:prstGeom prst="rect">
            <a:avLst/>
          </a:prstGeom>
        </p:spPr>
      </p:pic>
    </p:spTree>
    <p:extLst>
      <p:ext uri="{BB962C8B-B14F-4D97-AF65-F5344CB8AC3E}">
        <p14:creationId xmlns:p14="http://schemas.microsoft.com/office/powerpoint/2010/main" val="3614712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97280" y="6388834"/>
            <a:ext cx="2472271" cy="365125"/>
          </a:xfrm>
          <a:prstGeom prst="rect">
            <a:avLst/>
          </a:prstGeom>
        </p:spPr>
        <p:txBody>
          <a:bodyPr/>
          <a:lstStyle/>
          <a:p>
            <a:fld id="{DC9F9C0B-81ED-454E-91F4-AFC26DD54B44}" type="datetimeFigureOut">
              <a:rPr lang="en-US" smtClean="0"/>
              <a:t>2/16/2021</a:t>
            </a:fld>
            <a:endParaRPr lang="en-US"/>
          </a:p>
        </p:txBody>
      </p:sp>
      <p:sp>
        <p:nvSpPr>
          <p:cNvPr id="7" name="Slide Number Placeholder 6"/>
          <p:cNvSpPr>
            <a:spLocks noGrp="1"/>
          </p:cNvSpPr>
          <p:nvPr>
            <p:ph type="sldNum" sz="quarter" idx="12"/>
          </p:nvPr>
        </p:nvSpPr>
        <p:spPr/>
        <p:txBody>
          <a:bodyPr/>
          <a:lstStyle/>
          <a:p>
            <a:fld id="{E9451909-63F0-4DB9-B5A9-2A8F20AF5A8B}" type="slidenum">
              <a:rPr lang="en-US" smtClean="0"/>
              <a:t>‹#›</a:t>
            </a:fld>
            <a:endParaRPr lang="en-US"/>
          </a:p>
        </p:txBody>
      </p:sp>
    </p:spTree>
    <p:extLst>
      <p:ext uri="{BB962C8B-B14F-4D97-AF65-F5344CB8AC3E}">
        <p14:creationId xmlns:p14="http://schemas.microsoft.com/office/powerpoint/2010/main" val="3232274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การเปรียบเทียบ">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lvl1pPr>
              <a:defRPr>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97280" y="6388834"/>
            <a:ext cx="2472271" cy="365125"/>
          </a:xfrm>
          <a:prstGeom prst="rect">
            <a:avLst/>
          </a:prstGeom>
        </p:spPr>
        <p:txBody>
          <a:bodyPr/>
          <a:lstStyle/>
          <a:p>
            <a:fld id="{DC9F9C0B-81ED-454E-91F4-AFC26DD54B44}" type="datetimeFigureOut">
              <a:rPr lang="en-US" smtClean="0"/>
              <a:t>2/16/2021</a:t>
            </a:fld>
            <a:endParaRPr lang="en-US"/>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E9451909-63F0-4DB9-B5A9-2A8F20AF5A8B}" type="slidenum">
              <a:rPr lang="en-US" smtClean="0"/>
              <a:t>‹#›</a:t>
            </a:fld>
            <a:endParaRPr lang="en-US"/>
          </a:p>
        </p:txBody>
      </p:sp>
    </p:spTree>
    <p:extLst>
      <p:ext uri="{BB962C8B-B14F-4D97-AF65-F5344CB8AC3E}">
        <p14:creationId xmlns:p14="http://schemas.microsoft.com/office/powerpoint/2010/main" val="882018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เฉพาะชื่อเรื่อ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Date Placeholder 2"/>
          <p:cNvSpPr>
            <a:spLocks noGrp="1"/>
          </p:cNvSpPr>
          <p:nvPr>
            <p:ph type="dt" sz="half" idx="10"/>
          </p:nvPr>
        </p:nvSpPr>
        <p:spPr>
          <a:xfrm>
            <a:off x="1097280" y="6388834"/>
            <a:ext cx="2472271" cy="365125"/>
          </a:xfrm>
          <a:prstGeom prst="rect">
            <a:avLst/>
          </a:prstGeom>
        </p:spPr>
        <p:txBody>
          <a:bodyPr/>
          <a:lstStyle>
            <a:lvl1pPr>
              <a:defRPr/>
            </a:lvl1pPr>
          </a:lstStyle>
          <a:p>
            <a:fld id="{DC9F9C0B-81ED-454E-91F4-AFC26DD54B44}" type="datetimeFigureOut">
              <a:rPr lang="en-US" smtClean="0"/>
              <a:t>2/16/2021</a:t>
            </a:fld>
            <a:endParaRPr lang="en-US"/>
          </a:p>
        </p:txBody>
      </p:sp>
      <p:sp>
        <p:nvSpPr>
          <p:cNvPr id="4" name="Footer Placeholder 3"/>
          <p:cNvSpPr>
            <a:spLocks noGrp="1"/>
          </p:cNvSpPr>
          <p:nvPr>
            <p:ph type="ftr" sz="quarter" idx="11"/>
          </p:nvPr>
        </p:nvSpPr>
        <p:spPr>
          <a:xfrm>
            <a:off x="3686185" y="6459785"/>
            <a:ext cx="4822804"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E9451909-63F0-4DB9-B5A9-2A8F20AF5A8B}" type="slidenum">
              <a:rPr lang="en-US" smtClean="0"/>
              <a:t>‹#›</a:t>
            </a:fld>
            <a:endParaRPr lang="en-US"/>
          </a:p>
        </p:txBody>
      </p:sp>
      <p:pic>
        <p:nvPicPr>
          <p:cNvPr id="7" name="Picture 2" descr="DevOps Security Tools | Netsparker">
            <a:extLst>
              <a:ext uri="{FF2B5EF4-FFF2-40B4-BE49-F238E27FC236}">
                <a16:creationId xmlns:a16="http://schemas.microsoft.com/office/drawing/2014/main" id="{BF273AF7-A393-4E95-805F-8B49DE3C30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9609" y="5598621"/>
            <a:ext cx="1425747" cy="66178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DevOps Security Tools | Netsparker">
            <a:extLst>
              <a:ext uri="{FF2B5EF4-FFF2-40B4-BE49-F238E27FC236}">
                <a16:creationId xmlns:a16="http://schemas.microsoft.com/office/drawing/2014/main" id="{7B11A677-15B2-4696-96D0-F851946B83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9609" y="5598621"/>
            <a:ext cx="1425747" cy="661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369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ว่างเปล่า">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1097280" y="6388834"/>
            <a:ext cx="2472271" cy="365125"/>
          </a:xfrm>
          <a:prstGeom prst="rect">
            <a:avLst/>
          </a:prstGeom>
        </p:spPr>
        <p:txBody>
          <a:bodyPr/>
          <a:lstStyle/>
          <a:p>
            <a:fld id="{DC9F9C0B-81ED-454E-91F4-AFC26DD54B44}" type="datetimeFigureOut">
              <a:rPr lang="en-US" smtClean="0"/>
              <a:t>2/16/2021</a:t>
            </a:fld>
            <a:endParaRPr lang="en-US"/>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9451909-63F0-4DB9-B5A9-2A8F20AF5A8B}" type="slidenum">
              <a:rPr lang="en-US" smtClean="0"/>
              <a:t>‹#›</a:t>
            </a:fld>
            <a:endParaRPr lang="en-US"/>
          </a:p>
        </p:txBody>
      </p:sp>
    </p:spTree>
    <p:extLst>
      <p:ext uri="{BB962C8B-B14F-4D97-AF65-F5344CB8AC3E}">
        <p14:creationId xmlns:p14="http://schemas.microsoft.com/office/powerpoint/2010/main" val="79888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เนื้อหาพร้อมคำอธิบายภาพ">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fld id="{DC9F9C0B-81ED-454E-91F4-AFC26DD54B44}" type="datetimeFigureOut">
              <a:rPr lang="en-US" smtClean="0"/>
              <a:t>2/16/2021</a:t>
            </a:fld>
            <a:endParaRPr lang="en-US"/>
          </a:p>
        </p:txBody>
      </p:sp>
      <p:sp>
        <p:nvSpPr>
          <p:cNvPr id="6" name="Footer Placeholder 5"/>
          <p:cNvSpPr>
            <a:spLocks noGrp="1"/>
          </p:cNvSpPr>
          <p:nvPr>
            <p:ph type="ftr" sz="quarter" idx="11"/>
          </p:nvPr>
        </p:nvSpPr>
        <p:spPr>
          <a:xfrm>
            <a:off x="4800600" y="6459785"/>
            <a:ext cx="4648200" cy="365125"/>
          </a:xfrm>
          <a:prstGeom prst="rect">
            <a:avLst/>
          </a:prstGeo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9451909-63F0-4DB9-B5A9-2A8F20AF5A8B}" type="slidenum">
              <a:rPr lang="en-US" smtClean="0"/>
              <a:t>‹#›</a:t>
            </a:fld>
            <a:endParaRPr lang="en-US"/>
          </a:p>
        </p:txBody>
      </p:sp>
    </p:spTree>
    <p:extLst>
      <p:ext uri="{BB962C8B-B14F-4D97-AF65-F5344CB8AC3E}">
        <p14:creationId xmlns:p14="http://schemas.microsoft.com/office/powerpoint/2010/main" val="3608602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รูปภาพพร้อมคำอธิบายภาพ">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97280" y="6388834"/>
            <a:ext cx="2472271" cy="365125"/>
          </a:xfrm>
          <a:prstGeom prst="rect">
            <a:avLst/>
          </a:prstGeom>
        </p:spPr>
        <p:txBody>
          <a:bodyPr/>
          <a:lstStyle/>
          <a:p>
            <a:fld id="{DC9F9C0B-81ED-454E-91F4-AFC26DD54B44}" type="datetimeFigureOut">
              <a:rPr lang="en-US" smtClean="0"/>
              <a:t>2/16/2021</a:t>
            </a:fld>
            <a:endParaRPr lang="en-US"/>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9451909-63F0-4DB9-B5A9-2A8F20AF5A8B}" type="slidenum">
              <a:rPr lang="en-US" smtClean="0"/>
              <a:t>‹#›</a:t>
            </a:fld>
            <a:endParaRPr lang="en-US"/>
          </a:p>
        </p:txBody>
      </p:sp>
    </p:spTree>
    <p:extLst>
      <p:ext uri="{BB962C8B-B14F-4D97-AF65-F5344CB8AC3E}">
        <p14:creationId xmlns:p14="http://schemas.microsoft.com/office/powerpoint/2010/main" val="2443834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384478"/>
            <a:ext cx="12188825" cy="4735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19984"/>
            <a:ext cx="12188825" cy="640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h-TH" dirty="0"/>
              <a:t>คลิกเพื่อแก้ไขสไตล์ชื่อเรื่องต้นแบบ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h-TH" dirty="0"/>
              <a:t>คลิกเพื่อแก้ไขสไตล์ของข้อความต้นแบบ</a:t>
            </a:r>
          </a:p>
          <a:p>
            <a:pPr lvl="1"/>
            <a:r>
              <a:rPr lang="th-TH" dirty="0"/>
              <a:t>ระดับที่สอง</a:t>
            </a:r>
          </a:p>
          <a:p>
            <a:pPr lvl="2"/>
            <a:r>
              <a:rPr lang="th-TH" dirty="0"/>
              <a:t>ระดับที่สาม</a:t>
            </a:r>
          </a:p>
          <a:p>
            <a:pPr lvl="3"/>
            <a:r>
              <a:rPr lang="th-TH" dirty="0"/>
              <a:t>ระดับที่สี่</a:t>
            </a:r>
          </a:p>
          <a:p>
            <a:pPr lvl="4"/>
            <a:r>
              <a:rPr lang="th-TH" dirty="0"/>
              <a:t>ระดับที่ห้า</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9451909-63F0-4DB9-B5A9-2A8F20AF5A8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Date Placeholder 3">
            <a:extLst>
              <a:ext uri="{FF2B5EF4-FFF2-40B4-BE49-F238E27FC236}">
                <a16:creationId xmlns:a16="http://schemas.microsoft.com/office/drawing/2014/main" id="{8701A395-2745-4163-A325-518FC35F5178}"/>
              </a:ext>
            </a:extLst>
          </p:cNvPr>
          <p:cNvSpPr txBox="1">
            <a:spLocks/>
          </p:cNvSpPr>
          <p:nvPr/>
        </p:nvSpPr>
        <p:spPr>
          <a:xfrm>
            <a:off x="1781093" y="6456458"/>
            <a:ext cx="3296361" cy="486833"/>
          </a:xfrm>
          <a:prstGeom prst="rect">
            <a:avLst/>
          </a:prstGeom>
        </p:spPr>
        <p:txBody>
          <a:bodyPr vert="horz" lIns="121920" tIns="60960" rIns="121920" bIns="60960" rtlCol="0" anchor="ctr"/>
          <a:lstStyle>
            <a:defPPr>
              <a:defRPr lang="en-US"/>
            </a:defPPr>
            <a:lvl1pPr marL="0" algn="l" defTabSz="457200" rtl="0" eaLnBrk="1" latinLnBrk="0" hangingPunct="1">
              <a:defRPr sz="2000" b="0" kern="1200">
                <a:solidFill>
                  <a:srgbClr val="FFFFFF"/>
                </a:solidFill>
                <a:latin typeface="Impact" panose="020B080603090205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dirty="0">
                <a:latin typeface="Oswald" pitchFamily="2" charset="0"/>
              </a:rPr>
              <a:t>Mr.Chuchart Saetiew</a:t>
            </a:r>
            <a:endParaRPr lang="th-TH" sz="1400" dirty="0">
              <a:latin typeface="Oswald" pitchFamily="2" charset="0"/>
            </a:endParaRPr>
          </a:p>
        </p:txBody>
      </p:sp>
      <p:sp>
        <p:nvSpPr>
          <p:cNvPr id="11" name="สี่เหลี่ยมผืนผ้า 3">
            <a:extLst>
              <a:ext uri="{FF2B5EF4-FFF2-40B4-BE49-F238E27FC236}">
                <a16:creationId xmlns:a16="http://schemas.microsoft.com/office/drawing/2014/main" id="{100170AC-CFB5-4DE0-9507-E6B9AF15FCA2}"/>
              </a:ext>
            </a:extLst>
          </p:cNvPr>
          <p:cNvSpPr/>
          <p:nvPr/>
        </p:nvSpPr>
        <p:spPr>
          <a:xfrm>
            <a:off x="6858544" y="6489762"/>
            <a:ext cx="1830950" cy="307777"/>
          </a:xfrm>
          <a:prstGeom prst="rect">
            <a:avLst/>
          </a:prstGeom>
        </p:spPr>
        <p:txBody>
          <a:bodyPr wrap="none">
            <a:spAutoFit/>
          </a:bodyPr>
          <a:lstStyle/>
          <a:p>
            <a:r>
              <a:rPr lang="en-US" sz="1400" dirty="0">
                <a:solidFill>
                  <a:schemeClr val="bg1"/>
                </a:solidFill>
                <a:latin typeface="Oswald" pitchFamily="2" charset="0"/>
              </a:rPr>
              <a:t>Front-end Web Developer</a:t>
            </a:r>
          </a:p>
        </p:txBody>
      </p:sp>
      <p:pic>
        <p:nvPicPr>
          <p:cNvPr id="13" name="Picture 12">
            <a:extLst>
              <a:ext uri="{FF2B5EF4-FFF2-40B4-BE49-F238E27FC236}">
                <a16:creationId xmlns:a16="http://schemas.microsoft.com/office/drawing/2014/main" id="{EB9104A2-7BE2-4904-B376-35663CB8CE89}"/>
              </a:ext>
            </a:extLst>
          </p:cNvPr>
          <p:cNvPicPr>
            <a:picLocks noChangeAspect="1"/>
          </p:cNvPicPr>
          <p:nvPr/>
        </p:nvPicPr>
        <p:blipFill>
          <a:blip r:embed="rId14"/>
          <a:stretch>
            <a:fillRect/>
          </a:stretch>
        </p:blipFill>
        <p:spPr>
          <a:xfrm>
            <a:off x="368299" y="32909"/>
            <a:ext cx="4152900" cy="538339"/>
          </a:xfrm>
          <a:prstGeom prst="rect">
            <a:avLst/>
          </a:prstGeom>
        </p:spPr>
      </p:pic>
      <p:pic>
        <p:nvPicPr>
          <p:cNvPr id="21" name="Picture 20">
            <a:extLst>
              <a:ext uri="{FF2B5EF4-FFF2-40B4-BE49-F238E27FC236}">
                <a16:creationId xmlns:a16="http://schemas.microsoft.com/office/drawing/2014/main" id="{3E1758B7-4472-4328-B0BD-6791242E4C5E}"/>
              </a:ext>
            </a:extLst>
          </p:cNvPr>
          <p:cNvPicPr>
            <a:picLocks noChangeAspect="1"/>
          </p:cNvPicPr>
          <p:nvPr/>
        </p:nvPicPr>
        <p:blipFill>
          <a:blip r:embed="rId15"/>
          <a:stretch>
            <a:fillRect/>
          </a:stretch>
        </p:blipFill>
        <p:spPr>
          <a:xfrm>
            <a:off x="9633600" y="101313"/>
            <a:ext cx="2142800" cy="351553"/>
          </a:xfrm>
          <a:prstGeom prst="rect">
            <a:avLst/>
          </a:prstGeom>
        </p:spPr>
      </p:pic>
      <p:pic>
        <p:nvPicPr>
          <p:cNvPr id="4" name="Picture 2" descr="DevOps Security Tools | Netsparker">
            <a:extLst>
              <a:ext uri="{FF2B5EF4-FFF2-40B4-BE49-F238E27FC236}">
                <a16:creationId xmlns:a16="http://schemas.microsoft.com/office/drawing/2014/main" id="{017E416D-CF9E-4BB6-A5CB-2EE88FA1C04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499609" y="5598621"/>
            <a:ext cx="1425747" cy="66178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DevOps Security Tools | Netsparker">
            <a:extLst>
              <a:ext uri="{FF2B5EF4-FFF2-40B4-BE49-F238E27FC236}">
                <a16:creationId xmlns:a16="http://schemas.microsoft.com/office/drawing/2014/main" id="{C82BFA95-64BC-41E8-A42A-83EECD8CD3C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499609" y="5598621"/>
            <a:ext cx="1425747" cy="661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45997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Oswald" pitchFamily="2" charset="0"/>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Oswald" pitchFamily="2" charset="0"/>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Oswald" pitchFamily="2" charset="0"/>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Oswald" pitchFamily="2" charset="0"/>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Oswald" pitchFamily="2" charset="0"/>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Oswald" pitchFamily="2" charset="0"/>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EF18D-C08E-433E-9379-BC2BCCF24AA9}"/>
              </a:ext>
            </a:extLst>
          </p:cNvPr>
          <p:cNvSpPr>
            <a:spLocks noGrp="1"/>
          </p:cNvSpPr>
          <p:nvPr>
            <p:ph type="ctrTitle"/>
          </p:nvPr>
        </p:nvSpPr>
        <p:spPr/>
        <p:txBody>
          <a:bodyPr>
            <a:normAutofit/>
          </a:bodyPr>
          <a:lstStyle/>
          <a:p>
            <a:r>
              <a:rPr lang="en-US" sz="4800" b="0" i="0" dirty="0">
                <a:effectLst/>
              </a:rPr>
              <a:t>IT-Enterprise Architecture Framework </a:t>
            </a:r>
            <a:endParaRPr lang="en-US" sz="4800" dirty="0"/>
          </a:p>
        </p:txBody>
      </p:sp>
      <p:sp>
        <p:nvSpPr>
          <p:cNvPr id="3" name="Subtitle 2">
            <a:extLst>
              <a:ext uri="{FF2B5EF4-FFF2-40B4-BE49-F238E27FC236}">
                <a16:creationId xmlns:a16="http://schemas.microsoft.com/office/drawing/2014/main" id="{11C45708-7381-4BFE-AF4C-543E0E5598D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29392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8A7FED8-82B1-4606-9CA2-D5CBFE5CE4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41" b="2093"/>
          <a:stretch/>
        </p:blipFill>
        <p:spPr bwMode="auto">
          <a:xfrm>
            <a:off x="0" y="0"/>
            <a:ext cx="1147394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E3A4623-32DE-4AE2-AAB2-5F141A446BBA}"/>
              </a:ext>
            </a:extLst>
          </p:cNvPr>
          <p:cNvSpPr/>
          <p:nvPr/>
        </p:nvSpPr>
        <p:spPr>
          <a:xfrm>
            <a:off x="11376837" y="0"/>
            <a:ext cx="815163"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1623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42E4299-E0D9-408F-9B4D-B8E570BE9FED}"/>
              </a:ext>
            </a:extLst>
          </p:cNvPr>
          <p:cNvSpPr/>
          <p:nvPr/>
        </p:nvSpPr>
        <p:spPr>
          <a:xfrm>
            <a:off x="8432503" y="1741568"/>
            <a:ext cx="3759497" cy="51164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78A7FED8-82B1-4606-9CA2-D5CBFE5CE4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41" b="2093"/>
          <a:stretch/>
        </p:blipFill>
        <p:spPr bwMode="auto">
          <a:xfrm>
            <a:off x="-2" y="1771840"/>
            <a:ext cx="8527311" cy="509679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BC871DD-0B0D-40BF-93FC-D97E3EE1F620}"/>
              </a:ext>
            </a:extLst>
          </p:cNvPr>
          <p:cNvSpPr txBox="1"/>
          <p:nvPr/>
        </p:nvSpPr>
        <p:spPr>
          <a:xfrm>
            <a:off x="8357190" y="2007174"/>
            <a:ext cx="3530009" cy="707886"/>
          </a:xfrm>
          <a:prstGeom prst="rect">
            <a:avLst/>
          </a:prstGeom>
          <a:noFill/>
          <a:ln>
            <a:solidFill>
              <a:srgbClr val="00B0F0"/>
            </a:solidFill>
          </a:ln>
        </p:spPr>
        <p:txBody>
          <a:bodyPr wrap="square">
            <a:spAutoFit/>
          </a:bodyPr>
          <a:lstStyle/>
          <a:p>
            <a:r>
              <a:rPr lang="en-US" sz="2000" dirty="0">
                <a:solidFill>
                  <a:srgbClr val="0070C0"/>
                </a:solidFill>
                <a:latin typeface="Oswald" pitchFamily="2" charset="0"/>
              </a:rPr>
              <a:t>Business (Framework): </a:t>
            </a:r>
          </a:p>
          <a:p>
            <a:r>
              <a:rPr lang="en-US" sz="2000" dirty="0">
                <a:solidFill>
                  <a:srgbClr val="C00000"/>
                </a:solidFill>
                <a:latin typeface="Oswald" pitchFamily="2" charset="0"/>
              </a:rPr>
              <a:t>Governance, Organization(</a:t>
            </a:r>
            <a:r>
              <a:rPr lang="en-US" sz="2000" dirty="0">
                <a:latin typeface="Oswald" pitchFamily="2" charset="0"/>
              </a:rPr>
              <a:t>strategy</a:t>
            </a:r>
            <a:r>
              <a:rPr lang="en-US" sz="2000" dirty="0">
                <a:solidFill>
                  <a:srgbClr val="C00000"/>
                </a:solidFill>
                <a:latin typeface="Oswald" pitchFamily="2" charset="0"/>
              </a:rPr>
              <a:t>)</a:t>
            </a:r>
            <a:endParaRPr lang="en-US" sz="2000" dirty="0">
              <a:solidFill>
                <a:srgbClr val="C00000"/>
              </a:solidFill>
            </a:endParaRPr>
          </a:p>
        </p:txBody>
      </p:sp>
      <p:sp>
        <p:nvSpPr>
          <p:cNvPr id="6" name="TextBox 5">
            <a:extLst>
              <a:ext uri="{FF2B5EF4-FFF2-40B4-BE49-F238E27FC236}">
                <a16:creationId xmlns:a16="http://schemas.microsoft.com/office/drawing/2014/main" id="{9ED0D4CF-EEB6-41ED-958B-F25623E1CE69}"/>
              </a:ext>
            </a:extLst>
          </p:cNvPr>
          <p:cNvSpPr txBox="1"/>
          <p:nvPr/>
        </p:nvSpPr>
        <p:spPr>
          <a:xfrm>
            <a:off x="8415450" y="3043484"/>
            <a:ext cx="3471749" cy="707886"/>
          </a:xfrm>
          <a:prstGeom prst="rect">
            <a:avLst/>
          </a:prstGeom>
          <a:noFill/>
          <a:ln>
            <a:solidFill>
              <a:srgbClr val="00B0F0"/>
            </a:solidFill>
          </a:ln>
        </p:spPr>
        <p:txBody>
          <a:bodyPr wrap="square">
            <a:spAutoFit/>
          </a:bodyPr>
          <a:lstStyle/>
          <a:p>
            <a:r>
              <a:rPr lang="en-US" sz="2000" dirty="0">
                <a:solidFill>
                  <a:srgbClr val="0070C0"/>
                </a:solidFill>
                <a:latin typeface="Oswald" pitchFamily="2" charset="0"/>
              </a:rPr>
              <a:t>Content(Digital Content) :</a:t>
            </a:r>
          </a:p>
          <a:p>
            <a:r>
              <a:rPr lang="en-US" sz="2000" dirty="0">
                <a:solidFill>
                  <a:srgbClr val="C00000"/>
                </a:solidFill>
                <a:latin typeface="Oswald" pitchFamily="2" charset="0"/>
              </a:rPr>
              <a:t>IOT/Cloud/DevOps</a:t>
            </a:r>
            <a:endParaRPr lang="en-US" sz="2000" dirty="0">
              <a:solidFill>
                <a:srgbClr val="C00000"/>
              </a:solidFill>
            </a:endParaRPr>
          </a:p>
        </p:txBody>
      </p:sp>
      <p:sp>
        <p:nvSpPr>
          <p:cNvPr id="7" name="TextBox 6">
            <a:extLst>
              <a:ext uri="{FF2B5EF4-FFF2-40B4-BE49-F238E27FC236}">
                <a16:creationId xmlns:a16="http://schemas.microsoft.com/office/drawing/2014/main" id="{AE90CB37-CEB5-405D-B048-3637D23E0CA7}"/>
              </a:ext>
            </a:extLst>
          </p:cNvPr>
          <p:cNvSpPr txBox="1"/>
          <p:nvPr/>
        </p:nvSpPr>
        <p:spPr>
          <a:xfrm>
            <a:off x="8435607" y="4041169"/>
            <a:ext cx="3451592" cy="707886"/>
          </a:xfrm>
          <a:prstGeom prst="rect">
            <a:avLst/>
          </a:prstGeom>
          <a:noFill/>
          <a:ln>
            <a:solidFill>
              <a:srgbClr val="00B0F0"/>
            </a:solidFill>
          </a:ln>
        </p:spPr>
        <p:txBody>
          <a:bodyPr wrap="square">
            <a:spAutoFit/>
          </a:bodyPr>
          <a:lstStyle>
            <a:defPPr>
              <a:defRPr lang="en-US"/>
            </a:defPPr>
            <a:lvl1pPr>
              <a:defRPr sz="2000">
                <a:solidFill>
                  <a:srgbClr val="C00000"/>
                </a:solidFill>
                <a:latin typeface="Oswald" pitchFamily="2" charset="0"/>
              </a:defRPr>
            </a:lvl1pPr>
          </a:lstStyle>
          <a:p>
            <a:r>
              <a:rPr lang="en-US" dirty="0">
                <a:solidFill>
                  <a:srgbClr val="0070C0"/>
                </a:solidFill>
              </a:rPr>
              <a:t>Data is Collected : </a:t>
            </a:r>
          </a:p>
          <a:p>
            <a:r>
              <a:rPr lang="en-US" dirty="0"/>
              <a:t>Data Analysis/Big Data</a:t>
            </a:r>
          </a:p>
        </p:txBody>
      </p:sp>
      <p:sp>
        <p:nvSpPr>
          <p:cNvPr id="8" name="TextBox 7">
            <a:extLst>
              <a:ext uri="{FF2B5EF4-FFF2-40B4-BE49-F238E27FC236}">
                <a16:creationId xmlns:a16="http://schemas.microsoft.com/office/drawing/2014/main" id="{F35DD887-C08A-4084-8972-CC5BADF3333D}"/>
              </a:ext>
            </a:extLst>
          </p:cNvPr>
          <p:cNvSpPr txBox="1"/>
          <p:nvPr/>
        </p:nvSpPr>
        <p:spPr>
          <a:xfrm>
            <a:off x="8432503" y="4962664"/>
            <a:ext cx="3471748" cy="677108"/>
          </a:xfrm>
          <a:prstGeom prst="rect">
            <a:avLst/>
          </a:prstGeom>
          <a:solidFill>
            <a:schemeClr val="bg1"/>
          </a:solidFill>
          <a:ln>
            <a:solidFill>
              <a:srgbClr val="00B0F0"/>
            </a:solidFill>
          </a:ln>
        </p:spPr>
        <p:txBody>
          <a:bodyPr wrap="square">
            <a:spAutoFit/>
          </a:bodyPr>
          <a:lstStyle>
            <a:defPPr>
              <a:defRPr lang="en-US"/>
            </a:defPPr>
            <a:lvl1pPr>
              <a:defRPr sz="2000">
                <a:solidFill>
                  <a:srgbClr val="C00000"/>
                </a:solidFill>
                <a:latin typeface="Oswald" pitchFamily="2" charset="0"/>
              </a:defRPr>
            </a:lvl1pPr>
          </a:lstStyle>
          <a:p>
            <a:r>
              <a:rPr lang="en-US" dirty="0">
                <a:solidFill>
                  <a:srgbClr val="0070C0"/>
                </a:solidFill>
              </a:rPr>
              <a:t>Applications : </a:t>
            </a:r>
            <a:r>
              <a:rPr lang="en-US" sz="1800" dirty="0"/>
              <a:t>Software App &amp; Software OS &amp; </a:t>
            </a:r>
            <a:r>
              <a:rPr lang="en-US" sz="1800" dirty="0">
                <a:solidFill>
                  <a:srgbClr val="00B050"/>
                </a:solidFill>
              </a:rPr>
              <a:t>Drone programing</a:t>
            </a:r>
          </a:p>
        </p:txBody>
      </p:sp>
      <p:sp>
        <p:nvSpPr>
          <p:cNvPr id="9" name="TextBox 8">
            <a:extLst>
              <a:ext uri="{FF2B5EF4-FFF2-40B4-BE49-F238E27FC236}">
                <a16:creationId xmlns:a16="http://schemas.microsoft.com/office/drawing/2014/main" id="{A0DC3A5F-1FC4-4B7E-9DE9-D48973635205}"/>
              </a:ext>
            </a:extLst>
          </p:cNvPr>
          <p:cNvSpPr txBox="1"/>
          <p:nvPr/>
        </p:nvSpPr>
        <p:spPr>
          <a:xfrm>
            <a:off x="1135025" y="910571"/>
            <a:ext cx="10156751" cy="830997"/>
          </a:xfrm>
          <a:prstGeom prst="rect">
            <a:avLst/>
          </a:prstGeom>
          <a:noFill/>
        </p:spPr>
        <p:txBody>
          <a:bodyPr wrap="square">
            <a:spAutoFit/>
          </a:bodyPr>
          <a:lstStyle/>
          <a:p>
            <a:r>
              <a:rPr lang="en-US" sz="4800" b="0" i="0" dirty="0">
                <a:effectLst/>
                <a:latin typeface="Impact" panose="020B0806030902050204" pitchFamily="34" charset="0"/>
              </a:rPr>
              <a:t>IT-Enterprise Architecture Framework </a:t>
            </a:r>
            <a:endParaRPr lang="en-US" sz="4800" dirty="0">
              <a:latin typeface="Impact" panose="020B0806030902050204" pitchFamily="34" charset="0"/>
            </a:endParaRPr>
          </a:p>
        </p:txBody>
      </p:sp>
      <p:sp>
        <p:nvSpPr>
          <p:cNvPr id="10" name="TextBox 9">
            <a:extLst>
              <a:ext uri="{FF2B5EF4-FFF2-40B4-BE49-F238E27FC236}">
                <a16:creationId xmlns:a16="http://schemas.microsoft.com/office/drawing/2014/main" id="{6375BF28-11AC-44D3-8390-1B435D1DDA03}"/>
              </a:ext>
            </a:extLst>
          </p:cNvPr>
          <p:cNvSpPr txBox="1"/>
          <p:nvPr/>
        </p:nvSpPr>
        <p:spPr>
          <a:xfrm>
            <a:off x="8432502" y="5843700"/>
            <a:ext cx="3471747" cy="707886"/>
          </a:xfrm>
          <a:prstGeom prst="rect">
            <a:avLst/>
          </a:prstGeom>
          <a:solidFill>
            <a:schemeClr val="bg1"/>
          </a:solidFill>
          <a:ln>
            <a:solidFill>
              <a:srgbClr val="00B0F0"/>
            </a:solidFill>
          </a:ln>
        </p:spPr>
        <p:txBody>
          <a:bodyPr wrap="square">
            <a:spAutoFit/>
          </a:bodyPr>
          <a:lstStyle>
            <a:defPPr>
              <a:defRPr lang="en-US"/>
            </a:defPPr>
            <a:lvl1pPr>
              <a:defRPr sz="2000">
                <a:solidFill>
                  <a:srgbClr val="C00000"/>
                </a:solidFill>
                <a:latin typeface="Oswald" pitchFamily="2" charset="0"/>
              </a:defRPr>
            </a:lvl1pPr>
          </a:lstStyle>
          <a:p>
            <a:r>
              <a:rPr lang="en-US" dirty="0">
                <a:solidFill>
                  <a:srgbClr val="0070C0"/>
                </a:solidFill>
              </a:rPr>
              <a:t>Technical : </a:t>
            </a:r>
          </a:p>
          <a:p>
            <a:r>
              <a:rPr lang="en-US" dirty="0"/>
              <a:t>Hardware/CPU, HDD,RAM</a:t>
            </a:r>
          </a:p>
        </p:txBody>
      </p:sp>
    </p:spTree>
    <p:extLst>
      <p:ext uri="{BB962C8B-B14F-4D97-AF65-F5344CB8AC3E}">
        <p14:creationId xmlns:p14="http://schemas.microsoft.com/office/powerpoint/2010/main" val="2090049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3B83A-AD55-4C4D-9045-586DC4FCB6CD}"/>
              </a:ext>
            </a:extLst>
          </p:cNvPr>
          <p:cNvSpPr>
            <a:spLocks noGrp="1"/>
          </p:cNvSpPr>
          <p:nvPr>
            <p:ph type="title"/>
          </p:nvPr>
        </p:nvSpPr>
        <p:spPr/>
        <p:txBody>
          <a:bodyPr>
            <a:normAutofit/>
          </a:bodyPr>
          <a:lstStyle/>
          <a:p>
            <a:r>
              <a:rPr lang="en-US" b="0" i="0" dirty="0">
                <a:effectLst/>
              </a:rPr>
              <a:t>Enterprise Architecture Frameworks</a:t>
            </a:r>
            <a:endParaRPr lang="en-US" dirty="0"/>
          </a:p>
        </p:txBody>
      </p:sp>
      <p:pic>
        <p:nvPicPr>
          <p:cNvPr id="2050" name="Picture 2" descr="Enterprise Architecture framework">
            <a:extLst>
              <a:ext uri="{FF2B5EF4-FFF2-40B4-BE49-F238E27FC236}">
                <a16:creationId xmlns:a16="http://schemas.microsoft.com/office/drawing/2014/main" id="{95BCE136-98C2-4C10-9EFE-12B46F6755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591" y="1994394"/>
            <a:ext cx="4521107" cy="418621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6CFA00CD-D309-48CB-8FF0-8EAAE090AF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541" b="2093"/>
          <a:stretch/>
        </p:blipFill>
        <p:spPr bwMode="auto">
          <a:xfrm>
            <a:off x="4869711" y="1994393"/>
            <a:ext cx="7028122" cy="420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388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8CD3D-AD05-4AE8-A01A-87B01CF272B9}"/>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991F5A6E-7054-4CBE-A676-BD228D101AB1}"/>
              </a:ext>
            </a:extLst>
          </p:cNvPr>
          <p:cNvPicPr>
            <a:picLocks noGrp="1" noChangeAspect="1"/>
          </p:cNvPicPr>
          <p:nvPr>
            <p:ph idx="1"/>
          </p:nvPr>
        </p:nvPicPr>
        <p:blipFill>
          <a:blip r:embed="rId2"/>
          <a:stretch>
            <a:fillRect/>
          </a:stretch>
        </p:blipFill>
        <p:spPr bwMode="auto">
          <a:xfrm>
            <a:off x="1245783" y="1878161"/>
            <a:ext cx="6547882" cy="4376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922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AA4D3-425E-4210-A058-99897E5D772E}"/>
              </a:ext>
            </a:extLst>
          </p:cNvPr>
          <p:cNvSpPr>
            <a:spLocks noGrp="1"/>
          </p:cNvSpPr>
          <p:nvPr>
            <p:ph type="title"/>
          </p:nvPr>
        </p:nvSpPr>
        <p:spPr/>
        <p:txBody>
          <a:bodyPr/>
          <a:lstStyle/>
          <a:p>
            <a:r>
              <a:rPr lang="en-US" b="0" i="0" dirty="0">
                <a:effectLst/>
              </a:rPr>
              <a:t>Enterprise Architecture Frameworks</a:t>
            </a:r>
            <a:endParaRPr lang="en-US" dirty="0"/>
          </a:p>
        </p:txBody>
      </p:sp>
      <p:sp>
        <p:nvSpPr>
          <p:cNvPr id="5" name="TextBox 4">
            <a:extLst>
              <a:ext uri="{FF2B5EF4-FFF2-40B4-BE49-F238E27FC236}">
                <a16:creationId xmlns:a16="http://schemas.microsoft.com/office/drawing/2014/main" id="{E724F9C4-96FF-4E12-9AC9-850547EB2550}"/>
              </a:ext>
            </a:extLst>
          </p:cNvPr>
          <p:cNvSpPr txBox="1"/>
          <p:nvPr/>
        </p:nvSpPr>
        <p:spPr>
          <a:xfrm>
            <a:off x="1262615" y="1798970"/>
            <a:ext cx="9731449" cy="2585323"/>
          </a:xfrm>
          <a:prstGeom prst="rect">
            <a:avLst/>
          </a:prstGeom>
          <a:noFill/>
          <a:ln w="19050">
            <a:solidFill>
              <a:srgbClr val="00B0F0"/>
            </a:solidFill>
          </a:ln>
        </p:spPr>
        <p:txBody>
          <a:bodyPr wrap="square">
            <a:spAutoFit/>
          </a:bodyPr>
          <a:lstStyle/>
          <a:p>
            <a:pPr marL="285750" indent="-285750">
              <a:buFont typeface="Wingdings" panose="05000000000000000000" pitchFamily="2" charset="2"/>
              <a:buChar char="§"/>
            </a:pPr>
            <a:r>
              <a:rPr lang="en-US" dirty="0">
                <a:solidFill>
                  <a:srgbClr val="00B0F0"/>
                </a:solidFill>
                <a:latin typeface="Oswald" pitchFamily="2" charset="0"/>
              </a:rPr>
              <a:t>Business architecture </a:t>
            </a:r>
            <a:r>
              <a:rPr lang="en-US" dirty="0">
                <a:latin typeface="Oswald" pitchFamily="2" charset="0"/>
              </a:rPr>
              <a:t>defines the business strategy, governance, organization, and key business processes of the organization</a:t>
            </a:r>
          </a:p>
          <a:p>
            <a:pPr marL="285750" indent="-285750">
              <a:buFont typeface="Wingdings" panose="05000000000000000000" pitchFamily="2" charset="2"/>
              <a:buChar char="§"/>
            </a:pPr>
            <a:r>
              <a:rPr lang="en-US" dirty="0">
                <a:solidFill>
                  <a:srgbClr val="00B0F0"/>
                </a:solidFill>
                <a:latin typeface="Oswald" pitchFamily="2" charset="0"/>
              </a:rPr>
              <a:t>Applications architecture </a:t>
            </a:r>
            <a:r>
              <a:rPr lang="en-US" dirty="0">
                <a:latin typeface="Oswald" pitchFamily="2" charset="0"/>
              </a:rPr>
              <a:t>provides a blueprint for the individual systems to be deployed, the interactions between the application systems, and their relationships to the core business processes of the organization with the frameworks for services to be exposed as business functions for integration</a:t>
            </a:r>
          </a:p>
          <a:p>
            <a:pPr marL="285750" indent="-285750">
              <a:buFont typeface="Wingdings" panose="05000000000000000000" pitchFamily="2" charset="2"/>
              <a:buChar char="§"/>
            </a:pPr>
            <a:r>
              <a:rPr lang="en-US" dirty="0">
                <a:solidFill>
                  <a:srgbClr val="00B0F0"/>
                </a:solidFill>
                <a:latin typeface="Oswald" pitchFamily="2" charset="0"/>
              </a:rPr>
              <a:t>Data architecture </a:t>
            </a:r>
            <a:r>
              <a:rPr lang="en-US" dirty="0">
                <a:latin typeface="Oswald" pitchFamily="2" charset="0"/>
              </a:rPr>
              <a:t>describes the structure of an organization’s logical and physical data assets and the associated data management resources</a:t>
            </a:r>
          </a:p>
          <a:p>
            <a:pPr marL="285750" indent="-285750">
              <a:buFont typeface="Wingdings" panose="05000000000000000000" pitchFamily="2" charset="2"/>
              <a:buChar char="§"/>
            </a:pPr>
            <a:r>
              <a:rPr lang="en-US" dirty="0">
                <a:solidFill>
                  <a:srgbClr val="00B0F0"/>
                </a:solidFill>
                <a:latin typeface="Oswald" pitchFamily="2" charset="0"/>
              </a:rPr>
              <a:t>Technical architecture </a:t>
            </a:r>
            <a:r>
              <a:rPr lang="en-US" dirty="0">
                <a:latin typeface="Oswald" pitchFamily="2" charset="0"/>
              </a:rPr>
              <a:t>describes the hardware, software, and network infrastructure needed to support the deployment of core, mission-critical applications</a:t>
            </a:r>
          </a:p>
        </p:txBody>
      </p:sp>
      <p:sp>
        <p:nvSpPr>
          <p:cNvPr id="7" name="TextBox 6">
            <a:extLst>
              <a:ext uri="{FF2B5EF4-FFF2-40B4-BE49-F238E27FC236}">
                <a16:creationId xmlns:a16="http://schemas.microsoft.com/office/drawing/2014/main" id="{0EB65921-6B76-4640-A060-F56C220969D8}"/>
              </a:ext>
            </a:extLst>
          </p:cNvPr>
          <p:cNvSpPr txBox="1"/>
          <p:nvPr/>
        </p:nvSpPr>
        <p:spPr>
          <a:xfrm>
            <a:off x="1262615" y="4522989"/>
            <a:ext cx="9731449" cy="1938992"/>
          </a:xfrm>
          <a:prstGeom prst="rect">
            <a:avLst/>
          </a:prstGeom>
          <a:solidFill>
            <a:schemeClr val="bg1"/>
          </a:solidFill>
          <a:ln w="19050">
            <a:solidFill>
              <a:srgbClr val="00B0F0"/>
            </a:solidFill>
          </a:ln>
        </p:spPr>
        <p:txBody>
          <a:bodyPr wrap="square">
            <a:spAutoFit/>
          </a:bodyPr>
          <a:lstStyle>
            <a:defPPr>
              <a:defRPr lang="en-US"/>
            </a:defPPr>
            <a:lvl1pPr marL="285750" indent="-285750">
              <a:buFont typeface="Wingdings" panose="05000000000000000000" pitchFamily="2" charset="2"/>
              <a:buChar char="§"/>
              <a:defRPr>
                <a:solidFill>
                  <a:srgbClr val="00B0F0"/>
                </a:solidFill>
                <a:latin typeface="Oswald" pitchFamily="2" charset="0"/>
              </a:defRPr>
            </a:lvl1pPr>
          </a:lstStyle>
          <a:p>
            <a:r>
              <a:rPr lang="en-US" sz="2000" b="1" dirty="0">
                <a:solidFill>
                  <a:srgbClr val="C00000"/>
                </a:solidFill>
                <a:latin typeface="TH SarabunPSK" panose="020B0500040200020003" pitchFamily="34" charset="-34"/>
                <a:cs typeface="TH SarabunPSK" panose="020B0500040200020003" pitchFamily="34" charset="-34"/>
              </a:rPr>
              <a:t>สถาปัตยกรรมทางธุรกิจ : </a:t>
            </a:r>
            <a:r>
              <a:rPr lang="en-US" sz="2000" dirty="0">
                <a:solidFill>
                  <a:schemeClr val="tx1"/>
                </a:solidFill>
                <a:latin typeface="TH SarabunPSK" panose="020B0500040200020003" pitchFamily="34" charset="-34"/>
                <a:cs typeface="TH SarabunPSK" panose="020B0500040200020003" pitchFamily="34" charset="-34"/>
              </a:rPr>
              <a:t>กำหนดกลยุทธ์ทางธุรกิจการกำกับดูแลองค์กรและกระบวนการทางธุรกิจที่สำคัญขององค์กร</a:t>
            </a:r>
          </a:p>
          <a:p>
            <a:r>
              <a:rPr lang="en-US" sz="2000" b="1" dirty="0">
                <a:solidFill>
                  <a:srgbClr val="C00000"/>
                </a:solidFill>
                <a:latin typeface="TH SarabunPSK" panose="020B0500040200020003" pitchFamily="34" charset="-34"/>
                <a:cs typeface="TH SarabunPSK" panose="020B0500040200020003" pitchFamily="34" charset="-34"/>
              </a:rPr>
              <a:t>สถาปัตยกรรมแอปพลิเคชัน : </a:t>
            </a:r>
            <a:r>
              <a:rPr lang="en-US" sz="2000" dirty="0">
                <a:solidFill>
                  <a:schemeClr val="tx1"/>
                </a:solidFill>
                <a:latin typeface="TH SarabunPSK" panose="020B0500040200020003" pitchFamily="34" charset="-34"/>
                <a:cs typeface="TH SarabunPSK" panose="020B0500040200020003" pitchFamily="34" charset="-34"/>
              </a:rPr>
              <a:t>จัดเตรียมพิมพ์เขียวสำหรับแต่ละระบบที่จะปรับใช้การโต้ตอบระหว่างระบบแอปพลิเคชันและความสัมพันธ์กับกระบวนการทางธุรกิจหลักขององค์กรพร้อมกรอบสำหรับบริการที่จะเปิดเผยเป็นฟังก์ชันทางธุรกิจสำหรับการรวม</a:t>
            </a:r>
          </a:p>
          <a:p>
            <a:r>
              <a:rPr lang="en-US" sz="2000" b="1" dirty="0">
                <a:solidFill>
                  <a:srgbClr val="C00000"/>
                </a:solidFill>
                <a:latin typeface="TH SarabunPSK" panose="020B0500040200020003" pitchFamily="34" charset="-34"/>
                <a:cs typeface="TH SarabunPSK" panose="020B0500040200020003" pitchFamily="34" charset="-34"/>
              </a:rPr>
              <a:t>สถาปัตยกรรมข้อมูล : </a:t>
            </a:r>
            <a:r>
              <a:rPr lang="en-US" sz="2000" dirty="0">
                <a:solidFill>
                  <a:schemeClr val="tx1"/>
                </a:solidFill>
                <a:latin typeface="TH SarabunPSK" panose="020B0500040200020003" pitchFamily="34" charset="-34"/>
                <a:cs typeface="TH SarabunPSK" panose="020B0500040200020003" pitchFamily="34" charset="-34"/>
              </a:rPr>
              <a:t>อธิบายโครงสร้างของสินทรัพย์ข้อมูลเชิงตรรกะและทางกายภาพขององค์กรและทรัพยากรการจัดการข้อมูลที่เกี่ยวข้อง</a:t>
            </a:r>
          </a:p>
          <a:p>
            <a:r>
              <a:rPr lang="en-US" sz="2000" b="1" dirty="0" err="1">
                <a:solidFill>
                  <a:srgbClr val="C00000"/>
                </a:solidFill>
                <a:latin typeface="TH SarabunPSK" panose="020B0500040200020003" pitchFamily="34" charset="-34"/>
                <a:cs typeface="TH SarabunPSK" panose="020B0500040200020003" pitchFamily="34" charset="-34"/>
              </a:rPr>
              <a:t>สถาปัตยกรรมทางเทคนิค</a:t>
            </a:r>
            <a:r>
              <a:rPr lang="en-US" sz="2000" b="1" dirty="0">
                <a:solidFill>
                  <a:srgbClr val="C00000"/>
                </a:solidFill>
                <a:latin typeface="TH SarabunPSK" panose="020B0500040200020003" pitchFamily="34" charset="-34"/>
                <a:cs typeface="TH SarabunPSK" panose="020B0500040200020003" pitchFamily="34" charset="-34"/>
              </a:rPr>
              <a:t> : </a:t>
            </a:r>
            <a:r>
              <a:rPr lang="en-US" sz="2000" dirty="0">
                <a:solidFill>
                  <a:schemeClr val="tx1"/>
                </a:solidFill>
                <a:latin typeface="TH SarabunPSK" panose="020B0500040200020003" pitchFamily="34" charset="-34"/>
                <a:cs typeface="TH SarabunPSK" panose="020B0500040200020003" pitchFamily="34" charset="-34"/>
              </a:rPr>
              <a:t>อธิบายฮาร์ดแวร์ซอฟต์แวร์และโครงสร้างพื้นฐานเครือข่ายที่จำเป็นในการสนับสนุนการปรับใช้แอปพลิเคชันหลักที่สำคัญต่อภารกิจ</a:t>
            </a:r>
          </a:p>
        </p:txBody>
      </p:sp>
    </p:spTree>
    <p:extLst>
      <p:ext uri="{BB962C8B-B14F-4D97-AF65-F5344CB8AC3E}">
        <p14:creationId xmlns:p14="http://schemas.microsoft.com/office/powerpoint/2010/main" val="3363369789"/>
      </p:ext>
    </p:extLst>
  </p:cSld>
  <p:clrMapOvr>
    <a:masterClrMapping/>
  </p:clrMapOvr>
</p:sld>
</file>

<file path=ppt/theme/theme1.xml><?xml version="1.0" encoding="utf-8"?>
<a:theme xmlns:a="http://schemas.openxmlformats.org/drawingml/2006/main" name="Devops101">
  <a:themeElements>
    <a:clrScheme name="ย้อนยุค">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ย้อนยุค">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ย้อนยุค">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Devops101" id="{8E169192-767A-4A69-9901-757B1141D82B}" vid="{55C911B1-04B8-49ED-984E-7C59DB953C44}"/>
    </a:ext>
  </a:extLst>
</a:theme>
</file>

<file path=docProps/app.xml><?xml version="1.0" encoding="utf-8"?>
<Properties xmlns="http://schemas.openxmlformats.org/officeDocument/2006/extended-properties" xmlns:vt="http://schemas.openxmlformats.org/officeDocument/2006/docPropsVTypes">
  <Template>Devops101</Template>
  <TotalTime>48</TotalTime>
  <Words>279</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Calibri Light</vt:lpstr>
      <vt:lpstr>Impact</vt:lpstr>
      <vt:lpstr>Oswald</vt:lpstr>
      <vt:lpstr>TH SarabunPSK</vt:lpstr>
      <vt:lpstr>Wingdings</vt:lpstr>
      <vt:lpstr>Devops101</vt:lpstr>
      <vt:lpstr>IT-Enterprise Architecture Framework </vt:lpstr>
      <vt:lpstr>PowerPoint Presentation</vt:lpstr>
      <vt:lpstr>PowerPoint Presentation</vt:lpstr>
      <vt:lpstr>Enterprise Architecture Frameworks</vt:lpstr>
      <vt:lpstr>PowerPoint Presentation</vt:lpstr>
      <vt:lpstr>Enterprise Architecture Frameworks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IT-EAF Enterprise Architecture Framework </dc:title>
  <dc:creator>next101</dc:creator>
  <cp:lastModifiedBy>next101</cp:lastModifiedBy>
  <cp:revision>8</cp:revision>
  <dcterms:created xsi:type="dcterms:W3CDTF">2021-02-16T09:59:49Z</dcterms:created>
  <dcterms:modified xsi:type="dcterms:W3CDTF">2021-02-16T10:48:29Z</dcterms:modified>
</cp:coreProperties>
</file>