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324" r:id="rId4"/>
    <p:sldId id="311" r:id="rId5"/>
    <p:sldId id="263" r:id="rId6"/>
    <p:sldId id="265" r:id="rId7"/>
    <p:sldId id="277" r:id="rId8"/>
    <p:sldId id="313" r:id="rId9"/>
    <p:sldId id="314" r:id="rId10"/>
    <p:sldId id="315" r:id="rId11"/>
    <p:sldId id="316" r:id="rId12"/>
    <p:sldId id="317" r:id="rId13"/>
    <p:sldId id="318" r:id="rId14"/>
    <p:sldId id="322" r:id="rId15"/>
    <p:sldId id="267" r:id="rId16"/>
    <p:sldId id="323" r:id="rId17"/>
    <p:sldId id="268" r:id="rId18"/>
    <p:sldId id="274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0760-C369-C16B-AAD9-23D023DB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A13F-7853-9340-A35C-55950D79A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47528-B1D2-961C-ECA0-F00C19C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C73A9-E134-8B0A-9C57-CFD93ECF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82BC-5E1C-9810-FF2D-8DC3AE0B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01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06D1E-C2CF-839E-1EBD-65F66762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3E41F-8F32-3FCB-11B6-A5057BFC1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87431-3688-7B27-912C-B8C1E2E0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9260-8965-0967-B126-ADD48182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7DF3-A809-5279-CF3E-491E097A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870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34D12-12A7-5036-F14C-80D2558F3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07E5E-EC05-B28E-8061-EE471DA7B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2046-0D4F-0216-A22D-D9524461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4058F-0761-C1D6-FFCC-54683F07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18980-3699-14CF-0E8A-1A0B4EAC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315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77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142620"/>
          </a:xfrm>
        </p:spPr>
        <p:txBody>
          <a:bodyPr lIns="0" tIns="0" rIns="0" bIns="0"/>
          <a:lstStyle>
            <a:lvl1pPr>
              <a:defRPr sz="7425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6570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142620"/>
          </a:xfrm>
        </p:spPr>
        <p:txBody>
          <a:bodyPr lIns="0" tIns="0" rIns="0" bIns="0"/>
          <a:lstStyle>
            <a:lvl1pPr>
              <a:defRPr sz="7425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27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142620"/>
          </a:xfrm>
        </p:spPr>
        <p:txBody>
          <a:bodyPr lIns="0" tIns="0" rIns="0" bIns="0"/>
          <a:lstStyle>
            <a:lvl1pPr>
              <a:defRPr sz="7425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82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340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0B91-AAFE-1195-C1A6-A268399F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E1A6C-4B44-38FA-7932-FE0731BC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E345-DA33-1355-BE3E-B8D953AC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DE0A-9F33-555F-6AEE-FA8ED7AE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2682-CC1A-2F78-FF85-523A809A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29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38C5-4C4C-328A-95C0-74E63355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483F-0FF8-45B5-2181-93503B91D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22BB-D077-D9AA-0208-E863394A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BC98F-A30A-FEBE-F114-557BFD66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2A88D-AF6B-A2B3-92FB-83A221D1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0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20136-43F8-C553-CD3D-F14D36443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31FF-B99E-3846-9142-087C0E4E6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A5E36-9F1C-26DE-CA73-E05A71B6C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472C5-EBF0-8974-29FE-24021F98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AFDA-5C49-E51A-A245-C0B9015D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96B1-35EB-A5D4-9409-0847A497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5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5A89-4C63-34D1-8757-D59694C4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FF14B-9912-5279-1F68-DDF9F9A0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056F-6E91-7265-781D-4BA35B180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7A00B-B98A-589A-6B18-8E6D1FBB2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994368-0D90-E260-A580-25191F5F4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BDE81-7D72-E0E9-0D9E-D3A420F1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D50CD3-729C-AF88-E842-04A3EEA6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9036C8-B19D-0A60-0638-F0A81D47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82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852F-9B6C-7109-EAB0-0CC42808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ADBAB-565C-E72B-B07B-EC16F33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2518B-999E-B7F8-2B6F-E0AD8690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5D5C3-DBC7-794E-8CB2-BF83C3C8B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0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4D9617-F5C1-AF55-9036-E84F5C7A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4A9B5-0464-5954-9A22-75BE02DB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939B4-6FC7-61A7-E858-337C3C5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4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7DD7E-64A7-9E30-0A02-A3869019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B472-B66A-2D46-F78C-9C36A5B28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762F4-9C1F-8C92-6F00-071EE8016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E43A1-544F-BB72-F197-7381A407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28987-B50C-6F0B-582F-2D38D36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C65BD-9F5C-6A6F-BCB1-37F3B77F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53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D414-44B1-13A5-1A5D-30DA183D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548C3-9ED8-D5CA-3959-6FF47C073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055B6-97E0-9681-D26D-5E044042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E6BA42-6784-6EF2-4010-B6B8E767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CB33-9747-08A1-E02D-5D4A80E0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7BB33-CAF1-B023-0827-5BF31C163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7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BCE90-1C06-01C6-CDD2-EADE753C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83665-7AD8-8DEF-9677-02969A765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3018-D5E8-1123-18E6-3A9248A5B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FA34-0B43-4731-BF28-08E832C40A5C}" type="datetimeFigureOut">
              <a:rPr lang="en-GB" smtClean="0"/>
              <a:t>08/03/2023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7E5F-F786-8167-5B97-33FE75D2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10432-0FA1-7212-FC7F-B66E6C488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6916-09AE-4984-BE05-9E0DEB77E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3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58371" y="146177"/>
            <a:ext cx="1253235" cy="1692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0" b="1" i="0">
                <a:solidFill>
                  <a:srgbClr val="D3EB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24" y="1533992"/>
            <a:ext cx="1119635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313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8610">
        <a:defRPr>
          <a:latin typeface="+mn-lt"/>
          <a:ea typeface="+mn-ea"/>
          <a:cs typeface="+mn-cs"/>
        </a:defRPr>
      </a:lvl2pPr>
      <a:lvl3pPr marL="617220">
        <a:defRPr>
          <a:latin typeface="+mn-lt"/>
          <a:ea typeface="+mn-ea"/>
          <a:cs typeface="+mn-cs"/>
        </a:defRPr>
      </a:lvl3pPr>
      <a:lvl4pPr marL="925830">
        <a:defRPr>
          <a:latin typeface="+mn-lt"/>
          <a:ea typeface="+mn-ea"/>
          <a:cs typeface="+mn-cs"/>
        </a:defRPr>
      </a:lvl4pPr>
      <a:lvl5pPr marL="1234440">
        <a:defRPr>
          <a:latin typeface="+mn-lt"/>
          <a:ea typeface="+mn-ea"/>
          <a:cs typeface="+mn-cs"/>
        </a:defRPr>
      </a:lvl5pPr>
      <a:lvl6pPr marL="1543050">
        <a:defRPr>
          <a:latin typeface="+mn-lt"/>
          <a:ea typeface="+mn-ea"/>
          <a:cs typeface="+mn-cs"/>
        </a:defRPr>
      </a:lvl6pPr>
      <a:lvl7pPr marL="1851660">
        <a:defRPr>
          <a:latin typeface="+mn-lt"/>
          <a:ea typeface="+mn-ea"/>
          <a:cs typeface="+mn-cs"/>
        </a:defRPr>
      </a:lvl7pPr>
      <a:lvl8pPr marL="2160270">
        <a:defRPr>
          <a:latin typeface="+mn-lt"/>
          <a:ea typeface="+mn-ea"/>
          <a:cs typeface="+mn-cs"/>
        </a:defRPr>
      </a:lvl8pPr>
      <a:lvl9pPr marL="246888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8610">
        <a:defRPr>
          <a:latin typeface="+mn-lt"/>
          <a:ea typeface="+mn-ea"/>
          <a:cs typeface="+mn-cs"/>
        </a:defRPr>
      </a:lvl2pPr>
      <a:lvl3pPr marL="617220">
        <a:defRPr>
          <a:latin typeface="+mn-lt"/>
          <a:ea typeface="+mn-ea"/>
          <a:cs typeface="+mn-cs"/>
        </a:defRPr>
      </a:lvl3pPr>
      <a:lvl4pPr marL="925830">
        <a:defRPr>
          <a:latin typeface="+mn-lt"/>
          <a:ea typeface="+mn-ea"/>
          <a:cs typeface="+mn-cs"/>
        </a:defRPr>
      </a:lvl4pPr>
      <a:lvl5pPr marL="1234440">
        <a:defRPr>
          <a:latin typeface="+mn-lt"/>
          <a:ea typeface="+mn-ea"/>
          <a:cs typeface="+mn-cs"/>
        </a:defRPr>
      </a:lvl5pPr>
      <a:lvl6pPr marL="1543050">
        <a:defRPr>
          <a:latin typeface="+mn-lt"/>
          <a:ea typeface="+mn-ea"/>
          <a:cs typeface="+mn-cs"/>
        </a:defRPr>
      </a:lvl6pPr>
      <a:lvl7pPr marL="1851660">
        <a:defRPr>
          <a:latin typeface="+mn-lt"/>
          <a:ea typeface="+mn-ea"/>
          <a:cs typeface="+mn-cs"/>
        </a:defRPr>
      </a:lvl7pPr>
      <a:lvl8pPr marL="2160270">
        <a:defRPr>
          <a:latin typeface="+mn-lt"/>
          <a:ea typeface="+mn-ea"/>
          <a:cs typeface="+mn-cs"/>
        </a:defRPr>
      </a:lvl8pPr>
      <a:lvl9pPr marL="246888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info.cern.ch/hypertext/WWW/TheProject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Java_(programming_language)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JavaScript_engine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jpeg"/><Relationship Id="rId5" Type="http://schemas.openxmlformats.org/officeDocument/2006/relationships/hyperlink" Target="https://en.wikipedia.org/wiki/SpiderMonkey" TargetMode="External"/><Relationship Id="rId4" Type="http://schemas.openxmlformats.org/officeDocument/2006/relationships/hyperlink" Target="https://en.wikipedia.org/wiki/V8_(JavaScript_engine)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EB2B47E-32AD-F7D7-77CB-E5594951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60" y="379598"/>
            <a:ext cx="7420228" cy="1015569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JavaScript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spread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>
                <a:solidFill>
                  <a:srgbClr val="002060"/>
                </a:solidFill>
              </a:rPr>
              <a:t>&amp;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rest</a:t>
            </a:r>
            <a:endParaRPr lang="en-GB" sz="4400" dirty="0">
              <a:solidFill>
                <a:srgbClr val="FF0000"/>
              </a:solidFill>
            </a:endParaRPr>
          </a:p>
        </p:txBody>
      </p:sp>
      <p:pic>
        <p:nvPicPr>
          <p:cNvPr id="5122" name="Picture 2" descr="JavaScript Tutorial | Spread Operator vs. Rest Operator | Simple  Explanation | Nirmal Joshi - YouTube">
            <a:extLst>
              <a:ext uri="{FF2B5EF4-FFF2-40B4-BE49-F238E27FC236}">
                <a16:creationId xmlns:a16="http://schemas.microsoft.com/office/drawing/2014/main" id="{8722E410-48B1-45E6-DD40-BBEFADC0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46" y="1798162"/>
            <a:ext cx="7984504" cy="44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479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F186AB-CF22-C868-CF55-7612206A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60" y="379598"/>
            <a:ext cx="7420228" cy="1015569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JavaScript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 err="1">
                <a:solidFill>
                  <a:srgbClr val="FF0000"/>
                </a:solidFill>
              </a:rPr>
              <a:t>Destructuring</a:t>
            </a:r>
            <a:endParaRPr lang="en-GB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Write Cleaner Code by Using JavaScript Destructuring">
            <a:extLst>
              <a:ext uri="{FF2B5EF4-FFF2-40B4-BE49-F238E27FC236}">
                <a16:creationId xmlns:a16="http://schemas.microsoft.com/office/drawing/2014/main" id="{AE2075F6-559E-2D72-A68A-9D50B699A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119" y="1648124"/>
            <a:ext cx="8632957" cy="4856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77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29B93D-0209-A57F-AD05-2536D9DA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60" y="379598"/>
            <a:ext cx="7420228" cy="1015569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Template</a:t>
            </a:r>
            <a:r>
              <a:rPr lang="en-US" sz="4400" dirty="0">
                <a:solidFill>
                  <a:srgbClr val="00B0F0"/>
                </a:solidFill>
              </a:rPr>
              <a:t> </a:t>
            </a:r>
            <a:r>
              <a:rPr lang="en-US" sz="4400" dirty="0">
                <a:solidFill>
                  <a:srgbClr val="FF0000"/>
                </a:solidFill>
              </a:rPr>
              <a:t>Strings</a:t>
            </a:r>
            <a:endParaRPr lang="en-GB" sz="44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Javascript Template Literals - blog.dmcindoe.dev">
            <a:extLst>
              <a:ext uri="{FF2B5EF4-FFF2-40B4-BE49-F238E27FC236}">
                <a16:creationId xmlns:a16="http://schemas.microsoft.com/office/drawing/2014/main" id="{10559189-AB66-4158-3681-BD0E4506C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68" y="2073897"/>
            <a:ext cx="8065342" cy="422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82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ka-GE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39761-0C7B-F117-1B4D-45A407333F0B}"/>
              </a:ext>
            </a:extLst>
          </p:cNvPr>
          <p:cNvSpPr txBox="1"/>
          <p:nvPr/>
        </p:nvSpPr>
        <p:spPr>
          <a:xfrm>
            <a:off x="1018097" y="604335"/>
            <a:ext cx="40971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Reference</a:t>
            </a:r>
            <a:r>
              <a:rPr lang="en-US" sz="4400" dirty="0"/>
              <a:t> Values</a:t>
            </a:r>
            <a:endParaRPr lang="en-GB" sz="4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BA2D6F-F94E-3D21-8D44-361631B5B80D}"/>
              </a:ext>
            </a:extLst>
          </p:cNvPr>
          <p:cNvSpPr txBox="1"/>
          <p:nvPr/>
        </p:nvSpPr>
        <p:spPr>
          <a:xfrm>
            <a:off x="8327743" y="2120636"/>
            <a:ext cx="381785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GB" sz="2400" b="1" i="0" u="sng" dirty="0">
                <a:solidFill>
                  <a:srgbClr val="273239"/>
                </a:solidFill>
                <a:effectLst/>
                <a:latin typeface="urw-din"/>
              </a:rPr>
              <a:t>Reference Value</a:t>
            </a:r>
            <a:r>
              <a:rPr lang="en-GB" sz="2400" b="1" i="0" dirty="0">
                <a:solidFill>
                  <a:srgbClr val="273239"/>
                </a:solidFill>
                <a:effectLst/>
                <a:latin typeface="urw-din"/>
              </a:rPr>
              <a:t>:</a:t>
            </a:r>
            <a:r>
              <a:rPr lang="en-GB" sz="2400" b="0" i="0" dirty="0">
                <a:solidFill>
                  <a:srgbClr val="273239"/>
                </a:solidFill>
                <a:effectLst/>
                <a:latin typeface="urw-din"/>
              </a:rPr>
              <a:t> JavaScript provides three types of Reference values that include Array, Object, and Function. The size of a reference value is dynamic therefore It is stored on </a:t>
            </a:r>
            <a:r>
              <a:rPr lang="en-GB" sz="2400" b="1" i="0" dirty="0">
                <a:solidFill>
                  <a:srgbClr val="273239"/>
                </a:solidFill>
                <a:effectLst/>
                <a:latin typeface="urw-din"/>
              </a:rPr>
              <a:t>Heap</a:t>
            </a:r>
            <a:r>
              <a:rPr lang="en-GB" sz="2400" b="0" i="0" dirty="0">
                <a:solidFill>
                  <a:srgbClr val="273239"/>
                </a:solidFill>
                <a:effectLst/>
                <a:latin typeface="urw-din"/>
              </a:rPr>
              <a:t>.</a:t>
            </a:r>
          </a:p>
          <a:p>
            <a:br>
              <a:rPr lang="en-GB" sz="2400" dirty="0"/>
            </a:br>
            <a:endParaRPr lang="en-GB" sz="2400" dirty="0"/>
          </a:p>
        </p:txBody>
      </p:sp>
      <p:pic>
        <p:nvPicPr>
          <p:cNvPr id="1026" name="Picture 2" descr="Understanding Memory Leaks in Nodejs | by Chidume Nnamdi 🔥💻🎵🎮 | Bits  and Pieces">
            <a:extLst>
              <a:ext uri="{FF2B5EF4-FFF2-40B4-BE49-F238E27FC236}">
                <a16:creationId xmlns:a16="http://schemas.microsoft.com/office/drawing/2014/main" id="{6A539BAB-E453-8EA7-9554-DAB6936D13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5"/>
          <a:stretch/>
        </p:blipFill>
        <p:spPr bwMode="auto">
          <a:xfrm>
            <a:off x="216816" y="1952538"/>
            <a:ext cx="7890235" cy="4121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82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BBC05-3CB9-1B5B-F66A-595F1DB244EA}"/>
              </a:ext>
            </a:extLst>
          </p:cNvPr>
          <p:cNvSpPr txBox="1"/>
          <p:nvPr/>
        </p:nvSpPr>
        <p:spPr>
          <a:xfrm>
            <a:off x="1029878" y="985133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JavaScript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 </a:t>
            </a:r>
            <a:r>
              <a:rPr kumimoji="0" lang="en-GB" sz="4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this</a:t>
            </a: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 Keyword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D08D2-BBA0-9225-44A2-CDDD2B3CA996}"/>
              </a:ext>
            </a:extLst>
          </p:cNvPr>
          <p:cNvSpPr txBox="1"/>
          <p:nvPr/>
        </p:nvSpPr>
        <p:spPr>
          <a:xfrm>
            <a:off x="1029878" y="2064469"/>
            <a:ext cx="38343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In JavaScript, the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keyword refers to an 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object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.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Which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object depends on how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is being invoked (used or called).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The 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 keyword refers to different objects depending on how it is used: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1027" name="Picture 3" descr="JavaScript this Keyword - YouTube">
            <a:extLst>
              <a:ext uri="{FF2B5EF4-FFF2-40B4-BE49-F238E27FC236}">
                <a16:creationId xmlns:a16="http://schemas.microsoft.com/office/drawing/2014/main" id="{47A2DC4F-D342-A71F-0B0C-2AE39CE77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558" y="2308447"/>
            <a:ext cx="6519161" cy="36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057CD-460D-6256-9C45-3F431F4E124A}"/>
              </a:ext>
            </a:extLst>
          </p:cNvPr>
          <p:cNvSpPr txBox="1"/>
          <p:nvPr/>
        </p:nvSpPr>
        <p:spPr>
          <a:xfrm>
            <a:off x="7158086" y="4273023"/>
            <a:ext cx="44054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Browser JavaScript execution flow, as well as in Node.js, is based on an </a:t>
            </a:r>
            <a:r>
              <a:rPr lang="en-GB" b="0" i="1" dirty="0">
                <a:solidFill>
                  <a:srgbClr val="313130"/>
                </a:solidFill>
                <a:effectLst/>
                <a:latin typeface="BlinkMacSystemFont"/>
              </a:rPr>
              <a:t>event loop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.</a:t>
            </a:r>
          </a:p>
          <a:p>
            <a:pPr algn="l"/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Understanding how the </a:t>
            </a:r>
            <a:r>
              <a:rPr lang="en-GB" b="0" i="0" dirty="0">
                <a:solidFill>
                  <a:srgbClr val="FF0000"/>
                </a:solidFill>
                <a:effectLst/>
                <a:latin typeface="BlinkMacSystemFont"/>
              </a:rPr>
              <a:t>event loop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 works is important for optimizations, and sometimes for the right architecture.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2D558-F631-539E-F361-276F45A3FEF3}"/>
              </a:ext>
            </a:extLst>
          </p:cNvPr>
          <p:cNvSpPr txBox="1"/>
          <p:nvPr/>
        </p:nvSpPr>
        <p:spPr>
          <a:xfrm>
            <a:off x="816989" y="702149"/>
            <a:ext cx="71392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JavaScript</a:t>
            </a:r>
            <a:r>
              <a:rPr lang="en-US" sz="3200" dirty="0"/>
              <a:t> is a </a:t>
            </a:r>
            <a:r>
              <a:rPr lang="en-US" sz="3200" dirty="0">
                <a:solidFill>
                  <a:srgbClr val="FF0000"/>
                </a:solidFill>
              </a:rPr>
              <a:t>synchronous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blocking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FF0000"/>
                </a:solidFill>
              </a:rPr>
              <a:t>single-threaded</a:t>
            </a:r>
            <a:r>
              <a:rPr lang="en-US" sz="3200" dirty="0"/>
              <a:t> language</a:t>
            </a:r>
            <a:endParaRPr lang="en-GB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E42FC3-B0E4-230F-768D-0AA701B5B368}"/>
              </a:ext>
            </a:extLst>
          </p:cNvPr>
          <p:cNvSpPr txBox="1"/>
          <p:nvPr/>
        </p:nvSpPr>
        <p:spPr>
          <a:xfrm>
            <a:off x="7158086" y="2524181"/>
            <a:ext cx="4496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make async programming possible, JavaScript alone is not enough. We also need the </a:t>
            </a:r>
            <a:r>
              <a:rPr lang="en-US" sz="2000" b="1" dirty="0">
                <a:solidFill>
                  <a:srgbClr val="FF0000"/>
                </a:solidFill>
              </a:rPr>
              <a:t>web browser. 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Synchronous vs Asynchronous JavaScript – Call Stack, Promises, and More">
            <a:extLst>
              <a:ext uri="{FF2B5EF4-FFF2-40B4-BE49-F238E27FC236}">
                <a16:creationId xmlns:a16="http://schemas.microsoft.com/office/drawing/2014/main" id="{72F0B9DB-6E8C-DD89-F3E5-8D4B7FD5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07" y="2511760"/>
            <a:ext cx="6804269" cy="378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0A9578-602C-5CC9-345D-377380D4E0D8}"/>
              </a:ext>
            </a:extLst>
          </p:cNvPr>
          <p:cNvSpPr txBox="1"/>
          <p:nvPr/>
        </p:nvSpPr>
        <p:spPr>
          <a:xfrm>
            <a:off x="1372184" y="702149"/>
            <a:ext cx="2163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Event loop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057CD-460D-6256-9C45-3F431F4E124A}"/>
              </a:ext>
            </a:extLst>
          </p:cNvPr>
          <p:cNvSpPr txBox="1"/>
          <p:nvPr/>
        </p:nvSpPr>
        <p:spPr>
          <a:xfrm>
            <a:off x="8568964" y="2048767"/>
            <a:ext cx="32711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Browser JavaScript execution flow, as well as in Node.js, is based on an 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event loop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Understanding how the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event loop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works is important for optimizations, and sometimes for the right architecture.</a:t>
            </a: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31313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</a:b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The </a:t>
            </a:r>
            <a:r>
              <a:rPr lang="en-GB" b="0" i="1" dirty="0">
                <a:solidFill>
                  <a:srgbClr val="FF0000"/>
                </a:solidFill>
                <a:effectLst/>
                <a:latin typeface="BlinkMacSystemFont"/>
              </a:rPr>
              <a:t>event loop</a:t>
            </a:r>
            <a:r>
              <a:rPr lang="en-GB" b="0" i="0" dirty="0">
                <a:solidFill>
                  <a:srgbClr val="FF0000"/>
                </a:solidFill>
                <a:effectLst/>
                <a:latin typeface="BlinkMacSystemFont"/>
              </a:rPr>
              <a:t> </a:t>
            </a:r>
            <a:r>
              <a:rPr lang="en-GB" b="0" i="0" dirty="0">
                <a:solidFill>
                  <a:srgbClr val="313130"/>
                </a:solidFill>
                <a:effectLst/>
                <a:latin typeface="BlinkMacSystemFont"/>
              </a:rPr>
              <a:t>concept is very simple. There’s an endless loop, where the JavaScript engine waits for tasks, executes them and then sleeps, waiting for more tasks.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13130"/>
              </a:solidFill>
              <a:effectLst/>
              <a:uLnTx/>
              <a:uFillTx/>
              <a:latin typeface="BlinkMacSystemFont"/>
              <a:ea typeface="+mn-ea"/>
              <a:cs typeface="+mn-cs"/>
            </a:endParaRPr>
          </a:p>
        </p:txBody>
      </p:sp>
      <p:pic>
        <p:nvPicPr>
          <p:cNvPr id="1026" name="Picture 2" descr="Javascript Event Loop Explained">
            <a:extLst>
              <a:ext uri="{FF2B5EF4-FFF2-40B4-BE49-F238E27FC236}">
                <a16:creationId xmlns:a16="http://schemas.microsoft.com/office/drawing/2014/main" id="{4F5E1CF6-28A8-CC96-DDEB-78240D905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10" y="1829677"/>
            <a:ext cx="7958853" cy="447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814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343F40-EA88-9AB8-7AB8-DB7525DF443A}"/>
              </a:ext>
            </a:extLst>
          </p:cNvPr>
          <p:cNvSpPr txBox="1"/>
          <p:nvPr/>
        </p:nvSpPr>
        <p:spPr>
          <a:xfrm>
            <a:off x="1415030" y="647508"/>
            <a:ext cx="2412840" cy="804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latin typeface="Arial" panose="020B0604020202020204" pitchFamily="34" charset="0"/>
                <a:ea typeface="Arial" panose="020B0604020202020204" pitchFamily="34" charset="0"/>
              </a:rPr>
              <a:t>P</a:t>
            </a:r>
            <a:r>
              <a:rPr lang="en-GB" sz="4400" b="1" dirty="0" err="1">
                <a:latin typeface="Arial" panose="020B0604020202020204" pitchFamily="34" charset="0"/>
                <a:ea typeface="Arial" panose="020B0604020202020204" pitchFamily="34" charset="0"/>
              </a:rPr>
              <a:t>romise</a:t>
            </a:r>
            <a:endParaRPr lang="en-GB" sz="44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45369E-C109-00C0-880C-138ACBE5248B}"/>
              </a:ext>
            </a:extLst>
          </p:cNvPr>
          <p:cNvSpPr txBox="1"/>
          <p:nvPr/>
        </p:nvSpPr>
        <p:spPr>
          <a:xfrm>
            <a:off x="7321484" y="2088183"/>
            <a:ext cx="40417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ar(--font-code)"/>
              </a:rPr>
              <a:t>Promise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 object represents 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an asynchronous operation's eventual completion (or failure)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B1B1B"/>
                </a:solidFill>
                <a:effectLst/>
                <a:latin typeface="Inter"/>
              </a:rPr>
              <a:t>and its resulting value.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6044F-655D-4D48-A75F-1678EBF3F818}"/>
              </a:ext>
            </a:extLst>
          </p:cNvPr>
          <p:cNvSpPr txBox="1"/>
          <p:nvPr/>
        </p:nvSpPr>
        <p:spPr>
          <a:xfrm>
            <a:off x="7321484" y="3975410"/>
            <a:ext cx="43677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Inter"/>
              </a:rPr>
              <a:t>pending</a:t>
            </a:r>
            <a:r>
              <a:rPr lang="en-GB" b="0" dirty="0">
                <a:solidFill>
                  <a:srgbClr val="1B1B1B"/>
                </a:solidFill>
                <a:effectLst/>
                <a:latin typeface="Inter"/>
              </a:rPr>
              <a:t>: initial state, neither fulfilled nor rejected.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Inter"/>
              </a:rPr>
              <a:t>fulfilled</a:t>
            </a:r>
            <a:r>
              <a:rPr lang="en-GB" b="0" dirty="0">
                <a:solidFill>
                  <a:srgbClr val="1B1B1B"/>
                </a:solidFill>
                <a:effectLst/>
                <a:latin typeface="Inter"/>
              </a:rPr>
              <a:t>: meaning that the operation was completed successfully.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en-GB" b="0" dirty="0">
                <a:solidFill>
                  <a:srgbClr val="FF0000"/>
                </a:solidFill>
                <a:effectLst/>
                <a:latin typeface="Inter"/>
              </a:rPr>
              <a:t>rejected</a:t>
            </a:r>
            <a:r>
              <a:rPr lang="en-GB" b="0" dirty="0">
                <a:solidFill>
                  <a:srgbClr val="1B1B1B"/>
                </a:solidFill>
                <a:effectLst/>
                <a:latin typeface="Inter"/>
              </a:rPr>
              <a:t>: meaning that the operation failed.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6B8E64C-FC6F-8C7D-8F35-AE62724D8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03" y="1951297"/>
            <a:ext cx="6610414" cy="341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507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3DBF7-DABD-7024-B26C-2A0362F9759F}"/>
              </a:ext>
            </a:extLst>
          </p:cNvPr>
          <p:cNvSpPr txBox="1"/>
          <p:nvPr/>
        </p:nvSpPr>
        <p:spPr>
          <a:xfrm>
            <a:off x="3314106" y="215692"/>
            <a:ext cx="35676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Array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methods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6" name="Picture 2" descr="Array Methods - JavaScript - Ciphertrick">
            <a:extLst>
              <a:ext uri="{FF2B5EF4-FFF2-40B4-BE49-F238E27FC236}">
                <a16:creationId xmlns:a16="http://schemas.microsoft.com/office/drawing/2014/main" id="{A75538E2-6334-2D7E-158C-14618BC3D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65" r="23508"/>
          <a:stretch/>
        </p:blipFill>
        <p:spPr bwMode="auto">
          <a:xfrm>
            <a:off x="648474" y="1277788"/>
            <a:ext cx="5015061" cy="524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698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BFA47C-EB97-A338-CB3D-2D8FC3621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58" y="1715403"/>
            <a:ext cx="3406067" cy="426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1450A3D-D999-99B4-62A6-F460EA824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677" y="1715403"/>
            <a:ext cx="5960963" cy="42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E147BA-80C7-4E08-AEF2-7E98518D7A5B}"/>
              </a:ext>
            </a:extLst>
          </p:cNvPr>
          <p:cNvSpPr txBox="1"/>
          <p:nvPr/>
        </p:nvSpPr>
        <p:spPr>
          <a:xfrm>
            <a:off x="431158" y="654497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http://info.cern.ch/hypertext/WWW/TheProject.html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44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01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65F77-4506-9F4B-99CB-23D0427A0CFE}"/>
              </a:ext>
            </a:extLst>
          </p:cNvPr>
          <p:cNvSpPr txBox="1"/>
          <p:nvPr/>
        </p:nvSpPr>
        <p:spPr>
          <a:xfrm>
            <a:off x="2970109" y="404781"/>
            <a:ext cx="46828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JavaScript</a:t>
            </a:r>
            <a:r>
              <a:rPr lang="en-US" sz="4400" dirty="0">
                <a:solidFill>
                  <a:srgbClr val="002060"/>
                </a:solidFill>
              </a:rPr>
              <a:t> refresher</a:t>
            </a:r>
            <a:endParaRPr lang="en-GB" sz="4400" dirty="0">
              <a:solidFill>
                <a:srgbClr val="002060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F2D9AB2-4399-3731-2098-A50FB239D0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8" t="27849"/>
          <a:stretch/>
        </p:blipFill>
        <p:spPr bwMode="auto">
          <a:xfrm>
            <a:off x="2675577" y="1362630"/>
            <a:ext cx="5580668" cy="49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63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32F3-1087-EA9B-8908-CA6B70FD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777496" cy="1128068"/>
          </a:xfrm>
        </p:spPr>
        <p:txBody>
          <a:bodyPr anchor="ctr">
            <a:normAutofit/>
          </a:bodyPr>
          <a:lstStyle/>
          <a:p>
            <a:r>
              <a:rPr lang="ka-GE" sz="3700" i="0" dirty="0">
                <a:solidFill>
                  <a:srgbClr val="002060"/>
                </a:solidFill>
                <a:effectLst/>
                <a:latin typeface="BlinkMacSystemFont"/>
              </a:rPr>
              <a:t>რა არის ჯავასკრიპტი</a:t>
            </a:r>
            <a:endParaRPr lang="en-GB" sz="37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1C6C-4C74-CD23-5DA5-419FD899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1900" b="0" i="1" dirty="0">
                <a:effectLst/>
                <a:latin typeface="BlinkMacSystemFont"/>
              </a:rPr>
              <a:t>JavaScript</a:t>
            </a:r>
            <a:r>
              <a:rPr lang="en-GB" sz="1900" b="0" i="0" dirty="0">
                <a:effectLst/>
                <a:latin typeface="BlinkMacSystemFont"/>
              </a:rPr>
              <a:t> was initially created to </a:t>
            </a:r>
            <a:r>
              <a:rPr lang="en-GB" sz="1900" b="0" i="0" dirty="0">
                <a:solidFill>
                  <a:srgbClr val="FF0000"/>
                </a:solidFill>
                <a:effectLst/>
                <a:latin typeface="BlinkMacSystemFont"/>
              </a:rPr>
              <a:t>“make web pages alive”.</a:t>
            </a:r>
          </a:p>
          <a:p>
            <a:r>
              <a:rPr lang="en-GB" sz="1900" b="0" i="0" dirty="0">
                <a:effectLst/>
                <a:latin typeface="BlinkMacSystemFont"/>
              </a:rPr>
              <a:t>The programs in this language are called </a:t>
            </a:r>
            <a:r>
              <a:rPr lang="en-GB" sz="1900" b="0" i="1" dirty="0">
                <a:effectLst/>
                <a:latin typeface="BlinkMacSystemFont"/>
              </a:rPr>
              <a:t>scripts</a:t>
            </a:r>
            <a:r>
              <a:rPr lang="en-GB" sz="1900" b="0" i="0" dirty="0">
                <a:effectLst/>
                <a:latin typeface="BlinkMacSystemFont"/>
              </a:rPr>
              <a:t>. They can be written right in a web page’s HTML and run automatically as the page loads.</a:t>
            </a:r>
          </a:p>
          <a:p>
            <a:r>
              <a:rPr lang="en-GB" sz="1900" b="0" i="0" dirty="0">
                <a:effectLst/>
                <a:latin typeface="BlinkMacSystemFont"/>
              </a:rPr>
              <a:t>Scripts are provided and executed as plain text. They don’t need special preparation or compilation to run.</a:t>
            </a:r>
          </a:p>
          <a:p>
            <a:r>
              <a:rPr lang="en-GB" sz="1900" b="0" i="0" dirty="0">
                <a:effectLst/>
                <a:latin typeface="BlinkMacSystemFont"/>
              </a:rPr>
              <a:t>In this aspect, JavaScript is very different from another language called </a:t>
            </a:r>
            <a:r>
              <a:rPr lang="en-GB" sz="1900" b="0" i="0" u="none" strike="noStrike" dirty="0">
                <a:effectLst/>
                <a:latin typeface="BlinkMacSystemFont"/>
                <a:hlinkClick r:id="rId2"/>
              </a:rPr>
              <a:t>Java</a:t>
            </a:r>
            <a:r>
              <a:rPr lang="en-GB" sz="1900" b="0" i="0" dirty="0">
                <a:effectLst/>
                <a:latin typeface="BlinkMacSystemFont"/>
              </a:rPr>
              <a:t>.</a:t>
            </a:r>
          </a:p>
        </p:txBody>
      </p:sp>
      <p:pic>
        <p:nvPicPr>
          <p:cNvPr id="5124" name="Picture 4" descr="JavaScript — Википедия">
            <a:extLst>
              <a:ext uri="{FF2B5EF4-FFF2-40B4-BE49-F238E27FC236}">
                <a16:creationId xmlns:a16="http://schemas.microsoft.com/office/drawing/2014/main" id="{106A6A86-8C2E-A2D9-6646-30C155C26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FF701-EB37-4826-2C2A-75A9AC8A12C3}"/>
              </a:ext>
            </a:extLst>
          </p:cNvPr>
          <p:cNvSpPr txBox="1"/>
          <p:nvPr/>
        </p:nvSpPr>
        <p:spPr>
          <a:xfrm>
            <a:off x="715254" y="1839484"/>
            <a:ext cx="4612336" cy="2311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Today, JavaScript can execute not only in the browser, but also on the server, or actually on any device that has a special program called </a:t>
            </a:r>
            <a:r>
              <a:rPr lang="en-US" sz="24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JavaScript engine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pic>
        <p:nvPicPr>
          <p:cNvPr id="6146" name="Picture 2" descr="V8 (JavaScript engine) - Wikipedia">
            <a:extLst>
              <a:ext uri="{FF2B5EF4-FFF2-40B4-BE49-F238E27FC236}">
                <a16:creationId xmlns:a16="http://schemas.microsoft.com/office/drawing/2014/main" id="{879F3639-760D-9228-198F-578A237C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3431" y="1534115"/>
            <a:ext cx="2753451" cy="275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B08E32-F492-04BD-C4CE-6C3B7C0D5B1B}"/>
              </a:ext>
            </a:extLst>
          </p:cNvPr>
          <p:cNvSpPr txBox="1"/>
          <p:nvPr/>
        </p:nvSpPr>
        <p:spPr>
          <a:xfrm>
            <a:off x="713810" y="3929200"/>
            <a:ext cx="40233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strike="noStrike" dirty="0">
                <a:latin typeface="BlinkMacSystemFo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V8</a:t>
            </a:r>
            <a:r>
              <a:rPr lang="en-GB" sz="2400" b="0" i="0" dirty="0">
                <a:latin typeface="BlinkMacSystemFont"/>
              </a:rPr>
              <a:t> – in Chrome, Opera and Edge.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strike="noStrike" dirty="0" err="1">
                <a:latin typeface="BlinkMacSystemFon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SpiderMonkey</a:t>
            </a:r>
            <a:r>
              <a:rPr lang="en-GB" sz="2400" b="0" i="0" dirty="0">
                <a:latin typeface="BlinkMacSystemFont"/>
              </a:rPr>
              <a:t> – in Firefox.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latin typeface="BlinkMacSystemFont"/>
              </a:rPr>
              <a:t>…There are other codenames like “Chakra” for IE, “</a:t>
            </a:r>
            <a:r>
              <a:rPr lang="en-GB" sz="2400" b="0" i="0" dirty="0" err="1">
                <a:latin typeface="BlinkMacSystemFont"/>
              </a:rPr>
              <a:t>JavaScriptCore</a:t>
            </a:r>
            <a:r>
              <a:rPr lang="en-GB" sz="2400" b="0" i="0" dirty="0">
                <a:latin typeface="BlinkMacSystemFont"/>
              </a:rPr>
              <a:t>”, “Nitro” and “</a:t>
            </a:r>
            <a:r>
              <a:rPr lang="en-GB" sz="2400" b="0" i="0" dirty="0" err="1">
                <a:latin typeface="BlinkMacSystemFont"/>
              </a:rPr>
              <a:t>SquirrelFish</a:t>
            </a:r>
            <a:r>
              <a:rPr lang="en-GB" sz="2400" b="0" i="0" dirty="0">
                <a:latin typeface="BlinkMacSystemFont"/>
              </a:rPr>
              <a:t>” for Safari, etc.</a:t>
            </a:r>
          </a:p>
        </p:txBody>
      </p:sp>
      <p:pic>
        <p:nvPicPr>
          <p:cNvPr id="6148" name="Picture 4" descr="SpiderMonkey (@SpiderMonkeyJS) / Twitter">
            <a:extLst>
              <a:ext uri="{FF2B5EF4-FFF2-40B4-BE49-F238E27FC236}">
                <a16:creationId xmlns:a16="http://schemas.microsoft.com/office/drawing/2014/main" id="{DD7D17BE-FBF9-5456-F7F0-4987EC1FA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12335"/>
            <a:ext cx="2597012" cy="259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8F2D8F-2F47-408C-0B0F-5813E147F4EF}"/>
              </a:ext>
            </a:extLst>
          </p:cNvPr>
          <p:cNvSpPr txBox="1"/>
          <p:nvPr/>
        </p:nvSpPr>
        <p:spPr>
          <a:xfrm>
            <a:off x="1459149" y="1070043"/>
            <a:ext cx="23374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C000"/>
                </a:solidFill>
              </a:rPr>
              <a:t>JS</a:t>
            </a:r>
            <a:r>
              <a:rPr lang="en-US" sz="4400" b="1" dirty="0"/>
              <a:t> Engine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37652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FF2DE-8465-7031-13BE-F49403C7DF86}"/>
              </a:ext>
            </a:extLst>
          </p:cNvPr>
          <p:cNvSpPr txBox="1"/>
          <p:nvPr/>
        </p:nvSpPr>
        <p:spPr>
          <a:xfrm>
            <a:off x="446963" y="446023"/>
            <a:ext cx="9789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Difference between 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Var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, 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let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and </a:t>
            </a:r>
            <a:r>
              <a:rPr kumimoji="0" lang="en-GB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const</a:t>
            </a:r>
            <a:r>
              <a:rPr kumimoji="0" lang="en-GB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linkMacSystemFont"/>
                <a:ea typeface="+mn-ea"/>
                <a:cs typeface="+mn-cs"/>
              </a:rPr>
              <a:t> </a:t>
            </a:r>
            <a:endParaRPr kumimoji="0" lang="en-GB" sz="4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D54FB-9B2A-7330-4F53-BB77380D6CBA}"/>
              </a:ext>
            </a:extLst>
          </p:cNvPr>
          <p:cNvSpPr txBox="1"/>
          <p:nvPr/>
        </p:nvSpPr>
        <p:spPr>
          <a:xfrm>
            <a:off x="6776095" y="2727357"/>
            <a:ext cx="4869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Var is defined on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object but let and const don’t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22684D-2731-B5A1-01D8-93ED2B7D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7" y="1277788"/>
            <a:ext cx="5982650" cy="524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82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7826" y="28696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7826" y="506520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6448" y="709907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D1EE45-2182-0ECB-FEE5-2D3B2F0E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0" y="318154"/>
            <a:ext cx="3602927" cy="1491792"/>
          </a:xfrm>
        </p:spPr>
        <p:txBody>
          <a:bodyPr anchor="ctr">
            <a:normAutofit/>
          </a:bodyPr>
          <a:lstStyle/>
          <a:p>
            <a:r>
              <a:rPr lang="en-US" sz="4800" i="0" dirty="0">
                <a:solidFill>
                  <a:srgbClr val="002060"/>
                </a:solidFill>
                <a:effectLst/>
                <a:latin typeface="BlinkMacSystemFont"/>
              </a:rPr>
              <a:t>Data types</a:t>
            </a:r>
            <a:endParaRPr lang="en-GB" sz="4800" dirty="0">
              <a:solidFill>
                <a:srgbClr val="002060"/>
              </a:solidFill>
            </a:endParaRPr>
          </a:p>
        </p:txBody>
      </p:sp>
      <p:sp>
        <p:nvSpPr>
          <p:cNvPr id="7" name="AutoShape 2" descr="JavaScript Data Types">
            <a:extLst>
              <a:ext uri="{FF2B5EF4-FFF2-40B4-BE49-F238E27FC236}">
                <a16:creationId xmlns:a16="http://schemas.microsoft.com/office/drawing/2014/main" id="{570AC125-584D-2B50-A78D-A35954A69F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70904" y="3276600"/>
            <a:ext cx="4777496" cy="4777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4" name="Picture 6" descr="Advanced JavaScript Series - Part 6.1: Everything in JS is an Object? Weird  JS behaviors revealed, Primitive Non-Primitive Types - DEV Community">
            <a:extLst>
              <a:ext uri="{FF2B5EF4-FFF2-40B4-BE49-F238E27FC236}">
                <a16:creationId xmlns:a16="http://schemas.microsoft.com/office/drawing/2014/main" id="{9E322C6B-D18F-9C0F-8C66-F6CD012EA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1444" r="13725" b="988"/>
          <a:stretch/>
        </p:blipFill>
        <p:spPr bwMode="auto">
          <a:xfrm>
            <a:off x="4176074" y="318154"/>
            <a:ext cx="5269584" cy="62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12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F102F8-7780-ECCD-6846-346A49D1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184" y="604335"/>
            <a:ext cx="5729331" cy="1491792"/>
          </a:xfrm>
        </p:spPr>
        <p:txBody>
          <a:bodyPr anchor="ctr">
            <a:normAutofit/>
          </a:bodyPr>
          <a:lstStyle/>
          <a:p>
            <a:r>
              <a:rPr lang="en-US" sz="4800" i="0" dirty="0">
                <a:solidFill>
                  <a:srgbClr val="002060"/>
                </a:solidFill>
                <a:effectLst/>
                <a:latin typeface="BlinkMacSystemFont"/>
              </a:rPr>
              <a:t>Compare two values</a:t>
            </a:r>
            <a:endParaRPr lang="en-GB" sz="48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8BBD2-43D3-330D-7C8D-15FE93878A1C}"/>
              </a:ext>
            </a:extLst>
          </p:cNvPr>
          <p:cNvSpPr txBox="1"/>
          <p:nvPr/>
        </p:nvSpPr>
        <p:spPr>
          <a:xfrm>
            <a:off x="1189634" y="3129946"/>
            <a:ext cx="69928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===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— strict equality (triple equals)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==</a:t>
            </a: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  — loose equality (double equals)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Object.is() </a:t>
            </a:r>
          </a:p>
          <a:p>
            <a:pPr algn="l">
              <a:buFont typeface="+mj-lt"/>
              <a:buAutoNum type="arabicPeriod"/>
            </a:pPr>
            <a:r>
              <a:rPr lang="en-GB" sz="2800" b="0" i="0" dirty="0">
                <a:effectLst/>
                <a:latin typeface="ui-monospace"/>
              </a:rPr>
              <a:t> </a:t>
            </a:r>
            <a:r>
              <a:rPr lang="en-GB" sz="2800" b="0" i="0" dirty="0" err="1">
                <a:solidFill>
                  <a:srgbClr val="FF0000"/>
                </a:solidFill>
                <a:effectLst/>
                <a:latin typeface="ui-monospace"/>
              </a:rPr>
              <a:t>Number.isNan</a:t>
            </a:r>
            <a:r>
              <a:rPr lang="en-GB" sz="2800" b="0" i="0" dirty="0">
                <a:solidFill>
                  <a:srgbClr val="FF0000"/>
                </a:solidFill>
                <a:effectLst/>
                <a:latin typeface="ui-monospace"/>
              </a:rPr>
              <a:t>()</a:t>
            </a:r>
            <a:endParaRPr lang="en-GB" sz="2800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193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03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3074" name="Picture 2" descr="JavaScript Modules and how to effectively work with Export Import">
            <a:extLst>
              <a:ext uri="{FF2B5EF4-FFF2-40B4-BE49-F238E27FC236}">
                <a16:creationId xmlns:a16="http://schemas.microsoft.com/office/drawing/2014/main" id="{8CB29A2B-FEB0-40C6-6EC5-4ECA59CA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29" y="1867268"/>
            <a:ext cx="8822689" cy="46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BC7AA3-B5F4-269D-6D07-421ED4EC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60" y="379598"/>
            <a:ext cx="7420228" cy="1015569"/>
          </a:xfrm>
        </p:spPr>
        <p:txBody>
          <a:bodyPr anchor="ctr"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JavaScript import / export</a:t>
            </a:r>
            <a:endParaRPr lang="en-GB" sz="4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90645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577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Arial</vt:lpstr>
      <vt:lpstr>Arial</vt:lpstr>
      <vt:lpstr>Arial MT</vt:lpstr>
      <vt:lpstr>BlinkMacSystemFont</vt:lpstr>
      <vt:lpstr>Calibri</vt:lpstr>
      <vt:lpstr>Calibri Light</vt:lpstr>
      <vt:lpstr>Consolas</vt:lpstr>
      <vt:lpstr>Inter</vt:lpstr>
      <vt:lpstr>Segoe UI</vt:lpstr>
      <vt:lpstr>ui-monospace</vt:lpstr>
      <vt:lpstr>urw-din</vt:lpstr>
      <vt:lpstr>var(--font-code)</vt:lpstr>
      <vt:lpstr>Verdana</vt:lpstr>
      <vt:lpstr>1_Office Theme</vt:lpstr>
      <vt:lpstr>2_Office Theme</vt:lpstr>
      <vt:lpstr>PowerPoint Presentation</vt:lpstr>
      <vt:lpstr>PowerPoint Presentation</vt:lpstr>
      <vt:lpstr>PowerPoint Presentation</vt:lpstr>
      <vt:lpstr>რა არის ჯავასკრიპტი</vt:lpstr>
      <vt:lpstr>PowerPoint Presentation</vt:lpstr>
      <vt:lpstr>PowerPoint Presentation</vt:lpstr>
      <vt:lpstr>Data types</vt:lpstr>
      <vt:lpstr>Compare two values</vt:lpstr>
      <vt:lpstr>JavaScript import / export</vt:lpstr>
      <vt:lpstr>JavaScript spread &amp; rest</vt:lpstr>
      <vt:lpstr>JavaScript Destructuring</vt:lpstr>
      <vt:lpstr>Template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Giorgi Dzirkvelishvili</cp:lastModifiedBy>
  <cp:revision>10</cp:revision>
  <dcterms:created xsi:type="dcterms:W3CDTF">2023-03-07T09:35:30Z</dcterms:created>
  <dcterms:modified xsi:type="dcterms:W3CDTF">2023-03-08T09:28:02Z</dcterms:modified>
</cp:coreProperties>
</file>