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9" r:id="rId4"/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F6D9-B096-906E-9396-3D77B9E9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4F429-BA64-4587-CAB0-BD7EC8E56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3365-0410-A882-347B-A45D4CF0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ED21-0AB0-6EA8-96CF-2FB5FCEB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376D-A516-540F-E8DB-308B8F4F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808-36FA-4B6C-D2A4-A8D96E0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53AE2-A1F1-7D4F-EDF9-3F8A93D8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6089-5084-18F7-B2DD-D9B2F55E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EA05-0765-104B-B76C-996EC9D6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BB2-BFAC-998E-A87C-9B91A891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66B42-DD25-1283-BEEC-3C09FE8908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E165-AF93-8491-3E17-638D24A4C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6B2DA-803D-FAC0-FE6E-6579513E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4BB7-65C1-03DC-B7A6-18A7B29B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6A1D-F82F-5086-FBAA-D11D2D99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32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2DCD-BDD4-A408-836C-4825E11A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42C08-DB8E-5103-4B5D-9CEC9D4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B00D-3E02-D696-D9BA-34CE9FFF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AE131-D03F-CED9-5848-5CF721BB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1618-45B3-529D-8797-5B15586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2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5E5-E665-139D-190B-00FD15C2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5438-7BB4-352B-E476-B57EE98D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0DD4-9323-9000-19D5-75FABE6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3FEE-0AD0-98C8-BC61-573DF3DF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DE96-320D-3355-B75E-3E25EE3A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5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2D2-E384-CB2B-4D9F-817E66FC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E08A-B866-F611-337F-9085EEB1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76A41-5BF2-A9E5-87B2-76285229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44660-8E91-58E0-88AB-F0C57FEB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D877-4C36-A18E-E1E9-8FD7A58A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5BD62-5F7F-121E-FD2D-F4BDB9E9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110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8FB-E391-D002-0ED9-8281D906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8A89A-8FAA-03AB-DE63-07D10E30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45F0-C2CF-3116-E361-15CA8F4A8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F3493-F37C-67CC-DE7B-62EAD0EC4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A9B01-AE08-5910-05C9-92DF34D77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640F8-93E0-5D9D-FD10-AECCC663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CAEB9-31B1-8550-FA5E-6CA9ED7F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8352A-990F-383B-5EEB-62279FBB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20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620A-5BAD-C003-8EF0-E4B5FA22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990AF-75BE-5C87-6ECE-F92B5441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CC4A-5031-5B5A-34EF-4A1D5515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BB9A5-919D-B32A-C5BF-E7E79B0C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F4298-A7C5-9AA9-98A5-9CB98622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F4110-049B-28A5-C4C0-BC1A1879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41014-AC3B-E467-3A43-9E91864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82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58E-B48C-2707-3C2E-B4902C7E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49AB-DCF4-8985-B7FE-5324CDF5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BD58-D9DF-527E-E551-2DEF307E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EFD2-2CA6-7A63-335B-DE8DC616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C48D7-EB9F-50AC-7FA9-7C182152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48B6-A63D-0F9C-D51E-8AAC8785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8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CB5B-3DAD-5751-B0D8-C42670B5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42715-B14D-3D26-7D91-1AC79F37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A4C85-5582-95CE-491C-1573E370C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E693-4859-DD0A-7BBD-F1E51FDE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AAA01-CBAA-F7B2-2B83-BAC4577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F7D4-D066-890C-AA12-B7CFB369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812F1-9EE5-BF01-AACB-7D4E0A6F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B4732-AE3B-889B-D216-E655A3D8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BAC8-F00C-CA1D-15AC-50815EFB0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80B98-3673-4A0A-A9A4-1D779D072B30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6999-F21E-A206-4FB9-C06F0790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BE75-1FB6-C8EF-B2FF-EF8D8E633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DDC7-F90A-4FAF-B308-196560A9D4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453D-4E59-28AA-A227-0F92E4217ECC}"/>
              </a:ext>
            </a:extLst>
          </p:cNvPr>
          <p:cNvSpPr txBox="1"/>
          <p:nvPr/>
        </p:nvSpPr>
        <p:spPr>
          <a:xfrm>
            <a:off x="938552" y="604335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How to style in </a:t>
            </a:r>
            <a:r>
              <a:rPr lang="en-GB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Top 20 CSS3 Tutorials To Improve Your Web Development Skills - Colorlib">
            <a:extLst>
              <a:ext uri="{FF2B5EF4-FFF2-40B4-BE49-F238E27FC236}">
                <a16:creationId xmlns:a16="http://schemas.microsoft.com/office/drawing/2014/main" id="{6C295957-E18B-683F-341D-9D1E7B319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04" y="1755612"/>
            <a:ext cx="7857475" cy="45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8307B-EDDD-1836-9827-B3D6073DB943}"/>
              </a:ext>
            </a:extLst>
          </p:cNvPr>
          <p:cNvSpPr txBox="1"/>
          <p:nvPr/>
        </p:nvSpPr>
        <p:spPr>
          <a:xfrm>
            <a:off x="954465" y="677623"/>
            <a:ext cx="6094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 err="1">
                <a:solidFill>
                  <a:srgbClr val="0F0F0F"/>
                </a:solidFill>
                <a:effectLst/>
                <a:latin typeface="YouTube Sans"/>
              </a:rPr>
              <a:t>Sarrah</a:t>
            </a:r>
            <a:r>
              <a:rPr lang="en-GB" sz="20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GB" sz="2000" b="1" i="0" dirty="0" err="1">
                <a:solidFill>
                  <a:srgbClr val="0F0F0F"/>
                </a:solidFill>
                <a:effectLst/>
                <a:latin typeface="YouTube Sans"/>
              </a:rPr>
              <a:t>Vesselov</a:t>
            </a:r>
            <a:r>
              <a:rPr lang="en-GB" sz="2000" b="1" i="0" dirty="0">
                <a:solidFill>
                  <a:srgbClr val="0F0F0F"/>
                </a:solidFill>
                <a:effectLst/>
                <a:latin typeface="YouTube Sans"/>
              </a:rPr>
              <a:t>: How to style in React and not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YouTube Sans"/>
              </a:rPr>
              <a:t>lose</a:t>
            </a:r>
            <a:r>
              <a:rPr lang="en-GB" sz="2000" b="1" i="0" dirty="0">
                <a:solidFill>
                  <a:srgbClr val="0F0F0F"/>
                </a:solidFill>
                <a:effectLst/>
                <a:latin typeface="YouTube Sans"/>
              </a:rPr>
              <a:t> 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YouTube Sans"/>
              </a:rPr>
              <a:t>friends</a:t>
            </a:r>
            <a:r>
              <a:rPr lang="en-GB" sz="2000" b="1" i="0" dirty="0">
                <a:solidFill>
                  <a:srgbClr val="0F0F0F"/>
                </a:solidFill>
                <a:effectLst/>
                <a:latin typeface="YouTube Sans"/>
              </a:rPr>
              <a:t> | </a:t>
            </a:r>
            <a:r>
              <a:rPr lang="en-GB" sz="2000" b="1" i="0" dirty="0" err="1">
                <a:solidFill>
                  <a:srgbClr val="0F0F0F"/>
                </a:solidFill>
                <a:effectLst/>
                <a:latin typeface="YouTube Sans"/>
              </a:rPr>
              <a:t>JSConf</a:t>
            </a:r>
            <a:r>
              <a:rPr lang="en-GB" sz="2000" b="1" i="0" dirty="0">
                <a:solidFill>
                  <a:srgbClr val="0F0F0F"/>
                </a:solidFill>
                <a:effectLst/>
                <a:latin typeface="YouTube Sans"/>
              </a:rPr>
              <a:t> Iceland 2018</a:t>
            </a:r>
          </a:p>
          <a:p>
            <a:br>
              <a:rPr lang="en-GB" sz="2000" dirty="0"/>
            </a:b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62D93-A36C-9587-C6EC-7C94CFEB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65" y="1742647"/>
            <a:ext cx="10236465" cy="48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96E7D-829A-CCDA-B433-FC5264D98310}"/>
              </a:ext>
            </a:extLst>
          </p:cNvPr>
          <p:cNvSpPr txBox="1"/>
          <p:nvPr/>
        </p:nvSpPr>
        <p:spPr>
          <a:xfrm>
            <a:off x="1020452" y="467332"/>
            <a:ext cx="589882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FF0000"/>
                </a:solidFill>
                <a:effectLst/>
                <a:latin typeface="sohne"/>
              </a:rPr>
              <a:t>React</a:t>
            </a:r>
            <a:r>
              <a:rPr lang="en-GB" sz="3200" b="1" i="0" dirty="0">
                <a:solidFill>
                  <a:srgbClr val="292929"/>
                </a:solidFill>
                <a:effectLst/>
                <a:latin typeface="sohne"/>
              </a:rPr>
              <a:t> Simple Design Patterns You Should Know</a:t>
            </a:r>
          </a:p>
          <a:p>
            <a:br>
              <a:rPr lang="en-GB" sz="3200" dirty="0">
                <a:effectLst/>
              </a:rPr>
            </a:br>
            <a:endParaRPr lang="en-GB" sz="3200" dirty="0"/>
          </a:p>
        </p:txBody>
      </p:sp>
      <p:pic>
        <p:nvPicPr>
          <p:cNvPr id="1026" name="Picture 2" descr="Design Patterns - bgasparotto">
            <a:extLst>
              <a:ext uri="{FF2B5EF4-FFF2-40B4-BE49-F238E27FC236}">
                <a16:creationId xmlns:a16="http://schemas.microsoft.com/office/drawing/2014/main" id="{1FBBC161-4A17-D186-89CF-84E7F7D31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825" y="2359887"/>
            <a:ext cx="7470349" cy="3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93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FF0000"/>
                </a:solidFill>
                <a:effectLst/>
                <a:latin typeface="sohne"/>
              </a:rPr>
              <a:t>Container</a:t>
            </a: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 and </a:t>
            </a:r>
            <a:r>
              <a:rPr lang="en-GB" b="1" i="0" dirty="0">
                <a:solidFill>
                  <a:srgbClr val="FF0000"/>
                </a:solidFill>
                <a:effectLst/>
                <a:latin typeface="sohne"/>
              </a:rPr>
              <a:t>Presentational</a:t>
            </a:r>
            <a:r>
              <a:rPr lang="en-GB" b="1" i="0" dirty="0">
                <a:solidFill>
                  <a:srgbClr val="292929"/>
                </a:solidFill>
                <a:effectLst/>
                <a:latin typeface="sohne"/>
              </a:rPr>
              <a:t> Components </a:t>
            </a:r>
            <a:br>
              <a:rPr lang="en-GB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460477" y="2470071"/>
            <a:ext cx="6002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The first pattern we’ll look at is separating the container and presentational components. This pattern is about </a:t>
            </a:r>
            <a:r>
              <a:rPr lang="en-GB" sz="2400" b="1" i="0" dirty="0">
                <a:solidFill>
                  <a:srgbClr val="292929"/>
                </a:solidFill>
                <a:effectLst/>
                <a:latin typeface="source-serif-pro"/>
              </a:rPr>
              <a:t>separating data management concerns and UI rendering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.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Container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components are responsible for managing the data and state of the application, while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presentational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 components are responsible for rendering the UI.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959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897" y="553661"/>
            <a:ext cx="2018122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HOC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517037" y="3409117"/>
            <a:ext cx="60025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A Higher-Order Component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source-serif-pro"/>
              </a:rPr>
              <a:t>(HOC) </a:t>
            </a:r>
            <a:r>
              <a:rPr lang="en-GB" sz="2400" b="0" i="0" dirty="0">
                <a:solidFill>
                  <a:srgbClr val="292929"/>
                </a:solidFill>
                <a:effectLst/>
                <a:latin typeface="source-serif-pro"/>
              </a:rPr>
              <a:t>is a pattern that allows you to reuse component logic. HOCs are a way to share standard functionality among multiple components.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811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553661"/>
            <a:ext cx="4081807" cy="132556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Custom hooks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517037" y="3409117"/>
            <a:ext cx="6002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4D5156"/>
                </a:solidFill>
                <a:effectLst/>
                <a:latin typeface="Google Sans"/>
              </a:rPr>
              <a:t>A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Google Sans"/>
              </a:rPr>
              <a:t>custom hook </a:t>
            </a:r>
            <a:r>
              <a:rPr lang="en-GB" sz="2400" b="0" i="0" dirty="0">
                <a:solidFill>
                  <a:srgbClr val="4D5156"/>
                </a:solidFill>
                <a:effectLst/>
                <a:latin typeface="Google Sans"/>
              </a:rPr>
              <a:t>is </a:t>
            </a:r>
            <a:r>
              <a:rPr lang="en-GB" sz="2400" b="0" i="0" dirty="0">
                <a:solidFill>
                  <a:srgbClr val="040C28"/>
                </a:solidFill>
                <a:effectLst/>
                <a:latin typeface="Google Sans"/>
              </a:rPr>
              <a:t>a special JavaScript function whose name starts with 'use' and can be used to call other hooks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678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7305-F17A-602A-955E-0D1C08C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2" y="553661"/>
            <a:ext cx="4081807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Modal</a:t>
            </a:r>
            <a:endParaRPr lang="en-GB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FE79F-3B41-60FA-2535-A03DE53A4FAA}"/>
              </a:ext>
            </a:extLst>
          </p:cNvPr>
          <p:cNvSpPr txBox="1"/>
          <p:nvPr/>
        </p:nvSpPr>
        <p:spPr>
          <a:xfrm>
            <a:off x="5846976" y="3429000"/>
            <a:ext cx="60025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Consolas" panose="020B0609020204030204" pitchFamily="49" charset="0"/>
              </a:rPr>
              <a:t>Another 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nice feature 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of React is something called a Portal. You can think of the portal as a separate mount point (the actual DOM node which your app is put into) for your React app.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510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191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</vt:lpstr>
      <vt:lpstr>Arial MT</vt:lpstr>
      <vt:lpstr>Calibri</vt:lpstr>
      <vt:lpstr>Calibri Light</vt:lpstr>
      <vt:lpstr>Consolas</vt:lpstr>
      <vt:lpstr>Google Sans</vt:lpstr>
      <vt:lpstr>sohne</vt:lpstr>
      <vt:lpstr>source-serif-pro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Container and Presentational Components  </vt:lpstr>
      <vt:lpstr>HOC</vt:lpstr>
      <vt:lpstr>Custom hooks</vt:lpstr>
      <vt:lpstr>Modal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5</cp:revision>
  <dcterms:created xsi:type="dcterms:W3CDTF">2023-04-14T14:47:16Z</dcterms:created>
  <dcterms:modified xsi:type="dcterms:W3CDTF">2023-05-04T10:27:54Z</dcterms:modified>
</cp:coreProperties>
</file>